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71" r:id="rId3"/>
    <p:sldId id="305" r:id="rId4"/>
    <p:sldId id="258" r:id="rId5"/>
    <p:sldId id="320" r:id="rId6"/>
    <p:sldId id="309" r:id="rId7"/>
    <p:sldId id="259" r:id="rId8"/>
    <p:sldId id="260" r:id="rId9"/>
    <p:sldId id="300" r:id="rId10"/>
    <p:sldId id="304" r:id="rId11"/>
    <p:sldId id="282" r:id="rId12"/>
    <p:sldId id="293" r:id="rId13"/>
    <p:sldId id="310" r:id="rId14"/>
    <p:sldId id="311" r:id="rId15"/>
    <p:sldId id="312" r:id="rId16"/>
    <p:sldId id="317" r:id="rId17"/>
    <p:sldId id="297" r:id="rId18"/>
    <p:sldId id="313" r:id="rId19"/>
    <p:sldId id="318" r:id="rId20"/>
    <p:sldId id="272" r:id="rId21"/>
    <p:sldId id="303" r:id="rId22"/>
    <p:sldId id="314" r:id="rId23"/>
    <p:sldId id="273" r:id="rId24"/>
    <p:sldId id="283" r:id="rId25"/>
    <p:sldId id="275" r:id="rId26"/>
    <p:sldId id="302" r:id="rId27"/>
    <p:sldId id="306" r:id="rId28"/>
    <p:sldId id="295" r:id="rId29"/>
    <p:sldId id="301" r:id="rId30"/>
    <p:sldId id="307" r:id="rId31"/>
    <p:sldId id="266" r:id="rId32"/>
    <p:sldId id="278" r:id="rId33"/>
    <p:sldId id="277" r:id="rId34"/>
    <p:sldId id="315" r:id="rId35"/>
    <p:sldId id="268" r:id="rId36"/>
    <p:sldId id="319" r:id="rId37"/>
    <p:sldId id="316" r:id="rId38"/>
    <p:sldId id="284" r:id="rId39"/>
    <p:sldId id="287" r:id="rId40"/>
    <p:sldId id="288" r:id="rId41"/>
    <p:sldId id="280" r:id="rId42"/>
    <p:sldId id="281" r:id="rId43"/>
  </p:sldIdLst>
  <p:sldSz cx="12192000" cy="6858000"/>
  <p:notesSz cx="6799263" cy="9929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olarczyk Leszek" initials="SL" lastIdx="13" clrIdx="0">
    <p:extLst>
      <p:ext uri="{19B8F6BF-5375-455C-9EA6-DF929625EA0E}">
        <p15:presenceInfo xmlns:p15="http://schemas.microsoft.com/office/powerpoint/2012/main" userId="S-1-5-21-3263044716-2466724723-116375904-5206" providerId="AD"/>
      </p:ext>
    </p:extLst>
  </p:cmAuthor>
  <p:cmAuthor id="2" name="LUKASZ NOWAK" initials="LN" lastIdx="2" clrIdx="1">
    <p:extLst>
      <p:ext uri="{19B8F6BF-5375-455C-9EA6-DF929625EA0E}">
        <p15:presenceInfo xmlns:p15="http://schemas.microsoft.com/office/powerpoint/2012/main" userId="5a3f27e1ed593e30" providerId="Windows Live"/>
      </p:ext>
    </p:extLst>
  </p:cmAuthor>
  <p:cmAuthor id="3" name="PC" initials="P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9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F9F352-F3C6-4374-B39A-AF2F345BF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B5F6BF-C8CA-4330-A625-C09746C5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2BAA47-6DA7-4521-BF9A-444A3989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3551FA-2612-46F2-80A0-456F9CE5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9EA708-C595-4CB2-A966-9EC2A886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06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8DA862-6E86-47A6-85D1-5BDC3046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5EC6F80-602F-4F2F-8AA1-473C0B9A5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0F6682-0B01-4693-853E-1EFD382B8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59F7A5-5655-428A-943A-897E17FC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4FCD3A-8DCF-4A06-A540-A84EF1D4D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51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72E6F95-AF0C-40C2-A91D-EC758A6343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E3489F3-3043-4BD7-ADAA-9BDCCA2D3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BFEA99-76D9-4C56-A475-78F9E706A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6B9C7A-0833-4AA2-9732-69FE4220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D88F25-1745-47AD-8F0D-F4B4291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40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072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00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F8F065-9D77-4ECE-B0A3-6B9303FD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0CBFFE-08FE-46C1-8223-C09DF18D8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FD386F9-9633-4900-9088-53B4D07A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2EDB03-4926-4FD6-AB18-633042B7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4B45DB-F37C-4674-AD23-1EF9997A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07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5FBC1E-E7A8-4F06-A1F5-C8FED9F7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17A287-028D-41BB-9695-F53814F57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B38689-0BE4-45B2-BF97-C832119F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9B612F-CAED-450A-9EC6-2B9464F6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0EFD0D-88BC-4511-941B-E7730487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5258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0C1A58-7F54-41D7-90AD-FB87891F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1D6DF3-BFBE-4E01-B264-032004375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BC5CAA7-DA45-40D0-BC3D-BCEB7229F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E49252D-2C38-4CA2-A57E-9D83DB75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D2ACCE-3977-4478-BD12-DA153062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6A5B86-74FC-4E7F-BF2A-F76F91A0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28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A06D0-E908-471C-B56A-D287C967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E4B084-4F78-4956-85F2-EBE6BD05C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E61318-E8EF-46AD-942F-869439C7C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6A9072B-9093-4155-9368-068F27E14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FEB7CFA-B22E-4675-B5AA-386A20849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ABD987F-C278-49E4-90E9-9634E6CC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B67CACA-E25A-494F-B86F-6BB8EE58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08FE071-8E0C-408E-A3B4-2B65C4FF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38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658FCA-8A3D-4BD1-9CDD-65EC620B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B88CAC-C467-4743-AC14-1A2293D86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3B03A3A-0534-40A2-900D-82CAAFC9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76C7238-3D4B-4CDD-AA30-ED66F591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976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570156B-DC53-415D-A52D-547555E42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B4FC2F1-05B3-4862-9129-DE7059D49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2294CD9-60C1-4AA8-BE1E-49A270FB4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43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8DBE9C-C4C1-4799-B147-0FEECB26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B72BC2-68E1-4CF7-AF48-9F064EA7D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DEA96B-9C47-440D-8F6A-C7B88C916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91748AD-812F-4BDE-8DC1-A228ED59A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06D29A-2CF1-41FD-A1BE-0276C409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227319-5C92-4B39-B611-2A6066EF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36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CBC1CA-4FD2-49D4-9950-A666A497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E9A98A5-AC9E-47A0-96D9-989921F7B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B8A2426-2776-4D11-A00F-EF9535A2C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5CF7FBD-1C03-40B3-88E6-6F9B4E8A1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DC25E5-BE79-4A78-9B53-AF0FC086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8A580A1-640C-4ACF-834D-0C9CD8B0B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1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291E2D3-996C-453B-80A7-099D5BD1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67B762-2BCD-4426-9479-03641BF18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EF11790-A361-4B5D-8321-5BFCB2F43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69539-D2A6-4E91-9D5C-8F42CE0AD88E}" type="datetimeFigureOut">
              <a:rPr lang="pl-PL" smtClean="0"/>
              <a:t>18.06.2021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DE4F4B-C3A1-4A9B-B3F9-A4EB56538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29530D-62B2-436A-8A20-C92137B13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4345C-A1DF-4A24-9739-93A7EA6486A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14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ov.pl/web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5DE300A-74A6-4732-BE4E-AD1FE6C849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9953" y="5295014"/>
            <a:ext cx="3172047" cy="1562986"/>
          </a:xfrm>
        </p:spPr>
        <p:txBody>
          <a:bodyPr>
            <a:normAutofit lnSpcReduction="10000"/>
          </a:bodyPr>
          <a:lstStyle/>
          <a:p>
            <a:pPr algn="l"/>
            <a:r>
              <a:rPr lang="pl-PL" sz="1200" b="1" dirty="0">
                <a:latin typeface="Arial" pitchFamily="34" charset="0"/>
                <a:cs typeface="Arial" pitchFamily="34" charset="0"/>
              </a:rPr>
              <a:t>Opracowanie i przygotowanie  </a:t>
            </a:r>
          </a:p>
          <a:p>
            <a:pPr algn="l"/>
            <a:r>
              <a:rPr lang="pl-PL" sz="1100" i="1" dirty="0">
                <a:latin typeface="Arial" pitchFamily="34" charset="0"/>
                <a:cs typeface="Arial" pitchFamily="34" charset="0"/>
              </a:rPr>
              <a:t>Barbara Wiatr - KW PSP Opole/ PRM</a:t>
            </a:r>
          </a:p>
          <a:p>
            <a:pPr algn="l"/>
            <a:r>
              <a:rPr lang="pl-PL" sz="1100" b="1" dirty="0">
                <a:latin typeface="Arial" pitchFamily="34" charset="0"/>
                <a:cs typeface="Arial" pitchFamily="34" charset="0"/>
              </a:rPr>
              <a:t>współpraca</a:t>
            </a:r>
          </a:p>
          <a:p>
            <a:pPr algn="l"/>
            <a:r>
              <a:rPr lang="pl-PL" sz="1000" i="1" dirty="0">
                <a:latin typeface="Arial" pitchFamily="34" charset="0"/>
                <a:cs typeface="Arial" pitchFamily="34" charset="0"/>
              </a:rPr>
              <a:t>Kamil Biały  PSP/ PRM </a:t>
            </a:r>
          </a:p>
          <a:p>
            <a:pPr algn="l"/>
            <a:r>
              <a:rPr lang="pl-PL" sz="1000" i="1" dirty="0">
                <a:latin typeface="Arial" pitchFamily="34" charset="0"/>
                <a:cs typeface="Arial" pitchFamily="34" charset="0"/>
              </a:rPr>
              <a:t>Marcin Bulak - KW PSP Opole/ PRM</a:t>
            </a:r>
          </a:p>
          <a:p>
            <a:pPr algn="l"/>
            <a:r>
              <a:rPr lang="pl-PL" sz="1000" i="1" dirty="0">
                <a:latin typeface="Arial" pitchFamily="34" charset="0"/>
                <a:cs typeface="Arial" pitchFamily="34" charset="0"/>
              </a:rPr>
              <a:t>Grzegorz Sojka KM PSP Bytom</a:t>
            </a:r>
          </a:p>
        </p:txBody>
      </p:sp>
      <p:pic>
        <p:nvPicPr>
          <p:cNvPr id="102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630016" y="904525"/>
            <a:ext cx="917050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800" b="1" dirty="0"/>
              <a:t>Wykonywanie </a:t>
            </a:r>
          </a:p>
          <a:p>
            <a:pPr algn="ctr"/>
            <a:r>
              <a:rPr lang="pl-PL" sz="3800" b="1" dirty="0"/>
              <a:t>medycznych działań ratowniczych</a:t>
            </a:r>
          </a:p>
          <a:p>
            <a:pPr algn="ctr"/>
            <a:r>
              <a:rPr lang="pl-PL" sz="3800" b="1" dirty="0"/>
              <a:t> wobec osób podejrzanych o zakażenie czynnikiem biologicznym zakaźnym</a:t>
            </a:r>
          </a:p>
          <a:p>
            <a:pPr algn="ctr"/>
            <a:r>
              <a:rPr lang="pl-PL" sz="3800" b="1" dirty="0"/>
              <a:t>lub osób zakażonych czynnikiem biologicznym zakaźnym</a:t>
            </a:r>
          </a:p>
        </p:txBody>
      </p:sp>
    </p:spTree>
    <p:extLst>
      <p:ext uri="{BB962C8B-B14F-4D97-AF65-F5344CB8AC3E}">
        <p14:creationId xmlns:p14="http://schemas.microsoft.com/office/powerpoint/2010/main" val="2056831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24000" y="1633351"/>
            <a:ext cx="9144000" cy="2387600"/>
          </a:xfrm>
        </p:spPr>
        <p:txBody>
          <a:bodyPr>
            <a:normAutofit/>
          </a:bodyPr>
          <a:lstStyle/>
          <a:p>
            <a:r>
              <a:rPr lang="pl-PL" sz="6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OCENA STANU ŚWIADOMOŚCI</a:t>
            </a:r>
          </a:p>
        </p:txBody>
      </p:sp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4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440861"/>
            <a:ext cx="5447960" cy="641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617269" y="311150"/>
            <a:ext cx="6405967" cy="4214505"/>
          </a:xfrm>
        </p:spPr>
        <p:txBody>
          <a:bodyPr/>
          <a:lstStyle/>
          <a:p>
            <a:pPr marL="0" indent="0" algn="ctr">
              <a:buClr>
                <a:srgbClr val="FF0000"/>
              </a:buClr>
              <a:buNone/>
            </a:pPr>
            <a:r>
              <a:rPr lang="pl-PL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SKALA  AVPU</a:t>
            </a:r>
          </a:p>
          <a:p>
            <a:pPr marL="0" indent="0" algn="ctr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dirty="0">
                <a:solidFill>
                  <a:srgbClr val="FF0000"/>
                </a:solidFill>
              </a:rPr>
              <a:t>					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385">
            <a:off x="23859464" y="16517675"/>
            <a:ext cx="6018026" cy="451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019" y="950274"/>
            <a:ext cx="3688276" cy="5547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93299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2110" y="3108960"/>
            <a:ext cx="10462382" cy="1514555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POSZKODOWANY PRZYTOMNY </a:t>
            </a:r>
            <a:br>
              <a:rPr lang="pl-PL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6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ZEBRANIE WYWIADU EPIDEMIOLOGICZNEGO</a:t>
            </a:r>
            <a:br>
              <a:rPr lang="pl-PL" sz="6000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pl-PL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5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838199" y="740207"/>
            <a:ext cx="10172701" cy="5558993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10000"/>
              </a:lnSpc>
              <a:buClr>
                <a:srgbClr val="FF0000"/>
              </a:buClr>
              <a:buNone/>
            </a:pPr>
            <a:r>
              <a:rPr lang="pl-PL" sz="3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Czy przebywa lub przebywał na kwarantannie lub był objęty nadzorem epidemiologicznym?</a:t>
            </a:r>
          </a:p>
          <a:p>
            <a:pPr marL="0" lvl="0" indent="0">
              <a:lnSpc>
                <a:spcPct val="110000"/>
              </a:lnSpc>
              <a:buClr>
                <a:srgbClr val="FF0000"/>
              </a:buClr>
              <a:buNone/>
            </a:pPr>
            <a:r>
              <a:rPr lang="pl-PL" sz="3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Czy miał kontakt z osobą zakażoną lub będącą </a:t>
            </a:r>
          </a:p>
          <a:p>
            <a:pPr marL="0" lvl="0" indent="0">
              <a:lnSpc>
                <a:spcPct val="110000"/>
              </a:lnSpc>
              <a:buClr>
                <a:srgbClr val="FF0000"/>
              </a:buClr>
              <a:buNone/>
            </a:pPr>
            <a:r>
              <a:rPr lang="pl-PL" sz="3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 kwarantannie?</a:t>
            </a:r>
          </a:p>
          <a:p>
            <a:pPr marL="0" lvl="0" indent="0">
              <a:lnSpc>
                <a:spcPct val="110000"/>
              </a:lnSpc>
              <a:buClr>
                <a:srgbClr val="FF0000"/>
              </a:buClr>
              <a:buNone/>
            </a:pPr>
            <a:r>
              <a:rPr lang="pl-PL" sz="3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Czy zaobserwował u siebie ostatnio następujące objawy jak: gorączka, kaszel, duszność, bóle mięśniowe, ogólne osłabienie?</a:t>
            </a:r>
          </a:p>
          <a:p>
            <a:pPr marL="0" lvl="0" indent="0">
              <a:lnSpc>
                <a:spcPct val="110000"/>
              </a:lnSpc>
              <a:buClr>
                <a:srgbClr val="FF0000"/>
              </a:buClr>
              <a:buNone/>
            </a:pPr>
            <a:r>
              <a:rPr lang="pl-PL" sz="3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Czy w ostatnich 14 dniach podróżował lub wrócił </a:t>
            </a:r>
          </a:p>
          <a:p>
            <a:pPr marL="0" lvl="0" indent="0">
              <a:lnSpc>
                <a:spcPct val="110000"/>
              </a:lnSpc>
              <a:buClr>
                <a:srgbClr val="FF0000"/>
              </a:buClr>
              <a:buNone/>
            </a:pPr>
            <a:r>
              <a:rPr lang="pl-PL" sz="3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 zagranicy?</a:t>
            </a:r>
          </a:p>
          <a:p>
            <a:pPr marL="0" lvl="0" indent="0" algn="ctr">
              <a:buNone/>
            </a:pPr>
            <a:endParaRPr lang="pl-PL" sz="26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endParaRPr lang="pl-PL" sz="2400" dirty="0">
              <a:solidFill>
                <a:prstClr val="black"/>
              </a:solidFill>
            </a:endParaRPr>
          </a:p>
          <a:p>
            <a:endParaRPr lang="pl-P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7" y="986157"/>
            <a:ext cx="277778" cy="2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2" y="2071465"/>
            <a:ext cx="277778" cy="2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7" y="3258874"/>
            <a:ext cx="277778" cy="2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1" y="4969871"/>
            <a:ext cx="277778" cy="28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43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pl-PL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OCENA DROŻNOŚCI DRÓG ODDECHOWYCH</a:t>
            </a:r>
          </a:p>
          <a:p>
            <a:endParaRPr lang="pl-PL" dirty="0"/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7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65829-1B89-4358-BC1C-C7D1E13D3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4006" y="232889"/>
            <a:ext cx="9966114" cy="150021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itchFamily="34" charset="0"/>
              </a:rPr>
              <a:t>Wykonaj adekwatny do charakteru zdarzenia rękoczyn udrażniający drogi oddechowe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l-PL" sz="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l-PL" sz="9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77" y="348667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3000"/>
                    </a14:imgEffect>
                    <a14:imgEffect>
                      <a14:brightnessContrast bright="18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313" y="1576467"/>
            <a:ext cx="3313724" cy="4983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386" y="1531029"/>
            <a:ext cx="3343936" cy="5029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3742800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51613" y="1315262"/>
            <a:ext cx="9893596" cy="500047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Ocenę oddechu osoby poszkodowanej należy wykonać tylko i wyłącznie obserwując ruchy kl. piersiowej, brzucha oraz poprzez dotyk!</a:t>
            </a:r>
          </a:p>
        </p:txBody>
      </p:sp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9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79135" y="163106"/>
            <a:ext cx="7164572" cy="1325563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OCENA ODDECHU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74157" y="1127051"/>
            <a:ext cx="10909005" cy="490160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l-PL" sz="3200" dirty="0">
                <a:latin typeface="Arial" pitchFamily="34" charset="0"/>
                <a:cs typeface="Arial" pitchFamily="34" charset="0"/>
              </a:rPr>
              <a:t>Ocena oddechu odbywa się przy zachowaniu bezpiecznej odległości od osoby poszkodowanej za pomocą jedynie wzroku i dotyku </a:t>
            </a:r>
            <a:br>
              <a:rPr lang="pl-PL" sz="3200" dirty="0">
                <a:latin typeface="Arial" pitchFamily="34" charset="0"/>
                <a:cs typeface="Arial" pitchFamily="34" charset="0"/>
              </a:rPr>
            </a:br>
            <a:r>
              <a:rPr lang="pl-PL" sz="3200" dirty="0">
                <a:latin typeface="Arial" pitchFamily="34" charset="0"/>
                <a:cs typeface="Arial" pitchFamily="34" charset="0"/>
              </a:rPr>
              <a:t>kl. piersiowej lub brzucha min. przez 10 sek.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3200" dirty="0">
                <a:latin typeface="Arial" pitchFamily="34" charset="0"/>
                <a:cs typeface="Arial" pitchFamily="34" charset="0"/>
              </a:rPr>
              <a:t>Zwróć uwagę na: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3200" dirty="0">
                <a:latin typeface="Arial" pitchFamily="34" charset="0"/>
                <a:cs typeface="Arial" pitchFamily="34" charset="0"/>
              </a:rPr>
              <a:t>- częstotliwość oddechu (szybki lub wolny), 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pl-PL" sz="3200" dirty="0">
                <a:latin typeface="Arial" pitchFamily="34" charset="0"/>
                <a:cs typeface="Arial" pitchFamily="34" charset="0"/>
              </a:rPr>
              <a:t>jakość oddechu (spłycony lub nieregularny),</a:t>
            </a:r>
          </a:p>
          <a:p>
            <a:pPr marL="0" lv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pl-P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jeśli posiadasz </a:t>
            </a:r>
            <a:r>
              <a:rPr lang="pl-PL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pulsoksymetr</a:t>
            </a:r>
            <a:r>
              <a:rPr lang="pl-P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oceń saturację. </a:t>
            </a:r>
          </a:p>
          <a:p>
            <a:pPr marL="0" indent="0">
              <a:buNone/>
            </a:pPr>
            <a:r>
              <a:rPr lang="pl-PL" sz="3200" dirty="0">
                <a:latin typeface="Arial" pitchFamily="34" charset="0"/>
                <a:cs typeface="Arial" pitchFamily="34" charset="0"/>
              </a:rPr>
              <a:t> </a:t>
            </a:r>
            <a:endParaRPr lang="pl-PL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l-PL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Jeżeli brak prawidłowego oddechu zastosuj Procedurę nr 3 lub nr 4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3" y="1273857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9" y="2573922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4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OCENA KRĄŻENIA</a:t>
            </a: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82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73733" y="2200940"/>
            <a:ext cx="50974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Oceń tętno na tętnicy szyjnej / promieniowej przez min.10 sek. </a:t>
            </a:r>
            <a:endParaRPr lang="pl-PL" sz="36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2" y="2536214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00" y="801722"/>
            <a:ext cx="3889448" cy="5703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81524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F70E5A-CAC4-41CF-B65B-413D42DC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929" y="188586"/>
            <a:ext cx="10515600" cy="1078396"/>
          </a:xfrm>
        </p:spPr>
        <p:txBody>
          <a:bodyPr/>
          <a:lstStyle/>
          <a:p>
            <a:pPr algn="ctr"/>
            <a:r>
              <a:rPr lang="pl-PL" dirty="0"/>
              <a:t>		</a:t>
            </a:r>
            <a:r>
              <a:rPr lang="pl-P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Objawy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AA5C3FF5-E8F3-4842-9E08-88B54D152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893" y="3943298"/>
            <a:ext cx="11156092" cy="2914702"/>
          </a:xfrm>
        </p:spPr>
        <p:txBody>
          <a:bodyPr>
            <a:normAutofit lnSpcReduction="10000"/>
          </a:bodyPr>
          <a:lstStyle/>
          <a:p>
            <a:r>
              <a:rPr lang="pl-PL" dirty="0"/>
              <a:t>	       </a:t>
            </a: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GORĄCZKA    	    KASZEL                DUSZNOŚĆ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pl-P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OBJAWY TOWARZYSZĄCE</a:t>
            </a:r>
          </a:p>
          <a:p>
            <a:endParaRPr lang="pl-P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BÓLE MIĘŚNI		ZMĘCZENIE¹</a:t>
            </a:r>
            <a:endParaRPr lang="pl-P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  <a:p>
            <a:r>
              <a:rPr lang="pl-PL" dirty="0"/>
              <a:t>							</a:t>
            </a:r>
            <a:r>
              <a:rPr lang="pl-PL" sz="900" dirty="0"/>
              <a:t>	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 1. Źródło :</a:t>
            </a:r>
            <a:r>
              <a:rPr lang="pl-PL" sz="900" dirty="0" err="1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pl-PL" sz="900" dirty="0">
                <a:latin typeface="Arial" panose="020B0604020202020204" pitchFamily="34" charset="0"/>
                <a:cs typeface="Arial" panose="020B0604020202020204" pitchFamily="34" charset="0"/>
              </a:rPr>
              <a:t>://www.gov.pl/web/koronawirus/porady </a:t>
            </a:r>
            <a:r>
              <a:rPr lang="pl-PL" sz="900" dirty="0"/>
              <a:t>	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CA7A0A5-B513-468E-859D-4A006B16736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13449" y="2064696"/>
            <a:ext cx="1422400" cy="163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/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EF93FC5-FA1E-4081-A5A3-0833A4FA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61" y="2064696"/>
            <a:ext cx="1520966" cy="163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7FCCC76-7455-46AA-AB7A-0C62903AF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123" y="2064696"/>
            <a:ext cx="1659793" cy="166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E7E485-C1AA-4114-99BD-F8D974E97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174" y="4523020"/>
            <a:ext cx="9609170" cy="304800"/>
          </a:xfrm>
          <a:prstGeom prst="rect">
            <a:avLst/>
          </a:prstGeom>
        </p:spPr>
      </p:pic>
      <p:sp>
        <p:nvSpPr>
          <p:cNvPr id="12" name="Znak minus 11">
            <a:extLst>
              <a:ext uri="{FF2B5EF4-FFF2-40B4-BE49-F238E27FC236}">
                <a16:creationId xmlns:a16="http://schemas.microsoft.com/office/drawing/2014/main" id="{69153B35-15B9-4448-AFCC-32C9245A9B3E}"/>
              </a:ext>
            </a:extLst>
          </p:cNvPr>
          <p:cNvSpPr/>
          <p:nvPr/>
        </p:nvSpPr>
        <p:spPr>
          <a:xfrm>
            <a:off x="3344562" y="5791200"/>
            <a:ext cx="280087" cy="12356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Znak minus 12">
            <a:extLst>
              <a:ext uri="{FF2B5EF4-FFF2-40B4-BE49-F238E27FC236}">
                <a16:creationId xmlns:a16="http://schemas.microsoft.com/office/drawing/2014/main" id="{7883FC02-B44D-45E1-BDA1-DF68BC1C3FD0}"/>
              </a:ext>
            </a:extLst>
          </p:cNvPr>
          <p:cNvSpPr/>
          <p:nvPr/>
        </p:nvSpPr>
        <p:spPr>
          <a:xfrm>
            <a:off x="7052227" y="5811239"/>
            <a:ext cx="280087" cy="10352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52" y="3846287"/>
            <a:ext cx="404844" cy="41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466" y="3891208"/>
            <a:ext cx="374190" cy="3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22" y="3891208"/>
            <a:ext cx="400966" cy="41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62" y="5507364"/>
            <a:ext cx="393356" cy="40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88" y="5530320"/>
            <a:ext cx="325456" cy="33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5" y="4464012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1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4C8E64-086F-433B-B6D1-6CFE2AB80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869" y="1260194"/>
            <a:ext cx="5013831" cy="3857906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Oceń: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- kolor skóry,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- wilgotność skóry,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- ocieplenie skóry,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- nawrót kapilarny.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2" y="1589914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2" y="4551544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762001"/>
            <a:ext cx="3905690" cy="5427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615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321169"/>
            <a:ext cx="9144000" cy="2096086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TLENOTERAPIA</a:t>
            </a:r>
            <a:br>
              <a: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br>
              <a:rPr lang="pl-PL" sz="27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pl-PL" sz="27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Zastosuj tlenoterapię według wskazań (bierna lub czynna).</a:t>
            </a:r>
            <a:endParaRPr lang="pl-PL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77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70098" y="1177039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Duża ilość aerozoli w wydychanym powietrzu podczas tlenoterapii biernej wymaga od ratownika rozważenia sposobu prowadzenia tlenoterapii oraz zachowania szczególnej ostrożności !!!</a:t>
            </a:r>
            <a:endParaRPr lang="pl-PL" sz="3600" dirty="0"/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65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DA69E8-B182-4B7B-9042-0ADFF25C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75" y="754041"/>
            <a:ext cx="10435138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92058E-0DD3-484F-A60B-D3E6B94F4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878" y="170950"/>
            <a:ext cx="10703011" cy="611289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Clr>
                <a:schemeClr val="bg2">
                  <a:lumMod val="50000"/>
                </a:schemeClr>
              </a:buClr>
              <a:buNone/>
            </a:pPr>
            <a:endParaRPr lang="pl-PL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Clr>
                <a:schemeClr val="bg2">
                  <a:lumMod val="50000"/>
                </a:schemeClr>
              </a:buClr>
              <a:buNone/>
            </a:pPr>
            <a:r>
              <a:rPr lang="pl-PL" sz="3600" u="sng" dirty="0">
                <a:latin typeface="Arial" panose="020B0604020202020204" pitchFamily="34" charset="0"/>
                <a:cs typeface="Arial" panose="020B0604020202020204" pitchFamily="34" charset="0"/>
              </a:rPr>
              <a:t>Różne warianty tlenoterapii biernej : </a:t>
            </a:r>
          </a:p>
          <a:p>
            <a:pPr marL="0" indent="0">
              <a:lnSpc>
                <a:spcPct val="100000"/>
              </a:lnSpc>
              <a:buClr>
                <a:schemeClr val="bg2">
                  <a:lumMod val="50000"/>
                </a:schemeClr>
              </a:buClr>
              <a:buNone/>
            </a:pPr>
            <a:endParaRPr lang="pl-P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buClr>
                <a:schemeClr val="bg2">
                  <a:lumMod val="50000"/>
                </a:schemeClr>
              </a:buClr>
              <a:buNone/>
            </a:pPr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WARIANT I</a:t>
            </a:r>
          </a:p>
          <a:p>
            <a:pPr marL="0" lvl="0" indent="0">
              <a:lnSpc>
                <a:spcPct val="100000"/>
              </a:lnSpc>
              <a:buClr>
                <a:schemeClr val="bg2">
                  <a:lumMod val="50000"/>
                </a:schemeClr>
              </a:buClr>
              <a:buNone/>
            </a:pPr>
            <a:endParaRPr lang="pl-PL" sz="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przez </a:t>
            </a:r>
            <a:r>
              <a:rPr lang="pl-PL" sz="3200" dirty="0">
                <a:latin typeface="Muli"/>
              </a:rPr>
              <a:t>wąsy tlenowe – cewnik</a:t>
            </a:r>
          </a:p>
          <a:p>
            <a:pPr marL="0" indent="0">
              <a:buNone/>
            </a:pPr>
            <a:r>
              <a:rPr lang="pl-PL" sz="3200" dirty="0">
                <a:latin typeface="Muli"/>
              </a:rPr>
              <a:t>do podawania tlenu przez nos </a:t>
            </a:r>
          </a:p>
          <a:p>
            <a:pPr marL="0" indent="0">
              <a:buNone/>
            </a:pPr>
            <a:r>
              <a:rPr lang="pl-PL" sz="3200" dirty="0">
                <a:latin typeface="Muli"/>
              </a:rPr>
              <a:t>założony pod maskę chirurgiczną </a:t>
            </a:r>
          </a:p>
          <a:p>
            <a:pPr marL="0" lvl="0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pl-P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przepływ tlenu 4l/min.</a:t>
            </a:r>
          </a:p>
          <a:p>
            <a:pPr marL="0" lvl="0" indent="0">
              <a:lnSpc>
                <a:spcPct val="150000"/>
              </a:lnSpc>
              <a:buClr>
                <a:schemeClr val="bg2">
                  <a:lumMod val="50000"/>
                </a:schemeClr>
              </a:buClr>
              <a:buNone/>
            </a:pPr>
            <a:endParaRPr lang="pl-PL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8" y="1935568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41942"/>
            <a:ext cx="4042144" cy="4678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8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5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9788" y="366665"/>
            <a:ext cx="8854223" cy="1325563"/>
          </a:xfrm>
        </p:spPr>
        <p:txBody>
          <a:bodyPr>
            <a:normAutofit/>
          </a:bodyPr>
          <a:lstStyle/>
          <a:p>
            <a:pPr lvl="0"/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WARIANT II</a:t>
            </a:r>
            <a:br>
              <a:rPr lang="pl-PL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86264" y="1083682"/>
            <a:ext cx="10058401" cy="5476606"/>
          </a:xfrm>
        </p:spPr>
        <p:txBody>
          <a:bodyPr>
            <a:normAutofit/>
          </a:bodyPr>
          <a:lstStyle/>
          <a:p>
            <a:pPr marL="0" lvl="0" indent="0">
              <a:lnSpc>
                <a:spcPct val="170000"/>
              </a:lnSpc>
              <a:buClr>
                <a:srgbClr val="E7E6E6">
                  <a:lumMod val="50000"/>
                </a:srgbClr>
              </a:buClr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lvl="0" indent="0">
              <a:lnSpc>
                <a:spcPct val="100000"/>
              </a:lnSpc>
              <a:buClr>
                <a:srgbClr val="E7E6E6">
                  <a:lumMod val="50000"/>
                </a:srgbClr>
              </a:buClr>
              <a:buNone/>
            </a:pPr>
            <a:endParaRPr lang="pl-PL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Clr>
                <a:srgbClr val="E7E6E6">
                  <a:lumMod val="50000"/>
                </a:srgbClr>
              </a:buClr>
              <a:buNone/>
            </a:pPr>
            <a:r>
              <a:rPr lang="pl-PL" sz="3500" dirty="0">
                <a:latin typeface="Arial" panose="020B0604020202020204" pitchFamily="34" charset="0"/>
                <a:cs typeface="Arial" panose="020B0604020202020204" pitchFamily="34" charset="0"/>
              </a:rPr>
              <a:t>z użyciem dopasowanej maski do tlenoterapii biernej z rezerwuarem </a:t>
            </a:r>
          </a:p>
          <a:p>
            <a:pPr marL="0" lvl="0" indent="0">
              <a:lnSpc>
                <a:spcPct val="100000"/>
              </a:lnSpc>
              <a:buClr>
                <a:srgbClr val="E7E6E6">
                  <a:lumMod val="50000"/>
                </a:srgbClr>
              </a:buClr>
              <a:buNone/>
            </a:pPr>
            <a:r>
              <a:rPr lang="pl-PL" sz="35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przepływ tlenu 7-9l/min. </a:t>
            </a:r>
          </a:p>
          <a:p>
            <a:pPr marL="0" lvl="0" indent="0">
              <a:lnSpc>
                <a:spcPct val="100000"/>
              </a:lnSpc>
              <a:buClr>
                <a:srgbClr val="E7E6E6">
                  <a:lumMod val="50000"/>
                </a:srgbClr>
              </a:buClr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(najmniejsze wydzielanie aerozoli na zewnątrz maski). </a:t>
            </a:r>
          </a:p>
          <a:p>
            <a:pPr lvl="0">
              <a:lnSpc>
                <a:spcPct val="170000"/>
              </a:lnSpc>
              <a:buClr>
                <a:srgbClr val="E7E6E6">
                  <a:lumMod val="50000"/>
                </a:srgbClr>
              </a:buClr>
              <a:buFont typeface="Wingdings" panose="05000000000000000000" pitchFamily="2" charset="2"/>
              <a:buChar char="Ø"/>
            </a:pPr>
            <a:endParaRPr lang="pl-PL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endParaRPr lang="pl-PL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3" y="3866803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8" y="2467236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70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7B1DEA-17EA-4717-AE8A-CDA54245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52" y="60996"/>
            <a:ext cx="8854223" cy="1331870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Wariant II</a:t>
            </a:r>
          </a:p>
        </p:txBody>
      </p:sp>
      <p:sp>
        <p:nvSpPr>
          <p:cNvPr id="9" name="Symbol zastępczy zawartości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59" y="1892594"/>
            <a:ext cx="5371101" cy="3859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592" y="1344100"/>
            <a:ext cx="3633451" cy="4809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41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TLENOTERAPIA CZYNNA</a:t>
            </a: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051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0377" y="394670"/>
            <a:ext cx="10147002" cy="635201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latin typeface="Arial" pitchFamily="34" charset="0"/>
                <a:cs typeface="Arial" pitchFamily="34" charset="0"/>
              </a:rPr>
              <a:t>Tlenoterapię czynną jako wspomaganie oddechu, zastosujemy w przypadku niewydolności oddechowej – opóźnienie nawrotu kapilarnego, uruchomienie dodatkowych mięśni oddechowych, saturacja O</a:t>
            </a:r>
            <a:r>
              <a:rPr lang="pl-PL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dirty="0">
                <a:latin typeface="Arial" pitchFamily="34" charset="0"/>
                <a:cs typeface="Arial" pitchFamily="34" charset="0"/>
              </a:rPr>
              <a:t> poniżej 90% oraz parametry oddechu (liczba, jakość) świadczące o niewydolności oddechowej,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9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l-PL" dirty="0">
                <a:latin typeface="Arial" pitchFamily="34" charset="0"/>
                <a:cs typeface="Arial" pitchFamily="34" charset="0"/>
              </a:rPr>
              <a:t>Tlenoterapię należy prowadzić wykorzystując zestaw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>
                <a:latin typeface="Arial" pitchFamily="34" charset="0"/>
                <a:cs typeface="Arial" pitchFamily="34" charset="0"/>
              </a:rPr>
              <a:t>do tlenoterapii czynnej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l-PL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(pamiętaj o użyciu filtra antybakteryjno-antywirusowego!!!!!) </a:t>
            </a:r>
          </a:p>
          <a:p>
            <a:pPr marL="0" indent="0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5" y="645618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2" y="4166100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2" y="5279445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067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1143" y="2704289"/>
            <a:ext cx="9684489" cy="1325563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POSZKODOWANY NIEPRZYTOMNY</a:t>
            </a:r>
            <a:b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14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1396414" y="1382932"/>
            <a:ext cx="85635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Postępowanie </a:t>
            </a:r>
          </a:p>
          <a:p>
            <a:pPr algn="ctr"/>
            <a:r>
              <a:rPr lang="pl-PL" sz="3200" b="1" dirty="0"/>
              <a:t>zgodnie z Procedura nr 2a</a:t>
            </a:r>
          </a:p>
          <a:p>
            <a:pPr algn="ctr"/>
            <a:r>
              <a:rPr lang="pl-PL" sz="3200" b="1" dirty="0"/>
              <a:t>		</a:t>
            </a:r>
          </a:p>
          <a:p>
            <a:pPr algn="ctr"/>
            <a:r>
              <a:rPr lang="pl-PL" sz="3200" b="1" dirty="0"/>
              <a:t>wdrożenie </a:t>
            </a:r>
          </a:p>
          <a:p>
            <a:pPr algn="ctr"/>
            <a:endParaRPr lang="pl-PL" sz="3200" b="1" dirty="0"/>
          </a:p>
          <a:p>
            <a:pPr algn="ctr"/>
            <a:r>
              <a:rPr lang="pl-PL" sz="3200" b="1" dirty="0"/>
              <a:t>Procedury nr 3 lub Procedury Nr 4</a:t>
            </a:r>
          </a:p>
          <a:p>
            <a:pPr algn="ctr"/>
            <a:endParaRPr lang="pl-PL" sz="3200" b="1" dirty="0"/>
          </a:p>
          <a:p>
            <a:pPr algn="ctr"/>
            <a:r>
              <a:rPr lang="pl-PL" sz="3200" b="1" dirty="0"/>
              <a:t>- </a:t>
            </a:r>
            <a:r>
              <a:rPr lang="pl-PL" sz="3200" b="1" dirty="0">
                <a:solidFill>
                  <a:srgbClr val="FF0000"/>
                </a:solidFill>
              </a:rPr>
              <a:t>z zachowaniem reżimu sanitarnego</a:t>
            </a:r>
          </a:p>
        </p:txBody>
      </p:sp>
    </p:spTree>
    <p:extLst>
      <p:ext uri="{BB962C8B-B14F-4D97-AF65-F5344CB8AC3E}">
        <p14:creationId xmlns:p14="http://schemas.microsoft.com/office/powerpoint/2010/main" val="884140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59502" y="756628"/>
            <a:ext cx="9580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BEZPIECZEŃSTWO WŁASNE RATOWNIKA</a:t>
            </a:r>
            <a:endParaRPr lang="pl-PL" sz="3600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107576" y="3602038"/>
            <a:ext cx="12084424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pl-PL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-448235" y="6273225"/>
            <a:ext cx="12640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FF0000"/>
              </a:buClr>
            </a:pPr>
            <a:r>
              <a:rPr lang="pl-PL" sz="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l-PL" sz="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Procedura postępowania w stosunku do osoby podejrzanej o COVID-19 lub z potwierdzonym jej rozpoznaniem z dnia 13 marca 2020 r.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359502" y="2041178"/>
            <a:ext cx="923676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u="sng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Bezwzględnie stosujemy środki ochrony indywidualnej. </a:t>
            </a:r>
          </a:p>
          <a:p>
            <a:pPr algn="ctr"/>
            <a:r>
              <a:rPr lang="pl-PL" sz="4000" u="sng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Przed ich użyciem, należy dokładnie zdezynfekować ręce preparatem na bazie alkoholu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5872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WENTYLACJA</a:t>
            </a: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80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6A5073-1527-4A08-8F6A-EAC695038A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1357" y="622300"/>
            <a:ext cx="10654220" cy="5747178"/>
          </a:xfrm>
        </p:spPr>
        <p:txBody>
          <a:bodyPr anchor="ctr"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Drożności dróg oddechowych uzyskujemy przy użyciu:</a:t>
            </a: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Rurki U-G</a:t>
            </a: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Przyrządów </a:t>
            </a:r>
            <a:r>
              <a:rPr lang="pl-PL" sz="3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nadgłośniowych</a:t>
            </a:r>
            <a:r>
              <a:rPr lang="pl-P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(maska krtaniowa, rurka krtaniowa, </a:t>
            </a: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maska krtaniowa żelowa I-GEL</a:t>
            </a:r>
            <a:r>
              <a:rPr lang="pl-PL" sz="3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>
              <a:lnSpc>
                <a:spcPct val="100000"/>
              </a:lnSpc>
              <a:buNone/>
            </a:pPr>
            <a:endParaRPr lang="pl-PL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pl-PL" sz="3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pl-PL" sz="3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(pamiętaj o użyciu filtra antybakteryjno-antywirusowego!!!!!) </a:t>
            </a: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Clr>
                <a:srgbClr val="FF0000"/>
              </a:buClr>
              <a:buNone/>
            </a:pP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1" y="1135744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7" y="2376602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7" y="3538966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290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49022D-C194-4FDD-85F8-800AEEF5EA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8926" y="700724"/>
            <a:ext cx="10493115" cy="5896775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000" dirty="0">
                <a:latin typeface="Arial" panose="020B0604020202020204" pitchFamily="34" charset="0"/>
                <a:cs typeface="Arial" panose="020B0604020202020204" pitchFamily="34" charset="0"/>
              </a:rPr>
              <a:t>Na czas wprowadzania maski przerywamy wykonywanie uciskania kl. piersiowej ze względu na ryzyko wydobywania się dużej ilości aerozoli,</a:t>
            </a:r>
          </a:p>
          <a:p>
            <a:pPr marL="0" lvl="0" indent="0" algn="ctr">
              <a:lnSpc>
                <a:spcPct val="100000"/>
              </a:lnSpc>
              <a:buClr>
                <a:srgbClr val="FF0000"/>
              </a:buClr>
              <a:buNone/>
            </a:pPr>
            <a:endParaRPr lang="pl-PL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oddechu zastępczego – </a:t>
            </a:r>
          </a:p>
          <a:p>
            <a:pPr marL="0" lvl="0" indent="0" algn="ctr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3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WOLNO wykonywać asynchronicznie.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418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F17EBC-5718-4106-A0D9-BA11603D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407" y="0"/>
            <a:ext cx="7512769" cy="1325563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Wentylacja z użyciem maski krtaniowej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371" y="1085110"/>
            <a:ext cx="4199861" cy="5599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56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DEFIBRYLACJA</a:t>
            </a: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94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812799" y="1054100"/>
            <a:ext cx="9829801" cy="53594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buClr>
                <a:srgbClr val="FF0000"/>
              </a:buClr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Wczesna defibrylacja zwiększa szanse osoby poszkodowanej na przeżycie i nie zwiększa ryzyka zakażenia przy zachowanym reżimie sanitarnym. 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Należy jednak zwiększyć bezpieczeństwo poprzez maksymalne rozwinięcie kabla od  AED (1,5M).	</a:t>
            </a:r>
          </a:p>
          <a:p>
            <a:pPr algn="l">
              <a:lnSpc>
                <a:spcPct val="100000"/>
              </a:lnSpc>
              <a:buClr>
                <a:srgbClr val="FF0000"/>
              </a:buClr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W czasie defibrylacji worek samorozprężalny należy odłączyć, </a:t>
            </a:r>
            <a:r>
              <a:rPr lang="pl-PL" sz="3200" u="sng" dirty="0">
                <a:latin typeface="Arial" panose="020B0604020202020204" pitchFamily="34" charset="0"/>
                <a:cs typeface="Arial" panose="020B0604020202020204" pitchFamily="34" charset="0"/>
              </a:rPr>
              <a:t>natomiast wymagane jest pozostawienie filtra </a:t>
            </a:r>
            <a:r>
              <a:rPr lang="pl-PL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antybakteryjno</a:t>
            </a:r>
            <a:r>
              <a:rPr lang="pl-PL" sz="3200" u="sng" dirty="0">
                <a:latin typeface="Arial" panose="020B0604020202020204" pitchFamily="34" charset="0"/>
                <a:cs typeface="Arial" panose="020B0604020202020204" pitchFamily="34" charset="0"/>
              </a:rPr>
              <a:t> - wirusowego na przyrządzie </a:t>
            </a:r>
            <a:r>
              <a:rPr lang="pl-PL" sz="3200" u="sng" dirty="0" err="1">
                <a:latin typeface="Arial" panose="020B0604020202020204" pitchFamily="34" charset="0"/>
                <a:cs typeface="Arial" panose="020B0604020202020204" pitchFamily="34" charset="0"/>
              </a:rPr>
              <a:t>nadgłośniowym</a:t>
            </a:r>
            <a:r>
              <a:rPr lang="pl-PL" sz="32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lang="pl-PL" sz="1800" dirty="0">
                <a:solidFill>
                  <a:schemeClr val="tx1"/>
                </a:solidFill>
              </a:rPr>
              <a:t>	</a:t>
            </a:r>
            <a:r>
              <a:rPr lang="pl-PL" sz="2000" dirty="0">
                <a:solidFill>
                  <a:schemeClr val="tx1"/>
                </a:solidFill>
              </a:rPr>
              <a:t>										  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8" y="1135744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0" y="2747498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0" y="3848458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588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727" y="748076"/>
            <a:ext cx="4265021" cy="5728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1873" y="1988289"/>
            <a:ext cx="4679709" cy="3769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4178594" y="4759474"/>
            <a:ext cx="212651" cy="637954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4391245" y="4911138"/>
            <a:ext cx="80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1,5m</a:t>
            </a:r>
          </a:p>
        </p:txBody>
      </p:sp>
      <p:pic>
        <p:nvPicPr>
          <p:cNvPr id="8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54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1243" y="1162492"/>
            <a:ext cx="10364452" cy="3427245"/>
          </a:xfrm>
        </p:spPr>
        <p:txBody>
          <a:bodyPr>
            <a:normAutofit/>
          </a:bodyPr>
          <a:lstStyle/>
          <a:p>
            <a: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POSTĘPOWANIE </a:t>
            </a:r>
            <a:b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ODPADAMI MEDYCZNYMI</a:t>
            </a:r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81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133520" y="379828"/>
            <a:ext cx="4396825" cy="631639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Wszystko co miało kontakt </a:t>
            </a:r>
            <a:b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poszkodowanym</a:t>
            </a:r>
          </a:p>
          <a:p>
            <a:pPr marL="285750" indent="-2857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rękawiczki, maseczka chirurgiczna, kombinezon ochronny w tym sprzęt jednorazowy (rurka U-G, maski </a:t>
            </a:r>
            <a:br>
              <a:rPr lang="pl-PL" sz="2000" dirty="0">
                <a:latin typeface="Arial" pitchFamily="34" charset="0"/>
                <a:cs typeface="Arial" pitchFamily="34" charset="0"/>
              </a:rPr>
            </a:br>
            <a:r>
              <a:rPr lang="pl-PL" sz="2000" dirty="0">
                <a:latin typeface="Arial" pitchFamily="34" charset="0"/>
                <a:cs typeface="Arial" pitchFamily="34" charset="0"/>
              </a:rPr>
              <a:t>i rurki krtaniowe, maski twarzowe, maski do tlenoterapii biernej, filtr antybakteryjno-wirusowy, dren do tlenoterapii, wskaźnik CO</a:t>
            </a:r>
            <a:r>
              <a:rPr lang="pl-PL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, elektrody od AED)  </a:t>
            </a:r>
          </a:p>
          <a:p>
            <a:pPr algn="l">
              <a:lnSpc>
                <a:spcPct val="150000"/>
              </a:lnSpc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wkładamy do czerwonego worka ,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106" y="1407259"/>
            <a:ext cx="2960244" cy="4876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11" y="1407261"/>
            <a:ext cx="2743077" cy="4876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8" name="Strzałka w prawo 7"/>
          <p:cNvSpPr/>
          <p:nvPr/>
        </p:nvSpPr>
        <p:spPr>
          <a:xfrm>
            <a:off x="4530344" y="3572256"/>
            <a:ext cx="613761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8104350" y="3572256"/>
            <a:ext cx="613761" cy="548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21" y="1835055"/>
            <a:ext cx="2636542" cy="4687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78" y="1835055"/>
            <a:ext cx="2636541" cy="4687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555" y="1835055"/>
            <a:ext cx="2636542" cy="4687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4" name="Strzałka w prawo 3"/>
          <p:cNvSpPr/>
          <p:nvPr/>
        </p:nvSpPr>
        <p:spPr>
          <a:xfrm>
            <a:off x="4327451" y="3923414"/>
            <a:ext cx="648586" cy="255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>
            <a:off x="7857460" y="3923414"/>
            <a:ext cx="563526" cy="255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308737" y="1000458"/>
            <a:ext cx="403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zawiązujemy i oklejamy taśmą,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346164" y="846570"/>
            <a:ext cx="4783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0"/>
              </a:spcBef>
            </a:pPr>
            <a:r>
              <a:rPr lang="pl-PL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dezynfekujemy wkładamy do kolejnego czerwonego worka i opisujemy      </a:t>
            </a:r>
          </a:p>
        </p:txBody>
      </p:sp>
    </p:spTree>
    <p:extLst>
      <p:ext uri="{BB962C8B-B14F-4D97-AF65-F5344CB8AC3E}">
        <p14:creationId xmlns:p14="http://schemas.microsoft.com/office/powerpoint/2010/main" val="391080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03C849-8732-435B-A83E-8C4CF1BC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72" y="31951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pl-PL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C02F9A-5D86-4AC5-848F-2033424ADA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475815" y="0"/>
            <a:ext cx="12694023" cy="668318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Clr>
                <a:srgbClr val="FF0000"/>
              </a:buClr>
              <a:buNone/>
            </a:pPr>
            <a:endParaRPr lang="pl-PL" sz="7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rgbClr val="FF0000"/>
              </a:buClr>
              <a:buNone/>
            </a:pPr>
            <a:r>
              <a:rPr lang="pl-PL" sz="1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BEZPIECZEŃSTWO WŁASNE RATOWMNIKA</a:t>
            </a:r>
            <a:endParaRPr lang="pl-PL" sz="1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70000"/>
              </a:lnSpc>
              <a:buClr>
                <a:srgbClr val="FF0000"/>
              </a:buClr>
              <a:buNone/>
            </a:pPr>
            <a:endParaRPr lang="pl-PL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70000"/>
              </a:lnSpc>
              <a:buClr>
                <a:srgbClr val="FF0000"/>
              </a:buClr>
              <a:buNone/>
            </a:pPr>
            <a:endParaRPr lang="pl-PL" sz="2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Clr>
                <a:srgbClr val="FF0000"/>
              </a:buClr>
              <a:buNone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l-PL" sz="5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          </a:t>
            </a:r>
            <a:r>
              <a:rPr lang="pl-PL" sz="11200" dirty="0">
                <a:latin typeface="Arial" panose="020B0604020202020204" pitchFamily="34" charset="0"/>
                <a:cs typeface="Arial" panose="020B0604020202020204" pitchFamily="34" charset="0"/>
              </a:rPr>
              <a:t>maska pełno twarzowa z filtrem P2 lub P3</a:t>
            </a:r>
          </a:p>
          <a:p>
            <a:pPr marL="0" indent="0">
              <a:lnSpc>
                <a:spcPct val="170000"/>
              </a:lnSpc>
              <a:buClr>
                <a:srgbClr val="FF0000"/>
              </a:buClr>
              <a:buNone/>
            </a:pPr>
            <a:r>
              <a:rPr lang="pl-PL" sz="11200" dirty="0">
                <a:latin typeface="Arial" panose="020B0604020202020204" pitchFamily="34" charset="0"/>
                <a:cs typeface="Arial" panose="020B0604020202020204" pitchFamily="34" charset="0"/>
              </a:rPr>
              <a:t>  	     półmaski (FFP2, najlepiej FFP3)</a:t>
            </a:r>
          </a:p>
          <a:p>
            <a:pPr marL="0" indent="0">
              <a:lnSpc>
                <a:spcPct val="170000"/>
              </a:lnSpc>
              <a:buClr>
                <a:srgbClr val="FF0000"/>
              </a:buClr>
              <a:buNone/>
            </a:pPr>
            <a:r>
              <a:rPr lang="pl-PL" sz="11200" dirty="0">
                <a:latin typeface="Arial" panose="020B0604020202020204" pitchFamily="34" charset="0"/>
                <a:cs typeface="Arial" panose="020B0604020202020204" pitchFamily="34" charset="0"/>
              </a:rPr>
              <a:t>  	     2 pary rękawiczek nitrylowych			</a:t>
            </a:r>
            <a:endParaRPr lang="pl-PL" sz="1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70000"/>
              </a:lnSpc>
              <a:buClr>
                <a:srgbClr val="FF0000"/>
              </a:buClr>
              <a:buNone/>
            </a:pPr>
            <a:r>
              <a:rPr lang="pl-PL" sz="11200" dirty="0">
                <a:latin typeface="Arial" panose="020B0604020202020204" pitchFamily="34" charset="0"/>
                <a:cs typeface="Arial" panose="020B0604020202020204" pitchFamily="34" charset="0"/>
              </a:rPr>
              <a:t>  	     kombinezon </a:t>
            </a:r>
            <a:r>
              <a:rPr lang="pl-PL" sz="1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ochronny </a:t>
            </a:r>
            <a:r>
              <a:rPr lang="pl-PL" sz="11200" dirty="0">
                <a:latin typeface="Arial" panose="020B0604020202020204" pitchFamily="34" charset="0"/>
                <a:cs typeface="Arial" panose="020B0604020202020204" pitchFamily="34" charset="0"/>
              </a:rPr>
              <a:t>kategorii</a:t>
            </a:r>
            <a:r>
              <a:rPr lang="pl-PL" sz="1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III, typ 3B, 4B, </a:t>
            </a:r>
            <a:endParaRPr lang="pl-PL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70000"/>
              </a:lnSpc>
              <a:buClr>
                <a:srgbClr val="FF0000"/>
              </a:buClr>
              <a:buNone/>
            </a:pPr>
            <a:r>
              <a:rPr lang="pl-PL" sz="11200" dirty="0">
                <a:latin typeface="Arial" panose="020B0604020202020204" pitchFamily="34" charset="0"/>
                <a:cs typeface="Arial" panose="020B0604020202020204" pitchFamily="34" charset="0"/>
              </a:rPr>
              <a:t>  	     gogle/ okulary / przyłbica</a:t>
            </a:r>
            <a:r>
              <a:rPr lang="pl-PL" sz="9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endParaRPr lang="pl-PL" sz="1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pl-PL" sz="112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pl-PL" sz="11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11200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pl-PL" sz="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0" indent="0" algn="r">
              <a:buClr>
                <a:srgbClr val="FF0000"/>
              </a:buClr>
              <a:buNone/>
            </a:pPr>
            <a:r>
              <a:rPr lang="pl-PL" sz="9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pl-PL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l-PL" sz="32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Procedura postępowania w stosunku do osoby podejrzanej o COVID-19 lub z potwierdzonym jej rozpoznaniem z dnia 13 marca 2020 r.</a:t>
            </a:r>
            <a:r>
              <a:rPr lang="pl-PL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0" indent="0">
              <a:buClr>
                <a:srgbClr val="FF0000"/>
              </a:buClr>
              <a:buNone/>
            </a:pPr>
            <a:endParaRPr lang="pl-PL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5" y="1639462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62" y="2427152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1" y="3899747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1" y="3185547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1" y="4663055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608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97289" y="224896"/>
            <a:ext cx="6718852" cy="793899"/>
          </a:xfrm>
        </p:spPr>
        <p:txBody>
          <a:bodyPr>
            <a:normAutofit/>
          </a:bodyPr>
          <a:lstStyle/>
          <a:p>
            <a:pPr algn="l"/>
            <a:r>
              <a:rPr lang="pl-PL" sz="4400" b="1" dirty="0">
                <a:latin typeface="Arial" pitchFamily="34" charset="0"/>
                <a:cs typeface="Arial" pitchFamily="34" charset="0"/>
              </a:rPr>
              <a:t>Sprzęt do dezynfekcji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438" y="2297819"/>
            <a:ext cx="2269130" cy="403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2179050" y="966312"/>
            <a:ext cx="8559833" cy="1192097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pl-PL" dirty="0">
                <a:latin typeface="Arial" pitchFamily="34" charset="0"/>
                <a:cs typeface="Arial" pitchFamily="34" charset="0"/>
              </a:rPr>
              <a:t>Sprzęt, do dezynfekcji: worek samorozprężalny (jeżeli jest wielokrotnego użytku),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pulsoksymetr</a:t>
            </a:r>
            <a:r>
              <a:rPr lang="pl-PL" dirty="0">
                <a:latin typeface="Arial" pitchFamily="34" charset="0"/>
                <a:cs typeface="Arial" pitchFamily="34" charset="0"/>
              </a:rPr>
              <a:t>, wkładamy do oddzielnego czerwonego worka i postępujemy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j.w</a:t>
            </a:r>
            <a:r>
              <a:rPr lang="pl-PL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24" y="2266371"/>
            <a:ext cx="2282301" cy="4057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10" y="2274405"/>
            <a:ext cx="2277781" cy="4049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847" y="2266371"/>
            <a:ext cx="2286820" cy="4065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" name="Strzałka w prawo 5"/>
          <p:cNvSpPr/>
          <p:nvPr/>
        </p:nvSpPr>
        <p:spPr>
          <a:xfrm>
            <a:off x="2748518" y="4093535"/>
            <a:ext cx="542264" cy="20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 w prawo 10"/>
          <p:cNvSpPr/>
          <p:nvPr/>
        </p:nvSpPr>
        <p:spPr>
          <a:xfrm>
            <a:off x="5824871" y="4093535"/>
            <a:ext cx="542264" cy="20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prawo 11"/>
          <p:cNvSpPr/>
          <p:nvPr/>
        </p:nvSpPr>
        <p:spPr>
          <a:xfrm>
            <a:off x="8863159" y="4192300"/>
            <a:ext cx="542264" cy="205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36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FAE687-9EA5-47AA-91D9-30FBE49B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577" y="621846"/>
            <a:ext cx="7777145" cy="939114"/>
          </a:xfrm>
        </p:spPr>
        <p:txBody>
          <a:bodyPr/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Piśmiennictwo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24037F1-19A7-4C42-9760-4EC5A6FD9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5545" y="1360966"/>
            <a:ext cx="10532321" cy="4944139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70000"/>
              </a:lnSpc>
            </a:pPr>
            <a:endParaRPr lang="pl-PL" sz="180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70000"/>
              </a:lnSpc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Agencja Oceny Technologii Medycznej i Taryfikacji „Polskie zalecenia diagnostyczno-terapeutyczne oraz organizacyjne w zakresie opieki nad osobami zakażonymi lub narażonymi na zakażenie SARS- CoV-2 z dnia 25.04.2020 r.</a:t>
            </a:r>
          </a:p>
          <a:p>
            <a:pPr marL="171450" indent="-171450" algn="l">
              <a:lnSpc>
                <a:spcPct val="170000"/>
              </a:lnSpc>
              <a:buFont typeface="+mj-lt"/>
              <a:buAutoNum type="arabicPeriod"/>
            </a:pP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Resuscytation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UK „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resuscytation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UK Statement on COVID-19- CPR and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resuscytation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70000"/>
              </a:lnSpc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Europejska Rada Resuscytacji Wytyczne COVID-19 z dnia 24 kwietnia 2020r.</a:t>
            </a:r>
          </a:p>
          <a:p>
            <a:pPr marL="171450" indent="-171450" algn="l">
              <a:lnSpc>
                <a:spcPct val="170000"/>
              </a:lnSpc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www.gov.pl/web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70000"/>
              </a:lnSpc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Firma Życie dla życia w składzie: Andrzej Kmieciak i Kamil Kubiak „ sposoby prowadzenia tlenoterapii </a:t>
            </a:r>
          </a:p>
          <a:p>
            <a:pPr algn="l">
              <a:lnSpc>
                <a:spcPct val="170000"/>
              </a:lnSpc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  i metody udrożniania dróg oddechowych u pacjentów podejrzanych o COVID-19</a:t>
            </a:r>
          </a:p>
          <a:p>
            <a:pPr algn="l">
              <a:lnSpc>
                <a:spcPct val="170000"/>
              </a:lnSpc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6.Konsultacja medyczna bryg. Jacek Nitecki WKRM w Krakowie, bryg. Mariusz 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Chomoncik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KRM w SA </a:t>
            </a:r>
          </a:p>
          <a:p>
            <a:pPr algn="l">
              <a:lnSpc>
                <a:spcPct val="170000"/>
              </a:lnSpc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  w Krakowie</a:t>
            </a:r>
          </a:p>
          <a:p>
            <a:pPr algn="l">
              <a:lnSpc>
                <a:spcPct val="170000"/>
              </a:lnSpc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8.Zasady Organizacji Ratownictwa Medycznego w Krajowym Systemie Ratowniczo-Gaśniczym, Warszawa 2013</a:t>
            </a:r>
          </a:p>
          <a:p>
            <a:pPr marL="228600" indent="-228600" algn="l">
              <a:lnSpc>
                <a:spcPct val="170000"/>
              </a:lnSpc>
              <a:buFont typeface="+mj-lt"/>
              <a:buAutoNum type="arabicPeriod"/>
            </a:pPr>
            <a:endParaRPr lang="pl-PL" sz="1800" dirty="0"/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58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128A81-6614-4FF8-AFBB-1CD2FCCE3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866" y="876641"/>
            <a:ext cx="10364452" cy="3427245"/>
          </a:xfrm>
        </p:spPr>
        <p:txBody>
          <a:bodyPr>
            <a:normAutofit/>
          </a:bodyPr>
          <a:lstStyle/>
          <a:p>
            <a:r>
              <a:rPr lang="pl-P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Dziękuję za uwagę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01DC07-C593-4EA3-9EE4-F288A5AAE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8541" y="5894172"/>
            <a:ext cx="3641124" cy="963828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031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508000"/>
            <a:ext cx="9449426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b="1" dirty="0">
                <a:latin typeface="Arial" panose="020B0604020202020204" pitchFamily="34" charset="0"/>
                <a:cs typeface="Arial" panose="020B0604020202020204" pitchFamily="34" charset="0"/>
              </a:rPr>
              <a:t>Sekwencja założeń taktycznych w ratownictwie medycznym</a:t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753" y="315926"/>
            <a:ext cx="890093" cy="1146147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37" y="1054100"/>
            <a:ext cx="5457923" cy="5473699"/>
          </a:xfrm>
        </p:spPr>
      </p:pic>
    </p:spTree>
    <p:extLst>
      <p:ext uri="{BB962C8B-B14F-4D97-AF65-F5344CB8AC3E}">
        <p14:creationId xmlns:p14="http://schemas.microsoft.com/office/powerpoint/2010/main" val="64412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749" y="404630"/>
            <a:ext cx="4253024" cy="6049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3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1170" y="453841"/>
            <a:ext cx="3967273" cy="5950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426204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56287C-1768-4BBD-ADF1-6424C0C7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865" y="66702"/>
            <a:ext cx="6755361" cy="1596177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838322-FCC4-4E81-ADE5-91BCB2A6D5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0999" y="1752600"/>
            <a:ext cx="11330547" cy="4285736"/>
          </a:xfrm>
        </p:spPr>
        <p:txBody>
          <a:bodyPr>
            <a:normAutofit/>
          </a:bodyPr>
          <a:lstStyle/>
          <a:p>
            <a:pPr marL="914400" lvl="2" indent="0" algn="ctr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Od momentu zabezpieczenia siebie z użyciem środków ochrony indywidualnej obowiązuje bezwzględny zakaz 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dotykania twarzy, oczu, ust. </a:t>
            </a:r>
          </a:p>
          <a:p>
            <a:pPr marL="457200" lvl="1" indent="0" algn="ctr">
              <a:lnSpc>
                <a:spcPct val="100000"/>
              </a:lnSpc>
              <a:buClr>
                <a:srgbClr val="FF0000"/>
              </a:buClr>
              <a:buNone/>
            </a:pP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00000"/>
              </a:lnSpc>
              <a:buClr>
                <a:srgbClr val="FF0000"/>
              </a:buClr>
              <a:buNone/>
            </a:pP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00000"/>
              </a:lnSpc>
              <a:buClr>
                <a:srgbClr val="FF0000"/>
              </a:buClr>
              <a:buNone/>
            </a:pP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Bezwzględny zakaz poprawiania maseczki i okularów </a:t>
            </a:r>
          </a:p>
          <a:p>
            <a:pPr marL="457200" lvl="1" indent="0" algn="ctr">
              <a:lnSpc>
                <a:spcPct val="100000"/>
              </a:lnSpc>
              <a:buClr>
                <a:srgbClr val="FF0000"/>
              </a:buClr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bez zmiany rękawiczek lub ich dezynfekcji !!!</a:t>
            </a:r>
          </a:p>
          <a:p>
            <a:pPr marL="457200" lvl="1" indent="0" algn="ctr">
              <a:buClr>
                <a:srgbClr val="FF0000"/>
              </a:buClr>
              <a:buNone/>
            </a:pP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pl-PL" sz="4000" dirty="0">
              <a:solidFill>
                <a:schemeClr val="bg2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62" y="3573579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32" y="3561325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52" y="3573579"/>
            <a:ext cx="266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281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02D321-F3F3-441B-BEE2-11FCB085F2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4487" y="1273857"/>
            <a:ext cx="5769368" cy="485300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Każdej osobie poszkodowanej,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dirty="0">
                <a:latin typeface="Arial" panose="020B0604020202020204" pitchFamily="34" charset="0"/>
                <a:cs typeface="Arial" panose="020B0604020202020204" pitchFamily="34" charset="0"/>
              </a:rPr>
              <a:t>przed podjęciem medycznych działań ratowniczych zakładamy na twarz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maseczkę chirurgiczną</a:t>
            </a:r>
          </a:p>
        </p:txBody>
      </p:sp>
      <p:sp>
        <p:nvSpPr>
          <p:cNvPr id="8" name="Symbol zastępczy zawartości 8"/>
          <p:cNvSpPr>
            <a:spLocks noGrp="1"/>
          </p:cNvSpPr>
          <p:nvPr/>
        </p:nvSpPr>
        <p:spPr>
          <a:xfrm>
            <a:off x="3505200" y="125333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470" y="451820"/>
            <a:ext cx="3742660" cy="5954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46608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70560" y="5945619"/>
            <a:ext cx="3155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PC\AppData\Local\Temp\Logo-kolor-cmyk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043" y="127591"/>
            <a:ext cx="889591" cy="11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70560" y="326547"/>
            <a:ext cx="1004313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Sekwencja </a:t>
            </a:r>
            <a:r>
              <a:rPr lang="pl-PL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medycznych</a:t>
            </a:r>
            <a:r>
              <a:rPr lang="pl-PL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działań ratowniczych Procedura 2a</a:t>
            </a:r>
            <a:endParaRPr lang="pl-PL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978820" y="3258954"/>
            <a:ext cx="234360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 51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3" name="Obraz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984747"/>
            <a:ext cx="4381500" cy="57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878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7036</TotalTime>
  <Words>1041</Words>
  <Application>Microsoft Office PowerPoint</Application>
  <PresentationFormat>Panoramiczny</PresentationFormat>
  <Paragraphs>167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Muli</vt:lpstr>
      <vt:lpstr>Tahoma</vt:lpstr>
      <vt:lpstr>Wingdings</vt:lpstr>
      <vt:lpstr>Motyw pakietu Office</vt:lpstr>
      <vt:lpstr>Prezentacja programu PowerPoint</vt:lpstr>
      <vt:lpstr>  Objawy  </vt:lpstr>
      <vt:lpstr> </vt:lpstr>
      <vt:lpstr>     </vt:lpstr>
      <vt:lpstr>Sekwencja założeń taktycznych w ratownictwie medycznym </vt:lpstr>
      <vt:lpstr>Prezentacja programu PowerPoint</vt:lpstr>
      <vt:lpstr>Uwaga!!!</vt:lpstr>
      <vt:lpstr>Prezentacja programu PowerPoint</vt:lpstr>
      <vt:lpstr>Prezentacja programu PowerPoint</vt:lpstr>
      <vt:lpstr>OCENA STANU ŚWIADOMOŚCI</vt:lpstr>
      <vt:lpstr>Prezentacja programu PowerPoint</vt:lpstr>
      <vt:lpstr>POSZKODOWANY PRZYTOMNY  ZEBRANIE WYWIADU EPIDEMIOLOGICZNEGO </vt:lpstr>
      <vt:lpstr>Prezentacja programu PowerPoint</vt:lpstr>
      <vt:lpstr>Prezentacja programu PowerPoint</vt:lpstr>
      <vt:lpstr>Prezentacja programu PowerPoint</vt:lpstr>
      <vt:lpstr>Prezentacja programu PowerPoint</vt:lpstr>
      <vt:lpstr>OCENA ODDECHU</vt:lpstr>
      <vt:lpstr>Prezentacja programu PowerPoint</vt:lpstr>
      <vt:lpstr>Prezentacja programu PowerPoint</vt:lpstr>
      <vt:lpstr>Prezentacja programu PowerPoint</vt:lpstr>
      <vt:lpstr>TLENOTERAPIA  Zastosuj tlenoterapię według wskazań (bierna lub czynna).</vt:lpstr>
      <vt:lpstr>Prezentacja programu PowerPoint</vt:lpstr>
      <vt:lpstr> </vt:lpstr>
      <vt:lpstr>WARIANT II </vt:lpstr>
      <vt:lpstr>Wariant II</vt:lpstr>
      <vt:lpstr>TLENOTERAPIA CZYNNA</vt:lpstr>
      <vt:lpstr>Prezentacja programu PowerPoint</vt:lpstr>
      <vt:lpstr>POSZKODOWANY NIEPRZYTOMNY  </vt:lpstr>
      <vt:lpstr>Prezentacja programu PowerPoint</vt:lpstr>
      <vt:lpstr>WENTYLACJA</vt:lpstr>
      <vt:lpstr>Prezentacja programu PowerPoint</vt:lpstr>
      <vt:lpstr>Prezentacja programu PowerPoint</vt:lpstr>
      <vt:lpstr>Wentylacja z użyciem maski krtaniowej</vt:lpstr>
      <vt:lpstr>Prezentacja programu PowerPoint</vt:lpstr>
      <vt:lpstr>Prezentacja programu PowerPoint</vt:lpstr>
      <vt:lpstr>Prezentacja programu PowerPoint</vt:lpstr>
      <vt:lpstr>POSTĘPOWANIE  Z ODPADAMI MEDYCZNYMI</vt:lpstr>
      <vt:lpstr>Prezentacja programu PowerPoint</vt:lpstr>
      <vt:lpstr>Prezentacja programu PowerPoint</vt:lpstr>
      <vt:lpstr>Sprzęt do dezynfekcji</vt:lpstr>
      <vt:lpstr>Piśmiennictwo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RESUSCYTACJA KRĄŻENIOWO-ODDECHOWA U OSOBY DOROSŁEJ Z COVID-19</dc:title>
  <dc:creator>Barbara Wiatr</dc:creator>
  <cp:lastModifiedBy>BS (KGPSP</cp:lastModifiedBy>
  <cp:revision>315</cp:revision>
  <cp:lastPrinted>2020-05-18T07:00:36Z</cp:lastPrinted>
  <dcterms:created xsi:type="dcterms:W3CDTF">2020-04-20T11:16:33Z</dcterms:created>
  <dcterms:modified xsi:type="dcterms:W3CDTF">2021-06-18T09:54:23Z</dcterms:modified>
</cp:coreProperties>
</file>