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0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30.jpg" ContentType="image/jpeg"/>
  <Override PartName="/ppt/notesSlides/notesSlide6.xml" ContentType="application/vnd.openxmlformats-officedocument.presentationml.notesSlide+xml"/>
  <Override PartName="/ppt/media/image36.jpg" ContentType="image/jpeg"/>
  <Override PartName="/ppt/notesSlides/notesSlide7.xml" ContentType="application/vnd.openxmlformats-officedocument.presentationml.notesSlide+xml"/>
  <Override PartName="/ppt/media/image41.jpg" ContentType="image/jpeg"/>
  <Override PartName="/ppt/media/image42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3"/>
  </p:notesMasterIdLst>
  <p:sldIdLst>
    <p:sldId id="308" r:id="rId5"/>
    <p:sldId id="257" r:id="rId6"/>
    <p:sldId id="319" r:id="rId7"/>
    <p:sldId id="310" r:id="rId8"/>
    <p:sldId id="311" r:id="rId9"/>
    <p:sldId id="32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20" r:id="rId18"/>
    <p:sldId id="322" r:id="rId19"/>
    <p:sldId id="298" r:id="rId20"/>
    <p:sldId id="276" r:id="rId21"/>
    <p:sldId id="324" r:id="rId2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48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07318-7CC5-4396-8BF8-4D7320318B1E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30C10-1BAE-479D-B9EE-826B1A6C1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59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6483C-EBE7-B4F8-AB99-204D2CA4E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FB9C0CD-9AD4-9BD1-E105-0302C524C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8736AF9-1EE2-C69C-C839-D888C8A76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74A391-927E-0638-F032-F01749873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30C10-1BAE-479D-B9EE-826B1A6C19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99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F78D-CA46-4130-AD46-09351E803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9AF2A6A-6D4E-FBFD-8558-8F782FF19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26D7BC3-B977-0B33-5B57-92C753825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482E257-D0AD-718F-8D51-8FA7A7F5A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3902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F5E4-A7CB-578F-E2EF-8CC4F7B3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CD360A5-0AD4-3046-22BF-C744D0E47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F6F8EC4-6D61-E733-B43B-FCB8E0777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04E7F8-18CC-5559-962C-9A3BB43ED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751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AD428-52F3-3370-3CBD-F845B2C1F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AD6ADE7-DC99-16FC-5C61-FDF50E358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0891EBC-0A57-411A-04E2-A1F7E54C1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3E7646-90D4-AA96-1019-1208C9293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2071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7D365-3F08-95F9-494D-1CFDDD403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108641F-0C7D-C4E5-FF7E-8D7A3D98D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B7A1475-03F2-59F4-9170-8D24E58E5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C84A9E-AC47-BBE6-3A9F-945D81533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2072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AC692-A4A5-EC90-CFFD-34226F5C1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02CC3FC-5394-F391-3A0D-826143E31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2B1BB02-F4EB-6CA4-BC3D-869720164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D316523-BA82-FCCC-FF43-4EA6A1D8AC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9072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97C90-BD9D-097C-55FE-D334828D8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AB37026-1692-09C6-103C-918602B1C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566D749-7041-9498-92D5-CF36E6CF6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B62BCB-DCA0-5939-91E4-5C2704DBE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5642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D8BAE-161F-6ED2-DDBD-62973721F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54B1DD6-B43E-AD6E-A5FC-E24C7E2F5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C154A38-DF0D-B278-34E1-7275E9EE2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4A1418-BD60-A860-0411-42C247F02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524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4C5B9-4FE0-67D8-4E77-892BE7FDE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61B66EF-B5DB-02DA-4676-4E180378D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AE6E0B3-B473-E0A8-558E-9140D39F9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3517A6F-E22D-B66E-182D-D0344FF77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9910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B8B16-77E4-8DD0-5F12-55C021DE2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A5EE693-6859-5AA8-8A53-C5B8D1BC3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C1C3841-82B8-1D73-831A-13D6B129E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5DAD1DB-8111-D4C4-9510-4B3ABA555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17520-4D64-467E-9692-C447B667E93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3332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30C10-1BAE-479D-B9EE-826B1A6C19F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4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43170"/>
            <a:ext cx="20079786" cy="348428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9673673" y="0"/>
            <a:ext cx="430530" cy="2143760"/>
          </a:xfrm>
          <a:custGeom>
            <a:avLst/>
            <a:gdLst/>
            <a:ahLst/>
            <a:cxnLst/>
            <a:rect l="l" t="t" r="r" b="b"/>
            <a:pathLst>
              <a:path w="430530" h="2143760">
                <a:moveTo>
                  <a:pt x="0" y="2143170"/>
                </a:moveTo>
                <a:lnTo>
                  <a:pt x="430426" y="2143170"/>
                </a:lnTo>
                <a:lnTo>
                  <a:pt x="430426" y="0"/>
                </a:lnTo>
                <a:lnTo>
                  <a:pt x="0" y="0"/>
                </a:lnTo>
                <a:lnTo>
                  <a:pt x="0" y="2143170"/>
                </a:lnTo>
                <a:close/>
              </a:path>
            </a:pathLst>
          </a:custGeom>
          <a:solidFill>
            <a:srgbClr val="34A8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673673" y="2143170"/>
            <a:ext cx="430530" cy="3484879"/>
          </a:xfrm>
          <a:custGeom>
            <a:avLst/>
            <a:gdLst/>
            <a:ahLst/>
            <a:cxnLst/>
            <a:rect l="l" t="t" r="r" b="b"/>
            <a:pathLst>
              <a:path w="430530" h="3484879">
                <a:moveTo>
                  <a:pt x="0" y="3484281"/>
                </a:moveTo>
                <a:lnTo>
                  <a:pt x="430426" y="3484281"/>
                </a:lnTo>
                <a:lnTo>
                  <a:pt x="430426" y="0"/>
                </a:lnTo>
                <a:lnTo>
                  <a:pt x="0" y="0"/>
                </a:lnTo>
                <a:lnTo>
                  <a:pt x="0" y="3484281"/>
                </a:lnTo>
                <a:close/>
              </a:path>
            </a:pathLst>
          </a:custGeom>
          <a:solidFill>
            <a:srgbClr val="00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245752" y="1119726"/>
            <a:ext cx="3858895" cy="10189210"/>
          </a:xfrm>
          <a:custGeom>
            <a:avLst/>
            <a:gdLst/>
            <a:ahLst/>
            <a:cxnLst/>
            <a:rect l="l" t="t" r="r" b="b"/>
            <a:pathLst>
              <a:path w="3858894" h="10189210">
                <a:moveTo>
                  <a:pt x="673214" y="49987"/>
                </a:moveTo>
                <a:lnTo>
                  <a:pt x="622452" y="93218"/>
                </a:lnTo>
                <a:lnTo>
                  <a:pt x="581901" y="119545"/>
                </a:lnTo>
                <a:lnTo>
                  <a:pt x="532739" y="143471"/>
                </a:lnTo>
                <a:lnTo>
                  <a:pt x="476084" y="160870"/>
                </a:lnTo>
                <a:lnTo>
                  <a:pt x="413067" y="167589"/>
                </a:lnTo>
                <a:lnTo>
                  <a:pt x="373773" y="163169"/>
                </a:lnTo>
                <a:lnTo>
                  <a:pt x="327126" y="151066"/>
                </a:lnTo>
                <a:lnTo>
                  <a:pt x="275564" y="133070"/>
                </a:lnTo>
                <a:lnTo>
                  <a:pt x="221538" y="110934"/>
                </a:lnTo>
                <a:lnTo>
                  <a:pt x="167487" y="86423"/>
                </a:lnTo>
                <a:lnTo>
                  <a:pt x="115862" y="61302"/>
                </a:lnTo>
                <a:lnTo>
                  <a:pt x="69113" y="37350"/>
                </a:lnTo>
                <a:lnTo>
                  <a:pt x="29679" y="16332"/>
                </a:lnTo>
                <a:lnTo>
                  <a:pt x="0" y="0"/>
                </a:lnTo>
                <a:lnTo>
                  <a:pt x="0" y="131165"/>
                </a:lnTo>
                <a:lnTo>
                  <a:pt x="70027" y="169113"/>
                </a:lnTo>
                <a:lnTo>
                  <a:pt x="117487" y="193509"/>
                </a:lnTo>
                <a:lnTo>
                  <a:pt x="169913" y="219100"/>
                </a:lnTo>
                <a:lnTo>
                  <a:pt x="224828" y="244094"/>
                </a:lnTo>
                <a:lnTo>
                  <a:pt x="279730" y="266687"/>
                </a:lnTo>
                <a:lnTo>
                  <a:pt x="332130" y="285051"/>
                </a:lnTo>
                <a:lnTo>
                  <a:pt x="379539" y="297408"/>
                </a:lnTo>
                <a:lnTo>
                  <a:pt x="419455" y="301917"/>
                </a:lnTo>
                <a:lnTo>
                  <a:pt x="479526" y="295351"/>
                </a:lnTo>
                <a:lnTo>
                  <a:pt x="534327" y="278333"/>
                </a:lnTo>
                <a:lnTo>
                  <a:pt x="582485" y="254965"/>
                </a:lnTo>
                <a:lnTo>
                  <a:pt x="622604" y="229323"/>
                </a:lnTo>
                <a:lnTo>
                  <a:pt x="653313" y="205498"/>
                </a:lnTo>
                <a:lnTo>
                  <a:pt x="673214" y="187553"/>
                </a:lnTo>
                <a:lnTo>
                  <a:pt x="673214" y="49987"/>
                </a:lnTo>
                <a:close/>
              </a:path>
              <a:path w="3858894" h="10189210">
                <a:moveTo>
                  <a:pt x="3858349" y="4507725"/>
                </a:moveTo>
                <a:lnTo>
                  <a:pt x="3427920" y="4507725"/>
                </a:lnTo>
                <a:lnTo>
                  <a:pt x="3427920" y="10188829"/>
                </a:lnTo>
                <a:lnTo>
                  <a:pt x="3858349" y="10188829"/>
                </a:lnTo>
                <a:lnTo>
                  <a:pt x="3858349" y="4507725"/>
                </a:lnTo>
                <a:close/>
              </a:path>
            </a:pathLst>
          </a:custGeom>
          <a:solidFill>
            <a:srgbClr val="1A68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6245760" y="953938"/>
            <a:ext cx="673735" cy="203200"/>
          </a:xfrm>
          <a:custGeom>
            <a:avLst/>
            <a:gdLst/>
            <a:ahLst/>
            <a:cxnLst/>
            <a:rect l="l" t="t" r="r" b="b"/>
            <a:pathLst>
              <a:path w="673734" h="203200">
                <a:moveTo>
                  <a:pt x="0" y="0"/>
                </a:moveTo>
                <a:lnTo>
                  <a:pt x="0" y="121043"/>
                </a:lnTo>
                <a:lnTo>
                  <a:pt x="22704" y="129334"/>
                </a:lnTo>
                <a:lnTo>
                  <a:pt x="88898" y="150829"/>
                </a:lnTo>
                <a:lnTo>
                  <a:pt x="130738" y="162589"/>
                </a:lnTo>
                <a:lnTo>
                  <a:pt x="177309" y="174059"/>
                </a:lnTo>
                <a:lnTo>
                  <a:pt x="227784" y="184518"/>
                </a:lnTo>
                <a:lnTo>
                  <a:pt x="281340" y="193242"/>
                </a:lnTo>
                <a:lnTo>
                  <a:pt x="337152" y="199510"/>
                </a:lnTo>
                <a:lnTo>
                  <a:pt x="394395" y="202598"/>
                </a:lnTo>
                <a:lnTo>
                  <a:pt x="452244" y="201784"/>
                </a:lnTo>
                <a:lnTo>
                  <a:pt x="509876" y="196345"/>
                </a:lnTo>
                <a:lnTo>
                  <a:pt x="566464" y="185558"/>
                </a:lnTo>
                <a:lnTo>
                  <a:pt x="621185" y="168702"/>
                </a:lnTo>
                <a:lnTo>
                  <a:pt x="673215" y="145053"/>
                </a:lnTo>
                <a:lnTo>
                  <a:pt x="673215" y="19392"/>
                </a:lnTo>
                <a:lnTo>
                  <a:pt x="617348" y="39935"/>
                </a:lnTo>
                <a:lnTo>
                  <a:pt x="559840" y="54631"/>
                </a:lnTo>
                <a:lnTo>
                  <a:pt x="501398" y="64098"/>
                </a:lnTo>
                <a:lnTo>
                  <a:pt x="442734" y="68953"/>
                </a:lnTo>
                <a:lnTo>
                  <a:pt x="384556" y="69817"/>
                </a:lnTo>
                <a:lnTo>
                  <a:pt x="327576" y="67306"/>
                </a:lnTo>
                <a:lnTo>
                  <a:pt x="272502" y="62041"/>
                </a:lnTo>
                <a:lnTo>
                  <a:pt x="220044" y="54639"/>
                </a:lnTo>
                <a:lnTo>
                  <a:pt x="170913" y="45719"/>
                </a:lnTo>
                <a:lnTo>
                  <a:pt x="125819" y="35900"/>
                </a:lnTo>
                <a:lnTo>
                  <a:pt x="85470" y="25799"/>
                </a:lnTo>
                <a:lnTo>
                  <a:pt x="21851" y="7231"/>
                </a:lnTo>
                <a:lnTo>
                  <a:pt x="0" y="0"/>
                </a:lnTo>
                <a:close/>
              </a:path>
            </a:pathLst>
          </a:custGeom>
          <a:solidFill>
            <a:srgbClr val="00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6245760" y="748440"/>
            <a:ext cx="673735" cy="195580"/>
          </a:xfrm>
          <a:custGeom>
            <a:avLst/>
            <a:gdLst/>
            <a:ahLst/>
            <a:cxnLst/>
            <a:rect l="l" t="t" r="r" b="b"/>
            <a:pathLst>
              <a:path w="673734" h="195580">
                <a:moveTo>
                  <a:pt x="389495" y="0"/>
                </a:moveTo>
                <a:lnTo>
                  <a:pt x="312233" y="4755"/>
                </a:lnTo>
                <a:lnTo>
                  <a:pt x="257757" y="9813"/>
                </a:lnTo>
                <a:lnTo>
                  <a:pt x="198486" y="15871"/>
                </a:lnTo>
                <a:lnTo>
                  <a:pt x="138747" y="22338"/>
                </a:lnTo>
                <a:lnTo>
                  <a:pt x="82869" y="28624"/>
                </a:lnTo>
                <a:lnTo>
                  <a:pt x="0" y="38292"/>
                </a:lnTo>
                <a:lnTo>
                  <a:pt x="0" y="158351"/>
                </a:lnTo>
                <a:lnTo>
                  <a:pt x="148569" y="144449"/>
                </a:lnTo>
                <a:lnTo>
                  <a:pt x="209591" y="139031"/>
                </a:lnTo>
                <a:lnTo>
                  <a:pt x="266443" y="134334"/>
                </a:lnTo>
                <a:lnTo>
                  <a:pt x="313170" y="131027"/>
                </a:lnTo>
                <a:lnTo>
                  <a:pt x="343821" y="129776"/>
                </a:lnTo>
                <a:lnTo>
                  <a:pt x="403859" y="165672"/>
                </a:lnTo>
                <a:lnTo>
                  <a:pt x="463992" y="186301"/>
                </a:lnTo>
                <a:lnTo>
                  <a:pt x="521566" y="194990"/>
                </a:lnTo>
                <a:lnTo>
                  <a:pt x="573930" y="195062"/>
                </a:lnTo>
                <a:lnTo>
                  <a:pt x="618428" y="189843"/>
                </a:lnTo>
                <a:lnTo>
                  <a:pt x="652407" y="182658"/>
                </a:lnTo>
                <a:lnTo>
                  <a:pt x="673215" y="176832"/>
                </a:lnTo>
                <a:lnTo>
                  <a:pt x="673215" y="59547"/>
                </a:lnTo>
                <a:lnTo>
                  <a:pt x="653982" y="64284"/>
                </a:lnTo>
                <a:lnTo>
                  <a:pt x="621401" y="69274"/>
                </a:lnTo>
                <a:lnTo>
                  <a:pt x="579222" y="71717"/>
                </a:lnTo>
                <a:lnTo>
                  <a:pt x="531192" y="68813"/>
                </a:lnTo>
                <a:lnTo>
                  <a:pt x="481062" y="57759"/>
                </a:lnTo>
                <a:lnTo>
                  <a:pt x="432580" y="35755"/>
                </a:lnTo>
                <a:lnTo>
                  <a:pt x="389495" y="0"/>
                </a:lnTo>
                <a:close/>
              </a:path>
            </a:pathLst>
          </a:custGeom>
          <a:solidFill>
            <a:srgbClr val="34A8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54884" y="814682"/>
            <a:ext cx="765164" cy="1133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41040" y="997702"/>
            <a:ext cx="1516417" cy="3363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1A688F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1A688F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82018" y="2681032"/>
            <a:ext cx="8122284" cy="7181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34A8CF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258206" y="3346455"/>
            <a:ext cx="8319769" cy="6432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404041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rgbClr val="1A688F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3CFA0-AFD7-FD98-52D2-097195386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4265593"/>
            <a:ext cx="15078075" cy="1522596"/>
          </a:xfrm>
          <a:prstGeom prst="rect">
            <a:avLst/>
          </a:prstGeom>
        </p:spPr>
        <p:txBody>
          <a:bodyPr anchor="b"/>
          <a:lstStyle>
            <a:lvl1pPr algn="ctr">
              <a:defRPr sz="9894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BBFF7BC-FE6A-A75C-BA92-84FBF9B73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6090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C7415A-666D-6181-6FD7-AC56A0E6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2157" y="10482093"/>
            <a:ext cx="4523423" cy="276999"/>
          </a:xfrm>
          <a:prstGeom prst="rect">
            <a:avLst/>
          </a:prstGeom>
        </p:spPr>
        <p:txBody>
          <a:bodyPr/>
          <a:lstStyle/>
          <a:p>
            <a:fld id="{90ACFF51-1421-4CB8-897A-F38E9FA7D33D}" type="datetimeFigureOut">
              <a:rPr lang="pl-PL" smtClean="0"/>
              <a:t>29.10.2026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ADA44C-FF36-3289-F228-03EA81F5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9483" y="10482093"/>
            <a:ext cx="6785134" cy="276999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5050E3-1A77-ED3C-3403-ED302298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8520" y="10482093"/>
            <a:ext cx="4523423" cy="276999"/>
          </a:xfrm>
          <a:prstGeom prst="rect">
            <a:avLst/>
          </a:prstGeom>
        </p:spPr>
        <p:txBody>
          <a:bodyPr/>
          <a:lstStyle/>
          <a:p>
            <a:fld id="{9F1ECB27-2197-4584-9502-6E06A36A0B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367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9673673" y="0"/>
            <a:ext cx="430530" cy="2143760"/>
          </a:xfrm>
          <a:custGeom>
            <a:avLst/>
            <a:gdLst/>
            <a:ahLst/>
            <a:cxnLst/>
            <a:rect l="l" t="t" r="r" b="b"/>
            <a:pathLst>
              <a:path w="430530" h="2143760">
                <a:moveTo>
                  <a:pt x="0" y="2143170"/>
                </a:moveTo>
                <a:lnTo>
                  <a:pt x="430426" y="2143170"/>
                </a:lnTo>
                <a:lnTo>
                  <a:pt x="430426" y="0"/>
                </a:lnTo>
                <a:lnTo>
                  <a:pt x="0" y="0"/>
                </a:lnTo>
                <a:lnTo>
                  <a:pt x="0" y="2143170"/>
                </a:lnTo>
                <a:close/>
              </a:path>
            </a:pathLst>
          </a:custGeom>
          <a:solidFill>
            <a:srgbClr val="34A8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9673673" y="2143170"/>
            <a:ext cx="430530" cy="3484879"/>
          </a:xfrm>
          <a:custGeom>
            <a:avLst/>
            <a:gdLst/>
            <a:ahLst/>
            <a:cxnLst/>
            <a:rect l="l" t="t" r="r" b="b"/>
            <a:pathLst>
              <a:path w="430530" h="3484879">
                <a:moveTo>
                  <a:pt x="0" y="3484281"/>
                </a:moveTo>
                <a:lnTo>
                  <a:pt x="430426" y="3484281"/>
                </a:lnTo>
                <a:lnTo>
                  <a:pt x="430426" y="0"/>
                </a:lnTo>
                <a:lnTo>
                  <a:pt x="0" y="0"/>
                </a:lnTo>
                <a:lnTo>
                  <a:pt x="0" y="3484281"/>
                </a:lnTo>
                <a:close/>
              </a:path>
            </a:pathLst>
          </a:custGeom>
          <a:solidFill>
            <a:srgbClr val="0080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9673673" y="5627451"/>
            <a:ext cx="430530" cy="5681345"/>
          </a:xfrm>
          <a:custGeom>
            <a:avLst/>
            <a:gdLst/>
            <a:ahLst/>
            <a:cxnLst/>
            <a:rect l="l" t="t" r="r" b="b"/>
            <a:pathLst>
              <a:path w="430530" h="5681345">
                <a:moveTo>
                  <a:pt x="430426" y="0"/>
                </a:moveTo>
                <a:lnTo>
                  <a:pt x="0" y="0"/>
                </a:lnTo>
                <a:lnTo>
                  <a:pt x="0" y="5681104"/>
                </a:lnTo>
                <a:lnTo>
                  <a:pt x="430426" y="5681104"/>
                </a:lnTo>
                <a:lnTo>
                  <a:pt x="430426" y="0"/>
                </a:lnTo>
                <a:close/>
              </a:path>
            </a:pathLst>
          </a:custGeom>
          <a:solidFill>
            <a:srgbClr val="1A68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1818" y="312778"/>
            <a:ext cx="17870211" cy="2381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rgbClr val="1A688F"/>
                </a:solidFill>
                <a:latin typeface="Lato Light"/>
                <a:cs typeface="Lato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9D3C9-BCD3-A724-5A84-778016F4E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823D990-9FBB-D7A2-1FEC-3DEF09281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6"/>
            <a:ext cx="20348324" cy="1183781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9EC9482-5470-C0FC-676F-F90155144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65" b="91543"/>
          <a:stretch>
            <a:fillRect/>
          </a:stretch>
        </p:blipFill>
        <p:spPr>
          <a:xfrm>
            <a:off x="0" y="530921"/>
            <a:ext cx="11567670" cy="1570636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22FE893-8081-7BDA-7EC4-222EF96BAFF4}"/>
              </a:ext>
            </a:extLst>
          </p:cNvPr>
          <p:cNvSpPr txBox="1"/>
          <p:nvPr/>
        </p:nvSpPr>
        <p:spPr>
          <a:xfrm>
            <a:off x="505104" y="5504774"/>
            <a:ext cx="136306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0">
                <a:solidFill>
                  <a:schemeClr val="bg1"/>
                </a:solidFill>
                <a:latin typeface="Lato Black" panose="020F0A02020204030203" pitchFamily="34" charset="-18"/>
              </a:rPr>
              <a:t>Cykl szkoleń </a:t>
            </a:r>
            <a:r>
              <a:rPr lang="pl-PL" sz="8000" err="1">
                <a:solidFill>
                  <a:schemeClr val="bg1"/>
                </a:solidFill>
                <a:latin typeface="Lato Black" panose="020F0A02020204030203" pitchFamily="34" charset="-18"/>
              </a:rPr>
              <a:t>uozzw</a:t>
            </a:r>
            <a:endParaRPr lang="pl-PL" sz="8000">
              <a:solidFill>
                <a:schemeClr val="bg1"/>
              </a:solidFill>
              <a:latin typeface="Lato Black" panose="020F0A02020204030203" pitchFamily="34" charset="-18"/>
            </a:endParaRPr>
          </a:p>
        </p:txBody>
      </p:sp>
      <p:pic>
        <p:nvPicPr>
          <p:cNvPr id="15" name="Grafika 14">
            <a:extLst>
              <a:ext uri="{FF2B5EF4-FFF2-40B4-BE49-F238E27FC236}">
                <a16:creationId xmlns:a16="http://schemas.microsoft.com/office/drawing/2014/main" id="{6ECBFCEE-3E39-4864-AB3E-81E9CCFF6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558" y="490909"/>
            <a:ext cx="3832344" cy="163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21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65855" y="664012"/>
            <a:ext cx="934595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>
                <a:solidFill>
                  <a:schemeClr val="bg1"/>
                </a:solidFill>
                <a:latin typeface="+mj-lt"/>
              </a:rPr>
              <a:t>Cykl spotkań – nowelizacja ustawy</a:t>
            </a:r>
            <a:endParaRPr sz="4400" spc="-1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6B47606A-DEC5-C08A-68FF-61FC919EDC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650" y="2431105"/>
            <a:ext cx="2964824" cy="1271901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8BF9910F-3EB5-F922-0D84-FEF445C203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091" y="2447358"/>
            <a:ext cx="2743200" cy="1221713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7B279DBA-21D2-6972-8E65-7547DEA1D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908" y="2521531"/>
            <a:ext cx="3972530" cy="1215336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BFEF41A-E50F-19D6-F1D9-8E5E340C17AC}"/>
              </a:ext>
            </a:extLst>
          </p:cNvPr>
          <p:cNvSpPr txBox="1"/>
          <p:nvPr/>
        </p:nvSpPr>
        <p:spPr>
          <a:xfrm>
            <a:off x="2187633" y="4097241"/>
            <a:ext cx="149899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800" dirty="0">
                <a:solidFill>
                  <a:srgbClr val="253F51"/>
                </a:solidFill>
                <a:latin typeface="+mj-lt"/>
              </a:rPr>
              <a:t>Nowelizacja ustawy o zbiorowym zaopatrzeniu w wodę i zbiorowym odprowadzaniu ścieków wprowadziła ważne usprawnienia i zmiany. Dlatego też PGW Wody Polskie wraz z Głównym Inspektoratem Sanitarnym i przy wsparciu Ministerstwa Zdrowia oraz Ministerstwa Infrastruktury przygotowały bezpłatne szkolenia dla podmiotów dostarczających wodę.</a:t>
            </a:r>
          </a:p>
        </p:txBody>
      </p:sp>
      <p:grpSp>
        <p:nvGrpSpPr>
          <p:cNvPr id="25" name="Diagram 22">
            <a:extLst>
              <a:ext uri="{FF2B5EF4-FFF2-40B4-BE49-F238E27FC236}">
                <a16:creationId xmlns:a16="http://schemas.microsoft.com/office/drawing/2014/main" id="{28DBB2DC-921D-B810-DA34-BB4F59896EC7}"/>
              </a:ext>
            </a:extLst>
          </p:cNvPr>
          <p:cNvGrpSpPr/>
          <p:nvPr/>
        </p:nvGrpSpPr>
        <p:grpSpPr>
          <a:xfrm>
            <a:off x="9936291" y="6324337"/>
            <a:ext cx="6609560" cy="4352496"/>
            <a:chOff x="3167079" y="3986217"/>
            <a:chExt cx="3781374" cy="244149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EDEFCAF0-01C3-D5FC-3019-CA67999CFD32}"/>
                </a:ext>
              </a:extLst>
            </p:cNvPr>
            <p:cNvSpPr/>
            <p:nvPr/>
          </p:nvSpPr>
          <p:spPr>
            <a:xfrm>
              <a:off x="3167079" y="3986217"/>
              <a:ext cx="3781373" cy="610371"/>
            </a:xfrm>
            <a:prstGeom prst="roundRect">
              <a:avLst/>
            </a:prstGeom>
            <a:solidFill>
              <a:srgbClr val="E8F2F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8997">
                <a:spcAft>
                  <a:spcPts val="800"/>
                </a:spcAft>
              </a:pPr>
              <a:r>
                <a:rPr lang="pl-PL" sz="2000" b="1" kern="0" dirty="0">
                  <a:solidFill>
                    <a:srgbClr val="253F51"/>
                  </a:solidFill>
                  <a:latin typeface="+mj-lt"/>
                </a:rPr>
                <a:t>Skala zainteresowania pokazuje, że branża potrzebuje nie tylko informacji o zmianach prawnych, ale przede wszystkim praktycznych narzędzi i wymiany doświadczeń.</a:t>
              </a:r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C3885D7A-3BAB-8487-5173-387081EC2299}"/>
                </a:ext>
              </a:extLst>
            </p:cNvPr>
            <p:cNvSpPr/>
            <p:nvPr/>
          </p:nvSpPr>
          <p:spPr>
            <a:xfrm>
              <a:off x="3167080" y="4901778"/>
              <a:ext cx="3781373" cy="610371"/>
            </a:xfrm>
            <a:prstGeom prst="roundRect">
              <a:avLst/>
            </a:prstGeom>
            <a:solidFill>
              <a:srgbClr val="E8F2F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8997">
                <a:lnSpc>
                  <a:spcPct val="150000"/>
                </a:lnSpc>
                <a:spcAft>
                  <a:spcPts val="800"/>
                </a:spcAft>
              </a:pPr>
              <a:r>
                <a:rPr lang="pl-PL" sz="3200" b="1" kern="0">
                  <a:solidFill>
                    <a:srgbClr val="253F51"/>
                  </a:solidFill>
                  <a:latin typeface="+mj-lt"/>
                </a:rPr>
                <a:t>≈ 4 000 osób</a:t>
              </a:r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DFA0892-B7CB-C233-7CE9-5C11B12DEECB}"/>
                </a:ext>
              </a:extLst>
            </p:cNvPr>
            <p:cNvSpPr/>
            <p:nvPr/>
          </p:nvSpPr>
          <p:spPr>
            <a:xfrm>
              <a:off x="3167079" y="5817339"/>
              <a:ext cx="3781373" cy="610371"/>
            </a:xfrm>
            <a:prstGeom prst="roundRect">
              <a:avLst/>
            </a:prstGeom>
            <a:solidFill>
              <a:srgbClr val="E8F2F8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8997">
                <a:lnSpc>
                  <a:spcPct val="200000"/>
                </a:lnSpc>
                <a:spcAft>
                  <a:spcPts val="800"/>
                </a:spcAft>
              </a:pPr>
              <a:r>
                <a:rPr lang="pl-PL" sz="2000" b="1" kern="0">
                  <a:solidFill>
                    <a:srgbClr val="253F51"/>
                  </a:solidFill>
                  <a:latin typeface="+mj-lt"/>
                </a:rPr>
                <a:t> zarejestrowanych do udziału w szkoleniach</a:t>
              </a:r>
            </a:p>
          </p:txBody>
        </p:sp>
      </p:grpSp>
      <p:sp>
        <p:nvSpPr>
          <p:cNvPr id="4" name="total-emphasis">
            <a:extLst>
              <a:ext uri="{FF2B5EF4-FFF2-40B4-BE49-F238E27FC236}">
                <a16:creationId xmlns:a16="http://schemas.microsoft.com/office/drawing/2014/main" id="{87018F7E-0155-5D16-4721-155AE712C986}"/>
              </a:ext>
            </a:extLst>
          </p:cNvPr>
          <p:cNvSpPr/>
          <p:nvPr/>
        </p:nvSpPr>
        <p:spPr>
          <a:xfrm>
            <a:off x="2482902" y="6505028"/>
            <a:ext cx="5606320" cy="4063847"/>
          </a:xfrm>
          <a:prstGeom prst="roundRect">
            <a:avLst>
              <a:gd name="adj" fmla="val 10204"/>
            </a:avLst>
          </a:prstGeom>
          <a:solidFill>
            <a:srgbClr val="E8F2F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888997" rtl="0" fontAlgn="auto" hangingPunct="1"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>
                <a:solidFill>
                  <a:srgbClr val="253F51"/>
                </a:solidFill>
                <a:latin typeface="+mj-lt"/>
              </a:rPr>
              <a:t>SZKOLENIA I DIALOG Z BRANŻĄ</a:t>
            </a:r>
          </a:p>
          <a:p>
            <a:pPr marL="0" marR="0" lvl="0" indent="0" algn="ctr" defTabSz="888997" rtl="0" fontAlgn="auto" hangingPunct="1">
              <a:spcBef>
                <a:spcPts val="0"/>
              </a:spcBef>
              <a:spcAft>
                <a:spcPts val="7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>
                <a:solidFill>
                  <a:srgbClr val="253F51"/>
                </a:solidFill>
                <a:latin typeface="+mj-lt"/>
              </a:rPr>
              <a:t>CEL CYKLU:</a:t>
            </a:r>
          </a:p>
          <a:p>
            <a:pPr marL="0" marR="0" lvl="0" indent="0" algn="ctr" defTabSz="888997" rtl="0" fontAlgn="auto" hangingPunct="1">
              <a:spcBef>
                <a:spcPts val="0"/>
              </a:spcBef>
              <a:spcAft>
                <a:spcPts val="7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800" b="1">
                <a:solidFill>
                  <a:srgbClr val="253F51"/>
                </a:solidFill>
                <a:latin typeface="+mj-lt"/>
              </a:rPr>
              <a:t>Praktyczne przygotowanie sektora do wdrożenia nowych obowiązków. </a:t>
            </a:r>
            <a:br>
              <a:rPr lang="pl-PL" sz="2800" b="1">
                <a:solidFill>
                  <a:srgbClr val="253F51"/>
                </a:solidFill>
                <a:latin typeface="+mj-lt"/>
              </a:rPr>
            </a:br>
            <a:r>
              <a:rPr lang="pl-PL" sz="2800" b="1">
                <a:solidFill>
                  <a:srgbClr val="253F51"/>
                </a:solidFill>
                <a:latin typeface="+mj-lt"/>
              </a:rPr>
              <a:t>Współpraca PGW WP , GIS, MI, MZ oraz największe przedsiębiorstwa wodociągowe w  Polsce</a:t>
            </a:r>
          </a:p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06EFF-2228-0DC4-9D40-BABC750CB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5F207C2-1F3C-FD64-D73D-E40A1E584F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0504" y="619355"/>
            <a:ext cx="1232283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>
                <a:solidFill>
                  <a:schemeClr val="bg1"/>
                </a:solidFill>
                <a:latin typeface="+mj-lt"/>
              </a:rPr>
              <a:t>Cykl szkoleń regionalnych </a:t>
            </a:r>
            <a:r>
              <a:rPr lang="pl-PL" sz="4400" spc="-10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>
                <a:solidFill>
                  <a:schemeClr val="bg1"/>
                </a:solidFill>
                <a:latin typeface="+mj-lt"/>
              </a:rPr>
              <a:t> - organizacja</a:t>
            </a:r>
            <a:endParaRPr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organization-card-0">
            <a:extLst>
              <a:ext uri="{FF2B5EF4-FFF2-40B4-BE49-F238E27FC236}">
                <a16:creationId xmlns:a16="http://schemas.microsoft.com/office/drawing/2014/main" id="{5096E459-DBCB-7D86-BF7D-7BCFF58A1D39}"/>
              </a:ext>
            </a:extLst>
          </p:cNvPr>
          <p:cNvSpPr>
            <a:spLocks noGrp="1"/>
          </p:cNvSpPr>
          <p:nvPr/>
        </p:nvSpPr>
        <p:spPr>
          <a:xfrm>
            <a:off x="1428750" y="2933700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organization-title-0">
            <a:extLst>
              <a:ext uri="{FF2B5EF4-FFF2-40B4-BE49-F238E27FC236}">
                <a16:creationId xmlns:a16="http://schemas.microsoft.com/office/drawing/2014/main" id="{D5D9009F-ACB8-BE0E-A8C3-1E3921CE6D68}"/>
              </a:ext>
            </a:extLst>
          </p:cNvPr>
          <p:cNvSpPr>
            <a:spLocks noGrp="1"/>
          </p:cNvSpPr>
          <p:nvPr/>
        </p:nvSpPr>
        <p:spPr>
          <a:xfrm>
            <a:off x="1695450" y="3143250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Kontakty i zaproszenia</a:t>
            </a:r>
          </a:p>
        </p:txBody>
      </p:sp>
      <p:sp>
        <p:nvSpPr>
          <p:cNvPr id="53" name="organization-body-0">
            <a:extLst>
              <a:ext uri="{FF2B5EF4-FFF2-40B4-BE49-F238E27FC236}">
                <a16:creationId xmlns:a16="http://schemas.microsoft.com/office/drawing/2014/main" id="{6A6EC187-422D-DCD2-2B70-BEF79ECA6064}"/>
              </a:ext>
            </a:extLst>
          </p:cNvPr>
          <p:cNvSpPr>
            <a:spLocks noGrp="1"/>
          </p:cNvSpPr>
          <p:nvPr/>
        </p:nvSpPr>
        <p:spPr>
          <a:xfrm>
            <a:off x="1695450" y="3886200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Zweryfikowana baza przedsiębiorstw:</a:t>
            </a:r>
          </a:p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u="sng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2 317 adresów e-mail</a:t>
            </a:r>
          </a:p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u="sng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2 332 adresy e-doręczeń</a:t>
            </a:r>
          </a:p>
          <a:p>
            <a:endParaRPr lang="en-US" sz="2100" b="1" noProof="1">
              <a:solidFill>
                <a:srgbClr val="253F51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Wysyłka zaproszeń na spotkania.</a:t>
            </a:r>
          </a:p>
        </p:txBody>
      </p:sp>
      <p:sp>
        <p:nvSpPr>
          <p:cNvPr id="55" name="organization-card-1">
            <a:extLst>
              <a:ext uri="{FF2B5EF4-FFF2-40B4-BE49-F238E27FC236}">
                <a16:creationId xmlns:a16="http://schemas.microsoft.com/office/drawing/2014/main" id="{440E9B35-0D43-83DE-CCC2-202E83D165C6}"/>
              </a:ext>
            </a:extLst>
          </p:cNvPr>
          <p:cNvSpPr>
            <a:spLocks noGrp="1"/>
          </p:cNvSpPr>
          <p:nvPr/>
        </p:nvSpPr>
        <p:spPr>
          <a:xfrm>
            <a:off x="7381875" y="2933700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59" name="organization-title-1">
            <a:extLst>
              <a:ext uri="{FF2B5EF4-FFF2-40B4-BE49-F238E27FC236}">
                <a16:creationId xmlns:a16="http://schemas.microsoft.com/office/drawing/2014/main" id="{645090A6-3B28-579D-AB74-FFD38FD96BCC}"/>
              </a:ext>
            </a:extLst>
          </p:cNvPr>
          <p:cNvSpPr>
            <a:spLocks noGrp="1"/>
          </p:cNvSpPr>
          <p:nvPr/>
        </p:nvSpPr>
        <p:spPr>
          <a:xfrm>
            <a:off x="7829550" y="3143250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Materiały i rejestracja</a:t>
            </a:r>
          </a:p>
        </p:txBody>
      </p:sp>
      <p:sp>
        <p:nvSpPr>
          <p:cNvPr id="61" name="organization-body-1">
            <a:extLst>
              <a:ext uri="{FF2B5EF4-FFF2-40B4-BE49-F238E27FC236}">
                <a16:creationId xmlns:a16="http://schemas.microsoft.com/office/drawing/2014/main" id="{225F789F-3EDD-63A7-7974-D22182035739}"/>
              </a:ext>
            </a:extLst>
          </p:cNvPr>
          <p:cNvSpPr>
            <a:spLocks noGrp="1"/>
          </p:cNvSpPr>
          <p:nvPr/>
        </p:nvSpPr>
        <p:spPr>
          <a:xfrm>
            <a:off x="7648575" y="3886200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Treści zaproszeń, informacje i grafiki na stronę internetową oraz projekt identyfikatorów. Regulaminy uczestnictwa </a:t>
            </a:r>
            <a:br>
              <a:rPr lang="pl-PL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</a:br>
            <a:r>
              <a:rPr lang="pl-PL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i formularze rejestracji online.</a:t>
            </a:r>
          </a:p>
        </p:txBody>
      </p:sp>
      <p:sp>
        <p:nvSpPr>
          <p:cNvPr id="63" name="organization-card-2">
            <a:extLst>
              <a:ext uri="{FF2B5EF4-FFF2-40B4-BE49-F238E27FC236}">
                <a16:creationId xmlns:a16="http://schemas.microsoft.com/office/drawing/2014/main" id="{02A46E8D-53AE-EA0D-50D7-2328907E7243}"/>
              </a:ext>
            </a:extLst>
          </p:cNvPr>
          <p:cNvSpPr>
            <a:spLocks noGrp="1"/>
          </p:cNvSpPr>
          <p:nvPr/>
        </p:nvSpPr>
        <p:spPr>
          <a:xfrm>
            <a:off x="13335000" y="2933700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organization-title-2">
            <a:extLst>
              <a:ext uri="{FF2B5EF4-FFF2-40B4-BE49-F238E27FC236}">
                <a16:creationId xmlns:a16="http://schemas.microsoft.com/office/drawing/2014/main" id="{3D5D3DD3-5179-302B-38B1-A3C738076C54}"/>
              </a:ext>
            </a:extLst>
          </p:cNvPr>
          <p:cNvSpPr>
            <a:spLocks noGrp="1"/>
          </p:cNvSpPr>
          <p:nvPr/>
        </p:nvSpPr>
        <p:spPr>
          <a:xfrm>
            <a:off x="13792044" y="3143250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Obsługa zgłoszeń</a:t>
            </a:r>
          </a:p>
        </p:txBody>
      </p:sp>
      <p:sp>
        <p:nvSpPr>
          <p:cNvPr id="69" name="organization-body-2">
            <a:extLst>
              <a:ext uri="{FF2B5EF4-FFF2-40B4-BE49-F238E27FC236}">
                <a16:creationId xmlns:a16="http://schemas.microsoft.com/office/drawing/2014/main" id="{9872B46C-7544-6818-ABFE-9AA8A0B78284}"/>
              </a:ext>
            </a:extLst>
          </p:cNvPr>
          <p:cNvSpPr>
            <a:spLocks noGrp="1"/>
          </p:cNvSpPr>
          <p:nvPr/>
        </p:nvSpPr>
        <p:spPr>
          <a:xfrm>
            <a:off x="13601700" y="3886200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Bieżący monitoring zgłoszeń, udzielanie informacji o cyklu i obsługa telefoniczna. Pomoc w rozwiązywaniu problemów technicznych przy rejestracji.</a:t>
            </a:r>
          </a:p>
        </p:txBody>
      </p:sp>
      <p:sp>
        <p:nvSpPr>
          <p:cNvPr id="71" name="organization-card-3">
            <a:extLst>
              <a:ext uri="{FF2B5EF4-FFF2-40B4-BE49-F238E27FC236}">
                <a16:creationId xmlns:a16="http://schemas.microsoft.com/office/drawing/2014/main" id="{5D193436-6C08-F022-0AEF-5475B4CDAF3D}"/>
              </a:ext>
            </a:extLst>
          </p:cNvPr>
          <p:cNvSpPr>
            <a:spLocks noGrp="1"/>
          </p:cNvSpPr>
          <p:nvPr/>
        </p:nvSpPr>
        <p:spPr>
          <a:xfrm>
            <a:off x="1428750" y="6791325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organization-title-3">
            <a:extLst>
              <a:ext uri="{FF2B5EF4-FFF2-40B4-BE49-F238E27FC236}">
                <a16:creationId xmlns:a16="http://schemas.microsoft.com/office/drawing/2014/main" id="{4D4A647C-F6E7-16F4-7F0D-E45B1749AE37}"/>
              </a:ext>
            </a:extLst>
          </p:cNvPr>
          <p:cNvSpPr>
            <a:spLocks noGrp="1"/>
          </p:cNvSpPr>
          <p:nvPr/>
        </p:nvSpPr>
        <p:spPr>
          <a:xfrm>
            <a:off x="1825364" y="7000875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Listy i logistyka</a:t>
            </a:r>
          </a:p>
        </p:txBody>
      </p:sp>
      <p:sp>
        <p:nvSpPr>
          <p:cNvPr id="77" name="organization-body-3">
            <a:extLst>
              <a:ext uri="{FF2B5EF4-FFF2-40B4-BE49-F238E27FC236}">
                <a16:creationId xmlns:a16="http://schemas.microsoft.com/office/drawing/2014/main" id="{8FBD1320-6352-63B9-EF64-341BB4E10725}"/>
              </a:ext>
            </a:extLst>
          </p:cNvPr>
          <p:cNvSpPr>
            <a:spLocks noGrp="1"/>
          </p:cNvSpPr>
          <p:nvPr/>
        </p:nvSpPr>
        <p:spPr>
          <a:xfrm>
            <a:off x="1695450" y="7743825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Weryfikacja zgłoszeń i listy uczestników: podstawowe oraz uzupełniające. Uzupełnianie wolnych miejsc, druk identyfikatorów i telefoniczna obsługa uwag organizacyjnych.</a:t>
            </a:r>
          </a:p>
        </p:txBody>
      </p:sp>
      <p:sp>
        <p:nvSpPr>
          <p:cNvPr id="79" name="organization-card-4">
            <a:extLst>
              <a:ext uri="{FF2B5EF4-FFF2-40B4-BE49-F238E27FC236}">
                <a16:creationId xmlns:a16="http://schemas.microsoft.com/office/drawing/2014/main" id="{DAFAF661-BDBD-A4B8-1ED6-EC1B5A033958}"/>
              </a:ext>
            </a:extLst>
          </p:cNvPr>
          <p:cNvSpPr>
            <a:spLocks noGrp="1"/>
          </p:cNvSpPr>
          <p:nvPr/>
        </p:nvSpPr>
        <p:spPr>
          <a:xfrm>
            <a:off x="7381875" y="6791325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organization-title-4">
            <a:extLst>
              <a:ext uri="{FF2B5EF4-FFF2-40B4-BE49-F238E27FC236}">
                <a16:creationId xmlns:a16="http://schemas.microsoft.com/office/drawing/2014/main" id="{CB6AA13F-581B-3EE6-7E59-5442603E416E}"/>
              </a:ext>
            </a:extLst>
          </p:cNvPr>
          <p:cNvSpPr>
            <a:spLocks noGrp="1"/>
          </p:cNvSpPr>
          <p:nvPr/>
        </p:nvSpPr>
        <p:spPr>
          <a:xfrm>
            <a:off x="7829550" y="7038038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Obsługa szkoleń</a:t>
            </a:r>
          </a:p>
        </p:txBody>
      </p:sp>
      <p:sp>
        <p:nvSpPr>
          <p:cNvPr id="85" name="organization-body-4">
            <a:extLst>
              <a:ext uri="{FF2B5EF4-FFF2-40B4-BE49-F238E27FC236}">
                <a16:creationId xmlns:a16="http://schemas.microsoft.com/office/drawing/2014/main" id="{D2B84620-C23C-83AA-A6B4-3AE86BCEB5F3}"/>
              </a:ext>
            </a:extLst>
          </p:cNvPr>
          <p:cNvSpPr>
            <a:spLocks noGrp="1"/>
          </p:cNvSpPr>
          <p:nvPr/>
        </p:nvSpPr>
        <p:spPr>
          <a:xfrm>
            <a:off x="7648575" y="7743825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Recepcja i weryfikacja uczestników przed wejściem na salę. Wsparcie prelegentów oraz obsługa techniczna i logistyczna paneli. Bieżąca kontrola liczby dodatkowych uczestników.</a:t>
            </a:r>
          </a:p>
        </p:txBody>
      </p:sp>
      <p:sp>
        <p:nvSpPr>
          <p:cNvPr id="87" name="organization-card-5">
            <a:extLst>
              <a:ext uri="{FF2B5EF4-FFF2-40B4-BE49-F238E27FC236}">
                <a16:creationId xmlns:a16="http://schemas.microsoft.com/office/drawing/2014/main" id="{FAD29E3E-6E2B-4026-5007-65DAD2DF2C15}"/>
              </a:ext>
            </a:extLst>
          </p:cNvPr>
          <p:cNvSpPr>
            <a:spLocks noGrp="1"/>
          </p:cNvSpPr>
          <p:nvPr/>
        </p:nvSpPr>
        <p:spPr>
          <a:xfrm>
            <a:off x="13335000" y="6791325"/>
            <a:ext cx="5524500" cy="3476625"/>
          </a:xfrm>
          <a:prstGeom prst="roundRect">
            <a:avLst>
              <a:gd name="adj" fmla="val 4932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organization-title-5">
            <a:extLst>
              <a:ext uri="{FF2B5EF4-FFF2-40B4-BE49-F238E27FC236}">
                <a16:creationId xmlns:a16="http://schemas.microsoft.com/office/drawing/2014/main" id="{CE698C26-1815-E6CC-8287-811D5D972D51}"/>
              </a:ext>
            </a:extLst>
          </p:cNvPr>
          <p:cNvSpPr>
            <a:spLocks noGrp="1"/>
          </p:cNvSpPr>
          <p:nvPr/>
        </p:nvSpPr>
        <p:spPr>
          <a:xfrm>
            <a:off x="13792044" y="7000875"/>
            <a:ext cx="440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3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25" b="1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Materiały i współpraca</a:t>
            </a:r>
          </a:p>
        </p:txBody>
      </p:sp>
      <p:sp>
        <p:nvSpPr>
          <p:cNvPr id="93" name="organization-body-5">
            <a:extLst>
              <a:ext uri="{FF2B5EF4-FFF2-40B4-BE49-F238E27FC236}">
                <a16:creationId xmlns:a16="http://schemas.microsoft.com/office/drawing/2014/main" id="{A5860940-5538-A4C8-D184-34655857A724}"/>
              </a:ext>
            </a:extLst>
          </p:cNvPr>
          <p:cNvSpPr>
            <a:spLocks noGrp="1"/>
          </p:cNvSpPr>
          <p:nvPr/>
        </p:nvSpPr>
        <p:spPr>
          <a:xfrm>
            <a:off x="13601700" y="7743825"/>
            <a:ext cx="4991100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00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0" noProof="1">
                <a:solidFill>
                  <a:srgbClr val="253F51"/>
                </a:solidFill>
                <a:latin typeface="Nimbus Sans"/>
                <a:ea typeface="Nimbus Sans"/>
                <a:cs typeface="Nimbus Sans"/>
              </a:rPr>
              <a:t>Po szkoleniach: przekazywanie materiałów oraz koordynacja pytań i odpowiedzi. Podczas spotkań regionalnych: koordynacja działań i współpraca ze współorganizatorami.</a:t>
            </a:r>
          </a:p>
        </p:txBody>
      </p:sp>
    </p:spTree>
    <p:extLst>
      <p:ext uri="{BB962C8B-B14F-4D97-AF65-F5344CB8AC3E}">
        <p14:creationId xmlns:p14="http://schemas.microsoft.com/office/powerpoint/2010/main" val="287936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ED625-26A5-7763-9025-B76BB20AC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1F2FE4F8-550D-8F73-78DB-45A6624780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3259" y="364615"/>
            <a:ext cx="12322832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Warszawa 17 i 18.06.2026 r. </a:t>
            </a:r>
            <a:endParaRPr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DC868A77-E71A-5C4D-9E34-C975878EDA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4675" y="2445146"/>
            <a:ext cx="5548079" cy="4161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329443B1-1041-ACAE-72CD-D040323506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4675" y="6783674"/>
            <a:ext cx="5548080" cy="41610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DC0AEEBF-E080-2F3D-F8CB-B8CD3357C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239" y="2665704"/>
            <a:ext cx="11227845" cy="3185204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8B59EE1F-A102-D0A4-A258-CE57F2961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883" y="6102931"/>
            <a:ext cx="9156701" cy="4053401"/>
          </a:xfrm>
          <a:prstGeom prst="rect">
            <a:avLst/>
          </a:prstGeom>
        </p:spPr>
      </p:pic>
      <p:sp>
        <p:nvSpPr>
          <p:cNvPr id="32" name="venue">
            <a:extLst>
              <a:ext uri="{FF2B5EF4-FFF2-40B4-BE49-F238E27FC236}">
                <a16:creationId xmlns:a16="http://schemas.microsoft.com/office/drawing/2014/main" id="{738AF05E-AE5D-299D-9F3E-6D178B4F461B}"/>
              </a:ext>
            </a:extLst>
          </p:cNvPr>
          <p:cNvSpPr/>
          <p:nvPr/>
        </p:nvSpPr>
        <p:spPr>
          <a:xfrm>
            <a:off x="1236190" y="10408355"/>
            <a:ext cx="10972440" cy="21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Miejsce szkoleń: siedziba Krajowego Zarządu Gospodarki Wodnej, ul. Chałubińskiego 8, Warszawa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890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E7D64-BB75-67CB-6D70-30FCE5F19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954E9A97-C92E-EC52-2EE4-AEA1BCFF29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3935" y="308213"/>
            <a:ext cx="12322832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szkolenia-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Warszawa 11 i 14.09.2026 r.</a:t>
            </a:r>
            <a:endParaRPr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0AEABA01-5D7D-A2DC-309C-28E65A2AF1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7709" y="2524055"/>
            <a:ext cx="5958658" cy="4311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hydroportal">
            <a:extLst>
              <a:ext uri="{FF2B5EF4-FFF2-40B4-BE49-F238E27FC236}">
                <a16:creationId xmlns:a16="http://schemas.microsoft.com/office/drawing/2014/main" id="{951E2996-D600-E4B6-9592-EF73A0EE5DA5}"/>
              </a:ext>
            </a:extLst>
          </p:cNvPr>
          <p:cNvSpPr/>
          <p:nvPr/>
        </p:nvSpPr>
        <p:spPr>
          <a:xfrm>
            <a:off x="13384505" y="7378231"/>
            <a:ext cx="30668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u="none" strike="noStrike" noProof="1">
                <a:solidFill>
                  <a:srgbClr val="176386"/>
                </a:solidFill>
                <a:effectLst/>
                <a:uFillTx/>
                <a:latin typeface="+mj-lt"/>
                <a:ea typeface="Nimbus Sans"/>
              </a:rPr>
              <a:t>Hydroportal</a:t>
            </a:r>
            <a:endParaRPr lang="en-US" sz="32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6" name="hydroportal-description">
            <a:extLst>
              <a:ext uri="{FF2B5EF4-FFF2-40B4-BE49-F238E27FC236}">
                <a16:creationId xmlns:a16="http://schemas.microsoft.com/office/drawing/2014/main" id="{00B3D823-38AB-9A6C-FF9E-A4F646BB5C94}"/>
              </a:ext>
            </a:extLst>
          </p:cNvPr>
          <p:cNvSpPr/>
          <p:nvPr/>
        </p:nvSpPr>
        <p:spPr>
          <a:xfrm>
            <a:off x="13362806" y="8015888"/>
            <a:ext cx="4970164" cy="182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000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Program szkoleń rozszerzono o prezentację dotyczącą Hydroportalu, przygotowaną przez Departament Zarządzania Środowiskiem Wodnym.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 algn="l">
              <a:lnSpc>
                <a:spcPct val="100000"/>
              </a:lnSpc>
            </a:pP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 algn="l">
              <a:lnSpc>
                <a:spcPct val="100000"/>
              </a:lnSpc>
            </a:pPr>
            <a:r>
              <a:rPr lang="en-US" sz="2000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Materiał jest również przedstawiany podczas spotkań regionalnych</a:t>
            </a:r>
            <a:r>
              <a:rPr lang="en-US" sz="1390" b="0" u="none" strike="noStrike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.</a:t>
            </a:r>
            <a:endParaRPr lang="en-US" sz="13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2EF6476-AC86-9778-9103-E5C5CAA47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33" y="2802636"/>
            <a:ext cx="11101118" cy="3145535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81871B9B-133C-E028-E602-E14F61B439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339" y="6242396"/>
            <a:ext cx="10544703" cy="3876535"/>
          </a:xfrm>
          <a:prstGeom prst="rect">
            <a:avLst/>
          </a:prstGeom>
        </p:spPr>
      </p:pic>
      <p:sp>
        <p:nvSpPr>
          <p:cNvPr id="24" name="venue">
            <a:extLst>
              <a:ext uri="{FF2B5EF4-FFF2-40B4-BE49-F238E27FC236}">
                <a16:creationId xmlns:a16="http://schemas.microsoft.com/office/drawing/2014/main" id="{3746F05D-811A-7EC4-8533-CB5F0AD5A9BD}"/>
              </a:ext>
            </a:extLst>
          </p:cNvPr>
          <p:cNvSpPr/>
          <p:nvPr/>
        </p:nvSpPr>
        <p:spPr>
          <a:xfrm>
            <a:off x="1161239" y="10514031"/>
            <a:ext cx="10972440" cy="21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Miejsce szkoleń: siedziba Krajowego Zarządu Gospodarki Wodnej, ul. Chałubińskiego 8, Warszawa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092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56D7E-7517-BA8A-EC81-EC92AD3A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702D2B0-DFA7-B77F-FAD2-04B730756D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91350" y="636833"/>
            <a:ext cx="1232283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Cykl spotkań regionalnych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endParaRPr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ity-heading">
            <a:extLst>
              <a:ext uri="{FF2B5EF4-FFF2-40B4-BE49-F238E27FC236}">
                <a16:creationId xmlns:a16="http://schemas.microsoft.com/office/drawing/2014/main" id="{41DD7164-5CFB-FCBD-06E0-FD905E74EB54}"/>
              </a:ext>
            </a:extLst>
          </p:cNvPr>
          <p:cNvSpPr>
            <a:spLocks noGrp="1"/>
          </p:cNvSpPr>
          <p:nvPr/>
        </p:nvSpPr>
        <p:spPr>
          <a:xfrm>
            <a:off x="1308828" y="3181842"/>
            <a:ext cx="209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1" noProof="1">
                <a:solidFill>
                  <a:srgbClr val="1A688F"/>
                </a:solidFill>
                <a:ea typeface="Nimbus Sans"/>
                <a:cs typeface="Nimbus Sans"/>
              </a:rPr>
              <a:t>Miasto</a:t>
            </a:r>
          </a:p>
        </p:txBody>
      </p:sp>
      <p:sp>
        <p:nvSpPr>
          <p:cNvPr id="6" name="date-heading">
            <a:extLst>
              <a:ext uri="{FF2B5EF4-FFF2-40B4-BE49-F238E27FC236}">
                <a16:creationId xmlns:a16="http://schemas.microsoft.com/office/drawing/2014/main" id="{D5BA14A4-8A40-A25D-8A93-560AC547297F}"/>
              </a:ext>
            </a:extLst>
          </p:cNvPr>
          <p:cNvSpPr>
            <a:spLocks noGrp="1"/>
          </p:cNvSpPr>
          <p:nvPr/>
        </p:nvSpPr>
        <p:spPr>
          <a:xfrm>
            <a:off x="3404328" y="3112786"/>
            <a:ext cx="4429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1" noProof="1">
                <a:solidFill>
                  <a:srgbClr val="1A688F"/>
                </a:solidFill>
                <a:ea typeface="Nimbus Sans"/>
                <a:cs typeface="Nimbus Sans"/>
              </a:rPr>
              <a:t>Termin</a:t>
            </a:r>
          </a:p>
        </p:txBody>
      </p:sp>
      <p:sp>
        <p:nvSpPr>
          <p:cNvPr id="8" name="partners-heading">
            <a:extLst>
              <a:ext uri="{FF2B5EF4-FFF2-40B4-BE49-F238E27FC236}">
                <a16:creationId xmlns:a16="http://schemas.microsoft.com/office/drawing/2014/main" id="{0073B5F4-0CDE-8E1A-66F5-EC9DF9A1A889}"/>
              </a:ext>
            </a:extLst>
          </p:cNvPr>
          <p:cNvSpPr>
            <a:spLocks noGrp="1"/>
          </p:cNvSpPr>
          <p:nvPr/>
        </p:nvSpPr>
        <p:spPr>
          <a:xfrm>
            <a:off x="8050700" y="3103261"/>
            <a:ext cx="2476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1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800" b="1" noProof="1">
                <a:solidFill>
                  <a:srgbClr val="1A688F"/>
                </a:solidFill>
                <a:ea typeface="Nimbus Sans"/>
                <a:cs typeface="Nimbus Sans"/>
              </a:rPr>
              <a:t>Współorganizatorzy</a:t>
            </a:r>
          </a:p>
        </p:txBody>
      </p:sp>
      <p:sp>
        <p:nvSpPr>
          <p:cNvPr id="28" name="row-rule-1">
            <a:extLst>
              <a:ext uri="{FF2B5EF4-FFF2-40B4-BE49-F238E27FC236}">
                <a16:creationId xmlns:a16="http://schemas.microsoft.com/office/drawing/2014/main" id="{D6DDBA15-BB6F-8D63-052B-7F88FBF6DB93}"/>
              </a:ext>
            </a:extLst>
          </p:cNvPr>
          <p:cNvSpPr>
            <a:spLocks noGrp="1"/>
          </p:cNvSpPr>
          <p:nvPr/>
        </p:nvSpPr>
        <p:spPr>
          <a:xfrm>
            <a:off x="1308828" y="3866213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30" name="city-2">
            <a:extLst>
              <a:ext uri="{FF2B5EF4-FFF2-40B4-BE49-F238E27FC236}">
                <a16:creationId xmlns:a16="http://schemas.microsoft.com/office/drawing/2014/main" id="{AEE96A86-6BF1-9B22-780E-C2A6D56B6711}"/>
              </a:ext>
            </a:extLst>
          </p:cNvPr>
          <p:cNvSpPr>
            <a:spLocks noGrp="1"/>
          </p:cNvSpPr>
          <p:nvPr/>
        </p:nvSpPr>
        <p:spPr>
          <a:xfrm>
            <a:off x="1308828" y="3875738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Kraków</a:t>
            </a:r>
          </a:p>
        </p:txBody>
      </p:sp>
      <p:sp>
        <p:nvSpPr>
          <p:cNvPr id="32" name="date-2">
            <a:extLst>
              <a:ext uri="{FF2B5EF4-FFF2-40B4-BE49-F238E27FC236}">
                <a16:creationId xmlns:a16="http://schemas.microsoft.com/office/drawing/2014/main" id="{27E37678-D599-E2B2-3820-DA493939F95A}"/>
              </a:ext>
            </a:extLst>
          </p:cNvPr>
          <p:cNvSpPr>
            <a:spLocks noGrp="1"/>
          </p:cNvSpPr>
          <p:nvPr/>
        </p:nvSpPr>
        <p:spPr>
          <a:xfrm>
            <a:off x="3451953" y="3875738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16 września 2026 r.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89AE8EC4-8B9B-3FB7-C9C8-86537A148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97" t="32031" r="63428" b="63628"/>
          <a:stretch/>
        </p:blipFill>
        <p:spPr>
          <a:xfrm>
            <a:off x="8681273" y="3918601"/>
            <a:ext cx="1447610" cy="485775"/>
          </a:xfrm>
          <a:prstGeom prst="rect">
            <a:avLst/>
          </a:prstGeom>
        </p:spPr>
      </p:pic>
      <p:sp>
        <p:nvSpPr>
          <p:cNvPr id="36" name="row-rule-2">
            <a:extLst>
              <a:ext uri="{FF2B5EF4-FFF2-40B4-BE49-F238E27FC236}">
                <a16:creationId xmlns:a16="http://schemas.microsoft.com/office/drawing/2014/main" id="{AB403F84-C501-29EF-F618-903B709EA91B}"/>
              </a:ext>
            </a:extLst>
          </p:cNvPr>
          <p:cNvSpPr>
            <a:spLocks noGrp="1"/>
          </p:cNvSpPr>
          <p:nvPr/>
        </p:nvSpPr>
        <p:spPr>
          <a:xfrm>
            <a:off x="1308828" y="4447238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38" name="city-3">
            <a:extLst>
              <a:ext uri="{FF2B5EF4-FFF2-40B4-BE49-F238E27FC236}">
                <a16:creationId xmlns:a16="http://schemas.microsoft.com/office/drawing/2014/main" id="{87B04F61-D4FC-C85B-9FE4-A2EF4002B519}"/>
              </a:ext>
            </a:extLst>
          </p:cNvPr>
          <p:cNvSpPr>
            <a:spLocks noGrp="1"/>
          </p:cNvSpPr>
          <p:nvPr/>
        </p:nvSpPr>
        <p:spPr>
          <a:xfrm>
            <a:off x="1308828" y="4456763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Wrocław</a:t>
            </a:r>
          </a:p>
        </p:txBody>
      </p:sp>
      <p:sp>
        <p:nvSpPr>
          <p:cNvPr id="40" name="date-3">
            <a:extLst>
              <a:ext uri="{FF2B5EF4-FFF2-40B4-BE49-F238E27FC236}">
                <a16:creationId xmlns:a16="http://schemas.microsoft.com/office/drawing/2014/main" id="{C2959744-2B04-E8EA-967B-AEC400B18973}"/>
              </a:ext>
            </a:extLst>
          </p:cNvPr>
          <p:cNvSpPr>
            <a:spLocks noGrp="1"/>
          </p:cNvSpPr>
          <p:nvPr/>
        </p:nvSpPr>
        <p:spPr>
          <a:xfrm>
            <a:off x="3451953" y="4456763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17 września 2026 r.</a:t>
            </a:r>
          </a:p>
        </p:txBody>
      </p:sp>
      <p:pic>
        <p:nvPicPr>
          <p:cNvPr id="42" name="Obraz 41">
            <a:extLst>
              <a:ext uri="{FF2B5EF4-FFF2-40B4-BE49-F238E27FC236}">
                <a16:creationId xmlns:a16="http://schemas.microsoft.com/office/drawing/2014/main" id="{05754EE8-DC5A-4EAE-539E-54CAA7E8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85" t="38108" r="64502" b="57813"/>
          <a:stretch/>
        </p:blipFill>
        <p:spPr>
          <a:xfrm>
            <a:off x="8800443" y="4499626"/>
            <a:ext cx="1209270" cy="485775"/>
          </a:xfrm>
          <a:prstGeom prst="rect">
            <a:avLst/>
          </a:prstGeom>
        </p:spPr>
      </p:pic>
      <p:sp>
        <p:nvSpPr>
          <p:cNvPr id="44" name="row-rule-3">
            <a:extLst>
              <a:ext uri="{FF2B5EF4-FFF2-40B4-BE49-F238E27FC236}">
                <a16:creationId xmlns:a16="http://schemas.microsoft.com/office/drawing/2014/main" id="{C8FEFA80-20C6-5781-DB62-60D7C213D00A}"/>
              </a:ext>
            </a:extLst>
          </p:cNvPr>
          <p:cNvSpPr>
            <a:spLocks noGrp="1"/>
          </p:cNvSpPr>
          <p:nvPr/>
        </p:nvSpPr>
        <p:spPr>
          <a:xfrm>
            <a:off x="1308828" y="5028263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46" name="city-4">
            <a:extLst>
              <a:ext uri="{FF2B5EF4-FFF2-40B4-BE49-F238E27FC236}">
                <a16:creationId xmlns:a16="http://schemas.microsoft.com/office/drawing/2014/main" id="{FA05E3FC-0DC1-7077-591E-30ACC7A771B3}"/>
              </a:ext>
            </a:extLst>
          </p:cNvPr>
          <p:cNvSpPr>
            <a:spLocks noGrp="1"/>
          </p:cNvSpPr>
          <p:nvPr/>
        </p:nvSpPr>
        <p:spPr>
          <a:xfrm>
            <a:off x="1308828" y="5037788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Gdańsk</a:t>
            </a:r>
          </a:p>
        </p:txBody>
      </p:sp>
      <p:sp>
        <p:nvSpPr>
          <p:cNvPr id="48" name="date-4">
            <a:extLst>
              <a:ext uri="{FF2B5EF4-FFF2-40B4-BE49-F238E27FC236}">
                <a16:creationId xmlns:a16="http://schemas.microsoft.com/office/drawing/2014/main" id="{C0A57E41-BBC4-5E48-04D3-7B559443494F}"/>
              </a:ext>
            </a:extLst>
          </p:cNvPr>
          <p:cNvSpPr>
            <a:spLocks noGrp="1"/>
          </p:cNvSpPr>
          <p:nvPr/>
        </p:nvSpPr>
        <p:spPr>
          <a:xfrm>
            <a:off x="3451953" y="5037788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22 września 2026 r.</a:t>
            </a:r>
          </a:p>
        </p:txBody>
      </p:sp>
      <p:pic>
        <p:nvPicPr>
          <p:cNvPr id="50" name="Obraz 49">
            <a:extLst>
              <a:ext uri="{FF2B5EF4-FFF2-40B4-BE49-F238E27FC236}">
                <a16:creationId xmlns:a16="http://schemas.microsoft.com/office/drawing/2014/main" id="{D2770310-A6A3-C04C-8BF8-A1D8593D72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46" t="44097" r="63574" b="51476"/>
          <a:stretch/>
        </p:blipFill>
        <p:spPr>
          <a:xfrm>
            <a:off x="8714516" y="5080651"/>
            <a:ext cx="1381125" cy="485775"/>
          </a:xfrm>
          <a:prstGeom prst="rect">
            <a:avLst/>
          </a:prstGeom>
        </p:spPr>
      </p:pic>
      <p:sp>
        <p:nvSpPr>
          <p:cNvPr id="52" name="row-rule-4">
            <a:extLst>
              <a:ext uri="{FF2B5EF4-FFF2-40B4-BE49-F238E27FC236}">
                <a16:creationId xmlns:a16="http://schemas.microsoft.com/office/drawing/2014/main" id="{01F6E64E-EFF4-12DC-BD0F-491183D658A5}"/>
              </a:ext>
            </a:extLst>
          </p:cNvPr>
          <p:cNvSpPr>
            <a:spLocks noGrp="1"/>
          </p:cNvSpPr>
          <p:nvPr/>
        </p:nvSpPr>
        <p:spPr>
          <a:xfrm>
            <a:off x="1308828" y="5609288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54" name="city-5">
            <a:extLst>
              <a:ext uri="{FF2B5EF4-FFF2-40B4-BE49-F238E27FC236}">
                <a16:creationId xmlns:a16="http://schemas.microsoft.com/office/drawing/2014/main" id="{746E02E5-3812-0E3C-9E13-938C6C85A042}"/>
              </a:ext>
            </a:extLst>
          </p:cNvPr>
          <p:cNvSpPr>
            <a:spLocks noGrp="1"/>
          </p:cNvSpPr>
          <p:nvPr/>
        </p:nvSpPr>
        <p:spPr>
          <a:xfrm>
            <a:off x="1308828" y="5618813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Lublin</a:t>
            </a:r>
          </a:p>
        </p:txBody>
      </p:sp>
      <p:sp>
        <p:nvSpPr>
          <p:cNvPr id="56" name="date-5">
            <a:extLst>
              <a:ext uri="{FF2B5EF4-FFF2-40B4-BE49-F238E27FC236}">
                <a16:creationId xmlns:a16="http://schemas.microsoft.com/office/drawing/2014/main" id="{513F8560-E7B0-EC52-DC46-452E56908CD2}"/>
              </a:ext>
            </a:extLst>
          </p:cNvPr>
          <p:cNvSpPr>
            <a:spLocks noGrp="1"/>
          </p:cNvSpPr>
          <p:nvPr/>
        </p:nvSpPr>
        <p:spPr>
          <a:xfrm>
            <a:off x="3451953" y="5618813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6 października 2026 r.</a:t>
            </a:r>
          </a:p>
        </p:txBody>
      </p:sp>
      <p:pic>
        <p:nvPicPr>
          <p:cNvPr id="58" name="Obraz 57">
            <a:extLst>
              <a:ext uri="{FF2B5EF4-FFF2-40B4-BE49-F238E27FC236}">
                <a16:creationId xmlns:a16="http://schemas.microsoft.com/office/drawing/2014/main" id="{1179F6F6-1BE5-2F9C-4DB6-C96CB0D6A8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97" t="48785" r="67432" b="44531"/>
          <a:stretch/>
        </p:blipFill>
        <p:spPr>
          <a:xfrm>
            <a:off x="9193734" y="5661676"/>
            <a:ext cx="422687" cy="485775"/>
          </a:xfrm>
          <a:prstGeom prst="rect">
            <a:avLst/>
          </a:prstGeom>
        </p:spPr>
      </p:pic>
      <p:sp>
        <p:nvSpPr>
          <p:cNvPr id="60" name="row-rule-5">
            <a:extLst>
              <a:ext uri="{FF2B5EF4-FFF2-40B4-BE49-F238E27FC236}">
                <a16:creationId xmlns:a16="http://schemas.microsoft.com/office/drawing/2014/main" id="{B65CA946-F3AA-D76D-462E-987509569FB2}"/>
              </a:ext>
            </a:extLst>
          </p:cNvPr>
          <p:cNvSpPr>
            <a:spLocks noGrp="1"/>
          </p:cNvSpPr>
          <p:nvPr/>
        </p:nvSpPr>
        <p:spPr>
          <a:xfrm>
            <a:off x="1308828" y="6190313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62" name="city-6">
            <a:extLst>
              <a:ext uri="{FF2B5EF4-FFF2-40B4-BE49-F238E27FC236}">
                <a16:creationId xmlns:a16="http://schemas.microsoft.com/office/drawing/2014/main" id="{AF22837E-A709-1519-1B1D-E1A56C47E69D}"/>
              </a:ext>
            </a:extLst>
          </p:cNvPr>
          <p:cNvSpPr>
            <a:spLocks noGrp="1"/>
          </p:cNvSpPr>
          <p:nvPr/>
        </p:nvSpPr>
        <p:spPr>
          <a:xfrm>
            <a:off x="1308828" y="6199838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Białystok</a:t>
            </a:r>
          </a:p>
        </p:txBody>
      </p:sp>
      <p:sp>
        <p:nvSpPr>
          <p:cNvPr id="64" name="date-6">
            <a:extLst>
              <a:ext uri="{FF2B5EF4-FFF2-40B4-BE49-F238E27FC236}">
                <a16:creationId xmlns:a16="http://schemas.microsoft.com/office/drawing/2014/main" id="{7A6BF6A1-CC86-DE3B-BB56-E9847CD9B655}"/>
              </a:ext>
            </a:extLst>
          </p:cNvPr>
          <p:cNvSpPr>
            <a:spLocks noGrp="1"/>
          </p:cNvSpPr>
          <p:nvPr/>
        </p:nvSpPr>
        <p:spPr>
          <a:xfrm>
            <a:off x="3451953" y="6199838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7 października 2026 r.</a:t>
            </a:r>
          </a:p>
        </p:txBody>
      </p:sp>
      <p:pic>
        <p:nvPicPr>
          <p:cNvPr id="66" name="Obraz 65">
            <a:extLst>
              <a:ext uri="{FF2B5EF4-FFF2-40B4-BE49-F238E27FC236}">
                <a16:creationId xmlns:a16="http://schemas.microsoft.com/office/drawing/2014/main" id="{7A23B063-6ADB-93E0-6A4D-0B5D33EA8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980" t="56076" r="60107" b="40885"/>
          <a:stretch/>
        </p:blipFill>
        <p:spPr>
          <a:xfrm>
            <a:off x="8166828" y="6272097"/>
            <a:ext cx="2476500" cy="426983"/>
          </a:xfrm>
          <a:prstGeom prst="rect">
            <a:avLst/>
          </a:prstGeom>
        </p:spPr>
      </p:pic>
      <p:sp>
        <p:nvSpPr>
          <p:cNvPr id="68" name="row-rule-6">
            <a:extLst>
              <a:ext uri="{FF2B5EF4-FFF2-40B4-BE49-F238E27FC236}">
                <a16:creationId xmlns:a16="http://schemas.microsoft.com/office/drawing/2014/main" id="{EDB9B597-AF38-720D-2F26-DA1D75D79227}"/>
              </a:ext>
            </a:extLst>
          </p:cNvPr>
          <p:cNvSpPr>
            <a:spLocks noGrp="1"/>
          </p:cNvSpPr>
          <p:nvPr/>
        </p:nvSpPr>
        <p:spPr>
          <a:xfrm>
            <a:off x="1308828" y="6771338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70" name="city-7">
            <a:extLst>
              <a:ext uri="{FF2B5EF4-FFF2-40B4-BE49-F238E27FC236}">
                <a16:creationId xmlns:a16="http://schemas.microsoft.com/office/drawing/2014/main" id="{3DD896AD-2EDE-73E5-A0AB-C24592CC70E1}"/>
              </a:ext>
            </a:extLst>
          </p:cNvPr>
          <p:cNvSpPr>
            <a:spLocks noGrp="1"/>
          </p:cNvSpPr>
          <p:nvPr/>
        </p:nvSpPr>
        <p:spPr>
          <a:xfrm>
            <a:off x="1308828" y="6780863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Dębica</a:t>
            </a:r>
          </a:p>
        </p:txBody>
      </p:sp>
      <p:sp>
        <p:nvSpPr>
          <p:cNvPr id="72" name="date-7">
            <a:extLst>
              <a:ext uri="{FF2B5EF4-FFF2-40B4-BE49-F238E27FC236}">
                <a16:creationId xmlns:a16="http://schemas.microsoft.com/office/drawing/2014/main" id="{35990E38-FC21-7348-7E79-44AE20CAD6A8}"/>
              </a:ext>
            </a:extLst>
          </p:cNvPr>
          <p:cNvSpPr>
            <a:spLocks noGrp="1"/>
          </p:cNvSpPr>
          <p:nvPr/>
        </p:nvSpPr>
        <p:spPr>
          <a:xfrm>
            <a:off x="3451953" y="6780863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12 października 2026 r.</a:t>
            </a:r>
          </a:p>
        </p:txBody>
      </p:sp>
      <p:pic>
        <p:nvPicPr>
          <p:cNvPr id="74" name="Obraz 73">
            <a:extLst>
              <a:ext uri="{FF2B5EF4-FFF2-40B4-BE49-F238E27FC236}">
                <a16:creationId xmlns:a16="http://schemas.microsoft.com/office/drawing/2014/main" id="{F5308278-483F-3AE3-0996-93BFFABA10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92" t="60417" r="54980" b="34462"/>
          <a:stretch/>
        </p:blipFill>
        <p:spPr>
          <a:xfrm>
            <a:off x="8166828" y="6836875"/>
            <a:ext cx="2476500" cy="459476"/>
          </a:xfrm>
          <a:prstGeom prst="rect">
            <a:avLst/>
          </a:prstGeom>
        </p:spPr>
      </p:pic>
      <p:sp>
        <p:nvSpPr>
          <p:cNvPr id="76" name="row-rule-7">
            <a:extLst>
              <a:ext uri="{FF2B5EF4-FFF2-40B4-BE49-F238E27FC236}">
                <a16:creationId xmlns:a16="http://schemas.microsoft.com/office/drawing/2014/main" id="{041D1A85-BB8F-7C54-7D19-4E83DEEF0699}"/>
              </a:ext>
            </a:extLst>
          </p:cNvPr>
          <p:cNvSpPr>
            <a:spLocks noGrp="1"/>
          </p:cNvSpPr>
          <p:nvPr/>
        </p:nvSpPr>
        <p:spPr>
          <a:xfrm>
            <a:off x="1308828" y="7352363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78" name="city-8">
            <a:extLst>
              <a:ext uri="{FF2B5EF4-FFF2-40B4-BE49-F238E27FC236}">
                <a16:creationId xmlns:a16="http://schemas.microsoft.com/office/drawing/2014/main" id="{13E060DB-67D6-1F7D-99B5-2330D669A27E}"/>
              </a:ext>
            </a:extLst>
          </p:cNvPr>
          <p:cNvSpPr>
            <a:spLocks noGrp="1"/>
          </p:cNvSpPr>
          <p:nvPr/>
        </p:nvSpPr>
        <p:spPr>
          <a:xfrm>
            <a:off x="1308828" y="7361888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Sosnowiec</a:t>
            </a:r>
          </a:p>
        </p:txBody>
      </p:sp>
      <p:sp>
        <p:nvSpPr>
          <p:cNvPr id="80" name="date-8">
            <a:extLst>
              <a:ext uri="{FF2B5EF4-FFF2-40B4-BE49-F238E27FC236}">
                <a16:creationId xmlns:a16="http://schemas.microsoft.com/office/drawing/2014/main" id="{CCC234AF-120F-3F12-AB2E-5BF6D5168066}"/>
              </a:ext>
            </a:extLst>
          </p:cNvPr>
          <p:cNvSpPr>
            <a:spLocks noGrp="1"/>
          </p:cNvSpPr>
          <p:nvPr/>
        </p:nvSpPr>
        <p:spPr>
          <a:xfrm>
            <a:off x="3451953" y="7361888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13 października 2026 r.</a:t>
            </a:r>
          </a:p>
        </p:txBody>
      </p:sp>
      <p:pic>
        <p:nvPicPr>
          <p:cNvPr id="82" name="Obraz 81">
            <a:extLst>
              <a:ext uri="{FF2B5EF4-FFF2-40B4-BE49-F238E27FC236}">
                <a16:creationId xmlns:a16="http://schemas.microsoft.com/office/drawing/2014/main" id="{C11CB005-F244-04E4-399D-192D7ED5AE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36" t="66840" r="60889" b="28125"/>
          <a:stretch/>
        </p:blipFill>
        <p:spPr>
          <a:xfrm>
            <a:off x="8601037" y="7404751"/>
            <a:ext cx="1608083" cy="485775"/>
          </a:xfrm>
          <a:prstGeom prst="rect">
            <a:avLst/>
          </a:prstGeom>
        </p:spPr>
      </p:pic>
      <p:sp>
        <p:nvSpPr>
          <p:cNvPr id="84" name="row-rule-8">
            <a:extLst>
              <a:ext uri="{FF2B5EF4-FFF2-40B4-BE49-F238E27FC236}">
                <a16:creationId xmlns:a16="http://schemas.microsoft.com/office/drawing/2014/main" id="{2E4312E4-E147-4B6D-59D0-2929B766F5D8}"/>
              </a:ext>
            </a:extLst>
          </p:cNvPr>
          <p:cNvSpPr>
            <a:spLocks noGrp="1"/>
          </p:cNvSpPr>
          <p:nvPr/>
        </p:nvSpPr>
        <p:spPr>
          <a:xfrm>
            <a:off x="1308828" y="7933388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86" name="city-9">
            <a:extLst>
              <a:ext uri="{FF2B5EF4-FFF2-40B4-BE49-F238E27FC236}">
                <a16:creationId xmlns:a16="http://schemas.microsoft.com/office/drawing/2014/main" id="{C5567CC9-ECA9-E660-77EB-1151D03CECDF}"/>
              </a:ext>
            </a:extLst>
          </p:cNvPr>
          <p:cNvSpPr>
            <a:spLocks noGrp="1"/>
          </p:cNvSpPr>
          <p:nvPr/>
        </p:nvSpPr>
        <p:spPr>
          <a:xfrm>
            <a:off x="1308828" y="7942913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Poznań</a:t>
            </a:r>
          </a:p>
        </p:txBody>
      </p:sp>
      <p:sp>
        <p:nvSpPr>
          <p:cNvPr id="88" name="date-9">
            <a:extLst>
              <a:ext uri="{FF2B5EF4-FFF2-40B4-BE49-F238E27FC236}">
                <a16:creationId xmlns:a16="http://schemas.microsoft.com/office/drawing/2014/main" id="{C15FE4EB-7944-2566-FBB1-088047CDACEA}"/>
              </a:ext>
            </a:extLst>
          </p:cNvPr>
          <p:cNvSpPr>
            <a:spLocks noGrp="1"/>
          </p:cNvSpPr>
          <p:nvPr/>
        </p:nvSpPr>
        <p:spPr>
          <a:xfrm>
            <a:off x="3451953" y="7942913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19 października 2026 r.</a:t>
            </a:r>
          </a:p>
        </p:txBody>
      </p:sp>
      <p:pic>
        <p:nvPicPr>
          <p:cNvPr id="90" name="Obraz 89">
            <a:extLst>
              <a:ext uri="{FF2B5EF4-FFF2-40B4-BE49-F238E27FC236}">
                <a16:creationId xmlns:a16="http://schemas.microsoft.com/office/drawing/2014/main" id="{FF60A33A-12CA-2B2E-70A4-FB8F05D8C8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41" t="74045" r="61426" b="21441"/>
          <a:stretch/>
        </p:blipFill>
        <p:spPr>
          <a:xfrm>
            <a:off x="8540959" y="7985776"/>
            <a:ext cx="1728238" cy="485775"/>
          </a:xfrm>
          <a:prstGeom prst="rect">
            <a:avLst/>
          </a:prstGeom>
        </p:spPr>
      </p:pic>
      <p:sp>
        <p:nvSpPr>
          <p:cNvPr id="92" name="row-rule-9">
            <a:extLst>
              <a:ext uri="{FF2B5EF4-FFF2-40B4-BE49-F238E27FC236}">
                <a16:creationId xmlns:a16="http://schemas.microsoft.com/office/drawing/2014/main" id="{3D2D6D88-AD1B-B1F8-3275-18AFB112F294}"/>
              </a:ext>
            </a:extLst>
          </p:cNvPr>
          <p:cNvSpPr>
            <a:spLocks noGrp="1"/>
          </p:cNvSpPr>
          <p:nvPr/>
        </p:nvSpPr>
        <p:spPr>
          <a:xfrm>
            <a:off x="1308828" y="8514413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94" name="city-10">
            <a:extLst>
              <a:ext uri="{FF2B5EF4-FFF2-40B4-BE49-F238E27FC236}">
                <a16:creationId xmlns:a16="http://schemas.microsoft.com/office/drawing/2014/main" id="{148CDADC-BC18-D10E-820F-611CB343C147}"/>
              </a:ext>
            </a:extLst>
          </p:cNvPr>
          <p:cNvSpPr>
            <a:spLocks noGrp="1"/>
          </p:cNvSpPr>
          <p:nvPr/>
        </p:nvSpPr>
        <p:spPr>
          <a:xfrm>
            <a:off x="1308828" y="8523938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Szczecin</a:t>
            </a:r>
          </a:p>
        </p:txBody>
      </p:sp>
      <p:sp>
        <p:nvSpPr>
          <p:cNvPr id="96" name="date-10">
            <a:extLst>
              <a:ext uri="{FF2B5EF4-FFF2-40B4-BE49-F238E27FC236}">
                <a16:creationId xmlns:a16="http://schemas.microsoft.com/office/drawing/2014/main" id="{7608132D-4676-BFF0-31B9-0DFC7BE5C7C7}"/>
              </a:ext>
            </a:extLst>
          </p:cNvPr>
          <p:cNvSpPr>
            <a:spLocks noGrp="1"/>
          </p:cNvSpPr>
          <p:nvPr/>
        </p:nvSpPr>
        <p:spPr>
          <a:xfrm>
            <a:off x="3451953" y="8523938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20 października 2026 r.</a:t>
            </a:r>
          </a:p>
        </p:txBody>
      </p:sp>
      <p:pic>
        <p:nvPicPr>
          <p:cNvPr id="98" name="Obraz 97">
            <a:extLst>
              <a:ext uri="{FF2B5EF4-FFF2-40B4-BE49-F238E27FC236}">
                <a16:creationId xmlns:a16="http://schemas.microsoft.com/office/drawing/2014/main" id="{F9816D61-49D3-6223-3687-D2901726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46" t="80035" r="62061" b="14583"/>
          <a:stretch/>
        </p:blipFill>
        <p:spPr>
          <a:xfrm>
            <a:off x="8715591" y="8566801"/>
            <a:ext cx="1378974" cy="485775"/>
          </a:xfrm>
          <a:prstGeom prst="rect">
            <a:avLst/>
          </a:prstGeom>
        </p:spPr>
      </p:pic>
      <p:sp>
        <p:nvSpPr>
          <p:cNvPr id="100" name="row-rule-10">
            <a:extLst>
              <a:ext uri="{FF2B5EF4-FFF2-40B4-BE49-F238E27FC236}">
                <a16:creationId xmlns:a16="http://schemas.microsoft.com/office/drawing/2014/main" id="{2C46485A-3423-80F0-4776-5C7824D8D807}"/>
              </a:ext>
            </a:extLst>
          </p:cNvPr>
          <p:cNvSpPr>
            <a:spLocks noGrp="1"/>
          </p:cNvSpPr>
          <p:nvPr/>
        </p:nvSpPr>
        <p:spPr>
          <a:xfrm>
            <a:off x="1308828" y="9095438"/>
            <a:ext cx="9334500" cy="7620"/>
          </a:xfrm>
          <a:prstGeom prst="rect">
            <a:avLst/>
          </a:prstGeom>
          <a:solidFill>
            <a:srgbClr val="E1EBF1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102" name="city-11">
            <a:extLst>
              <a:ext uri="{FF2B5EF4-FFF2-40B4-BE49-F238E27FC236}">
                <a16:creationId xmlns:a16="http://schemas.microsoft.com/office/drawing/2014/main" id="{F1A122BA-4CFB-5F8C-9409-13FAEB4323FD}"/>
              </a:ext>
            </a:extLst>
          </p:cNvPr>
          <p:cNvSpPr>
            <a:spLocks noGrp="1"/>
          </p:cNvSpPr>
          <p:nvPr/>
        </p:nvSpPr>
        <p:spPr>
          <a:xfrm>
            <a:off x="1308828" y="9104963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175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75" b="1" noProof="1">
                <a:solidFill>
                  <a:srgbClr val="163D61"/>
                </a:solidFill>
                <a:ea typeface="Nimbus Sans"/>
                <a:cs typeface="Nimbus Sans"/>
              </a:rPr>
              <a:t>Płock</a:t>
            </a:r>
          </a:p>
        </p:txBody>
      </p:sp>
      <p:sp>
        <p:nvSpPr>
          <p:cNvPr id="104" name="date-11">
            <a:extLst>
              <a:ext uri="{FF2B5EF4-FFF2-40B4-BE49-F238E27FC236}">
                <a16:creationId xmlns:a16="http://schemas.microsoft.com/office/drawing/2014/main" id="{CF735EA0-E975-2B24-6FD5-726594A831CD}"/>
              </a:ext>
            </a:extLst>
          </p:cNvPr>
          <p:cNvSpPr>
            <a:spLocks noGrp="1"/>
          </p:cNvSpPr>
          <p:nvPr/>
        </p:nvSpPr>
        <p:spPr>
          <a:xfrm>
            <a:off x="3451953" y="9104963"/>
            <a:ext cx="442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0">
                <a:solidFill>
                  <a:srgbClr val="253F5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25" b="0" noProof="1">
                <a:solidFill>
                  <a:srgbClr val="253F51"/>
                </a:solidFill>
                <a:ea typeface="Nimbus Sans"/>
                <a:cs typeface="Nimbus Sans"/>
              </a:rPr>
              <a:t>22 października 2026 r.</a:t>
            </a:r>
          </a:p>
        </p:txBody>
      </p:sp>
      <p:pic>
        <p:nvPicPr>
          <p:cNvPr id="106" name="Obraz 105">
            <a:extLst>
              <a:ext uri="{FF2B5EF4-FFF2-40B4-BE49-F238E27FC236}">
                <a16:creationId xmlns:a16="http://schemas.microsoft.com/office/drawing/2014/main" id="{A480943A-8892-8518-D34B-16C8A9797B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48" t="86372" r="66504" b="7639"/>
          <a:stretch/>
        </p:blipFill>
        <p:spPr>
          <a:xfrm>
            <a:off x="9098829" y="9147826"/>
            <a:ext cx="612499" cy="485775"/>
          </a:xfrm>
          <a:prstGeom prst="rect">
            <a:avLst/>
          </a:prstGeom>
        </p:spPr>
      </p:pic>
      <p:sp>
        <p:nvSpPr>
          <p:cNvPr id="112" name="attendance-card">
            <a:extLst>
              <a:ext uri="{FF2B5EF4-FFF2-40B4-BE49-F238E27FC236}">
                <a16:creationId xmlns:a16="http://schemas.microsoft.com/office/drawing/2014/main" id="{C52D30C5-9C53-701D-47FB-DFB7401BC610}"/>
              </a:ext>
            </a:extLst>
          </p:cNvPr>
          <p:cNvSpPr>
            <a:spLocks noGrp="1"/>
          </p:cNvSpPr>
          <p:nvPr/>
        </p:nvSpPr>
        <p:spPr>
          <a:xfrm>
            <a:off x="11505794" y="4554083"/>
            <a:ext cx="6681475" cy="3179576"/>
          </a:xfrm>
          <a:prstGeom prst="roundRect">
            <a:avLst>
              <a:gd name="adj" fmla="val 5000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114" name="attendance-lead">
            <a:extLst>
              <a:ext uri="{FF2B5EF4-FFF2-40B4-BE49-F238E27FC236}">
                <a16:creationId xmlns:a16="http://schemas.microsoft.com/office/drawing/2014/main" id="{15E287FC-B37F-3864-6F73-E6D1C7F02FE3}"/>
              </a:ext>
            </a:extLst>
          </p:cNvPr>
          <p:cNvSpPr>
            <a:spLocks noGrp="1"/>
          </p:cNvSpPr>
          <p:nvPr/>
        </p:nvSpPr>
        <p:spPr>
          <a:xfrm>
            <a:off x="11505794" y="4556240"/>
            <a:ext cx="6572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32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325" b="0" noProof="1">
                <a:solidFill>
                  <a:srgbClr val="1A688F"/>
                </a:solidFill>
                <a:ea typeface="Nimbus Sans"/>
                <a:cs typeface="Nimbus Sans"/>
              </a:rPr>
              <a:t>Łącznie uczestniczył</a:t>
            </a:r>
            <a:r>
              <a:rPr lang="pl-PL" noProof="1"/>
              <a:t>o</a:t>
            </a:r>
            <a:endParaRPr lang="en-US" sz="2325" b="0" noProof="1">
              <a:solidFill>
                <a:srgbClr val="1A688F"/>
              </a:solidFill>
              <a:ea typeface="Nimbus Sans"/>
              <a:cs typeface="Nimbus Sans"/>
            </a:endParaRPr>
          </a:p>
        </p:txBody>
      </p:sp>
      <p:sp>
        <p:nvSpPr>
          <p:cNvPr id="116" name="attendance-value">
            <a:extLst>
              <a:ext uri="{FF2B5EF4-FFF2-40B4-BE49-F238E27FC236}">
                <a16:creationId xmlns:a16="http://schemas.microsoft.com/office/drawing/2014/main" id="{7C89D864-617A-78E8-EA1E-DE73CB4C12C2}"/>
              </a:ext>
            </a:extLst>
          </p:cNvPr>
          <p:cNvSpPr>
            <a:spLocks noGrp="1"/>
          </p:cNvSpPr>
          <p:nvPr/>
        </p:nvSpPr>
        <p:spPr>
          <a:xfrm>
            <a:off x="11646108" y="5229225"/>
            <a:ext cx="657225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960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9600" b="1" noProof="1">
                <a:solidFill>
                  <a:schemeClr val="tx2">
                    <a:lumMod val="75000"/>
                  </a:schemeClr>
                </a:solidFill>
                <a:ea typeface="Nimbus Sans"/>
                <a:cs typeface="Nimbus Sans"/>
              </a:rPr>
              <a:t>1609</a:t>
            </a:r>
            <a:endParaRPr lang="en-US" sz="9600" b="1" noProof="1">
              <a:solidFill>
                <a:schemeClr val="tx2">
                  <a:lumMod val="75000"/>
                </a:schemeClr>
              </a:solidFill>
              <a:ea typeface="Nimbus Sans"/>
              <a:cs typeface="Nimbus Sans"/>
            </a:endParaRPr>
          </a:p>
        </p:txBody>
      </p:sp>
      <p:sp>
        <p:nvSpPr>
          <p:cNvPr id="118" name="attendance-label">
            <a:extLst>
              <a:ext uri="{FF2B5EF4-FFF2-40B4-BE49-F238E27FC236}">
                <a16:creationId xmlns:a16="http://schemas.microsoft.com/office/drawing/2014/main" id="{8AC843C2-5F89-4CDE-DEE2-9EF8EFF0455C}"/>
              </a:ext>
            </a:extLst>
          </p:cNvPr>
          <p:cNvSpPr>
            <a:spLocks noGrp="1"/>
          </p:cNvSpPr>
          <p:nvPr/>
        </p:nvSpPr>
        <p:spPr>
          <a:xfrm>
            <a:off x="11505794" y="6870251"/>
            <a:ext cx="6572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3075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3050" noProof="1"/>
              <a:t>os</a:t>
            </a:r>
            <a:r>
              <a:rPr lang="pl-PL" sz="3050" noProof="1"/>
              <a:t>ób</a:t>
            </a:r>
            <a:endParaRPr lang="en-US" sz="3075" b="0" noProof="1">
              <a:solidFill>
                <a:srgbClr val="1A688F"/>
              </a:solidFill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64640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E7905-6BF9-304B-5FDD-CC561EA00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452C0F4-B844-63A6-DF5D-6EE1D51D20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126" y="325760"/>
            <a:ext cx="14993865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Kraków 16.09.2026 r., Wrocław 17.09.2026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81664E9-C3D3-8B13-7C4A-917DBF6D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3" b="13323"/>
          <a:stretch/>
        </p:blipFill>
        <p:spPr>
          <a:xfrm>
            <a:off x="13392879" y="2230487"/>
            <a:ext cx="4560481" cy="44675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photo-krakow">
            <a:extLst>
              <a:ext uri="{FF2B5EF4-FFF2-40B4-BE49-F238E27FC236}">
                <a16:creationId xmlns:a16="http://schemas.microsoft.com/office/drawing/2014/main" id="{882437BE-DDFA-B896-922A-FCEEFE1423FA}"/>
              </a:ext>
            </a:extLst>
          </p:cNvPr>
          <p:cNvSpPr/>
          <p:nvPr/>
        </p:nvSpPr>
        <p:spPr>
          <a:xfrm>
            <a:off x="13998307" y="6757108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Kraków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7B73EF7-5A3C-5D15-55E3-BDFC32FE9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4" b="24994"/>
          <a:stretch/>
        </p:blipFill>
        <p:spPr>
          <a:xfrm>
            <a:off x="13127958" y="7234470"/>
            <a:ext cx="5444855" cy="3630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photo-krakow">
            <a:extLst>
              <a:ext uri="{FF2B5EF4-FFF2-40B4-BE49-F238E27FC236}">
                <a16:creationId xmlns:a16="http://schemas.microsoft.com/office/drawing/2014/main" id="{B7C82EC8-6B92-493C-BCD5-43887B50339F}"/>
              </a:ext>
            </a:extLst>
          </p:cNvPr>
          <p:cNvSpPr/>
          <p:nvPr/>
        </p:nvSpPr>
        <p:spPr>
          <a:xfrm>
            <a:off x="13998307" y="10879010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Wrocław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459717C5-10DF-FF8E-AED9-9CFCCC912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9056" y="6457541"/>
            <a:ext cx="10502666" cy="3772548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C1B9B4F1-B246-95DE-3E09-D5E7CDF41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655" y="2818151"/>
            <a:ext cx="11665134" cy="322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98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86F74-7196-AB2D-197D-A93F0BA48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33F317D-D716-FC9F-FB3B-D8ACD46A6D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7735" y="325760"/>
            <a:ext cx="14993865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Kraków 16.09.2026 r. ,Wrocław 17.09.2026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ity-56">
            <a:extLst>
              <a:ext uri="{FF2B5EF4-FFF2-40B4-BE49-F238E27FC236}">
                <a16:creationId xmlns:a16="http://schemas.microsoft.com/office/drawing/2014/main" id="{009B395A-0DDC-F4E7-9264-2BBEE6EF0325}"/>
              </a:ext>
            </a:extLst>
          </p:cNvPr>
          <p:cNvSpPr/>
          <p:nvPr/>
        </p:nvSpPr>
        <p:spPr>
          <a:xfrm>
            <a:off x="728392" y="2873423"/>
            <a:ext cx="53146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u="none" strike="noStrike" noProof="1">
                <a:solidFill>
                  <a:srgbClr val="176386"/>
                </a:solidFill>
                <a:effectLst/>
                <a:uFillTx/>
                <a:latin typeface="+mj-lt"/>
                <a:ea typeface="Nimbus Sans"/>
              </a:rPr>
              <a:t>Kraków, 16 września 2026 r.</a:t>
            </a:r>
            <a:endParaRPr lang="en-US" sz="36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7" name="city-660">
            <a:extLst>
              <a:ext uri="{FF2B5EF4-FFF2-40B4-BE49-F238E27FC236}">
                <a16:creationId xmlns:a16="http://schemas.microsoft.com/office/drawing/2014/main" id="{6D730BF6-12F9-89CD-8FED-8C7ED9331F07}"/>
              </a:ext>
            </a:extLst>
          </p:cNvPr>
          <p:cNvSpPr/>
          <p:nvPr/>
        </p:nvSpPr>
        <p:spPr>
          <a:xfrm>
            <a:off x="10408976" y="2873423"/>
            <a:ext cx="53146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en-US" sz="3600" b="1" noProof="1">
                <a:solidFill>
                  <a:srgbClr val="176386"/>
                </a:solidFill>
                <a:latin typeface="+mj-lt"/>
              </a:rPr>
              <a:t>Wrocław, 17 września 2026 r.</a:t>
            </a:r>
          </a:p>
        </p:txBody>
      </p:sp>
      <p:sp>
        <p:nvSpPr>
          <p:cNvPr id="10" name="city-rule-56">
            <a:extLst>
              <a:ext uri="{FF2B5EF4-FFF2-40B4-BE49-F238E27FC236}">
                <a16:creationId xmlns:a16="http://schemas.microsoft.com/office/drawing/2014/main" id="{E41D92F2-52AB-EC01-1B96-E244BD72EE17}"/>
              </a:ext>
            </a:extLst>
          </p:cNvPr>
          <p:cNvSpPr/>
          <p:nvPr/>
        </p:nvSpPr>
        <p:spPr>
          <a:xfrm>
            <a:off x="593480" y="3545687"/>
            <a:ext cx="17904382" cy="45719"/>
          </a:xfrm>
          <a:prstGeom prst="rect">
            <a:avLst/>
          </a:prstGeom>
          <a:solidFill>
            <a:srgbClr val="B6D0D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5640" rIns="90000" bIns="-3564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87DFBF7-8DB2-B687-DEE5-1A07E94001F4}"/>
              </a:ext>
            </a:extLst>
          </p:cNvPr>
          <p:cNvSpPr txBox="1"/>
          <p:nvPr/>
        </p:nvSpPr>
        <p:spPr>
          <a:xfrm>
            <a:off x="728392" y="3930670"/>
            <a:ext cx="634084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000" b="1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Miejsce szkolenia:</a:t>
            </a:r>
          </a:p>
          <a:p>
            <a:pPr>
              <a:lnSpc>
                <a:spcPct val="100000"/>
              </a:lnSpc>
            </a:pPr>
            <a:endParaRPr lang="pl-PL" sz="2000" b="1" noProof="1">
              <a:solidFill>
                <a:srgbClr val="4B5F6C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sz="2000" b="0" u="none" strike="noStrike" noProof="1">
                <a:solidFill>
                  <a:srgbClr val="163D61"/>
                </a:solidFill>
                <a:effectLst/>
                <a:uFillTx/>
                <a:latin typeface="+mj-lt"/>
                <a:ea typeface="Nimbus Sans"/>
              </a:rPr>
              <a:t>Zakład Uzdatniania Wody Bielany</a:t>
            </a: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sz="2000" b="0" u="none" strike="noStrike" noProof="1">
                <a:solidFill>
                  <a:srgbClr val="163D61"/>
                </a:solidFill>
                <a:effectLst/>
                <a:uFillTx/>
                <a:latin typeface="+mj-lt"/>
                <a:ea typeface="Nimbus Sans"/>
              </a:rPr>
              <a:t>Wodociągi Miasta Krakowa</a:t>
            </a: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sz="2000" b="0" u="none" strike="noStrike" noProof="1">
                <a:solidFill>
                  <a:srgbClr val="163D61"/>
                </a:solidFill>
                <a:effectLst/>
                <a:uFillTx/>
                <a:latin typeface="+mj-lt"/>
                <a:ea typeface="Nimbus Sans"/>
              </a:rPr>
              <a:t>ul. Księcia Józefa 299, Kraków</a:t>
            </a:r>
          </a:p>
          <a:p>
            <a:pPr>
              <a:lnSpc>
                <a:spcPct val="100000"/>
              </a:lnSpc>
            </a:pPr>
            <a:endParaRPr lang="pl-PL" sz="2000" noProof="1">
              <a:solidFill>
                <a:srgbClr val="163D61"/>
              </a:solidFill>
              <a:latin typeface="+mj-lt"/>
            </a:endParaRPr>
          </a:p>
          <a:p>
            <a:r>
              <a:rPr lang="pl-PL" sz="2000" b="1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Współorganizator</a:t>
            </a: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163D61"/>
              </a:solidFill>
              <a:effectLst/>
              <a:uFillTx/>
              <a:latin typeface="+mj-lt"/>
              <a:ea typeface="Nimbus Sans"/>
            </a:endParaRPr>
          </a:p>
          <a:p>
            <a:r>
              <a:rPr lang="pl-PL" sz="2000" b="1" noProof="1">
                <a:solidFill>
                  <a:srgbClr val="4B5F6C"/>
                </a:solidFill>
                <a:latin typeface="+mj-lt"/>
              </a:rPr>
              <a:t>Panel dodatkowy</a:t>
            </a:r>
          </a:p>
          <a:p>
            <a:r>
              <a:rPr lang="pl-PL" sz="2000" noProof="1">
                <a:solidFill>
                  <a:srgbClr val="163D61"/>
                </a:solidFill>
                <a:latin typeface="+mj-lt"/>
              </a:rPr>
              <a:t>Raportowanie wielkości wycieków w świetle Dyrektywy Parlamentu Europejskiego i Rady (UE) 2020/2184 z dnia 16 grudnia 2020 r., dotyczącej jakości wody przeznaczonej do spożycia przez ludzi i znowelizowanej ustawy o zbiorowym zaopatrzeniu w wodę i zbiorowym odprowadzaniu ścieków – dr inż. Tomasz Cichoń, Dyrektor sprzedaży - Wodociągi Miasta Krakowa S.A.</a:t>
            </a: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</a:endParaRPr>
          </a:p>
          <a:p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82D96C1-D43B-265E-9BDD-4CEDF7C9A479}"/>
              </a:ext>
            </a:extLst>
          </p:cNvPr>
          <p:cNvPicPr/>
          <p:nvPr/>
        </p:nvPicPr>
        <p:blipFill>
          <a:blip r:embed="rId3"/>
          <a:srcRect l="2100" t="49560" r="84022" b="40620"/>
          <a:stretch/>
        </p:blipFill>
        <p:spPr>
          <a:xfrm>
            <a:off x="863303" y="6382728"/>
            <a:ext cx="2142720" cy="85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112AA7CF-1794-9E45-A335-61DD9D80D63B}"/>
              </a:ext>
            </a:extLst>
          </p:cNvPr>
          <p:cNvSpPr txBox="1"/>
          <p:nvPr/>
        </p:nvSpPr>
        <p:spPr>
          <a:xfrm>
            <a:off x="10408976" y="3930670"/>
            <a:ext cx="7684152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000" b="1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Miejsce szkolenia:</a:t>
            </a:r>
          </a:p>
          <a:p>
            <a:pPr>
              <a:lnSpc>
                <a:spcPct val="100000"/>
              </a:lnSpc>
            </a:pPr>
            <a:endParaRPr lang="pl-PL" sz="2000" b="1" noProof="1">
              <a:solidFill>
                <a:srgbClr val="4B5F6C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sz="2000" b="0" u="none" strike="noStrike" noProof="1">
                <a:solidFill>
                  <a:srgbClr val="163D61"/>
                </a:solidFill>
                <a:effectLst/>
                <a:uFillTx/>
                <a:latin typeface="+mj-lt"/>
                <a:ea typeface="Nimbus Sans"/>
              </a:rPr>
              <a:t>Centrum Kongresowe Politechniki Wrocławskiej</a:t>
            </a:r>
          </a:p>
          <a:p>
            <a:pPr>
              <a:lnSpc>
                <a:spcPct val="100000"/>
              </a:lnSpc>
            </a:pPr>
            <a:r>
              <a:rPr lang="pl-PL" sz="2000" b="0" u="none" strike="noStrike" noProof="1">
                <a:solidFill>
                  <a:srgbClr val="163D61"/>
                </a:solidFill>
                <a:effectLst/>
                <a:uFillTx/>
                <a:latin typeface="+mj-lt"/>
                <a:ea typeface="Nimbus Sans"/>
              </a:rPr>
              <a:t>ul. Janiszewskiego 8, Wrocław</a:t>
            </a:r>
          </a:p>
          <a:p>
            <a:pPr>
              <a:lnSpc>
                <a:spcPct val="100000"/>
              </a:lnSpc>
            </a:pPr>
            <a:endParaRPr lang="pl-PL" sz="2000" noProof="1">
              <a:solidFill>
                <a:srgbClr val="163D61"/>
              </a:solidFill>
              <a:latin typeface="+mj-lt"/>
            </a:endParaRPr>
          </a:p>
          <a:p>
            <a:r>
              <a:rPr lang="pl-PL" sz="2000" b="1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Współorganizator                                       Patronat honorowy</a:t>
            </a: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163D61"/>
              </a:solidFill>
              <a:effectLst/>
              <a:uFillTx/>
              <a:latin typeface="+mj-lt"/>
              <a:ea typeface="Nimbus Sans"/>
            </a:endParaRPr>
          </a:p>
          <a:p>
            <a:r>
              <a:rPr lang="pl-PL" sz="2000" b="1" noProof="1">
                <a:solidFill>
                  <a:srgbClr val="4B5F6C"/>
                </a:solidFill>
                <a:latin typeface="+mj-lt"/>
              </a:rPr>
              <a:t>Panele dodatkowe</a:t>
            </a:r>
          </a:p>
          <a:p>
            <a:r>
              <a:rPr lang="pl-PL" sz="2000" noProof="1">
                <a:solidFill>
                  <a:srgbClr val="163D61"/>
                </a:solidFill>
                <a:latin typeface="+mj-lt"/>
              </a:rPr>
              <a:t>1. Jak innowacje wspierają wdrażanie dyrektyw unijnych – na podstawie doświadczeń MPWiK Wrocław – Przemysław Chrobot, menedżer Centrum Nowych Technologii MPWiK S.A. </a:t>
            </a:r>
          </a:p>
          <a:p>
            <a:r>
              <a:rPr lang="pl-PL" sz="2000" noProof="1">
                <a:solidFill>
                  <a:srgbClr val="163D61"/>
                </a:solidFill>
                <a:latin typeface="+mj-lt"/>
              </a:rPr>
              <a:t>2. Droga do 4% – jak zbudować skuteczny system ograniczania strat wody – Grzegorz Karlik, menedżer Zakładu Eksploatacji Sieci MPWiK S.A. we Wrocławiu i Iwona Sulmińska-Cholewa, Lider w Zakładzie Eksploatacji Sieci MPWiK S.A. we Wrocławiu</a:t>
            </a:r>
          </a:p>
          <a:p>
            <a:r>
              <a:rPr lang="pl-PL" sz="2000" noProof="1">
                <a:solidFill>
                  <a:srgbClr val="163D61"/>
                </a:solidFill>
                <a:latin typeface="+mj-lt"/>
              </a:rPr>
              <a:t>3. Mikrozanieczyszczenia w źródłach wody pitnej – od monitoringu do prognozowania zagrożeń – prof. dr hab. inż. Bartosz Kaźmierczak, Dziekan – Politechnika Wrocławska</a:t>
            </a:r>
          </a:p>
          <a:p>
            <a:endParaRPr lang="pl-PL" sz="2000" b="1" noProof="1">
              <a:solidFill>
                <a:srgbClr val="4B5F6C"/>
              </a:solidFill>
              <a:latin typeface="+mj-lt"/>
              <a:ea typeface="Nimbus Sans"/>
            </a:endParaRPr>
          </a:p>
          <a:p>
            <a:endParaRPr lang="pl-PL" sz="2000" b="1" u="none" strike="noStrike" noProof="1">
              <a:solidFill>
                <a:srgbClr val="4B5F6C"/>
              </a:solidFill>
              <a:effectLst/>
              <a:uFillTx/>
              <a:latin typeface="+mj-lt"/>
              <a:ea typeface="Nimbus Sans"/>
            </a:endParaRPr>
          </a:p>
          <a:p>
            <a:endParaRPr lang="pl-PL" sz="2000" b="1" noProof="1">
              <a:solidFill>
                <a:srgbClr val="4B5F6C"/>
              </a:solidFill>
              <a:latin typeface="+mj-lt"/>
            </a:endParaRPr>
          </a:p>
          <a:p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  <a:p>
            <a:pPr>
              <a:lnSpc>
                <a:spcPct val="100000"/>
              </a:lnSpc>
            </a:pPr>
            <a:endParaRPr lang="pl-PL" sz="20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38868310-984E-CB6D-3CF6-9902B6C8E48F}"/>
              </a:ext>
            </a:extLst>
          </p:cNvPr>
          <p:cNvPicPr/>
          <p:nvPr/>
        </p:nvPicPr>
        <p:blipFill>
          <a:blip r:embed="rId3"/>
          <a:srcRect l="49213" t="47825" r="40912" b="45394"/>
          <a:stretch/>
        </p:blipFill>
        <p:spPr>
          <a:xfrm>
            <a:off x="10543886" y="6160957"/>
            <a:ext cx="2092821" cy="85033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BA040976-4A47-30D6-C5AA-ADE1730C45BE}"/>
              </a:ext>
            </a:extLst>
          </p:cNvPr>
          <p:cNvPicPr/>
          <p:nvPr/>
        </p:nvPicPr>
        <p:blipFill>
          <a:blip r:embed="rId3"/>
          <a:srcRect l="49798" t="58501" r="37496" b="36453"/>
          <a:stretch/>
        </p:blipFill>
        <p:spPr>
          <a:xfrm>
            <a:off x="14676056" y="6138984"/>
            <a:ext cx="2502672" cy="666549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059881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3D6A9-37DE-2126-6FBD-6B0FC6D8A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6DE6C42-3BC8-E552-EDA9-A950D8352E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69138" y="377779"/>
            <a:ext cx="12322832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Gdańsk 22.09.2026 r.</a:t>
            </a:r>
            <a:endParaRPr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B7DE08DD-5106-956F-9874-06B0D21F7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1931"/>
          <a:stretch/>
        </p:blipFill>
        <p:spPr>
          <a:xfrm>
            <a:off x="10205640" y="6203686"/>
            <a:ext cx="3403726" cy="4546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3C77330B-3A51-F3FF-DADF-E5CA8AB09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/>
        </p:blipFill>
        <p:spPr>
          <a:xfrm>
            <a:off x="14140119" y="6818102"/>
            <a:ext cx="5246558" cy="39315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D2E6310-0924-E752-3449-0035C0CF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254" y="2722332"/>
            <a:ext cx="4265266" cy="324838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FF4A58B-4EE3-D726-52F4-FEE8075D4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92" y="6427358"/>
            <a:ext cx="8912796" cy="3656532"/>
          </a:xfrm>
          <a:prstGeom prst="rect">
            <a:avLst/>
          </a:prstGeom>
        </p:spPr>
      </p:pic>
      <p:sp>
        <p:nvSpPr>
          <p:cNvPr id="11" name="coorg">
            <a:extLst>
              <a:ext uri="{FF2B5EF4-FFF2-40B4-BE49-F238E27FC236}">
                <a16:creationId xmlns:a16="http://schemas.microsoft.com/office/drawing/2014/main" id="{41FC12E8-0255-95EE-5EDC-AC45F1B7C0BA}"/>
              </a:ext>
            </a:extLst>
          </p:cNvPr>
          <p:cNvSpPr/>
          <p:nvPr/>
        </p:nvSpPr>
        <p:spPr>
          <a:xfrm>
            <a:off x="7046920" y="3073154"/>
            <a:ext cx="18856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 noProof="1">
                <a:solidFill>
                  <a:srgbClr val="176386"/>
                </a:solidFill>
                <a:effectLst/>
                <a:uFillTx/>
                <a:latin typeface="+mj-lt"/>
                <a:ea typeface="Nimbus Sans"/>
              </a:rPr>
              <a:t>Współorganizator</a:t>
            </a:r>
            <a:endParaRPr lang="en-US" sz="24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E7AA6880-0203-34D8-3BA2-D7DED67E3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6920" y="3731744"/>
            <a:ext cx="3758774" cy="1229558"/>
          </a:xfrm>
          <a:prstGeom prst="rect">
            <a:avLst/>
          </a:prstGeom>
        </p:spPr>
      </p:pic>
      <p:sp>
        <p:nvSpPr>
          <p:cNvPr id="22" name="venue">
            <a:extLst>
              <a:ext uri="{FF2B5EF4-FFF2-40B4-BE49-F238E27FC236}">
                <a16:creationId xmlns:a16="http://schemas.microsoft.com/office/drawing/2014/main" id="{0703E5A0-1A4B-ECBE-0F97-380922B9B71E}"/>
              </a:ext>
            </a:extLst>
          </p:cNvPr>
          <p:cNvSpPr/>
          <p:nvPr/>
        </p:nvSpPr>
        <p:spPr>
          <a:xfrm>
            <a:off x="758373" y="10540535"/>
            <a:ext cx="109724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en-US" sz="2000" dirty="0" err="1">
                <a:solidFill>
                  <a:srgbClr val="4B5F6C"/>
                </a:solidFill>
                <a:latin typeface="+mj-lt"/>
              </a:rPr>
              <a:t>Miejsce</a:t>
            </a:r>
            <a:r>
              <a:rPr lang="en-US" sz="2000" dirty="0">
                <a:solidFill>
                  <a:srgbClr val="4B5F6C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rgbClr val="4B5F6C"/>
                </a:solidFill>
                <a:latin typeface="+mj-lt"/>
              </a:rPr>
              <a:t>szkolenia</a:t>
            </a:r>
            <a:r>
              <a:rPr lang="en-US" sz="2000" dirty="0">
                <a:solidFill>
                  <a:srgbClr val="4B5F6C"/>
                </a:solidFill>
                <a:latin typeface="+mj-lt"/>
              </a:rPr>
              <a:t>: </a:t>
            </a:r>
            <a:r>
              <a:rPr lang="en-US" sz="2000" dirty="0" err="1">
                <a:solidFill>
                  <a:srgbClr val="4B5F6C"/>
                </a:solidFill>
                <a:latin typeface="+mj-lt"/>
              </a:rPr>
              <a:t>Politechnika</a:t>
            </a:r>
            <a:r>
              <a:rPr lang="en-US" sz="2000" dirty="0">
                <a:solidFill>
                  <a:srgbClr val="4B5F6C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rgbClr val="4B5F6C"/>
                </a:solidFill>
                <a:latin typeface="+mj-lt"/>
              </a:rPr>
              <a:t>Gdańska</a:t>
            </a:r>
            <a:r>
              <a:rPr lang="en-US" sz="2000" dirty="0">
                <a:solidFill>
                  <a:srgbClr val="4B5F6C"/>
                </a:solidFill>
                <a:latin typeface="+mj-lt"/>
              </a:rPr>
              <a:t>, ul. Gabriela </a:t>
            </a:r>
            <a:r>
              <a:rPr lang="en-US" sz="2000" dirty="0" err="1">
                <a:solidFill>
                  <a:srgbClr val="4B5F6C"/>
                </a:solidFill>
                <a:latin typeface="+mj-lt"/>
              </a:rPr>
              <a:t>Narutowicza</a:t>
            </a:r>
            <a:r>
              <a:rPr lang="en-US" sz="2000" dirty="0">
                <a:solidFill>
                  <a:srgbClr val="4B5F6C"/>
                </a:solidFill>
                <a:latin typeface="+mj-lt"/>
              </a:rPr>
              <a:t> 11/12, Gdańsk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A4BF641-CF9B-AA3A-0D7B-FBB787E7BC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986" y="2237602"/>
            <a:ext cx="5650691" cy="4238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584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AF894-3084-2631-2403-9462818A5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410075F-37FD-3526-2E95-8BEBAC17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0045" y="331286"/>
            <a:ext cx="17585425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Lublin 6.10.2026 r. , Białystok 7.10.2026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CCB41AA2-AF1F-BEE3-A3A6-5025D17F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5172" y="2461794"/>
            <a:ext cx="5221995" cy="3916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Prostokąt 29">
            <a:extLst>
              <a:ext uri="{FF2B5EF4-FFF2-40B4-BE49-F238E27FC236}">
                <a16:creationId xmlns:a16="http://schemas.microsoft.com/office/drawing/2014/main" id="{05C00C5D-F089-DBFE-1B43-50A8939DFFCE}"/>
              </a:ext>
            </a:extLst>
          </p:cNvPr>
          <p:cNvSpPr/>
          <p:nvPr/>
        </p:nvSpPr>
        <p:spPr>
          <a:xfrm>
            <a:off x="18205450" y="2824994"/>
            <a:ext cx="352007" cy="304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8" name="Obraz 37">
            <a:extLst>
              <a:ext uri="{FF2B5EF4-FFF2-40B4-BE49-F238E27FC236}">
                <a16:creationId xmlns:a16="http://schemas.microsoft.com/office/drawing/2014/main" id="{E91AEDA5-694D-D189-6450-EB4089B9E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7457" y="6970848"/>
            <a:ext cx="5221995" cy="3555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7" name="Prostokąt 56">
            <a:extLst>
              <a:ext uri="{FF2B5EF4-FFF2-40B4-BE49-F238E27FC236}">
                <a16:creationId xmlns:a16="http://schemas.microsoft.com/office/drawing/2014/main" id="{548B79C5-94B0-02CF-F859-6A6D49EE148D}"/>
              </a:ext>
            </a:extLst>
          </p:cNvPr>
          <p:cNvSpPr/>
          <p:nvPr/>
        </p:nvSpPr>
        <p:spPr>
          <a:xfrm>
            <a:off x="18296794" y="7165139"/>
            <a:ext cx="432658" cy="484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4CA05B98-2CB1-3D1B-0986-14C2585D802D}"/>
              </a:ext>
            </a:extLst>
          </p:cNvPr>
          <p:cNvSpPr/>
          <p:nvPr/>
        </p:nvSpPr>
        <p:spPr>
          <a:xfrm>
            <a:off x="18452367" y="3129634"/>
            <a:ext cx="516625" cy="539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Prostokąt 62">
            <a:extLst>
              <a:ext uri="{FF2B5EF4-FFF2-40B4-BE49-F238E27FC236}">
                <a16:creationId xmlns:a16="http://schemas.microsoft.com/office/drawing/2014/main" id="{15960B16-A86B-5513-6846-60947EC38AA0}"/>
              </a:ext>
            </a:extLst>
          </p:cNvPr>
          <p:cNvSpPr/>
          <p:nvPr/>
        </p:nvSpPr>
        <p:spPr>
          <a:xfrm>
            <a:off x="18604767" y="3282034"/>
            <a:ext cx="516625" cy="539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7" name="Prostokąt 66">
            <a:extLst>
              <a:ext uri="{FF2B5EF4-FFF2-40B4-BE49-F238E27FC236}">
                <a16:creationId xmlns:a16="http://schemas.microsoft.com/office/drawing/2014/main" id="{E0F78871-6B38-B1FA-E800-631588EA9004}"/>
              </a:ext>
            </a:extLst>
          </p:cNvPr>
          <p:cNvSpPr/>
          <p:nvPr/>
        </p:nvSpPr>
        <p:spPr>
          <a:xfrm>
            <a:off x="18757167" y="3434434"/>
            <a:ext cx="516625" cy="539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hoto-krakow">
            <a:extLst>
              <a:ext uri="{FF2B5EF4-FFF2-40B4-BE49-F238E27FC236}">
                <a16:creationId xmlns:a16="http://schemas.microsoft.com/office/drawing/2014/main" id="{E75E02FF-B841-6938-168C-E5587BEFA570}"/>
              </a:ext>
            </a:extLst>
          </p:cNvPr>
          <p:cNvSpPr/>
          <p:nvPr/>
        </p:nvSpPr>
        <p:spPr>
          <a:xfrm>
            <a:off x="13830667" y="6475435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noProof="1">
                <a:solidFill>
                  <a:srgbClr val="4B5F6C"/>
                </a:solidFill>
                <a:latin typeface="+mj-lt"/>
              </a:rPr>
              <a:t>Lublin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6" name="photo-krakow">
            <a:extLst>
              <a:ext uri="{FF2B5EF4-FFF2-40B4-BE49-F238E27FC236}">
                <a16:creationId xmlns:a16="http://schemas.microsoft.com/office/drawing/2014/main" id="{B6454700-8D5B-223B-113D-E1897514DF0E}"/>
              </a:ext>
            </a:extLst>
          </p:cNvPr>
          <p:cNvSpPr/>
          <p:nvPr/>
        </p:nvSpPr>
        <p:spPr>
          <a:xfrm>
            <a:off x="13830667" y="10603795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b="0" u="none" strike="noStrike" noProof="1">
                <a:solidFill>
                  <a:srgbClr val="4B5F6C"/>
                </a:solidFill>
                <a:effectLst/>
                <a:uFillTx/>
                <a:latin typeface="+mj-lt"/>
                <a:ea typeface="Nimbus Sans"/>
              </a:rPr>
              <a:t>Białystok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E6D7860-8E18-CD1A-F932-9FDDC85BB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44" y="2586968"/>
            <a:ext cx="10717428" cy="286151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89BB7AE-9F03-E258-F2E1-0825EFA582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642" y="5438685"/>
            <a:ext cx="10326258" cy="3686083"/>
          </a:xfrm>
          <a:prstGeom prst="rect">
            <a:avLst/>
          </a:prstGeom>
        </p:spPr>
      </p:pic>
      <p:sp>
        <p:nvSpPr>
          <p:cNvPr id="13" name="coorganizers">
            <a:extLst>
              <a:ext uri="{FF2B5EF4-FFF2-40B4-BE49-F238E27FC236}">
                <a16:creationId xmlns:a16="http://schemas.microsoft.com/office/drawing/2014/main" id="{3AEE9C88-B8C3-1BBA-4008-4DB9BCB23DE0}"/>
              </a:ext>
            </a:extLst>
          </p:cNvPr>
          <p:cNvSpPr/>
          <p:nvPr/>
        </p:nvSpPr>
        <p:spPr>
          <a:xfrm>
            <a:off x="9694452" y="8854124"/>
            <a:ext cx="306684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Współorganizatorzy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DA8E3070-26AF-5E0E-A19B-0453072AD56E}"/>
              </a:ext>
            </a:extLst>
          </p:cNvPr>
          <p:cNvPicPr/>
          <p:nvPr/>
        </p:nvPicPr>
        <p:blipFill>
          <a:blip r:embed="rId7"/>
          <a:srcRect l="3222" t="42530" r="90858" b="44091"/>
          <a:stretch/>
        </p:blipFill>
        <p:spPr>
          <a:xfrm>
            <a:off x="9573665" y="9420055"/>
            <a:ext cx="1260250" cy="13929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81EF60BD-5A1E-2AFE-A67E-42D86F148CDB}"/>
              </a:ext>
            </a:extLst>
          </p:cNvPr>
          <p:cNvPicPr/>
          <p:nvPr/>
        </p:nvPicPr>
        <p:blipFill>
          <a:blip r:embed="rId7"/>
          <a:srcRect l="29489" t="42267" r="62980" b="44524"/>
          <a:stretch/>
        </p:blipFill>
        <p:spPr>
          <a:xfrm>
            <a:off x="11458140" y="9420056"/>
            <a:ext cx="1425091" cy="139289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venue">
            <a:extLst>
              <a:ext uri="{FF2B5EF4-FFF2-40B4-BE49-F238E27FC236}">
                <a16:creationId xmlns:a16="http://schemas.microsoft.com/office/drawing/2014/main" id="{C24C3407-9228-5A5C-730A-060429CB6F37}"/>
              </a:ext>
            </a:extLst>
          </p:cNvPr>
          <p:cNvSpPr/>
          <p:nvPr/>
        </p:nvSpPr>
        <p:spPr>
          <a:xfrm>
            <a:off x="565642" y="9515380"/>
            <a:ext cx="109724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pl-PL" sz="2000" noProof="1">
                <a:solidFill>
                  <a:srgbClr val="4B5F6C"/>
                </a:solidFill>
                <a:latin typeface="+mj-lt"/>
              </a:rPr>
              <a:t>Miejsce szkolenia: </a:t>
            </a:r>
            <a:br>
              <a:rPr lang="pl-PL" sz="2000" noProof="1">
                <a:solidFill>
                  <a:srgbClr val="4B5F6C"/>
                </a:solidFill>
                <a:latin typeface="+mj-lt"/>
              </a:rPr>
            </a:br>
            <a: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Lublin: Targi Lublin, ul. Dworcowa 11, 20-406 Lublin</a:t>
            </a:r>
            <a:b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</a:br>
            <a: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Białystok: Aula Centrum Kształcenia Zawodowego Zespołu Szkół Elektrycznych,</a:t>
            </a:r>
            <a:b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</a:br>
            <a: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 al. 1000-lecia Państwa Polskiego 14, 15-111 Białystok</a:t>
            </a:r>
            <a:endParaRPr lang="pl-PL" sz="2000" noProof="1">
              <a:solidFill>
                <a:srgbClr val="4B5F6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244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BFAD9-D7EC-07D1-03DF-492D6F4C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>
            <a:extLst>
              <a:ext uri="{FF2B5EF4-FFF2-40B4-BE49-F238E27FC236}">
                <a16:creationId xmlns:a16="http://schemas.microsoft.com/office/drawing/2014/main" id="{E3C6A4BF-1864-1C21-9182-438FA21D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74" y="5534624"/>
            <a:ext cx="10017414" cy="3441944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CA6C7E71-7964-5347-E70D-E4B2E3D32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9582" y="353442"/>
            <a:ext cx="11378458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Dębica 12.10.2026 r., Sosnowiec 13.10.2026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CBFD3FE-A61E-7BBE-5807-CCAD6C89C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9" r="12369"/>
          <a:stretch/>
        </p:blipFill>
        <p:spPr>
          <a:xfrm>
            <a:off x="12679076" y="2414766"/>
            <a:ext cx="5324111" cy="3982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AFD8AB7F-1B52-11FE-3E96-8B8D19455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9389" y="6962142"/>
            <a:ext cx="6108338" cy="3864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venue">
            <a:extLst>
              <a:ext uri="{FF2B5EF4-FFF2-40B4-BE49-F238E27FC236}">
                <a16:creationId xmlns:a16="http://schemas.microsoft.com/office/drawing/2014/main" id="{CE02D26F-1527-3995-956B-AF361719D062}"/>
              </a:ext>
            </a:extLst>
          </p:cNvPr>
          <p:cNvSpPr/>
          <p:nvPr/>
        </p:nvSpPr>
        <p:spPr>
          <a:xfrm>
            <a:off x="385760" y="9718609"/>
            <a:ext cx="5985060" cy="3631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pl-PL" sz="2000" noProof="1">
                <a:solidFill>
                  <a:srgbClr val="4B5F6C"/>
                </a:solidFill>
                <a:latin typeface="+mj-lt"/>
              </a:rPr>
              <a:t>Miejsce szkolenia: </a:t>
            </a:r>
            <a:br>
              <a:rPr lang="pl-PL" sz="2000" noProof="1">
                <a:solidFill>
                  <a:srgbClr val="4B5F6C"/>
                </a:solidFill>
                <a:latin typeface="+mj-lt"/>
              </a:rPr>
            </a:br>
            <a:r>
              <a:rPr lang="pl-PL" sz="2000" b="0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Dębica: Sala widowiskowa Domu Kultury Mors, ul. Sportowa 28, 39-200 Dębica</a:t>
            </a:r>
          </a:p>
          <a:p>
            <a:r>
              <a:rPr lang="pl-PL" sz="2000" noProof="1">
                <a:solidFill>
                  <a:srgbClr val="4B5F6C"/>
                </a:solidFill>
                <a:latin typeface="Nimbus Sans"/>
                <a:ea typeface="Nimbus Sans"/>
              </a:rPr>
              <a:t>Sosnowiec: CEE Egzotarium, ul. Marszałka Józefa Piłsudskiego 116, 41-200 Sosnowiec</a:t>
            </a:r>
          </a:p>
          <a:p>
            <a:endParaRPr lang="pl-PL" sz="2000" b="0" u="none" strike="noStrike" noProof="1">
              <a:solidFill>
                <a:srgbClr val="4B5F6C"/>
              </a:solidFill>
              <a:effectLst/>
              <a:uFillTx/>
              <a:latin typeface="Nimbus Sans"/>
              <a:ea typeface="Nimbus Sans"/>
            </a:endParaRPr>
          </a:p>
        </p:txBody>
      </p:sp>
      <p:sp>
        <p:nvSpPr>
          <p:cNvPr id="6" name="coorganizers">
            <a:extLst>
              <a:ext uri="{FF2B5EF4-FFF2-40B4-BE49-F238E27FC236}">
                <a16:creationId xmlns:a16="http://schemas.microsoft.com/office/drawing/2014/main" id="{5170874A-65EC-5A92-54B9-D046E843D113}"/>
              </a:ext>
            </a:extLst>
          </p:cNvPr>
          <p:cNvSpPr/>
          <p:nvPr/>
        </p:nvSpPr>
        <p:spPr>
          <a:xfrm>
            <a:off x="8884744" y="8656984"/>
            <a:ext cx="306684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Współorganizatorzy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2C4FC49-D918-002B-4929-0F36F655E0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942" y="8977240"/>
            <a:ext cx="3684444" cy="92788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3B2D876-399F-6F59-6319-D0BF5CB9F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3446" y="9718609"/>
            <a:ext cx="1572884" cy="1355319"/>
          </a:xfrm>
          <a:prstGeom prst="rect">
            <a:avLst/>
          </a:prstGeom>
        </p:spPr>
      </p:pic>
      <p:sp>
        <p:nvSpPr>
          <p:cNvPr id="13" name="photo-krakow">
            <a:extLst>
              <a:ext uri="{FF2B5EF4-FFF2-40B4-BE49-F238E27FC236}">
                <a16:creationId xmlns:a16="http://schemas.microsoft.com/office/drawing/2014/main" id="{C5469374-975C-CA09-2413-FC340CEFE05C}"/>
              </a:ext>
            </a:extLst>
          </p:cNvPr>
          <p:cNvSpPr/>
          <p:nvPr/>
        </p:nvSpPr>
        <p:spPr>
          <a:xfrm>
            <a:off x="13312361" y="6470636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noProof="1">
                <a:solidFill>
                  <a:srgbClr val="4B5F6C"/>
                </a:solidFill>
                <a:latin typeface="+mj-lt"/>
              </a:rPr>
              <a:t>Dębica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15" name="photo-krakow">
            <a:extLst>
              <a:ext uri="{FF2B5EF4-FFF2-40B4-BE49-F238E27FC236}">
                <a16:creationId xmlns:a16="http://schemas.microsoft.com/office/drawing/2014/main" id="{CDB1A217-A2D7-A3B2-B5D1-09CC752F68CF}"/>
              </a:ext>
            </a:extLst>
          </p:cNvPr>
          <p:cNvSpPr/>
          <p:nvPr/>
        </p:nvSpPr>
        <p:spPr>
          <a:xfrm>
            <a:off x="13072518" y="10864768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noProof="1">
                <a:solidFill>
                  <a:srgbClr val="4B5F6C"/>
                </a:solidFill>
                <a:latin typeface="+mj-lt"/>
              </a:rPr>
              <a:t>Sosnowiec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A9FA569F-7AF9-C8C1-E9B4-D3985ACA2E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760" y="2695125"/>
            <a:ext cx="10674415" cy="283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2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A54C5-41CD-0754-AE92-4712C09FA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1E424A30-1B55-01E4-B76A-394CA2C499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9582" y="353442"/>
            <a:ext cx="11378458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 </a:t>
            </a:r>
            <a:br>
              <a:rPr lang="pl-PL" sz="4400" spc="-100" dirty="0">
                <a:solidFill>
                  <a:schemeClr val="bg1"/>
                </a:solidFill>
                <a:latin typeface="+mj-lt"/>
              </a:rPr>
            </a:br>
            <a:r>
              <a:rPr lang="pl-PL" sz="4400" spc="-100" dirty="0">
                <a:solidFill>
                  <a:schemeClr val="bg1"/>
                </a:solidFill>
                <a:latin typeface="+mj-lt"/>
              </a:rPr>
              <a:t>Poznań 19.10.2026 r., Szczecin 20.10.2026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0" name="Obraz 59">
            <a:extLst>
              <a:ext uri="{FF2B5EF4-FFF2-40B4-BE49-F238E27FC236}">
                <a16:creationId xmlns:a16="http://schemas.microsoft.com/office/drawing/2014/main" id="{DAA7171C-0268-AEFF-93DF-C27F7B4CD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r="55"/>
          <a:stretch/>
        </p:blipFill>
        <p:spPr>
          <a:xfrm>
            <a:off x="12538811" y="2406946"/>
            <a:ext cx="6100285" cy="40718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2" name="photo-krakow">
            <a:extLst>
              <a:ext uri="{FF2B5EF4-FFF2-40B4-BE49-F238E27FC236}">
                <a16:creationId xmlns:a16="http://schemas.microsoft.com/office/drawing/2014/main" id="{F04E68AD-C845-EBA4-9FD2-A46B3FD643A3}"/>
              </a:ext>
            </a:extLst>
          </p:cNvPr>
          <p:cNvSpPr/>
          <p:nvPr/>
        </p:nvSpPr>
        <p:spPr>
          <a:xfrm>
            <a:off x="13160928" y="6507549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noProof="1">
                <a:solidFill>
                  <a:srgbClr val="4B5F6C"/>
                </a:solidFill>
                <a:latin typeface="+mj-lt"/>
              </a:rPr>
              <a:t>Poznań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66" name="Obraz 65">
            <a:extLst>
              <a:ext uri="{FF2B5EF4-FFF2-40B4-BE49-F238E27FC236}">
                <a16:creationId xmlns:a16="http://schemas.microsoft.com/office/drawing/2014/main" id="{5E6DDED0-4D97-098F-E530-58C2921DF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4" b="12484"/>
          <a:stretch/>
        </p:blipFill>
        <p:spPr>
          <a:xfrm>
            <a:off x="12310884" y="7084127"/>
            <a:ext cx="6462168" cy="3636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8" name="photo-krakow">
            <a:extLst>
              <a:ext uri="{FF2B5EF4-FFF2-40B4-BE49-F238E27FC236}">
                <a16:creationId xmlns:a16="http://schemas.microsoft.com/office/drawing/2014/main" id="{FC68D017-D707-7BBA-EB5A-5B45DD9A4BE0}"/>
              </a:ext>
            </a:extLst>
          </p:cNvPr>
          <p:cNvSpPr/>
          <p:nvPr/>
        </p:nvSpPr>
        <p:spPr>
          <a:xfrm>
            <a:off x="13136809" y="10749462"/>
            <a:ext cx="23810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b="0" u="none" strike="noStrike" noProof="1">
                <a:solidFill>
                  <a:srgbClr val="4B5F6C"/>
                </a:solidFill>
                <a:effectLst/>
                <a:uFillTx/>
                <a:latin typeface="+mj-lt"/>
              </a:rPr>
              <a:t>Szczecin</a:t>
            </a:r>
            <a:endParaRPr lang="en-US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pic>
        <p:nvPicPr>
          <p:cNvPr id="98" name="Obraz 97">
            <a:extLst>
              <a:ext uri="{FF2B5EF4-FFF2-40B4-BE49-F238E27FC236}">
                <a16:creationId xmlns:a16="http://schemas.microsoft.com/office/drawing/2014/main" id="{C3796A95-D8F3-0756-A4E8-A4C5E2C9B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83" y="2744926"/>
            <a:ext cx="10796951" cy="2978469"/>
          </a:xfrm>
          <a:prstGeom prst="rect">
            <a:avLst/>
          </a:prstGeom>
        </p:spPr>
      </p:pic>
      <p:pic>
        <p:nvPicPr>
          <p:cNvPr id="100" name="Obraz 99">
            <a:extLst>
              <a:ext uri="{FF2B5EF4-FFF2-40B4-BE49-F238E27FC236}">
                <a16:creationId xmlns:a16="http://schemas.microsoft.com/office/drawing/2014/main" id="{97426430-EB3B-35E7-D939-E2D623AC4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83" y="6085062"/>
            <a:ext cx="10246406" cy="3147758"/>
          </a:xfrm>
          <a:prstGeom prst="rect">
            <a:avLst/>
          </a:prstGeom>
        </p:spPr>
      </p:pic>
      <p:sp>
        <p:nvSpPr>
          <p:cNvPr id="102" name="venue">
            <a:extLst>
              <a:ext uri="{FF2B5EF4-FFF2-40B4-BE49-F238E27FC236}">
                <a16:creationId xmlns:a16="http://schemas.microsoft.com/office/drawing/2014/main" id="{315604F6-E64F-BEF2-F400-0360A23B8EA9}"/>
              </a:ext>
            </a:extLst>
          </p:cNvPr>
          <p:cNvSpPr/>
          <p:nvPr/>
        </p:nvSpPr>
        <p:spPr>
          <a:xfrm>
            <a:off x="355779" y="10138334"/>
            <a:ext cx="5985060" cy="3631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pl-PL" sz="2000" noProof="1">
                <a:solidFill>
                  <a:srgbClr val="4B5F6C"/>
                </a:solidFill>
                <a:latin typeface="+mj-lt"/>
              </a:rPr>
              <a:t>Miejsce szkolenia: </a:t>
            </a:r>
            <a:br>
              <a:rPr lang="pl-PL" sz="2000" noProof="1">
                <a:solidFill>
                  <a:srgbClr val="4B5F6C"/>
                </a:solidFill>
                <a:latin typeface="+mj-lt"/>
              </a:rPr>
            </a:br>
            <a:r>
              <a:rPr lang="pl-PL" sz="2000" b="0" u="none" strike="noStrike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Poznań: Hotel Mercure Poznań, ul. Franklina Roosevelta 20, 60-829 Poznań </a:t>
            </a:r>
          </a:p>
          <a:p>
            <a:r>
              <a:rPr lang="pl-PL" sz="2000" b="0" u="none" strike="noStrike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Szczecin: Courtyard by Marriott Szczecin, plac Brama Portowa 2, 70-225 Szczecin</a:t>
            </a:r>
            <a:endParaRPr lang="pl-PL" sz="2000" b="0" u="none" strike="noStrike" noProof="1">
              <a:solidFill>
                <a:srgbClr val="4B5F6C"/>
              </a:solidFill>
              <a:effectLst/>
              <a:uFillTx/>
              <a:latin typeface="Nimbus Sans"/>
              <a:ea typeface="Nimbus Sans"/>
            </a:endParaRPr>
          </a:p>
        </p:txBody>
      </p:sp>
      <p:sp>
        <p:nvSpPr>
          <p:cNvPr id="104" name="coorganizers">
            <a:extLst>
              <a:ext uri="{FF2B5EF4-FFF2-40B4-BE49-F238E27FC236}">
                <a16:creationId xmlns:a16="http://schemas.microsoft.com/office/drawing/2014/main" id="{6690A51C-7777-11F2-F01E-AC73F8993ADF}"/>
              </a:ext>
            </a:extLst>
          </p:cNvPr>
          <p:cNvSpPr/>
          <p:nvPr/>
        </p:nvSpPr>
        <p:spPr>
          <a:xfrm>
            <a:off x="8702418" y="9114020"/>
            <a:ext cx="306684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u="none" strike="noStrike" noProof="1">
                <a:solidFill>
                  <a:srgbClr val="4B5F6C"/>
                </a:solidFill>
                <a:effectLst/>
                <a:uFillTx/>
                <a:latin typeface="Nimbus Sans"/>
                <a:ea typeface="Nimbus Sans"/>
              </a:rPr>
              <a:t>Współorganizatorzy</a:t>
            </a:r>
            <a:endParaRPr lang="en-US" sz="2000" b="0" u="none" strike="noStrike" noProof="1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6" name="Obraz 105">
            <a:extLst>
              <a:ext uri="{FF2B5EF4-FFF2-40B4-BE49-F238E27FC236}">
                <a16:creationId xmlns:a16="http://schemas.microsoft.com/office/drawing/2014/main" id="{E2E97027-30F7-094F-FF9F-973D217D2646}"/>
              </a:ext>
            </a:extLst>
          </p:cNvPr>
          <p:cNvPicPr/>
          <p:nvPr/>
        </p:nvPicPr>
        <p:blipFill>
          <a:blip r:embed="rId7"/>
          <a:srcRect l="2831" t="46608" r="82020" b="47477"/>
          <a:stretch/>
        </p:blipFill>
        <p:spPr>
          <a:xfrm>
            <a:off x="9230748" y="9593528"/>
            <a:ext cx="1996884" cy="5448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Obraz 107">
            <a:extLst>
              <a:ext uri="{FF2B5EF4-FFF2-40B4-BE49-F238E27FC236}">
                <a16:creationId xmlns:a16="http://schemas.microsoft.com/office/drawing/2014/main" id="{4E673DCE-0747-B01F-EBFB-D5CFCE25E180}"/>
              </a:ext>
            </a:extLst>
          </p:cNvPr>
          <p:cNvPicPr/>
          <p:nvPr/>
        </p:nvPicPr>
        <p:blipFill>
          <a:blip r:embed="rId7"/>
          <a:srcRect l="26218" t="45046" r="61028" b="47388"/>
          <a:stretch/>
        </p:blipFill>
        <p:spPr>
          <a:xfrm>
            <a:off x="9230748" y="10274299"/>
            <a:ext cx="1846982" cy="681609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1050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611C1-19E2-6108-4BC8-4CE44803E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3F00116-339F-1B08-3070-22C35F4419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9582" y="353442"/>
            <a:ext cx="7256162" cy="13683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Nowelizacja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 dirty="0">
                <a:solidFill>
                  <a:schemeClr val="bg1"/>
                </a:solidFill>
                <a:latin typeface="+mj-lt"/>
              </a:rPr>
              <a:t> szkolenia – Płock 22.10.2026  r.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6674B0E-E08B-34E5-0430-4F75B14C1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r="5609"/>
          <a:stretch/>
        </p:blipFill>
        <p:spPr>
          <a:xfrm>
            <a:off x="12651699" y="2221978"/>
            <a:ext cx="5790542" cy="4342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3A9C06A-E7E4-6193-8A4B-A21C26613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r="5568"/>
          <a:stretch/>
        </p:blipFill>
        <p:spPr>
          <a:xfrm>
            <a:off x="12651699" y="6748511"/>
            <a:ext cx="5790542" cy="4342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venue">
            <a:extLst>
              <a:ext uri="{FF2B5EF4-FFF2-40B4-BE49-F238E27FC236}">
                <a16:creationId xmlns:a16="http://schemas.microsoft.com/office/drawing/2014/main" id="{BADD1843-CF09-E3AE-C554-9DFD4B025404}"/>
              </a:ext>
            </a:extLst>
          </p:cNvPr>
          <p:cNvSpPr/>
          <p:nvPr/>
        </p:nvSpPr>
        <p:spPr>
          <a:xfrm>
            <a:off x="713403" y="10540535"/>
            <a:ext cx="1097244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r>
              <a:rPr lang="pl-PL" sz="2000" noProof="1">
                <a:solidFill>
                  <a:srgbClr val="4B5F6C"/>
                </a:solidFill>
                <a:latin typeface="+mj-lt"/>
              </a:rPr>
              <a:t>Miejsce szkolenia: Sala Domu Technika PKN Orlen S.A., ul. Kazimierza Wielkiego 41, 09-400 Płock</a:t>
            </a:r>
          </a:p>
          <a:p>
            <a:endParaRPr lang="pl-PL" sz="2000" noProof="1">
              <a:solidFill>
                <a:srgbClr val="4B5F6C"/>
              </a:solidFill>
              <a:latin typeface="+mj-lt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4D7262B-C280-3B53-5BB0-0AA5FD30D7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0060" y="8689410"/>
            <a:ext cx="1847619" cy="1438095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C8420DD3-A2FE-3E8E-3562-DDBDB7CF3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641" y="2687754"/>
            <a:ext cx="4874227" cy="2966921"/>
          </a:xfrm>
          <a:prstGeom prst="rect">
            <a:avLst/>
          </a:prstGeom>
        </p:spPr>
      </p:pic>
      <p:pic>
        <p:nvPicPr>
          <p:cNvPr id="41" name="Obraz 40">
            <a:extLst>
              <a:ext uri="{FF2B5EF4-FFF2-40B4-BE49-F238E27FC236}">
                <a16:creationId xmlns:a16="http://schemas.microsoft.com/office/drawing/2014/main" id="{55DA4905-1094-A4B6-426A-ED287D683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541" y="6079851"/>
            <a:ext cx="9430494" cy="3990917"/>
          </a:xfrm>
          <a:prstGeom prst="rect">
            <a:avLst/>
          </a:prstGeom>
        </p:spPr>
      </p:pic>
      <p:sp>
        <p:nvSpPr>
          <p:cNvPr id="43" name="pole tekstowe 42">
            <a:extLst>
              <a:ext uri="{FF2B5EF4-FFF2-40B4-BE49-F238E27FC236}">
                <a16:creationId xmlns:a16="http://schemas.microsoft.com/office/drawing/2014/main" id="{BAEA6F35-A603-F672-F6C8-DC17DD6E3516}"/>
              </a:ext>
            </a:extLst>
          </p:cNvPr>
          <p:cNvSpPr txBox="1"/>
          <p:nvPr/>
        </p:nvSpPr>
        <p:spPr>
          <a:xfrm>
            <a:off x="6549779" y="3420439"/>
            <a:ext cx="564754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noProof="1">
                <a:solidFill>
                  <a:srgbClr val="4B5F6C"/>
                </a:solidFill>
                <a:latin typeface="+mj-lt"/>
              </a:rPr>
              <a:t>Panel dodatkowy</a:t>
            </a:r>
          </a:p>
          <a:p>
            <a:r>
              <a:rPr lang="pl-PL" sz="2000" noProof="1">
                <a:solidFill>
                  <a:srgbClr val="163D61"/>
                </a:solidFill>
                <a:latin typeface="+mj-lt"/>
              </a:rPr>
              <a:t>Technologie sensorowe w monitoringu jakości wód powierzchniowych w czasie rzeczywistym – Możliwości pomiarowe i zastosowanie w analizie ryzyka - mgr inż. Filip Budny</a:t>
            </a:r>
          </a:p>
        </p:txBody>
      </p:sp>
      <p:sp>
        <p:nvSpPr>
          <p:cNvPr id="11" name="coorg">
            <a:extLst>
              <a:ext uri="{FF2B5EF4-FFF2-40B4-BE49-F238E27FC236}">
                <a16:creationId xmlns:a16="http://schemas.microsoft.com/office/drawing/2014/main" id="{3B858CF5-4758-088F-48CD-35BA211E3594}"/>
              </a:ext>
            </a:extLst>
          </p:cNvPr>
          <p:cNvSpPr/>
          <p:nvPr/>
        </p:nvSpPr>
        <p:spPr>
          <a:xfrm>
            <a:off x="9821271" y="8076903"/>
            <a:ext cx="18856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 noProof="1">
                <a:solidFill>
                  <a:srgbClr val="176386"/>
                </a:solidFill>
                <a:effectLst/>
                <a:uFillTx/>
                <a:latin typeface="+mj-lt"/>
                <a:ea typeface="Nimbus Sans"/>
              </a:rPr>
              <a:t>Współorganizator</a:t>
            </a:r>
            <a:endParaRPr lang="en-US" sz="2400" b="0" u="none" strike="noStrike" noProof="1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458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1DFE-97A5-017E-777B-89AEFD7AF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3734E30-4913-A91C-DA08-41C5854742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4185" y="704705"/>
            <a:ext cx="16611601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pl-PL" sz="4400" spc="-100">
                <a:solidFill>
                  <a:schemeClr val="bg1"/>
                </a:solidFill>
                <a:latin typeface="+mj-lt"/>
              </a:rPr>
              <a:t>Cykl spotkań - </a:t>
            </a:r>
            <a:r>
              <a:rPr lang="pl-PL" sz="4400" spc="-100" err="1">
                <a:solidFill>
                  <a:schemeClr val="bg1"/>
                </a:solidFill>
                <a:latin typeface="+mj-lt"/>
              </a:rPr>
              <a:t>uozzw</a:t>
            </a:r>
            <a:r>
              <a:rPr lang="pl-PL" sz="4400" spc="-100">
                <a:solidFill>
                  <a:schemeClr val="bg1"/>
                </a:solidFill>
                <a:latin typeface="+mj-lt"/>
              </a:rPr>
              <a:t> w liczbach</a:t>
            </a:r>
            <a:endParaRPr lang="pl-PL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7C4CCC99-6C25-0308-683B-0C537EF87E3C}"/>
              </a:ext>
            </a:extLst>
          </p:cNvPr>
          <p:cNvSpPr txBox="1"/>
          <p:nvPr/>
        </p:nvSpPr>
        <p:spPr>
          <a:xfrm>
            <a:off x="6661150" y="7414154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>
                <a:solidFill>
                  <a:schemeClr val="bg1"/>
                </a:solidFill>
                <a:latin typeface="+mn-lt"/>
              </a:rPr>
              <a:t>11 miast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A9E6ECC-3E49-985F-A394-CEA832B73AC2}"/>
              </a:ext>
            </a:extLst>
          </p:cNvPr>
          <p:cNvSpPr txBox="1"/>
          <p:nvPr/>
        </p:nvSpPr>
        <p:spPr>
          <a:xfrm>
            <a:off x="6851650" y="306625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>
                <a:solidFill>
                  <a:schemeClr val="bg1"/>
                </a:solidFill>
              </a:rPr>
              <a:t>4000 </a:t>
            </a:r>
            <a:r>
              <a:rPr lang="pl-PL" sz="3200" b="1">
                <a:solidFill>
                  <a:schemeClr val="bg1"/>
                </a:solidFill>
              </a:rPr>
              <a:t>zarejestrowanych</a:t>
            </a:r>
            <a:endParaRPr lang="pl-PL" sz="2800" b="1">
              <a:solidFill>
                <a:schemeClr val="bg1"/>
              </a:solidFill>
            </a:endParaRPr>
          </a:p>
        </p:txBody>
      </p:sp>
      <p:sp>
        <p:nvSpPr>
          <p:cNvPr id="4" name="attendance-card">
            <a:extLst>
              <a:ext uri="{FF2B5EF4-FFF2-40B4-BE49-F238E27FC236}">
                <a16:creationId xmlns:a16="http://schemas.microsoft.com/office/drawing/2014/main" id="{FA6C7DC6-F558-EFA2-3128-E5AE9457B275}"/>
              </a:ext>
            </a:extLst>
          </p:cNvPr>
          <p:cNvSpPr>
            <a:spLocks noGrp="1"/>
          </p:cNvSpPr>
          <p:nvPr/>
        </p:nvSpPr>
        <p:spPr>
          <a:xfrm>
            <a:off x="1449376" y="3000375"/>
            <a:ext cx="8334375" cy="7000875"/>
          </a:xfrm>
          <a:prstGeom prst="roundRect">
            <a:avLst>
              <a:gd name="adj" fmla="val 2993"/>
            </a:avLst>
          </a:prstGeom>
          <a:solidFill>
            <a:srgbClr val="1A688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6" name="participants-value">
            <a:extLst>
              <a:ext uri="{FF2B5EF4-FFF2-40B4-BE49-F238E27FC236}">
                <a16:creationId xmlns:a16="http://schemas.microsoft.com/office/drawing/2014/main" id="{3B3020CF-7D58-8742-3AAD-F6EE328A7EC3}"/>
              </a:ext>
            </a:extLst>
          </p:cNvPr>
          <p:cNvSpPr>
            <a:spLocks noGrp="1"/>
          </p:cNvSpPr>
          <p:nvPr/>
        </p:nvSpPr>
        <p:spPr>
          <a:xfrm>
            <a:off x="1809750" y="4305300"/>
            <a:ext cx="7572375" cy="1628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1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11100" b="1" noProof="1">
                <a:solidFill>
                  <a:schemeClr val="bg1"/>
                </a:solidFill>
                <a:latin typeface="Nimbus Sans"/>
                <a:ea typeface="Nimbus Sans"/>
                <a:cs typeface="Nimbus Sans"/>
              </a:rPr>
              <a:t>2393</a:t>
            </a:r>
            <a:endParaRPr lang="en-US" sz="11100" b="1" noProof="1">
              <a:solidFill>
                <a:schemeClr val="bg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8" name="participants-label">
            <a:extLst>
              <a:ext uri="{FF2B5EF4-FFF2-40B4-BE49-F238E27FC236}">
                <a16:creationId xmlns:a16="http://schemas.microsoft.com/office/drawing/2014/main" id="{C52AADF0-68BF-4C93-BF45-488BFAC94E0A}"/>
              </a:ext>
            </a:extLst>
          </p:cNvPr>
          <p:cNvSpPr>
            <a:spLocks noGrp="1"/>
          </p:cNvSpPr>
          <p:nvPr/>
        </p:nvSpPr>
        <p:spPr>
          <a:xfrm>
            <a:off x="1809750" y="6076950"/>
            <a:ext cx="7572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31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3150" b="0" noProof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uczestników spotkań</a:t>
            </a:r>
          </a:p>
        </p:txBody>
      </p:sp>
      <p:sp>
        <p:nvSpPr>
          <p:cNvPr id="11" name="registered-value">
            <a:extLst>
              <a:ext uri="{FF2B5EF4-FFF2-40B4-BE49-F238E27FC236}">
                <a16:creationId xmlns:a16="http://schemas.microsoft.com/office/drawing/2014/main" id="{3606EB3A-7BC6-0CDD-4F27-6800F5FDAEB8}"/>
              </a:ext>
            </a:extLst>
          </p:cNvPr>
          <p:cNvSpPr>
            <a:spLocks noGrp="1"/>
          </p:cNvSpPr>
          <p:nvPr/>
        </p:nvSpPr>
        <p:spPr>
          <a:xfrm>
            <a:off x="1809750" y="7572375"/>
            <a:ext cx="7572375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5700" b="1" noProof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4 000</a:t>
            </a:r>
          </a:p>
        </p:txBody>
      </p:sp>
      <p:sp>
        <p:nvSpPr>
          <p:cNvPr id="14" name="registered-label">
            <a:extLst>
              <a:ext uri="{FF2B5EF4-FFF2-40B4-BE49-F238E27FC236}">
                <a16:creationId xmlns:a16="http://schemas.microsoft.com/office/drawing/2014/main" id="{26A507FB-451D-7E59-C1BC-74C9E68F43D9}"/>
              </a:ext>
            </a:extLst>
          </p:cNvPr>
          <p:cNvSpPr>
            <a:spLocks noGrp="1"/>
          </p:cNvSpPr>
          <p:nvPr/>
        </p:nvSpPr>
        <p:spPr>
          <a:xfrm>
            <a:off x="1809750" y="8524875"/>
            <a:ext cx="7572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475" b="0">
                <a:solidFill>
                  <a:srgbClr val="DCECF4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75" b="0" noProof="1">
                <a:solidFill>
                  <a:srgbClr val="DCECF4"/>
                </a:solidFill>
                <a:latin typeface="Nimbus Sans"/>
                <a:ea typeface="Nimbus Sans"/>
                <a:cs typeface="Nimbus Sans"/>
              </a:rPr>
              <a:t>zarejestrowanych osób</a:t>
            </a:r>
          </a:p>
        </p:txBody>
      </p:sp>
      <p:sp>
        <p:nvSpPr>
          <p:cNvPr id="16" name="cities-card">
            <a:extLst>
              <a:ext uri="{FF2B5EF4-FFF2-40B4-BE49-F238E27FC236}">
                <a16:creationId xmlns:a16="http://schemas.microsoft.com/office/drawing/2014/main" id="{1E188626-1B1C-1F7C-90F4-72348A31A2E6}"/>
              </a:ext>
            </a:extLst>
          </p:cNvPr>
          <p:cNvSpPr>
            <a:spLocks noGrp="1"/>
          </p:cNvSpPr>
          <p:nvPr/>
        </p:nvSpPr>
        <p:spPr>
          <a:xfrm>
            <a:off x="10525125" y="3000375"/>
            <a:ext cx="8334375" cy="3238500"/>
          </a:xfrm>
          <a:prstGeom prst="roundRect">
            <a:avLst>
              <a:gd name="adj" fmla="val 6471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20" name="cities-value">
            <a:extLst>
              <a:ext uri="{FF2B5EF4-FFF2-40B4-BE49-F238E27FC236}">
                <a16:creationId xmlns:a16="http://schemas.microsoft.com/office/drawing/2014/main" id="{014DC5BB-4E60-279B-5CFF-9EE10A956E42}"/>
              </a:ext>
            </a:extLst>
          </p:cNvPr>
          <p:cNvSpPr>
            <a:spLocks noGrp="1"/>
          </p:cNvSpPr>
          <p:nvPr/>
        </p:nvSpPr>
        <p:spPr>
          <a:xfrm>
            <a:off x="10906125" y="3352800"/>
            <a:ext cx="7572375" cy="1409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97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9750" b="1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22" name="cities-label">
            <a:extLst>
              <a:ext uri="{FF2B5EF4-FFF2-40B4-BE49-F238E27FC236}">
                <a16:creationId xmlns:a16="http://schemas.microsoft.com/office/drawing/2014/main" id="{C4EE3E70-980C-691D-C5A0-BBDB81CE9015}"/>
              </a:ext>
            </a:extLst>
          </p:cNvPr>
          <p:cNvSpPr>
            <a:spLocks noGrp="1"/>
          </p:cNvSpPr>
          <p:nvPr/>
        </p:nvSpPr>
        <p:spPr>
          <a:xfrm>
            <a:off x="10906125" y="4943475"/>
            <a:ext cx="7572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31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3150" b="0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miast</a:t>
            </a:r>
          </a:p>
        </p:txBody>
      </p:sp>
      <p:sp>
        <p:nvSpPr>
          <p:cNvPr id="24" name="distance-card">
            <a:extLst>
              <a:ext uri="{FF2B5EF4-FFF2-40B4-BE49-F238E27FC236}">
                <a16:creationId xmlns:a16="http://schemas.microsoft.com/office/drawing/2014/main" id="{4A91AD43-7070-BCF8-FBCE-9BEBA7BD60C9}"/>
              </a:ext>
            </a:extLst>
          </p:cNvPr>
          <p:cNvSpPr>
            <a:spLocks noGrp="1"/>
          </p:cNvSpPr>
          <p:nvPr/>
        </p:nvSpPr>
        <p:spPr>
          <a:xfrm>
            <a:off x="10525125" y="6667500"/>
            <a:ext cx="8334375" cy="3333750"/>
          </a:xfrm>
          <a:prstGeom prst="roundRect">
            <a:avLst>
              <a:gd name="adj" fmla="val 6286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 noProof="1"/>
          </a:p>
        </p:txBody>
      </p:sp>
      <p:sp>
        <p:nvSpPr>
          <p:cNvPr id="26" name="distance-prefix">
            <a:extLst>
              <a:ext uri="{FF2B5EF4-FFF2-40B4-BE49-F238E27FC236}">
                <a16:creationId xmlns:a16="http://schemas.microsoft.com/office/drawing/2014/main" id="{C3DCD520-0658-CA86-CF42-001F77C24D57}"/>
              </a:ext>
            </a:extLst>
          </p:cNvPr>
          <p:cNvSpPr>
            <a:spLocks noGrp="1"/>
          </p:cNvSpPr>
          <p:nvPr/>
        </p:nvSpPr>
        <p:spPr>
          <a:xfrm>
            <a:off x="10906125" y="6981825"/>
            <a:ext cx="757237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2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250" b="0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ponad</a:t>
            </a:r>
          </a:p>
        </p:txBody>
      </p:sp>
      <p:sp>
        <p:nvSpPr>
          <p:cNvPr id="29" name="distance-value">
            <a:extLst>
              <a:ext uri="{FF2B5EF4-FFF2-40B4-BE49-F238E27FC236}">
                <a16:creationId xmlns:a16="http://schemas.microsoft.com/office/drawing/2014/main" id="{DDE51E71-AB36-8FE6-3811-21FA70090790}"/>
              </a:ext>
            </a:extLst>
          </p:cNvPr>
          <p:cNvSpPr>
            <a:spLocks noGrp="1"/>
          </p:cNvSpPr>
          <p:nvPr/>
        </p:nvSpPr>
        <p:spPr>
          <a:xfrm>
            <a:off x="10906125" y="7429500"/>
            <a:ext cx="757237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88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8850" b="1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4 500</a:t>
            </a:r>
          </a:p>
        </p:txBody>
      </p:sp>
      <p:sp>
        <p:nvSpPr>
          <p:cNvPr id="33" name="distance-label">
            <a:extLst>
              <a:ext uri="{FF2B5EF4-FFF2-40B4-BE49-F238E27FC236}">
                <a16:creationId xmlns:a16="http://schemas.microsoft.com/office/drawing/2014/main" id="{12449C5B-9756-B35D-6A2A-5273D9A1610D}"/>
              </a:ext>
            </a:extLst>
          </p:cNvPr>
          <p:cNvSpPr>
            <a:spLocks noGrp="1"/>
          </p:cNvSpPr>
          <p:nvPr/>
        </p:nvSpPr>
        <p:spPr>
          <a:xfrm>
            <a:off x="10906125" y="9010650"/>
            <a:ext cx="7572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550" b="0">
                <a:solidFill>
                  <a:srgbClr val="1A688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0" noProof="1">
                <a:solidFill>
                  <a:srgbClr val="1A688F"/>
                </a:solidFill>
                <a:latin typeface="Nimbus Sans"/>
                <a:ea typeface="Nimbus Sans"/>
                <a:cs typeface="Nimbus Sans"/>
              </a:rPr>
              <a:t>przejechanych kilometrów</a:t>
            </a:r>
          </a:p>
        </p:txBody>
      </p:sp>
    </p:spTree>
    <p:extLst>
      <p:ext uri="{BB962C8B-B14F-4D97-AF65-F5344CB8AC3E}">
        <p14:creationId xmlns:p14="http://schemas.microsoft.com/office/powerpoint/2010/main" val="1362774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D122C-0BC9-52B1-DEDF-008686013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956602FC-2E95-496E-7521-A31E6B34CB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1014" y="657408"/>
            <a:ext cx="16611601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pl-PL" sz="4400" spc="-100" dirty="0">
                <a:solidFill>
                  <a:schemeClr val="bg1"/>
                </a:solidFill>
                <a:latin typeface="+mj-lt"/>
              </a:rPr>
              <a:t>Cykl spotkań </a:t>
            </a:r>
            <a:r>
              <a:rPr lang="pl-PL" sz="4400" spc="-100" dirty="0" err="1">
                <a:solidFill>
                  <a:schemeClr val="bg1"/>
                </a:solidFill>
                <a:latin typeface="+mj-lt"/>
              </a:rPr>
              <a:t>uozzw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7BDE9FF9-3939-EAF2-AEA6-A9B472680AA5}"/>
              </a:ext>
            </a:extLst>
          </p:cNvPr>
          <p:cNvSpPr txBox="1"/>
          <p:nvPr/>
        </p:nvSpPr>
        <p:spPr>
          <a:xfrm>
            <a:off x="6661150" y="7414154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>
                <a:solidFill>
                  <a:schemeClr val="bg1"/>
                </a:solidFill>
                <a:latin typeface="+mn-lt"/>
              </a:rPr>
              <a:t>11 miast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AFC7127-5729-9D32-1A47-B3542B4A71EE}"/>
              </a:ext>
            </a:extLst>
          </p:cNvPr>
          <p:cNvSpPr txBox="1"/>
          <p:nvPr/>
        </p:nvSpPr>
        <p:spPr>
          <a:xfrm>
            <a:off x="6851650" y="306625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>
                <a:solidFill>
                  <a:schemeClr val="bg1"/>
                </a:solidFill>
              </a:rPr>
              <a:t>4000 </a:t>
            </a:r>
            <a:r>
              <a:rPr lang="pl-PL" sz="3200" b="1">
                <a:solidFill>
                  <a:schemeClr val="bg1"/>
                </a:solidFill>
              </a:rPr>
              <a:t>zarejestrowanych</a:t>
            </a:r>
            <a:endParaRPr lang="pl-PL" sz="2800" b="1">
              <a:solidFill>
                <a:schemeClr val="bg1"/>
              </a:solidFill>
            </a:endParaRPr>
          </a:p>
        </p:txBody>
      </p:sp>
      <p:sp>
        <p:nvSpPr>
          <p:cNvPr id="11" name="registered-value">
            <a:extLst>
              <a:ext uri="{FF2B5EF4-FFF2-40B4-BE49-F238E27FC236}">
                <a16:creationId xmlns:a16="http://schemas.microsoft.com/office/drawing/2014/main" id="{AC4CAC7D-57EB-8409-62F8-4BB927C352EC}"/>
              </a:ext>
            </a:extLst>
          </p:cNvPr>
          <p:cNvSpPr>
            <a:spLocks noGrp="1"/>
          </p:cNvSpPr>
          <p:nvPr/>
        </p:nvSpPr>
        <p:spPr>
          <a:xfrm>
            <a:off x="1809750" y="7572375"/>
            <a:ext cx="7572375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5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5700" b="1" noProof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4 000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CD7A939-DCCB-A041-08E6-1F87784AA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77" y="2697065"/>
            <a:ext cx="9179350" cy="861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80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C722-D5E2-2B47-4BA5-41ACC520E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01D0545-8CA6-27D0-A4DE-BC4DE1F95A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562" y="652094"/>
            <a:ext cx="1232283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>
                <a:solidFill>
                  <a:schemeClr val="bg1"/>
                </a:solidFill>
                <a:latin typeface="+mj-lt"/>
              </a:rPr>
              <a:t>Cykl szkoleń - Podziękowania </a:t>
            </a:r>
            <a:endParaRPr sz="44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95805C1-A50C-B84A-3CC0-6820CB9A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510">
            <a:off x="12958960" y="2449756"/>
            <a:ext cx="5781972" cy="8123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29EFFF1-DFAB-31E3-05F4-C0AF0801C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2313021"/>
            <a:ext cx="5781972" cy="8180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F1D7DC3-6F00-9FB1-F028-B4ADEDB6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48056">
            <a:off x="1961270" y="2484466"/>
            <a:ext cx="5791200" cy="8166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440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62EB8-E026-9EE2-47FB-239FCE807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7E1C115-78E3-1182-C17D-2DFC005965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4252" y="687740"/>
            <a:ext cx="1232283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>
                <a:solidFill>
                  <a:schemeClr val="bg1"/>
                </a:solidFill>
                <a:latin typeface="+mj-lt"/>
              </a:rPr>
              <a:t>Cykl szkoleń – Piszą o nas!</a:t>
            </a:r>
            <a:endParaRPr sz="44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20367CE-4DE3-5D24-43C9-88FD2047D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21" y="2244054"/>
            <a:ext cx="10180632" cy="4275331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42DFC888-6349-4338-DF56-FB48E4236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3" y="4821382"/>
            <a:ext cx="7004050" cy="4194691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B03863B-873D-40FA-16B5-A0D86640E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7844">
            <a:off x="12930356" y="2369820"/>
            <a:ext cx="6630807" cy="231378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B206019C-CC73-F8E9-8D29-94BD2580E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0178">
            <a:off x="37492" y="6914540"/>
            <a:ext cx="6891675" cy="2530798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B8714B61-E38D-C634-5F49-74C3DD203A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7960" y="8149605"/>
            <a:ext cx="7698139" cy="258062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997FA57-CF12-6E37-C7FC-3CA491C6B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57974">
            <a:off x="6466346" y="5033132"/>
            <a:ext cx="9133197" cy="2943467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C387D4EA-F8A1-496F-55F5-85C5B6398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7514" y="2237258"/>
            <a:ext cx="6182498" cy="2719501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96C949AA-1387-8C6B-26A4-DC03612ECF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05908">
            <a:off x="120829" y="8947200"/>
            <a:ext cx="4667901" cy="1991003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CA7771AE-C9AF-4E8C-7168-A919080F1C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6922">
            <a:off x="4001167" y="9062334"/>
            <a:ext cx="5039428" cy="1981477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D581B14C-D49B-B974-123F-2BB82406C7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203562">
            <a:off x="8902105" y="9239289"/>
            <a:ext cx="3983354" cy="1792871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C096A85C-9408-6D7F-0E66-9BF170D992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3096">
            <a:off x="6920905" y="6461890"/>
            <a:ext cx="4088485" cy="2629002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761C92E7-E37F-5423-C556-7BC557BD1D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6185">
            <a:off x="12720287" y="4816475"/>
            <a:ext cx="6804816" cy="282233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6287909-42A6-21EB-2FCA-31B3184B5B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276295">
            <a:off x="369491" y="2543205"/>
            <a:ext cx="3675682" cy="237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06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162E1-161F-3F98-52CF-1822D678B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244EA7C-49FC-11B4-C3E2-BB983678F9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4252" y="687740"/>
            <a:ext cx="12322832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pl-PL" sz="4400" spc="-100">
                <a:solidFill>
                  <a:schemeClr val="bg1"/>
                </a:solidFill>
                <a:latin typeface="+mj-lt"/>
              </a:rPr>
              <a:t>Cykl szkoleń – Piszą o nas!</a:t>
            </a:r>
            <a:endParaRPr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publication-card-0">
            <a:extLst>
              <a:ext uri="{FF2B5EF4-FFF2-40B4-BE49-F238E27FC236}">
                <a16:creationId xmlns:a16="http://schemas.microsoft.com/office/drawing/2014/main" id="{14E1C0D7-07B7-4EF6-6110-66E284872360}"/>
              </a:ext>
            </a:extLst>
          </p:cNvPr>
          <p:cNvSpPr>
            <a:spLocks noGrp="1"/>
          </p:cNvSpPr>
          <p:nvPr/>
        </p:nvSpPr>
        <p:spPr>
          <a:xfrm>
            <a:off x="991930" y="3906031"/>
            <a:ext cx="5715000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publication-card-0">
            <a:extLst>
              <a:ext uri="{FF2B5EF4-FFF2-40B4-BE49-F238E27FC236}">
                <a16:creationId xmlns:a16="http://schemas.microsoft.com/office/drawing/2014/main" id="{DF3569C7-D2C7-9818-5DBA-E1861480FF2F}"/>
              </a:ext>
            </a:extLst>
          </p:cNvPr>
          <p:cNvSpPr>
            <a:spLocks noGrp="1"/>
          </p:cNvSpPr>
          <p:nvPr/>
        </p:nvSpPr>
        <p:spPr>
          <a:xfrm>
            <a:off x="991929" y="7041473"/>
            <a:ext cx="5758195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publication-card-0">
            <a:extLst>
              <a:ext uri="{FF2B5EF4-FFF2-40B4-BE49-F238E27FC236}">
                <a16:creationId xmlns:a16="http://schemas.microsoft.com/office/drawing/2014/main" id="{49E9B1EB-DB05-89EC-7FEB-C21B33DE001A}"/>
              </a:ext>
            </a:extLst>
          </p:cNvPr>
          <p:cNvSpPr>
            <a:spLocks noGrp="1"/>
          </p:cNvSpPr>
          <p:nvPr/>
        </p:nvSpPr>
        <p:spPr>
          <a:xfrm>
            <a:off x="6923507" y="3906031"/>
            <a:ext cx="5715000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publication-card-0">
            <a:extLst>
              <a:ext uri="{FF2B5EF4-FFF2-40B4-BE49-F238E27FC236}">
                <a16:creationId xmlns:a16="http://schemas.microsoft.com/office/drawing/2014/main" id="{C525B9E6-4B6C-5128-4DCF-591FC8FF783B}"/>
              </a:ext>
            </a:extLst>
          </p:cNvPr>
          <p:cNvSpPr>
            <a:spLocks noGrp="1"/>
          </p:cNvSpPr>
          <p:nvPr/>
        </p:nvSpPr>
        <p:spPr>
          <a:xfrm>
            <a:off x="13101305" y="7041473"/>
            <a:ext cx="5715000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publication-card-0">
            <a:extLst>
              <a:ext uri="{FF2B5EF4-FFF2-40B4-BE49-F238E27FC236}">
                <a16:creationId xmlns:a16="http://schemas.microsoft.com/office/drawing/2014/main" id="{1B7C787C-A674-6D2B-0847-B7A001F46659}"/>
              </a:ext>
            </a:extLst>
          </p:cNvPr>
          <p:cNvSpPr>
            <a:spLocks noGrp="1"/>
          </p:cNvSpPr>
          <p:nvPr/>
        </p:nvSpPr>
        <p:spPr>
          <a:xfrm>
            <a:off x="13144500" y="3906031"/>
            <a:ext cx="5715000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publication-card-0">
            <a:extLst>
              <a:ext uri="{FF2B5EF4-FFF2-40B4-BE49-F238E27FC236}">
                <a16:creationId xmlns:a16="http://schemas.microsoft.com/office/drawing/2014/main" id="{DF3CF34E-3140-4327-D6F5-50DE1A04E216}"/>
              </a:ext>
            </a:extLst>
          </p:cNvPr>
          <p:cNvSpPr>
            <a:spLocks noGrp="1"/>
          </p:cNvSpPr>
          <p:nvPr/>
        </p:nvSpPr>
        <p:spPr>
          <a:xfrm>
            <a:off x="7023187" y="7041473"/>
            <a:ext cx="5715000" cy="3000375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category-0">
            <a:extLst>
              <a:ext uri="{FF2B5EF4-FFF2-40B4-BE49-F238E27FC236}">
                <a16:creationId xmlns:a16="http://schemas.microsoft.com/office/drawing/2014/main" id="{DBDE25CE-FEFA-267F-3501-05B7CB4F4755}"/>
              </a:ext>
            </a:extLst>
          </p:cNvPr>
          <p:cNvSpPr>
            <a:spLocks noGrp="1"/>
          </p:cNvSpPr>
          <p:nvPr/>
        </p:nvSpPr>
        <p:spPr>
          <a:xfrm>
            <a:off x="1408532" y="4134631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b="1" noProof="1">
                <a:solidFill>
                  <a:srgbClr val="176386"/>
                </a:solidFill>
                <a:latin typeface="Nimbus Sans"/>
                <a:ea typeface="Nimbus Sans"/>
                <a:cs typeface="Nimbus Sans"/>
              </a:rPr>
              <a:t>Prasa i portale branżowe</a:t>
            </a:r>
          </a:p>
        </p:txBody>
      </p:sp>
      <p:sp>
        <p:nvSpPr>
          <p:cNvPr id="67" name="category-1">
            <a:extLst>
              <a:ext uri="{FF2B5EF4-FFF2-40B4-BE49-F238E27FC236}">
                <a16:creationId xmlns:a16="http://schemas.microsoft.com/office/drawing/2014/main" id="{10E24655-BF7D-E57C-8085-4AEA75A318A4}"/>
              </a:ext>
            </a:extLst>
          </p:cNvPr>
          <p:cNvSpPr>
            <a:spLocks noGrp="1"/>
          </p:cNvSpPr>
          <p:nvPr/>
        </p:nvSpPr>
        <p:spPr>
          <a:xfrm>
            <a:off x="7334915" y="4011859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b="1" noProof="1">
                <a:solidFill>
                  <a:srgbClr val="176386"/>
                </a:solidFill>
                <a:latin typeface="Nimbus Sans"/>
                <a:ea typeface="Nimbus Sans"/>
                <a:cs typeface="Nimbus Sans"/>
              </a:rPr>
              <a:t>Serwisy ogólnopolskie</a:t>
            </a:r>
          </a:p>
        </p:txBody>
      </p:sp>
      <p:sp>
        <p:nvSpPr>
          <p:cNvPr id="71" name="category-2">
            <a:extLst>
              <a:ext uri="{FF2B5EF4-FFF2-40B4-BE49-F238E27FC236}">
                <a16:creationId xmlns:a16="http://schemas.microsoft.com/office/drawing/2014/main" id="{3070E37E-0DC7-CFE3-07F1-11517B8B1076}"/>
              </a:ext>
            </a:extLst>
          </p:cNvPr>
          <p:cNvSpPr>
            <a:spLocks noGrp="1"/>
          </p:cNvSpPr>
          <p:nvPr/>
        </p:nvSpPr>
        <p:spPr>
          <a:xfrm>
            <a:off x="13506450" y="4078496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b="1" noProof="1">
                <a:solidFill>
                  <a:srgbClr val="176386"/>
                </a:solidFill>
                <a:latin typeface="Nimbus Sans"/>
                <a:ea typeface="Nimbus Sans"/>
                <a:cs typeface="Nimbus Sans"/>
              </a:rPr>
              <a:t>Media regionalne i lokalne</a:t>
            </a:r>
          </a:p>
        </p:txBody>
      </p:sp>
      <p:sp>
        <p:nvSpPr>
          <p:cNvPr id="73" name="category-3">
            <a:extLst>
              <a:ext uri="{FF2B5EF4-FFF2-40B4-BE49-F238E27FC236}">
                <a16:creationId xmlns:a16="http://schemas.microsoft.com/office/drawing/2014/main" id="{4961D8A1-9888-883E-8C71-1D798AE8E9C0}"/>
              </a:ext>
            </a:extLst>
          </p:cNvPr>
          <p:cNvSpPr>
            <a:spLocks noGrp="1"/>
          </p:cNvSpPr>
          <p:nvPr/>
        </p:nvSpPr>
        <p:spPr>
          <a:xfrm>
            <a:off x="1408532" y="7135006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b="1" noProof="1">
                <a:solidFill>
                  <a:srgbClr val="176386"/>
                </a:solidFill>
                <a:latin typeface="Nimbus Sans"/>
                <a:ea typeface="Nimbus Sans"/>
                <a:cs typeface="Nimbus Sans"/>
              </a:rPr>
              <a:t>Branża wodociągowo-kanalizacyjna</a:t>
            </a:r>
          </a:p>
        </p:txBody>
      </p:sp>
      <p:sp>
        <p:nvSpPr>
          <p:cNvPr id="75" name="category-5">
            <a:extLst>
              <a:ext uri="{FF2B5EF4-FFF2-40B4-BE49-F238E27FC236}">
                <a16:creationId xmlns:a16="http://schemas.microsoft.com/office/drawing/2014/main" id="{648467AC-D6D0-A4D3-D5C2-431FEA1533E0}"/>
              </a:ext>
            </a:extLst>
          </p:cNvPr>
          <p:cNvSpPr>
            <a:spLocks noGrp="1"/>
          </p:cNvSpPr>
          <p:nvPr/>
        </p:nvSpPr>
        <p:spPr>
          <a:xfrm>
            <a:off x="7529845" y="7134694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pl-PL"/>
              <a:t>Samorządy</a:t>
            </a:r>
            <a:endParaRPr lang="en-US" sz="2400" b="1" noProof="1">
              <a:solidFill>
                <a:srgbClr val="176386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7" name="category-5">
            <a:extLst>
              <a:ext uri="{FF2B5EF4-FFF2-40B4-BE49-F238E27FC236}">
                <a16:creationId xmlns:a16="http://schemas.microsoft.com/office/drawing/2014/main" id="{B2D49518-B65D-2472-7379-00070E926D34}"/>
              </a:ext>
            </a:extLst>
          </p:cNvPr>
          <p:cNvSpPr>
            <a:spLocks noGrp="1"/>
          </p:cNvSpPr>
          <p:nvPr/>
        </p:nvSpPr>
        <p:spPr>
          <a:xfrm>
            <a:off x="13677900" y="7134694"/>
            <a:ext cx="518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400" b="1">
                <a:solidFill>
                  <a:srgbClr val="176386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b="1" noProof="1">
                <a:solidFill>
                  <a:srgbClr val="176386"/>
                </a:solidFill>
                <a:latin typeface="Nimbus Sans"/>
                <a:ea typeface="Nimbus Sans"/>
                <a:cs typeface="Nimbus Sans"/>
              </a:rPr>
              <a:t>Kanały Wód Polskich</a:t>
            </a:r>
          </a:p>
        </p:txBody>
      </p:sp>
      <p:sp>
        <p:nvSpPr>
          <p:cNvPr id="79" name="intro">
            <a:extLst>
              <a:ext uri="{FF2B5EF4-FFF2-40B4-BE49-F238E27FC236}">
                <a16:creationId xmlns:a16="http://schemas.microsoft.com/office/drawing/2014/main" id="{48421025-1F5B-E20D-2CD7-575040236D3A}"/>
              </a:ext>
            </a:extLst>
          </p:cNvPr>
          <p:cNvSpPr>
            <a:spLocks noGrp="1"/>
          </p:cNvSpPr>
          <p:nvPr/>
        </p:nvSpPr>
        <p:spPr>
          <a:xfrm>
            <a:off x="991930" y="2863044"/>
            <a:ext cx="17716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>
              <a:defRPr sz="2550" b="1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O cyklu szkoleń informowały media, przedsiębiorstwa oraz instytucje publiczne.</a:t>
            </a:r>
          </a:p>
        </p:txBody>
      </p:sp>
      <p:sp>
        <p:nvSpPr>
          <p:cNvPr id="104" name="publishers-0">
            <a:extLst>
              <a:ext uri="{FF2B5EF4-FFF2-40B4-BE49-F238E27FC236}">
                <a16:creationId xmlns:a16="http://schemas.microsoft.com/office/drawing/2014/main" id="{66442D26-1ED9-43A1-9F07-AA8A07C71D2F}"/>
              </a:ext>
            </a:extLst>
          </p:cNvPr>
          <p:cNvSpPr>
            <a:spLocks noGrp="1"/>
          </p:cNvSpPr>
          <p:nvPr/>
        </p:nvSpPr>
        <p:spPr>
          <a:xfrm>
            <a:off x="1416050" y="4563256"/>
            <a:ext cx="51816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1875" b="0" kern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 dirty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kierunekwodkan.pl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 dirty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laboratorium360.pl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 dirty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portalochronysrodowiska.pl</a:t>
            </a:r>
            <a:endParaRPr lang="pl-PL" sz="2000" b="0" dirty="0">
              <a:solidFill>
                <a:srgbClr val="163D61"/>
              </a:solidFill>
              <a:latin typeface="Nimbus Sans"/>
              <a:ea typeface="Nimbus Sans"/>
              <a:cs typeface="Nimbus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/>
              <a:t>www.aqua.jerzmanowski.pl</a:t>
            </a:r>
            <a:endParaRPr lang="pl-PL" sz="2000" dirty="0"/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00" noProof="1"/>
              <a:t>Terlan S.A.</a:t>
            </a:r>
          </a:p>
        </p:txBody>
      </p:sp>
      <p:sp>
        <p:nvSpPr>
          <p:cNvPr id="105" name="publishers-0">
            <a:extLst>
              <a:ext uri="{FF2B5EF4-FFF2-40B4-BE49-F238E27FC236}">
                <a16:creationId xmlns:a16="http://schemas.microsoft.com/office/drawing/2014/main" id="{66442D26-1ED9-43A1-9F07-AA8A07C71D2F}"/>
              </a:ext>
            </a:extLst>
          </p:cNvPr>
          <p:cNvSpPr>
            <a:spLocks noGrp="1"/>
          </p:cNvSpPr>
          <p:nvPr/>
        </p:nvSpPr>
        <p:spPr>
          <a:xfrm>
            <a:off x="7458075" y="4506574"/>
            <a:ext cx="51816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1875" b="0" kern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dirty="0"/>
              <a:t>Główny Inspektorat Sanitarny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dirty="0"/>
              <a:t>polskaon.pl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dirty="0"/>
              <a:t>wpolandii.pl</a:t>
            </a:r>
          </a:p>
        </p:txBody>
      </p:sp>
      <p:sp>
        <p:nvSpPr>
          <p:cNvPr id="107" name="publishers-2">
            <a:extLst>
              <a:ext uri="{FF2B5EF4-FFF2-40B4-BE49-F238E27FC236}">
                <a16:creationId xmlns:a16="http://schemas.microsoft.com/office/drawing/2014/main" id="{A7D22ACF-39B4-6DD7-6D5F-F973C7ED61C1}"/>
              </a:ext>
            </a:extLst>
          </p:cNvPr>
          <p:cNvSpPr>
            <a:spLocks noGrp="1"/>
          </p:cNvSpPr>
          <p:nvPr/>
        </p:nvSpPr>
        <p:spPr>
          <a:xfrm>
            <a:off x="13506450" y="4702775"/>
            <a:ext cx="51816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pulswisloki.pl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debica.tv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e-debica.pl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tylkoslask.pl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mediagroupinfo.eu</a:t>
            </a:r>
            <a:endParaRPr lang="pl-PL" sz="2000" b="0">
              <a:solidFill>
                <a:srgbClr val="163D61"/>
              </a:solidFill>
              <a:latin typeface="Nimbus Sans"/>
              <a:ea typeface="Nimbus Sans"/>
              <a:cs typeface="Nimbus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endParaRPr sz="2000" b="0">
              <a:solidFill>
                <a:srgbClr val="163D6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09" name="publishers-3">
            <a:extLst>
              <a:ext uri="{FF2B5EF4-FFF2-40B4-BE49-F238E27FC236}">
                <a16:creationId xmlns:a16="http://schemas.microsoft.com/office/drawing/2014/main" id="{347BECD2-BFB6-2C41-ED50-4C4D5DA9AB48}"/>
              </a:ext>
            </a:extLst>
          </p:cNvPr>
          <p:cNvSpPr>
            <a:spLocks noGrp="1"/>
          </p:cNvSpPr>
          <p:nvPr/>
        </p:nvSpPr>
        <p:spPr>
          <a:xfrm>
            <a:off x="1258630" y="7858585"/>
            <a:ext cx="51816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numCol="2" anchor="ctr">
            <a:noAutofit/>
          </a:bodyPr>
          <a:lstStyle>
            <a:def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Wodociągi Miasta Krakowa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MPWIK Wrocław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Wodociągi Dębickie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Wodociągi Białostockie</a:t>
            </a:r>
            <a:endParaRPr lang="pl-PL" sz="2000" b="0" noProof="1">
              <a:solidFill>
                <a:srgbClr val="163D61"/>
              </a:solidFill>
              <a:latin typeface="Nimbus Sans"/>
              <a:ea typeface="Nimbus Sans"/>
              <a:cs typeface="Nimbus Sans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MPWiK Lublin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Gdańskie Wodociągi</a:t>
            </a:r>
            <a:endParaRPr lang="pl-PL" sz="2000" noProof="1"/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ZWiK Szczecin</a:t>
            </a:r>
          </a:p>
        </p:txBody>
      </p:sp>
      <p:sp>
        <p:nvSpPr>
          <p:cNvPr id="111" name="publishers-4">
            <a:extLst>
              <a:ext uri="{FF2B5EF4-FFF2-40B4-BE49-F238E27FC236}">
                <a16:creationId xmlns:a16="http://schemas.microsoft.com/office/drawing/2014/main" id="{A725C5AE-BF05-F4B1-B13D-179F59F2F9A3}"/>
              </a:ext>
            </a:extLst>
          </p:cNvPr>
          <p:cNvSpPr>
            <a:spLocks noGrp="1"/>
          </p:cNvSpPr>
          <p:nvPr/>
        </p:nvSpPr>
        <p:spPr>
          <a:xfrm>
            <a:off x="7486650" y="7709628"/>
            <a:ext cx="51816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Gmina Czajków: czajkow-gmina.pl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Miasto Gorlice: gorlice.pl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noProof="1"/>
              <a:t>PSSE </a:t>
            </a: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Z</a:t>
            </a:r>
            <a:r>
              <a:rPr lang="pl-PL" sz="2000" noProof="1"/>
              <a:t>ł</a:t>
            </a: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otoryja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PSSE</a:t>
            </a:r>
            <a:r>
              <a:rPr lang="pl-PL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2000" b="0" noProof="1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Parczew</a:t>
            </a:r>
          </a:p>
        </p:txBody>
      </p:sp>
      <p:sp>
        <p:nvSpPr>
          <p:cNvPr id="113" name="pole tekstowe 112">
            <a:extLst>
              <a:ext uri="{FF2B5EF4-FFF2-40B4-BE49-F238E27FC236}">
                <a16:creationId xmlns:a16="http://schemas.microsoft.com/office/drawing/2014/main" id="{327B1597-09E5-8D38-6567-DDEA0704AD89}"/>
              </a:ext>
            </a:extLst>
          </p:cNvPr>
          <p:cNvSpPr txBox="1"/>
          <p:nvPr/>
        </p:nvSpPr>
        <p:spPr>
          <a:xfrm>
            <a:off x="13411200" y="8127012"/>
            <a:ext cx="10050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gov.pl/web/wody-polskie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163D61"/>
                </a:solidFill>
                <a:latin typeface="Nimbus Sans"/>
                <a:ea typeface="Nimbus Sans"/>
                <a:cs typeface="Nimbus Sans"/>
              </a:defRPr>
            </a:pPr>
            <a:r>
              <a:rPr lang="pl-PL" sz="2000" b="0">
                <a:solidFill>
                  <a:srgbClr val="163D61"/>
                </a:solidFill>
                <a:latin typeface="Nimbus Sans"/>
                <a:ea typeface="Nimbus Sans"/>
                <a:cs typeface="Nimbus Sans"/>
              </a:rPr>
              <a:t>Profile RZGW w mediach społecznościowych</a:t>
            </a:r>
          </a:p>
        </p:txBody>
      </p:sp>
    </p:spTree>
    <p:extLst>
      <p:ext uri="{BB962C8B-B14F-4D97-AF65-F5344CB8AC3E}">
        <p14:creationId xmlns:p14="http://schemas.microsoft.com/office/powerpoint/2010/main" val="709961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05b19a8-8e94-46fb-b4e3-e45c5f5f63ea" xsi:nil="true"/>
    <lcf76f155ced4ddcb4097134ff3c332f xmlns="9516c20d-b9ec-4048-b997-5e7257696d9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FCF20B6E775741BC235D496E2F0400" ma:contentTypeVersion="12" ma:contentTypeDescription="Utwórz nowy dokument." ma:contentTypeScope="" ma:versionID="027a4344a21d594f601bcc806c4a7513">
  <xsd:schema xmlns:xsd="http://www.w3.org/2001/XMLSchema" xmlns:xs="http://www.w3.org/2001/XMLSchema" xmlns:p="http://schemas.microsoft.com/office/2006/metadata/properties" xmlns:ns2="9516c20d-b9ec-4048-b997-5e7257696d9e" xmlns:ns3="905b19a8-8e94-46fb-b4e3-e45c5f5f63ea" targetNamespace="http://schemas.microsoft.com/office/2006/metadata/properties" ma:root="true" ma:fieldsID="ce7fe99e8c9bc9708df767dd492f55b4" ns2:_="" ns3:_="">
    <xsd:import namespace="9516c20d-b9ec-4048-b997-5e7257696d9e"/>
    <xsd:import namespace="905b19a8-8e94-46fb-b4e3-e45c5f5f63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6c20d-b9ec-4048-b997-5e7257696d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Tagi obrazów" ma:readOnly="false" ma:fieldId="{5cf76f15-5ced-4ddc-b409-7134ff3c332f}" ma:taxonomyMulti="true" ma:sspId="8d2d6c92-dc38-44ca-b8aa-d648f22223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5b19a8-8e94-46fb-b4e3-e45c5f5f63e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a37dae1-1566-4293-b68f-6483828e3339}" ma:internalName="TaxCatchAll" ma:showField="CatchAllData" ma:web="905b19a8-8e94-46fb-b4e3-e45c5f5f63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E563C1-AB62-4D7A-BD06-0140D3078931}">
  <ds:schemaRefs>
    <ds:schemaRef ds:uri="http://schemas.microsoft.com/office/2006/documentManagement/types"/>
    <ds:schemaRef ds:uri="9516c20d-b9ec-4048-b997-5e7257696d9e"/>
    <ds:schemaRef ds:uri="http://purl.org/dc/terms/"/>
    <ds:schemaRef ds:uri="905b19a8-8e94-46fb-b4e3-e45c5f5f63ea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AFEC60E-1E04-41DF-8764-FA03FFF2E6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A5554C-B436-4A7C-8570-9C9BF8BECBB3}">
  <ds:schemaRefs>
    <ds:schemaRef ds:uri="905b19a8-8e94-46fb-b4e3-e45c5f5f63ea"/>
    <ds:schemaRef ds:uri="9516c20d-b9ec-4048-b997-5e7257696d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1058</Words>
  <Application>Microsoft Office PowerPoint</Application>
  <PresentationFormat>Niestandardowy</PresentationFormat>
  <Paragraphs>194</Paragraphs>
  <Slides>18</Slides>
  <Notes>11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Office Theme</vt:lpstr>
      <vt:lpstr>Prezentacja programu PowerPoint</vt:lpstr>
      <vt:lpstr>Cykl spotkań – nowelizacja ustawy</vt:lpstr>
      <vt:lpstr>Cykl szkoleń regionalnych uozzw - organizacja</vt:lpstr>
      <vt:lpstr>Nowelizacja uozzw szkolenia –  Warszawa 17 i 18.06.2026 r. </vt:lpstr>
      <vt:lpstr>Nowelizacja uozzw szkolenia-  Warszawa 11 i 14.09.2026 r.</vt:lpstr>
      <vt:lpstr>Cykl spotkań regionalnych uozzw</vt:lpstr>
      <vt:lpstr>Nowelizacja uozzw szkolenia –  Kraków 16.09.2026 r., Wrocław 17.09.2026 r.</vt:lpstr>
      <vt:lpstr>Nowelizacja uozzw szkolenia –  Kraków 16.09.2026 r. ,Wrocław 17.09.2026 r.</vt:lpstr>
      <vt:lpstr>Nowelizacja uozzw szkolenia –  Gdańsk 22.09.2026 r.</vt:lpstr>
      <vt:lpstr>Nowelizacja uozzw szkolenia –  Lublin 6.10.2026 r. , Białystok 7.10.2026 r.</vt:lpstr>
      <vt:lpstr>Nowelizacja uozzw szkolenia –   Dębica 12.10.2026 r., Sosnowiec 13.10.2026 r.</vt:lpstr>
      <vt:lpstr>Nowelizacja uozzw szkolenia –   Poznań 19.10.2026 r., Szczecin 20.10.2026 r.</vt:lpstr>
      <vt:lpstr>Nowelizacja uozzw szkolenia – Płock 22.10.2026  r.</vt:lpstr>
      <vt:lpstr>Cykl spotkań - uozzw w liczbach</vt:lpstr>
      <vt:lpstr>Cykl spotkań uozzw</vt:lpstr>
      <vt:lpstr>Cykl szkoleń - Podziękowania </vt:lpstr>
      <vt:lpstr>Cykl szkoleń – Piszą o nas!</vt:lpstr>
      <vt:lpstr>Cykl szkoleń – Piszą o nas!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2.6 Prezentacja</dc:title>
  <dc:creator>Darnikowska Joanna (KZGW)</dc:creator>
  <cp:lastModifiedBy>Kidzińska Joanna (KZGW)</cp:lastModifiedBy>
  <cp:revision>195</cp:revision>
  <dcterms:created xsi:type="dcterms:W3CDTF">2022-05-04T12:32:59Z</dcterms:created>
  <dcterms:modified xsi:type="dcterms:W3CDTF">2026-10-29T11:22:09Z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2022-01-31T00:00:00Z</vt:filetime>
  </property>
  <property fmtid="{D5CDD505-2E9C-101B-9397-08002B2CF9AE}" pid="3" name="Creator">
    <vt:lpwstr>Adobe Illustrator 26.0 (Windows)</vt:lpwstr>
  </property>
  <property fmtid="{D5CDD505-2E9C-101B-9397-08002B2CF9AE}" pid="4" name="LastSaved">
    <vt:filetime>2022-05-04T00:00:00Z</vt:filetime>
  </property>
  <property fmtid="{D5CDD505-2E9C-101B-9397-08002B2CF9AE}" pid="5" name="ContentTypeId">
    <vt:lpwstr>0x010100F8FCF20B6E775741BC235D496E2F0400</vt:lpwstr>
  </property>
</Properties>
</file>