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6" r:id="rId2"/>
    <p:sldId id="275" r:id="rId3"/>
    <p:sldId id="258" r:id="rId4"/>
    <p:sldId id="260" r:id="rId5"/>
    <p:sldId id="265" r:id="rId6"/>
    <p:sldId id="266" r:id="rId7"/>
    <p:sldId id="267" r:id="rId8"/>
    <p:sldId id="268" r:id="rId9"/>
    <p:sldId id="269" r:id="rId10"/>
    <p:sldId id="270" r:id="rId11"/>
    <p:sldId id="271" r:id="rId12"/>
    <p:sldId id="272" r:id="rId13"/>
    <p:sldId id="273" r:id="rId14"/>
    <p:sldId id="274"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4" r:id="rId33"/>
    <p:sldId id="322" r:id="rId34"/>
    <p:sldId id="293" r:id="rId35"/>
    <p:sldId id="295" r:id="rId36"/>
    <p:sldId id="296" r:id="rId37"/>
    <p:sldId id="297" r:id="rId38"/>
    <p:sldId id="298" r:id="rId39"/>
    <p:sldId id="299" r:id="rId40"/>
    <p:sldId id="301" r:id="rId41"/>
    <p:sldId id="302" r:id="rId42"/>
    <p:sldId id="303" r:id="rId43"/>
    <p:sldId id="304" r:id="rId44"/>
    <p:sldId id="305" r:id="rId45"/>
    <p:sldId id="306" r:id="rId46"/>
    <p:sldId id="307" r:id="rId47"/>
    <p:sldId id="308" r:id="rId48"/>
    <p:sldId id="311" r:id="rId49"/>
    <p:sldId id="312" r:id="rId50"/>
    <p:sldId id="313" r:id="rId51"/>
    <p:sldId id="314" r:id="rId52"/>
    <p:sldId id="315" r:id="rId53"/>
    <p:sldId id="316" r:id="rId54"/>
    <p:sldId id="317" r:id="rId55"/>
    <p:sldId id="318" r:id="rId56"/>
    <p:sldId id="320" r:id="rId57"/>
    <p:sldId id="321" r:id="rId5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994"/>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Styl jasny 2 — Ak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7853C-536D-4A76-A0AE-DD22124D55A5}" styleName="Styl z motywem 1 — Ak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41" autoAdjust="0"/>
  </p:normalViewPr>
  <p:slideViewPr>
    <p:cSldViewPr snapToGrid="0">
      <p:cViewPr varScale="1">
        <p:scale>
          <a:sx n="60" d="100"/>
          <a:sy n="60" d="100"/>
        </p:scale>
        <p:origin x="908" y="6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Arkusz1!$B$1</c:f>
              <c:strCache>
                <c:ptCount val="1"/>
                <c:pt idx="0">
                  <c:v>Kobiety</c:v>
                </c:pt>
              </c:strCache>
            </c:strRef>
          </c:tx>
          <c:spPr>
            <a:solidFill>
              <a:schemeClr val="accent1"/>
            </a:solidFill>
            <a:ln>
              <a:noFill/>
            </a:ln>
            <a:effectLst/>
          </c:spPr>
          <c:invertIfNegative val="0"/>
          <c:cat>
            <c:strRef>
              <c:f>Arkusz1!$A$2:$A$5</c:f>
              <c:strCache>
                <c:ptCount val="3"/>
                <c:pt idx="0">
                  <c:v>Rybnik</c:v>
                </c:pt>
                <c:pt idx="1">
                  <c:v>rybnicki</c:v>
                </c:pt>
                <c:pt idx="2">
                  <c:v>Żory</c:v>
                </c:pt>
              </c:strCache>
            </c:strRef>
          </c:cat>
          <c:val>
            <c:numRef>
              <c:f>Arkusz1!$B$2:$B$5</c:f>
              <c:numCache>
                <c:formatCode>General</c:formatCode>
                <c:ptCount val="4"/>
                <c:pt idx="0">
                  <c:v>25.91</c:v>
                </c:pt>
                <c:pt idx="1">
                  <c:v>21.3</c:v>
                </c:pt>
                <c:pt idx="2">
                  <c:v>22.64</c:v>
                </c:pt>
              </c:numCache>
            </c:numRef>
          </c:val>
          <c:extLst>
            <c:ext xmlns:c16="http://schemas.microsoft.com/office/drawing/2014/chart" uri="{C3380CC4-5D6E-409C-BE32-E72D297353CC}">
              <c16:uniqueId val="{00000000-4EBD-4443-B969-F171AA05EBB5}"/>
            </c:ext>
          </c:extLst>
        </c:ser>
        <c:ser>
          <c:idx val="1"/>
          <c:order val="1"/>
          <c:tx>
            <c:strRef>
              <c:f>Arkusz1!$C$1</c:f>
              <c:strCache>
                <c:ptCount val="1"/>
                <c:pt idx="0">
                  <c:v>Mężczyźni</c:v>
                </c:pt>
              </c:strCache>
            </c:strRef>
          </c:tx>
          <c:spPr>
            <a:solidFill>
              <a:schemeClr val="accent2"/>
            </a:solidFill>
            <a:ln>
              <a:noFill/>
            </a:ln>
            <a:effectLst/>
          </c:spPr>
          <c:invertIfNegative val="0"/>
          <c:cat>
            <c:strRef>
              <c:f>Arkusz1!$A$2:$A$5</c:f>
              <c:strCache>
                <c:ptCount val="3"/>
                <c:pt idx="0">
                  <c:v>Rybnik</c:v>
                </c:pt>
                <c:pt idx="1">
                  <c:v>rybnicki</c:v>
                </c:pt>
                <c:pt idx="2">
                  <c:v>Żory</c:v>
                </c:pt>
              </c:strCache>
            </c:strRef>
          </c:cat>
          <c:val>
            <c:numRef>
              <c:f>Arkusz1!$C$2:$C$5</c:f>
              <c:numCache>
                <c:formatCode>General</c:formatCode>
                <c:ptCount val="4"/>
                <c:pt idx="0">
                  <c:v>15.26</c:v>
                </c:pt>
                <c:pt idx="1">
                  <c:v>12.94</c:v>
                </c:pt>
                <c:pt idx="2">
                  <c:v>14.62</c:v>
                </c:pt>
              </c:numCache>
            </c:numRef>
          </c:val>
          <c:extLst>
            <c:ext xmlns:c16="http://schemas.microsoft.com/office/drawing/2014/chart" uri="{C3380CC4-5D6E-409C-BE32-E72D297353CC}">
              <c16:uniqueId val="{00000001-4EBD-4443-B969-F171AA05EBB5}"/>
            </c:ext>
          </c:extLst>
        </c:ser>
        <c:dLbls>
          <c:showLegendKey val="0"/>
          <c:showVal val="0"/>
          <c:showCatName val="0"/>
          <c:showSerName val="0"/>
          <c:showPercent val="0"/>
          <c:showBubbleSize val="0"/>
        </c:dLbls>
        <c:gapWidth val="219"/>
        <c:overlap val="-27"/>
        <c:axId val="1780011087"/>
        <c:axId val="1780023087"/>
      </c:barChart>
      <c:lineChart>
        <c:grouping val="standard"/>
        <c:varyColors val="0"/>
        <c:ser>
          <c:idx val="2"/>
          <c:order val="2"/>
          <c:tx>
            <c:strRef>
              <c:f>Arkusz1!$D$1</c:f>
              <c:strCache>
                <c:ptCount val="1"/>
                <c:pt idx="0">
                  <c:v>ogółem</c:v>
                </c:pt>
              </c:strCache>
            </c:strRef>
          </c:tx>
          <c:spPr>
            <a:ln w="28575" cap="rnd">
              <a:solidFill>
                <a:schemeClr val="accent3"/>
              </a:solidFill>
              <a:round/>
            </a:ln>
            <a:effectLst/>
          </c:spPr>
          <c:marker>
            <c:symbol val="none"/>
          </c:marker>
          <c:cat>
            <c:strRef>
              <c:f>Arkusz1!$A$2:$A$5</c:f>
              <c:strCache>
                <c:ptCount val="3"/>
                <c:pt idx="0">
                  <c:v>Rybnik</c:v>
                </c:pt>
                <c:pt idx="1">
                  <c:v>rybnicki</c:v>
                </c:pt>
                <c:pt idx="2">
                  <c:v>Żory</c:v>
                </c:pt>
              </c:strCache>
            </c:strRef>
          </c:cat>
          <c:val>
            <c:numRef>
              <c:f>Arkusz1!$D$2:$D$5</c:f>
              <c:numCache>
                <c:formatCode>General</c:formatCode>
                <c:ptCount val="4"/>
                <c:pt idx="0">
                  <c:v>20.48</c:v>
                </c:pt>
                <c:pt idx="1">
                  <c:v>17.03</c:v>
                </c:pt>
                <c:pt idx="2">
                  <c:v>18.52</c:v>
                </c:pt>
              </c:numCache>
            </c:numRef>
          </c:val>
          <c:smooth val="0"/>
          <c:extLst>
            <c:ext xmlns:c16="http://schemas.microsoft.com/office/drawing/2014/chart" uri="{C3380CC4-5D6E-409C-BE32-E72D297353CC}">
              <c16:uniqueId val="{00000002-4EBD-4443-B969-F171AA05EBB5}"/>
            </c:ext>
          </c:extLst>
        </c:ser>
        <c:dLbls>
          <c:showLegendKey val="0"/>
          <c:showVal val="0"/>
          <c:showCatName val="0"/>
          <c:showSerName val="0"/>
          <c:showPercent val="0"/>
          <c:showBubbleSize val="0"/>
        </c:dLbls>
        <c:marker val="1"/>
        <c:smooth val="0"/>
        <c:axId val="1780011087"/>
        <c:axId val="1780023087"/>
      </c:lineChart>
      <c:catAx>
        <c:axId val="1780011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1780023087"/>
        <c:crosses val="autoZero"/>
        <c:auto val="1"/>
        <c:lblAlgn val="ctr"/>
        <c:lblOffset val="100"/>
        <c:noMultiLvlLbl val="0"/>
      </c:catAx>
      <c:valAx>
        <c:axId val="17800230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17800110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Arkusz1!$B$1</c:f>
              <c:strCache>
                <c:ptCount val="1"/>
                <c:pt idx="0">
                  <c:v>PSSE Rybnik</c:v>
                </c:pt>
              </c:strCache>
            </c:strRef>
          </c:tx>
          <c:spPr>
            <a:solidFill>
              <a:schemeClr val="accent1"/>
            </a:solidFill>
            <a:ln>
              <a:noFill/>
            </a:ln>
            <a:effectLst/>
          </c:spPr>
          <c:invertIfNegative val="0"/>
          <c:cat>
            <c:numRef>
              <c:f>Arkusz1!$A$2:$A$13</c:f>
              <c:numCache>
                <c:formatCode>General</c:formatCode>
                <c:ptCount val="12"/>
                <c:pt idx="0">
                  <c:v>2006</c:v>
                </c:pt>
                <c:pt idx="1">
                  <c:v>2007</c:v>
                </c:pt>
                <c:pt idx="2">
                  <c:v>2008</c:v>
                </c:pt>
                <c:pt idx="3">
                  <c:v>2009</c:v>
                </c:pt>
                <c:pt idx="4">
                  <c:v>2010</c:v>
                </c:pt>
                <c:pt idx="5">
                  <c:v>2011</c:v>
                </c:pt>
                <c:pt idx="6">
                  <c:v>2012</c:v>
                </c:pt>
                <c:pt idx="7">
                  <c:v>2013</c:v>
                </c:pt>
                <c:pt idx="8">
                  <c:v>2014</c:v>
                </c:pt>
                <c:pt idx="9">
                  <c:v>2015</c:v>
                </c:pt>
                <c:pt idx="10">
                  <c:v>2016</c:v>
                </c:pt>
                <c:pt idx="11">
                  <c:v>2017</c:v>
                </c:pt>
              </c:numCache>
            </c:numRef>
          </c:cat>
          <c:val>
            <c:numRef>
              <c:f>Arkusz1!$B$2:$B$13</c:f>
              <c:numCache>
                <c:formatCode>General</c:formatCode>
                <c:ptCount val="12"/>
                <c:pt idx="0">
                  <c:v>7.72</c:v>
                </c:pt>
                <c:pt idx="1">
                  <c:v>11.01</c:v>
                </c:pt>
                <c:pt idx="2">
                  <c:v>14.99</c:v>
                </c:pt>
                <c:pt idx="3">
                  <c:v>16.84</c:v>
                </c:pt>
                <c:pt idx="4">
                  <c:v>28.97</c:v>
                </c:pt>
                <c:pt idx="5">
                  <c:v>34.93</c:v>
                </c:pt>
                <c:pt idx="6">
                  <c:v>35.520000000000003</c:v>
                </c:pt>
                <c:pt idx="7">
                  <c:v>27.4</c:v>
                </c:pt>
                <c:pt idx="8">
                  <c:v>19.72</c:v>
                </c:pt>
                <c:pt idx="9">
                  <c:v>16.260000000000002</c:v>
                </c:pt>
                <c:pt idx="10">
                  <c:v>12.13</c:v>
                </c:pt>
                <c:pt idx="11">
                  <c:v>1.39</c:v>
                </c:pt>
              </c:numCache>
            </c:numRef>
          </c:val>
          <c:extLst>
            <c:ext xmlns:c16="http://schemas.microsoft.com/office/drawing/2014/chart" uri="{C3380CC4-5D6E-409C-BE32-E72D297353CC}">
              <c16:uniqueId val="{00000000-7C5D-4935-B587-F3EA4F7097B5}"/>
            </c:ext>
          </c:extLst>
        </c:ser>
        <c:ser>
          <c:idx val="1"/>
          <c:order val="1"/>
          <c:tx>
            <c:strRef>
              <c:f>Arkusz1!$C$1</c:f>
              <c:strCache>
                <c:ptCount val="1"/>
                <c:pt idx="0">
                  <c:v>śląsk</c:v>
                </c:pt>
              </c:strCache>
            </c:strRef>
          </c:tx>
          <c:spPr>
            <a:solidFill>
              <a:schemeClr val="accent2"/>
            </a:solidFill>
            <a:ln>
              <a:noFill/>
            </a:ln>
            <a:effectLst/>
          </c:spPr>
          <c:invertIfNegative val="0"/>
          <c:cat>
            <c:numRef>
              <c:f>Arkusz1!$A$2:$A$13</c:f>
              <c:numCache>
                <c:formatCode>General</c:formatCode>
                <c:ptCount val="12"/>
                <c:pt idx="0">
                  <c:v>2006</c:v>
                </c:pt>
                <c:pt idx="1">
                  <c:v>2007</c:v>
                </c:pt>
                <c:pt idx="2">
                  <c:v>2008</c:v>
                </c:pt>
                <c:pt idx="3">
                  <c:v>2009</c:v>
                </c:pt>
                <c:pt idx="4">
                  <c:v>2010</c:v>
                </c:pt>
                <c:pt idx="5">
                  <c:v>2011</c:v>
                </c:pt>
                <c:pt idx="6">
                  <c:v>2012</c:v>
                </c:pt>
                <c:pt idx="7">
                  <c:v>2013</c:v>
                </c:pt>
                <c:pt idx="8">
                  <c:v>2014</c:v>
                </c:pt>
                <c:pt idx="9">
                  <c:v>2015</c:v>
                </c:pt>
                <c:pt idx="10">
                  <c:v>2016</c:v>
                </c:pt>
                <c:pt idx="11">
                  <c:v>2017</c:v>
                </c:pt>
              </c:numCache>
            </c:numRef>
          </c:cat>
          <c:val>
            <c:numRef>
              <c:f>Arkusz1!$C$2:$C$13</c:f>
              <c:numCache>
                <c:formatCode>General</c:formatCode>
                <c:ptCount val="12"/>
                <c:pt idx="0">
                  <c:v>8.67</c:v>
                </c:pt>
                <c:pt idx="1">
                  <c:v>12.13</c:v>
                </c:pt>
                <c:pt idx="2">
                  <c:v>14.98</c:v>
                </c:pt>
                <c:pt idx="3">
                  <c:v>16.75</c:v>
                </c:pt>
                <c:pt idx="4">
                  <c:v>34.58</c:v>
                </c:pt>
                <c:pt idx="5">
                  <c:v>39.97</c:v>
                </c:pt>
                <c:pt idx="6">
                  <c:v>38.79</c:v>
                </c:pt>
                <c:pt idx="7">
                  <c:v>29.06</c:v>
                </c:pt>
                <c:pt idx="8" formatCode="0.00">
                  <c:v>21.07</c:v>
                </c:pt>
                <c:pt idx="9">
                  <c:v>17.84</c:v>
                </c:pt>
                <c:pt idx="10">
                  <c:v>11.35</c:v>
                </c:pt>
                <c:pt idx="11">
                  <c:v>1.49</c:v>
                </c:pt>
              </c:numCache>
            </c:numRef>
          </c:val>
          <c:extLst>
            <c:ext xmlns:c16="http://schemas.microsoft.com/office/drawing/2014/chart" uri="{C3380CC4-5D6E-409C-BE32-E72D297353CC}">
              <c16:uniqueId val="{00000001-7C5D-4935-B587-F3EA4F7097B5}"/>
            </c:ext>
          </c:extLst>
        </c:ser>
        <c:dLbls>
          <c:showLegendKey val="0"/>
          <c:showVal val="0"/>
          <c:showCatName val="0"/>
          <c:showSerName val="0"/>
          <c:showPercent val="0"/>
          <c:showBubbleSize val="0"/>
        </c:dLbls>
        <c:gapWidth val="219"/>
        <c:axId val="1779995247"/>
        <c:axId val="1780006767"/>
      </c:barChart>
      <c:lineChart>
        <c:grouping val="standard"/>
        <c:varyColors val="0"/>
        <c:ser>
          <c:idx val="2"/>
          <c:order val="2"/>
          <c:tx>
            <c:strRef>
              <c:f>Arkusz1!$D$1</c:f>
              <c:strCache>
                <c:ptCount val="1"/>
                <c:pt idx="0">
                  <c:v>polska</c:v>
                </c:pt>
              </c:strCache>
            </c:strRef>
          </c:tx>
          <c:spPr>
            <a:ln w="28575" cap="rnd">
              <a:solidFill>
                <a:schemeClr val="accent3"/>
              </a:solidFill>
              <a:round/>
            </a:ln>
            <a:effectLst/>
          </c:spPr>
          <c:marker>
            <c:symbol val="none"/>
          </c:marker>
          <c:cat>
            <c:numRef>
              <c:f>Arkusz1!$A$2:$A$13</c:f>
              <c:numCache>
                <c:formatCode>General</c:formatCode>
                <c:ptCount val="12"/>
                <c:pt idx="0">
                  <c:v>2006</c:v>
                </c:pt>
                <c:pt idx="1">
                  <c:v>2007</c:v>
                </c:pt>
                <c:pt idx="2">
                  <c:v>2008</c:v>
                </c:pt>
                <c:pt idx="3">
                  <c:v>2009</c:v>
                </c:pt>
                <c:pt idx="4">
                  <c:v>2010</c:v>
                </c:pt>
                <c:pt idx="5">
                  <c:v>2011</c:v>
                </c:pt>
                <c:pt idx="6">
                  <c:v>2012</c:v>
                </c:pt>
                <c:pt idx="7">
                  <c:v>2013</c:v>
                </c:pt>
                <c:pt idx="8">
                  <c:v>2014</c:v>
                </c:pt>
                <c:pt idx="9">
                  <c:v>2015</c:v>
                </c:pt>
                <c:pt idx="10">
                  <c:v>2016</c:v>
                </c:pt>
                <c:pt idx="11">
                  <c:v>2017</c:v>
                </c:pt>
              </c:numCache>
            </c:numRef>
          </c:cat>
          <c:val>
            <c:numRef>
              <c:f>Arkusz1!$D$2:$D$13</c:f>
              <c:numCache>
                <c:formatCode>General</c:formatCode>
                <c:ptCount val="12"/>
                <c:pt idx="0">
                  <c:v>7.48</c:v>
                </c:pt>
                <c:pt idx="1">
                  <c:v>11.06</c:v>
                </c:pt>
                <c:pt idx="2">
                  <c:v>12.18</c:v>
                </c:pt>
                <c:pt idx="3">
                  <c:v>13.26</c:v>
                </c:pt>
                <c:pt idx="4">
                  <c:v>30.12</c:v>
                </c:pt>
                <c:pt idx="5">
                  <c:v>35.07</c:v>
                </c:pt>
                <c:pt idx="6">
                  <c:v>33.36</c:v>
                </c:pt>
                <c:pt idx="7">
                  <c:v>24.35</c:v>
                </c:pt>
                <c:pt idx="8">
                  <c:v>17.760000000000002</c:v>
                </c:pt>
                <c:pt idx="9">
                  <c:v>14.93</c:v>
                </c:pt>
                <c:pt idx="10">
                  <c:v>8.9499999999999993</c:v>
                </c:pt>
                <c:pt idx="11">
                  <c:v>1.1599999999999999</c:v>
                </c:pt>
              </c:numCache>
            </c:numRef>
          </c:val>
          <c:smooth val="0"/>
          <c:extLst>
            <c:ext xmlns:c16="http://schemas.microsoft.com/office/drawing/2014/chart" uri="{C3380CC4-5D6E-409C-BE32-E72D297353CC}">
              <c16:uniqueId val="{00000002-7C5D-4935-B587-F3EA4F7097B5}"/>
            </c:ext>
          </c:extLst>
        </c:ser>
        <c:dLbls>
          <c:showLegendKey val="0"/>
          <c:showVal val="0"/>
          <c:showCatName val="0"/>
          <c:showSerName val="0"/>
          <c:showPercent val="0"/>
          <c:showBubbleSize val="0"/>
        </c:dLbls>
        <c:marker val="1"/>
        <c:smooth val="0"/>
        <c:axId val="1779995247"/>
        <c:axId val="1780006767"/>
      </c:lineChart>
      <c:catAx>
        <c:axId val="1779995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1780006767"/>
        <c:crosses val="autoZero"/>
        <c:auto val="1"/>
        <c:lblAlgn val="ctr"/>
        <c:lblOffset val="100"/>
        <c:noMultiLvlLbl val="0"/>
      </c:catAx>
      <c:valAx>
        <c:axId val="17800067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1779995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0211C-C55E-4672-8AD0-3B9D8DF1AA52}" type="datetimeFigureOut">
              <a:rPr lang="pl-PL" smtClean="0"/>
              <a:t>28.08.2026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873D65-FF1E-4CB7-BD7D-DCAC919AB74D}" type="slidenum">
              <a:rPr lang="pl-PL" smtClean="0"/>
              <a:t>‹#›</a:t>
            </a:fld>
            <a:endParaRPr lang="pl-PL"/>
          </a:p>
        </p:txBody>
      </p:sp>
    </p:spTree>
    <p:extLst>
      <p:ext uri="{BB962C8B-B14F-4D97-AF65-F5344CB8AC3E}">
        <p14:creationId xmlns:p14="http://schemas.microsoft.com/office/powerpoint/2010/main" val="4046623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EC873D65-FF1E-4CB7-BD7D-DCAC919AB74D}" type="slidenum">
              <a:rPr lang="pl-PL" smtClean="0"/>
              <a:t>12</a:t>
            </a:fld>
            <a:endParaRPr lang="pl-PL"/>
          </a:p>
        </p:txBody>
      </p:sp>
    </p:spTree>
    <p:extLst>
      <p:ext uri="{BB962C8B-B14F-4D97-AF65-F5344CB8AC3E}">
        <p14:creationId xmlns:p14="http://schemas.microsoft.com/office/powerpoint/2010/main" val="5638521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id="{1BADC175-8897-1137-3775-6EEA06341F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p:spPr>
      </p:pic>
      <p:pic>
        <p:nvPicPr>
          <p:cNvPr id="12" name="Obraz 11" descr="Obraz zawierający zrzut ekranu, czarne&#10;&#10;Zawartość wygenerowana przez AI może być niepoprawna.">
            <a:extLst>
              <a:ext uri="{FF2B5EF4-FFF2-40B4-BE49-F238E27FC236}">
                <a16:creationId xmlns:a16="http://schemas.microsoft.com/office/drawing/2014/main" id="{A4800944-8658-FE64-E2D4-FB6384E4EF7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a:extLst>
              <a:ext uri="{FF2B5EF4-FFF2-40B4-BE49-F238E27FC236}">
                <a16:creationId xmlns:a16="http://schemas.microsoft.com/office/drawing/2014/main" id="{80C81B68-C69A-83AE-3CE4-B2180D322C54}"/>
              </a:ext>
            </a:extLst>
          </p:cNvPr>
          <p:cNvSpPr>
            <a:spLocks noGrp="1"/>
          </p:cNvSpPr>
          <p:nvPr>
            <p:ph type="ctrTitle" hasCustomPrompt="1"/>
          </p:nvPr>
        </p:nvSpPr>
        <p:spPr>
          <a:xfrm>
            <a:off x="997527" y="1122363"/>
            <a:ext cx="9144000" cy="2387600"/>
          </a:xfrm>
        </p:spPr>
        <p:txBody>
          <a:bodyPr anchor="b"/>
          <a:lstStyle>
            <a:lvl1pPr algn="l">
              <a:defRPr sz="6000" spc="300">
                <a:solidFill>
                  <a:srgbClr val="004994"/>
                </a:solidFill>
              </a:defRPr>
            </a:lvl1pPr>
          </a:lstStyle>
          <a:p>
            <a:r>
              <a:rPr lang="pl-PL" dirty="0"/>
              <a:t>TYTUŁ PREZENTACJI</a:t>
            </a:r>
          </a:p>
        </p:txBody>
      </p:sp>
      <p:sp>
        <p:nvSpPr>
          <p:cNvPr id="3" name="Podtytuł 2">
            <a:extLst>
              <a:ext uri="{FF2B5EF4-FFF2-40B4-BE49-F238E27FC236}">
                <a16:creationId xmlns:a16="http://schemas.microsoft.com/office/drawing/2014/main" id="{884F8B31-87A6-1740-97D9-C68EFD12EEDA}"/>
              </a:ext>
            </a:extLst>
          </p:cNvPr>
          <p:cNvSpPr>
            <a:spLocks noGrp="1"/>
          </p:cNvSpPr>
          <p:nvPr>
            <p:ph type="subTitle" idx="1" hasCustomPrompt="1"/>
          </p:nvPr>
        </p:nvSpPr>
        <p:spPr>
          <a:xfrm>
            <a:off x="997527" y="3602038"/>
            <a:ext cx="9144000" cy="1655762"/>
          </a:xfrm>
        </p:spPr>
        <p:txBody>
          <a:bodyPr>
            <a:normAutofit/>
          </a:bodyPr>
          <a:lstStyle>
            <a:lvl1pPr marL="0" indent="0" algn="l">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podtytuł / autor </a:t>
            </a:r>
          </a:p>
        </p:txBody>
      </p:sp>
      <p:pic>
        <p:nvPicPr>
          <p:cNvPr id="9" name="Obraz 8" descr="Obraz zawierający tekst, logo, Grafika, Czcionka&#10;&#10;Zawartość wygenerowana przez AI może być niepoprawna.">
            <a:extLst>
              <a:ext uri="{FF2B5EF4-FFF2-40B4-BE49-F238E27FC236}">
                <a16:creationId xmlns:a16="http://schemas.microsoft.com/office/drawing/2014/main" id="{9BF42059-E150-4962-D52B-D8C130A7F61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46545" y="5691446"/>
            <a:ext cx="3888509" cy="1166554"/>
          </a:xfrm>
          <a:prstGeom prst="rect">
            <a:avLst/>
          </a:prstGeom>
        </p:spPr>
      </p:pic>
      <p:cxnSp>
        <p:nvCxnSpPr>
          <p:cNvPr id="10" name="Łącznik prosty 9">
            <a:extLst>
              <a:ext uri="{FF2B5EF4-FFF2-40B4-BE49-F238E27FC236}">
                <a16:creationId xmlns:a16="http://schemas.microsoft.com/office/drawing/2014/main" id="{8E491AF9-72D7-F63D-90E8-53A85FB9F004}"/>
              </a:ext>
            </a:extLst>
          </p:cNvPr>
          <p:cNvCxnSpPr>
            <a:cxnSpLocks/>
          </p:cNvCxnSpPr>
          <p:nvPr userDrawn="1"/>
        </p:nvCxnSpPr>
        <p:spPr>
          <a:xfrm>
            <a:off x="785514" y="5691446"/>
            <a:ext cx="3535700"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6374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Rozdział">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id="{1BADC175-8897-1137-3775-6EEA06341F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191998" cy="6857999"/>
          </a:xfrm>
          <a:prstGeom prst="rect">
            <a:avLst/>
          </a:prstGeom>
        </p:spPr>
      </p:pic>
      <p:pic>
        <p:nvPicPr>
          <p:cNvPr id="7" name="Obraz 6" descr="Obraz zawierający zrzut ekranu, czarne">
            <a:extLst>
              <a:ext uri="{FF2B5EF4-FFF2-40B4-BE49-F238E27FC236}">
                <a16:creationId xmlns:a16="http://schemas.microsoft.com/office/drawing/2014/main" id="{2D528630-45CD-6E13-236F-8940006D1C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a:extLst>
              <a:ext uri="{FF2B5EF4-FFF2-40B4-BE49-F238E27FC236}">
                <a16:creationId xmlns:a16="http://schemas.microsoft.com/office/drawing/2014/main" id="{80C81B68-C69A-83AE-3CE4-B2180D322C54}"/>
              </a:ext>
            </a:extLst>
          </p:cNvPr>
          <p:cNvSpPr>
            <a:spLocks noGrp="1"/>
          </p:cNvSpPr>
          <p:nvPr>
            <p:ph type="ctrTitle" hasCustomPrompt="1"/>
          </p:nvPr>
        </p:nvSpPr>
        <p:spPr>
          <a:xfrm>
            <a:off x="1524000" y="1122363"/>
            <a:ext cx="9144000" cy="2387600"/>
          </a:xfrm>
        </p:spPr>
        <p:txBody>
          <a:bodyPr anchor="b"/>
          <a:lstStyle>
            <a:lvl1pPr algn="ctr">
              <a:defRPr sz="6000" spc="300">
                <a:solidFill>
                  <a:srgbClr val="004994"/>
                </a:solidFill>
              </a:defRPr>
            </a:lvl1pPr>
          </a:lstStyle>
          <a:p>
            <a:r>
              <a:rPr lang="pl-PL" dirty="0"/>
              <a:t>CZĘŚĆ I</a:t>
            </a:r>
          </a:p>
        </p:txBody>
      </p:sp>
      <p:sp>
        <p:nvSpPr>
          <p:cNvPr id="3" name="Podtytuł 2">
            <a:extLst>
              <a:ext uri="{FF2B5EF4-FFF2-40B4-BE49-F238E27FC236}">
                <a16:creationId xmlns:a16="http://schemas.microsoft.com/office/drawing/2014/main" id="{884F8B31-87A6-1740-97D9-C68EFD12EEDA}"/>
              </a:ext>
            </a:extLst>
          </p:cNvPr>
          <p:cNvSpPr>
            <a:spLocks noGrp="1"/>
          </p:cNvSpPr>
          <p:nvPr>
            <p:ph type="subTitle" idx="1" hasCustomPrompt="1"/>
          </p:nvPr>
        </p:nvSpPr>
        <p:spPr>
          <a:xfrm>
            <a:off x="1524000" y="3602038"/>
            <a:ext cx="9144000" cy="1655762"/>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podtytuł</a:t>
            </a:r>
          </a:p>
        </p:txBody>
      </p:sp>
      <p:pic>
        <p:nvPicPr>
          <p:cNvPr id="9" name="Obraz 8" descr="Obraz zawierający tekst, logo, Grafika, Czcionka&#10;&#10;Zawartość wygenerowana przez AI może być niepoprawna.">
            <a:extLst>
              <a:ext uri="{FF2B5EF4-FFF2-40B4-BE49-F238E27FC236}">
                <a16:creationId xmlns:a16="http://schemas.microsoft.com/office/drawing/2014/main" id="{9BF42059-E150-4962-D52B-D8C130A7F61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03491" y="0"/>
            <a:ext cx="3888509" cy="1166554"/>
          </a:xfrm>
          <a:prstGeom prst="rect">
            <a:avLst/>
          </a:prstGeom>
        </p:spPr>
      </p:pic>
      <p:cxnSp>
        <p:nvCxnSpPr>
          <p:cNvPr id="4" name="Łącznik prosty 3">
            <a:extLst>
              <a:ext uri="{FF2B5EF4-FFF2-40B4-BE49-F238E27FC236}">
                <a16:creationId xmlns:a16="http://schemas.microsoft.com/office/drawing/2014/main" id="{A1BC0237-F770-F310-CDFA-C787ADB09FCF}"/>
              </a:ext>
            </a:extLst>
          </p:cNvPr>
          <p:cNvCxnSpPr>
            <a:cxnSpLocks/>
          </p:cNvCxnSpPr>
          <p:nvPr userDrawn="1"/>
        </p:nvCxnSpPr>
        <p:spPr>
          <a:xfrm>
            <a:off x="8447955" y="1166554"/>
            <a:ext cx="3535700"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9011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8" name="Obraz 7" descr="Obraz zawierający zrzut ekranu, Grafika, Karmin, projekt graficzny&#10;&#10;Zawartość wygenerowana przez AI może być niepoprawna.">
            <a:extLst>
              <a:ext uri="{FF2B5EF4-FFF2-40B4-BE49-F238E27FC236}">
                <a16:creationId xmlns:a16="http://schemas.microsoft.com/office/drawing/2014/main" id="{F969345D-A77D-101E-F4DC-35CE97081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Obraz 10" descr="Obraz zawierający zrzut ekranu, czarne&#10;&#10;Zawartość wygenerowana przez AI może być niepoprawna.">
            <a:extLst>
              <a:ext uri="{FF2B5EF4-FFF2-40B4-BE49-F238E27FC236}">
                <a16:creationId xmlns:a16="http://schemas.microsoft.com/office/drawing/2014/main" id="{C7AEAE99-3ED9-9852-A0FC-492B0DA95C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a:extLst>
              <a:ext uri="{FF2B5EF4-FFF2-40B4-BE49-F238E27FC236}">
                <a16:creationId xmlns:a16="http://schemas.microsoft.com/office/drawing/2014/main" id="{F0623E2A-AC36-86EA-62E3-81AEE633680B}"/>
              </a:ext>
            </a:extLst>
          </p:cNvPr>
          <p:cNvSpPr>
            <a:spLocks noGrp="1"/>
          </p:cNvSpPr>
          <p:nvPr>
            <p:ph type="title" hasCustomPrompt="1"/>
          </p:nvPr>
        </p:nvSpPr>
        <p:spPr/>
        <p:txBody>
          <a:bodyPr/>
          <a:lstStyle>
            <a:lvl1pPr>
              <a:defRPr spc="300"/>
            </a:lvl1pPr>
          </a:lstStyle>
          <a:p>
            <a:r>
              <a:rPr lang="pl-PL" dirty="0"/>
              <a:t>Tutaj wstaw tytuł slajdu</a:t>
            </a:r>
          </a:p>
        </p:txBody>
      </p:sp>
      <p:sp>
        <p:nvSpPr>
          <p:cNvPr id="3" name="Symbol zastępczy zawartości 2">
            <a:extLst>
              <a:ext uri="{FF2B5EF4-FFF2-40B4-BE49-F238E27FC236}">
                <a16:creationId xmlns:a16="http://schemas.microsoft.com/office/drawing/2014/main" id="{B59F347D-95D8-05F8-6BB0-1E821C616C48}"/>
              </a:ext>
            </a:extLst>
          </p:cNvPr>
          <p:cNvSpPr>
            <a:spLocks noGrp="1"/>
          </p:cNvSpPr>
          <p:nvPr>
            <p:ph idx="1"/>
          </p:nvPr>
        </p:nvSpPr>
        <p:spPr>
          <a:xfrm>
            <a:off x="838200" y="1825626"/>
            <a:ext cx="10515600" cy="3996440"/>
          </a:xfrm>
        </p:spPr>
        <p:txBody>
          <a:bodyPr>
            <a:normAutofit/>
          </a:bodyPr>
          <a:lstStyle>
            <a:lvl1pPr marL="0" indent="0">
              <a:buNone/>
              <a:defRPr sz="2200"/>
            </a:lvl1pPr>
            <a:lvl2pPr marL="457200" indent="0">
              <a:buNone/>
              <a:defRPr/>
            </a:lvl2pPr>
            <a:lvl3pPr marL="914400" indent="0">
              <a:buNone/>
              <a:defRPr/>
            </a:lvl3pPr>
            <a:lvl4pPr marL="1371600" indent="0">
              <a:buNone/>
              <a:defRPr/>
            </a:lvl4pPr>
            <a:lvl5pPr marL="1828800" indent="0">
              <a:buNone/>
              <a:defRPr/>
            </a:lvl5pPr>
          </a:lstStyle>
          <a:p>
            <a:pPr lvl="0"/>
            <a:r>
              <a:rPr lang="pl-PL" dirty="0"/>
              <a:t>Kliknij, aby edytować style wzorca tekstu</a:t>
            </a:r>
          </a:p>
        </p:txBody>
      </p:sp>
      <p:pic>
        <p:nvPicPr>
          <p:cNvPr id="12" name="Obraz 11" descr="Obraz zawierający tekst, logo, Grafika, Czcionka&#10;&#10;Zawartość wygenerowana przez AI może być niepoprawna.">
            <a:extLst>
              <a:ext uri="{FF2B5EF4-FFF2-40B4-BE49-F238E27FC236}">
                <a16:creationId xmlns:a16="http://schemas.microsoft.com/office/drawing/2014/main" id="{844F9421-FA05-3C36-272D-5E3A9AC864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16581" y="5910348"/>
            <a:ext cx="3158837" cy="947652"/>
          </a:xfrm>
          <a:prstGeom prst="rect">
            <a:avLst/>
          </a:prstGeom>
        </p:spPr>
      </p:pic>
      <p:cxnSp>
        <p:nvCxnSpPr>
          <p:cNvPr id="13" name="Łącznik prosty 12">
            <a:extLst>
              <a:ext uri="{FF2B5EF4-FFF2-40B4-BE49-F238E27FC236}">
                <a16:creationId xmlns:a16="http://schemas.microsoft.com/office/drawing/2014/main" id="{EE006FDF-A79B-44F8-9735-F1A13D65057C}"/>
              </a:ext>
            </a:extLst>
          </p:cNvPr>
          <p:cNvCxnSpPr>
            <a:cxnSpLocks/>
          </p:cNvCxnSpPr>
          <p:nvPr userDrawn="1"/>
        </p:nvCxnSpPr>
        <p:spPr>
          <a:xfrm>
            <a:off x="4708236" y="5910347"/>
            <a:ext cx="2727036"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6613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ytuł i zawartość">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id="{F969345D-A77D-101E-F4DC-35CE97081D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Obraz 6" descr="Obraz zawierający zrzut ekranu, czarne&#10;&#10;Zawartość wygenerowana przez AI może być niepoprawna.">
            <a:extLst>
              <a:ext uri="{FF2B5EF4-FFF2-40B4-BE49-F238E27FC236}">
                <a16:creationId xmlns:a16="http://schemas.microsoft.com/office/drawing/2014/main" id="{CA19575F-ED69-9854-B0F7-0319B46C4B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Obraz 8" descr="Obraz zawierający tekst, logo, Grafika, Czcionka&#10;&#10;Zawartość wygenerowana przez AI może być niepoprawna.">
            <a:extLst>
              <a:ext uri="{FF2B5EF4-FFF2-40B4-BE49-F238E27FC236}">
                <a16:creationId xmlns:a16="http://schemas.microsoft.com/office/drawing/2014/main" id="{81C63A9F-3860-F92A-CEC3-79078B3E327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25600" y="5910348"/>
            <a:ext cx="3158837" cy="947652"/>
          </a:xfrm>
          <a:prstGeom prst="rect">
            <a:avLst/>
          </a:prstGeom>
        </p:spPr>
      </p:pic>
      <p:sp>
        <p:nvSpPr>
          <p:cNvPr id="2" name="Tytuł 1">
            <a:extLst>
              <a:ext uri="{FF2B5EF4-FFF2-40B4-BE49-F238E27FC236}">
                <a16:creationId xmlns:a16="http://schemas.microsoft.com/office/drawing/2014/main" id="{F0623E2A-AC36-86EA-62E3-81AEE633680B}"/>
              </a:ext>
            </a:extLst>
          </p:cNvPr>
          <p:cNvSpPr>
            <a:spLocks noGrp="1"/>
          </p:cNvSpPr>
          <p:nvPr>
            <p:ph type="title" hasCustomPrompt="1"/>
          </p:nvPr>
        </p:nvSpPr>
        <p:spPr>
          <a:xfrm>
            <a:off x="838200" y="365125"/>
            <a:ext cx="8906164" cy="1325563"/>
          </a:xfrm>
        </p:spPr>
        <p:txBody>
          <a:bodyPr/>
          <a:lstStyle>
            <a:lvl1pPr>
              <a:defRPr spc="300"/>
            </a:lvl1pPr>
          </a:lstStyle>
          <a:p>
            <a:r>
              <a:rPr lang="pl-PL" dirty="0"/>
              <a:t>Tutaj wstaw tytuł slajdu</a:t>
            </a:r>
          </a:p>
        </p:txBody>
      </p:sp>
      <p:sp>
        <p:nvSpPr>
          <p:cNvPr id="3" name="Symbol zastępczy zawartości 2">
            <a:extLst>
              <a:ext uri="{FF2B5EF4-FFF2-40B4-BE49-F238E27FC236}">
                <a16:creationId xmlns:a16="http://schemas.microsoft.com/office/drawing/2014/main" id="{B59F347D-95D8-05F8-6BB0-1E821C616C48}"/>
              </a:ext>
            </a:extLst>
          </p:cNvPr>
          <p:cNvSpPr>
            <a:spLocks noGrp="1"/>
          </p:cNvSpPr>
          <p:nvPr>
            <p:ph idx="1"/>
          </p:nvPr>
        </p:nvSpPr>
        <p:spPr>
          <a:xfrm>
            <a:off x="838200" y="1825626"/>
            <a:ext cx="4943764" cy="3996440"/>
          </a:xfrm>
        </p:spPr>
        <p:txBody>
          <a:bodyPr>
            <a:normAutofit/>
          </a:bodyPr>
          <a:lstStyle>
            <a:lvl1pPr marL="0" indent="0">
              <a:buNone/>
              <a:defRPr sz="2200"/>
            </a:lvl1pPr>
            <a:lvl2pPr marL="457200" indent="0">
              <a:buNone/>
              <a:defRPr sz="2200"/>
            </a:lvl2pPr>
            <a:lvl3pPr marL="914400" indent="0">
              <a:buNone/>
              <a:defRPr sz="2200"/>
            </a:lvl3pPr>
            <a:lvl4pPr marL="1371600" indent="0">
              <a:buNone/>
              <a:defRPr sz="2200"/>
            </a:lvl4pPr>
            <a:lvl5pPr marL="1828800" indent="0">
              <a:buNone/>
              <a:defRPr sz="2200"/>
            </a:lvl5pPr>
          </a:lstStyle>
          <a:p>
            <a:pPr lvl="0"/>
            <a:r>
              <a:rPr lang="pl-PL" dirty="0"/>
              <a:t>Kliknij, aby edytować style wzorca tekstu</a:t>
            </a:r>
          </a:p>
        </p:txBody>
      </p:sp>
      <p:pic>
        <p:nvPicPr>
          <p:cNvPr id="5" name="Obraz 4" descr="Obraz zawierający publiczność, tłum, osoba, Ludzka twarz&#10;&#10;Zawartość wygenerowana przez AI może być niepoprawna.">
            <a:extLst>
              <a:ext uri="{FF2B5EF4-FFF2-40B4-BE49-F238E27FC236}">
                <a16:creationId xmlns:a16="http://schemas.microsoft.com/office/drawing/2014/main" id="{AB42851F-7C0F-9F7D-EB86-29B757358E4D}"/>
              </a:ext>
            </a:extLst>
          </p:cNvPr>
          <p:cNvPicPr>
            <a:picLocks noChangeAspect="1"/>
          </p:cNvPicPr>
          <p:nvPr userDrawn="1"/>
        </p:nvPicPr>
        <p:blipFill>
          <a:blip r:embed="rId5">
            <a:extLst>
              <a:ext uri="{28A0092B-C50C-407E-A947-70E740481C1C}">
                <a14:useLocalDpi xmlns:a14="http://schemas.microsoft.com/office/drawing/2010/main" val="0"/>
              </a:ext>
            </a:extLst>
          </a:blip>
          <a:srcRect l="26774" r="26774"/>
          <a:stretch>
            <a:fillRect/>
          </a:stretch>
        </p:blipFill>
        <p:spPr>
          <a:xfrm>
            <a:off x="6410037" y="1741428"/>
            <a:ext cx="5190833" cy="4575598"/>
          </a:xfrm>
          <a:prstGeom prst="rect">
            <a:avLst/>
          </a:prstGeom>
          <a:ln w="76200">
            <a:solidFill>
              <a:schemeClr val="bg1"/>
            </a:solidFill>
          </a:ln>
        </p:spPr>
      </p:pic>
      <p:cxnSp>
        <p:nvCxnSpPr>
          <p:cNvPr id="6" name="Łącznik prosty 5">
            <a:extLst>
              <a:ext uri="{FF2B5EF4-FFF2-40B4-BE49-F238E27FC236}">
                <a16:creationId xmlns:a16="http://schemas.microsoft.com/office/drawing/2014/main" id="{1D2C9BF7-EB06-701B-5A1C-7A6AF01F3709}"/>
              </a:ext>
            </a:extLst>
          </p:cNvPr>
          <p:cNvCxnSpPr/>
          <p:nvPr userDrawn="1"/>
        </p:nvCxnSpPr>
        <p:spPr>
          <a:xfrm>
            <a:off x="1817255" y="5910347"/>
            <a:ext cx="2727036"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085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ytuł / podział na 3">
    <p:spTree>
      <p:nvGrpSpPr>
        <p:cNvPr id="1" name=""/>
        <p:cNvGrpSpPr/>
        <p:nvPr/>
      </p:nvGrpSpPr>
      <p:grpSpPr>
        <a:xfrm>
          <a:off x="0" y="0"/>
          <a:ext cx="0" cy="0"/>
          <a:chOff x="0" y="0"/>
          <a:chExt cx="0" cy="0"/>
        </a:xfrm>
      </p:grpSpPr>
      <p:pic>
        <p:nvPicPr>
          <p:cNvPr id="8" name="Obraz 7" descr="Obraz zawierający zrzut ekranu, Prostokąt, design&#10;&#10;Zawartość wygenerowana przez AI może być niepoprawna.">
            <a:extLst>
              <a:ext uri="{FF2B5EF4-FFF2-40B4-BE49-F238E27FC236}">
                <a16:creationId xmlns:a16="http://schemas.microsoft.com/office/drawing/2014/main" id="{7F75FFE6-8934-B82F-C386-22BB9BACD4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0" name="Obraz 19" descr="Obraz zawierający zrzut ekranu, czarne&#10;&#10;Zawartość wygenerowana przez AI może być niepoprawna.">
            <a:extLst>
              <a:ext uri="{FF2B5EF4-FFF2-40B4-BE49-F238E27FC236}">
                <a16:creationId xmlns:a16="http://schemas.microsoft.com/office/drawing/2014/main" id="{0164D2CF-8C6F-4F9D-49AC-C2121E7F09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9411"/>
            <a:ext cx="12192000" cy="6858000"/>
          </a:xfrm>
          <a:prstGeom prst="rect">
            <a:avLst/>
          </a:prstGeom>
        </p:spPr>
      </p:pic>
      <p:pic>
        <p:nvPicPr>
          <p:cNvPr id="22" name="Obraz 21" descr="Obraz zawierający zrzut ekranu, Prostokąt, design&#10;&#10;Zawartość wygenerowana przez AI może być niepoprawna.">
            <a:extLst>
              <a:ext uri="{FF2B5EF4-FFF2-40B4-BE49-F238E27FC236}">
                <a16:creationId xmlns:a16="http://schemas.microsoft.com/office/drawing/2014/main" id="{8BBA30C4-69EA-77A5-A0C1-A97B11DA8BA1}"/>
              </a:ext>
            </a:extLst>
          </p:cNvPr>
          <p:cNvPicPr>
            <a:picLocks noChangeAspect="1"/>
          </p:cNvPicPr>
          <p:nvPr userDrawn="1"/>
        </p:nvPicPr>
        <p:blipFill>
          <a:blip r:embed="rId2">
            <a:extLst>
              <a:ext uri="{28A0092B-C50C-407E-A947-70E740481C1C}">
                <a14:useLocalDpi xmlns:a14="http://schemas.microsoft.com/office/drawing/2010/main" val="0"/>
              </a:ext>
            </a:extLst>
          </a:blip>
          <a:srcRect b="81097"/>
          <a:stretch>
            <a:fillRect/>
          </a:stretch>
        </p:blipFill>
        <p:spPr>
          <a:xfrm>
            <a:off x="0" y="0"/>
            <a:ext cx="12192000" cy="1296365"/>
          </a:xfrm>
          <a:prstGeom prst="rect">
            <a:avLst/>
          </a:prstGeom>
        </p:spPr>
      </p:pic>
      <p:sp>
        <p:nvSpPr>
          <p:cNvPr id="2" name="Tytuł 1">
            <a:extLst>
              <a:ext uri="{FF2B5EF4-FFF2-40B4-BE49-F238E27FC236}">
                <a16:creationId xmlns:a16="http://schemas.microsoft.com/office/drawing/2014/main" id="{75BF408D-D467-EB4B-67D5-C9728E080B87}"/>
              </a:ext>
            </a:extLst>
          </p:cNvPr>
          <p:cNvSpPr>
            <a:spLocks noGrp="1"/>
          </p:cNvSpPr>
          <p:nvPr>
            <p:ph type="title" hasCustomPrompt="1"/>
          </p:nvPr>
        </p:nvSpPr>
        <p:spPr>
          <a:xfrm>
            <a:off x="831850" y="0"/>
            <a:ext cx="10515600" cy="1006474"/>
          </a:xfrm>
        </p:spPr>
        <p:txBody>
          <a:bodyPr anchor="b">
            <a:normAutofit/>
          </a:bodyPr>
          <a:lstStyle>
            <a:lvl1pPr algn="ctr">
              <a:defRPr sz="4400" spc="300">
                <a:solidFill>
                  <a:schemeClr val="bg2"/>
                </a:solidFill>
              </a:defRPr>
            </a:lvl1pPr>
          </a:lstStyle>
          <a:p>
            <a:r>
              <a:rPr lang="pl-PL" dirty="0"/>
              <a:t>Tutaj wstaw tytuł slajdu</a:t>
            </a:r>
          </a:p>
        </p:txBody>
      </p:sp>
      <p:pic>
        <p:nvPicPr>
          <p:cNvPr id="9" name="Obraz 8" descr="Obraz zawierający tekst, logo, Grafika, Czcionka&#10;&#10;Zawartość wygenerowana przez AI może być niepoprawna.">
            <a:extLst>
              <a:ext uri="{FF2B5EF4-FFF2-40B4-BE49-F238E27FC236}">
                <a16:creationId xmlns:a16="http://schemas.microsoft.com/office/drawing/2014/main" id="{14BAF29E-7D25-EB6F-EDD2-2D180928830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16581" y="5910348"/>
            <a:ext cx="3158837" cy="947652"/>
          </a:xfrm>
          <a:prstGeom prst="rect">
            <a:avLst/>
          </a:prstGeom>
        </p:spPr>
      </p:pic>
      <p:sp>
        <p:nvSpPr>
          <p:cNvPr id="10" name="Symbol zastępczy tekstu 2">
            <a:extLst>
              <a:ext uri="{FF2B5EF4-FFF2-40B4-BE49-F238E27FC236}">
                <a16:creationId xmlns:a16="http://schemas.microsoft.com/office/drawing/2014/main" id="{8E6BAD15-863E-B4ED-D024-D51E66041DB0}"/>
              </a:ext>
            </a:extLst>
          </p:cNvPr>
          <p:cNvSpPr>
            <a:spLocks noGrp="1"/>
          </p:cNvSpPr>
          <p:nvPr>
            <p:ph type="body" idx="1" hasCustomPrompt="1"/>
          </p:nvPr>
        </p:nvSpPr>
        <p:spPr>
          <a:xfrm>
            <a:off x="839788" y="1681163"/>
            <a:ext cx="2993303" cy="82391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Punkt 1</a:t>
            </a:r>
          </a:p>
        </p:txBody>
      </p:sp>
      <p:sp>
        <p:nvSpPr>
          <p:cNvPr id="11" name="Symbol zastępczy zawartości 3">
            <a:extLst>
              <a:ext uri="{FF2B5EF4-FFF2-40B4-BE49-F238E27FC236}">
                <a16:creationId xmlns:a16="http://schemas.microsoft.com/office/drawing/2014/main" id="{1BF00E18-E8F1-1B5C-774C-A82A5E12098D}"/>
              </a:ext>
            </a:extLst>
          </p:cNvPr>
          <p:cNvSpPr>
            <a:spLocks noGrp="1"/>
          </p:cNvSpPr>
          <p:nvPr>
            <p:ph sz="half" idx="2" hasCustomPrompt="1"/>
          </p:nvPr>
        </p:nvSpPr>
        <p:spPr>
          <a:xfrm>
            <a:off x="839788" y="2505075"/>
            <a:ext cx="2993303" cy="3317010"/>
          </a:xfrm>
        </p:spPr>
        <p:txBody>
          <a:bodyPr>
            <a:normAutofit/>
          </a:bodyPr>
          <a:lstStyle>
            <a:lvl1pPr marL="0" indent="0" algn="ctr">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pl-PL" dirty="0"/>
              <a:t>Treść</a:t>
            </a:r>
          </a:p>
        </p:txBody>
      </p:sp>
      <p:cxnSp>
        <p:nvCxnSpPr>
          <p:cNvPr id="13" name="Łącznik prosty 12">
            <a:extLst>
              <a:ext uri="{FF2B5EF4-FFF2-40B4-BE49-F238E27FC236}">
                <a16:creationId xmlns:a16="http://schemas.microsoft.com/office/drawing/2014/main" id="{07C20FB1-B12B-474A-9F7D-2543587644E1}"/>
              </a:ext>
            </a:extLst>
          </p:cNvPr>
          <p:cNvCxnSpPr/>
          <p:nvPr userDrawn="1"/>
        </p:nvCxnSpPr>
        <p:spPr>
          <a:xfrm>
            <a:off x="4230255" y="2004291"/>
            <a:ext cx="0" cy="3906057"/>
          </a:xfrm>
          <a:prstGeom prst="line">
            <a:avLst/>
          </a:prstGeom>
          <a:ln>
            <a:solidFill>
              <a:srgbClr val="004994"/>
            </a:solidFill>
          </a:ln>
        </p:spPr>
        <p:style>
          <a:lnRef idx="2">
            <a:schemeClr val="accent1"/>
          </a:lnRef>
          <a:fillRef idx="0">
            <a:schemeClr val="accent1"/>
          </a:fillRef>
          <a:effectRef idx="1">
            <a:schemeClr val="accent1"/>
          </a:effectRef>
          <a:fontRef idx="minor">
            <a:schemeClr val="tx1"/>
          </a:fontRef>
        </p:style>
      </p:cxnSp>
      <p:sp>
        <p:nvSpPr>
          <p:cNvPr id="14" name="Symbol zastępczy tekstu 2">
            <a:extLst>
              <a:ext uri="{FF2B5EF4-FFF2-40B4-BE49-F238E27FC236}">
                <a16:creationId xmlns:a16="http://schemas.microsoft.com/office/drawing/2014/main" id="{047FCDBE-5170-DF2D-F5FE-B4259DD7288E}"/>
              </a:ext>
            </a:extLst>
          </p:cNvPr>
          <p:cNvSpPr>
            <a:spLocks noGrp="1"/>
          </p:cNvSpPr>
          <p:nvPr>
            <p:ph type="body" idx="10" hasCustomPrompt="1"/>
          </p:nvPr>
        </p:nvSpPr>
        <p:spPr>
          <a:xfrm>
            <a:off x="4594730" y="1677987"/>
            <a:ext cx="2993303" cy="82391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Punkt 2</a:t>
            </a:r>
          </a:p>
        </p:txBody>
      </p:sp>
      <p:sp>
        <p:nvSpPr>
          <p:cNvPr id="15" name="Symbol zastępczy zawartości 3">
            <a:extLst>
              <a:ext uri="{FF2B5EF4-FFF2-40B4-BE49-F238E27FC236}">
                <a16:creationId xmlns:a16="http://schemas.microsoft.com/office/drawing/2014/main" id="{F23AA316-DDB1-7C63-B375-DB45D3170762}"/>
              </a:ext>
            </a:extLst>
          </p:cNvPr>
          <p:cNvSpPr>
            <a:spLocks noGrp="1"/>
          </p:cNvSpPr>
          <p:nvPr>
            <p:ph sz="half" idx="11" hasCustomPrompt="1"/>
          </p:nvPr>
        </p:nvSpPr>
        <p:spPr>
          <a:xfrm>
            <a:off x="4594730" y="2501899"/>
            <a:ext cx="2993303" cy="3317010"/>
          </a:xfrm>
        </p:spPr>
        <p:txBody>
          <a:bodyPr>
            <a:normAutofit/>
          </a:bodyPr>
          <a:lstStyle>
            <a:lvl1pPr marL="0" indent="0" algn="ctr">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pl-PL" dirty="0"/>
              <a:t>Treść</a:t>
            </a:r>
          </a:p>
        </p:txBody>
      </p:sp>
      <p:cxnSp>
        <p:nvCxnSpPr>
          <p:cNvPr id="16" name="Łącznik prosty 15">
            <a:extLst>
              <a:ext uri="{FF2B5EF4-FFF2-40B4-BE49-F238E27FC236}">
                <a16:creationId xmlns:a16="http://schemas.microsoft.com/office/drawing/2014/main" id="{9748737D-1B86-E86E-2205-0822435FC8BA}"/>
              </a:ext>
            </a:extLst>
          </p:cNvPr>
          <p:cNvCxnSpPr/>
          <p:nvPr userDrawn="1"/>
        </p:nvCxnSpPr>
        <p:spPr>
          <a:xfrm>
            <a:off x="7985197" y="2004291"/>
            <a:ext cx="0" cy="3906057"/>
          </a:xfrm>
          <a:prstGeom prst="line">
            <a:avLst/>
          </a:prstGeom>
          <a:ln>
            <a:solidFill>
              <a:srgbClr val="004994"/>
            </a:solidFill>
          </a:ln>
        </p:spPr>
        <p:style>
          <a:lnRef idx="2">
            <a:schemeClr val="accent1"/>
          </a:lnRef>
          <a:fillRef idx="0">
            <a:schemeClr val="accent1"/>
          </a:fillRef>
          <a:effectRef idx="1">
            <a:schemeClr val="accent1"/>
          </a:effectRef>
          <a:fontRef idx="minor">
            <a:schemeClr val="tx1"/>
          </a:fontRef>
        </p:style>
      </p:cxnSp>
      <p:sp>
        <p:nvSpPr>
          <p:cNvPr id="17" name="Symbol zastępczy tekstu 2">
            <a:extLst>
              <a:ext uri="{FF2B5EF4-FFF2-40B4-BE49-F238E27FC236}">
                <a16:creationId xmlns:a16="http://schemas.microsoft.com/office/drawing/2014/main" id="{E18D47D9-AFB5-AAD9-9421-07B35FA7B86F}"/>
              </a:ext>
            </a:extLst>
          </p:cNvPr>
          <p:cNvSpPr>
            <a:spLocks noGrp="1"/>
          </p:cNvSpPr>
          <p:nvPr>
            <p:ph type="body" idx="12" hasCustomPrompt="1"/>
          </p:nvPr>
        </p:nvSpPr>
        <p:spPr>
          <a:xfrm>
            <a:off x="8349672" y="1677987"/>
            <a:ext cx="2993303" cy="82391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Punkt 3</a:t>
            </a:r>
          </a:p>
        </p:txBody>
      </p:sp>
      <p:sp>
        <p:nvSpPr>
          <p:cNvPr id="18" name="Symbol zastępczy zawartości 3">
            <a:extLst>
              <a:ext uri="{FF2B5EF4-FFF2-40B4-BE49-F238E27FC236}">
                <a16:creationId xmlns:a16="http://schemas.microsoft.com/office/drawing/2014/main" id="{D7EA2DFB-A2ED-B237-2A97-F0018B8611AC}"/>
              </a:ext>
            </a:extLst>
          </p:cNvPr>
          <p:cNvSpPr>
            <a:spLocks noGrp="1"/>
          </p:cNvSpPr>
          <p:nvPr>
            <p:ph sz="half" idx="13" hasCustomPrompt="1"/>
          </p:nvPr>
        </p:nvSpPr>
        <p:spPr>
          <a:xfrm>
            <a:off x="8349672" y="2501899"/>
            <a:ext cx="2993303" cy="3317010"/>
          </a:xfrm>
        </p:spPr>
        <p:txBody>
          <a:bodyPr>
            <a:normAutofit/>
          </a:bodyPr>
          <a:lstStyle>
            <a:lvl1pPr marL="0" indent="0" algn="ctr">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pl-PL" dirty="0"/>
              <a:t>Treść</a:t>
            </a:r>
          </a:p>
        </p:txBody>
      </p:sp>
      <p:cxnSp>
        <p:nvCxnSpPr>
          <p:cNvPr id="19" name="Łącznik prosty 18">
            <a:extLst>
              <a:ext uri="{FF2B5EF4-FFF2-40B4-BE49-F238E27FC236}">
                <a16:creationId xmlns:a16="http://schemas.microsoft.com/office/drawing/2014/main" id="{ED2CBFE5-D095-9B45-42E7-065D60F94739}"/>
              </a:ext>
            </a:extLst>
          </p:cNvPr>
          <p:cNvCxnSpPr/>
          <p:nvPr userDrawn="1"/>
        </p:nvCxnSpPr>
        <p:spPr>
          <a:xfrm>
            <a:off x="4732482" y="5910347"/>
            <a:ext cx="2727036"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6862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ytuł i zawartość">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id="{F969345D-A77D-101E-F4DC-35CE97081D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 name="Obraz 4" descr="Obraz zawierający zrzut ekranu, czarne&#10;&#10;Zawartość wygenerowana przez AI może być niepoprawna.">
            <a:extLst>
              <a:ext uri="{FF2B5EF4-FFF2-40B4-BE49-F238E27FC236}">
                <a16:creationId xmlns:a16="http://schemas.microsoft.com/office/drawing/2014/main" id="{73CFFE56-BC5E-39F3-EF96-F46A4D65B03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a:extLst>
              <a:ext uri="{FF2B5EF4-FFF2-40B4-BE49-F238E27FC236}">
                <a16:creationId xmlns:a16="http://schemas.microsoft.com/office/drawing/2014/main" id="{F0623E2A-AC36-86EA-62E3-81AEE633680B}"/>
              </a:ext>
            </a:extLst>
          </p:cNvPr>
          <p:cNvSpPr>
            <a:spLocks noGrp="1"/>
          </p:cNvSpPr>
          <p:nvPr>
            <p:ph type="title" hasCustomPrompt="1"/>
          </p:nvPr>
        </p:nvSpPr>
        <p:spPr/>
        <p:txBody>
          <a:bodyPr/>
          <a:lstStyle>
            <a:lvl1pPr>
              <a:defRPr spc="300"/>
            </a:lvl1pPr>
          </a:lstStyle>
          <a:p>
            <a:r>
              <a:rPr lang="pl-PL" dirty="0"/>
              <a:t>Tutaj wstaw tytuł slajdu</a:t>
            </a:r>
          </a:p>
        </p:txBody>
      </p:sp>
      <p:sp>
        <p:nvSpPr>
          <p:cNvPr id="3" name="Symbol zastępczy zawartości 2">
            <a:extLst>
              <a:ext uri="{FF2B5EF4-FFF2-40B4-BE49-F238E27FC236}">
                <a16:creationId xmlns:a16="http://schemas.microsoft.com/office/drawing/2014/main" id="{B59F347D-95D8-05F8-6BB0-1E821C616C48}"/>
              </a:ext>
            </a:extLst>
          </p:cNvPr>
          <p:cNvSpPr>
            <a:spLocks noGrp="1"/>
          </p:cNvSpPr>
          <p:nvPr>
            <p:ph idx="1"/>
          </p:nvPr>
        </p:nvSpPr>
        <p:spPr>
          <a:xfrm>
            <a:off x="838200" y="1825626"/>
            <a:ext cx="10515600" cy="3984866"/>
          </a:xfrm>
        </p:spPr>
        <p:txBody>
          <a:bodyPr>
            <a:normAutofit/>
          </a:bodyPr>
          <a:lstStyle>
            <a:lvl1pPr marL="0" indent="0">
              <a:buNone/>
              <a:defRPr sz="2200"/>
            </a:lvl1pPr>
            <a:lvl2pPr marL="457200" indent="0">
              <a:buNone/>
              <a:defRPr/>
            </a:lvl2pPr>
            <a:lvl3pPr marL="914400" indent="0">
              <a:buNone/>
              <a:defRPr/>
            </a:lvl3pPr>
            <a:lvl4pPr marL="1371600" indent="0">
              <a:buNone/>
              <a:defRPr/>
            </a:lvl4pPr>
            <a:lvl5pPr marL="1828800" indent="0">
              <a:buNone/>
              <a:defRPr/>
            </a:lvl5pPr>
          </a:lstStyle>
          <a:p>
            <a:pPr lvl="0"/>
            <a:r>
              <a:rPr lang="pl-PL" dirty="0"/>
              <a:t>Kliknij, aby edytować style wzorca tekstu</a:t>
            </a:r>
          </a:p>
        </p:txBody>
      </p:sp>
      <p:pic>
        <p:nvPicPr>
          <p:cNvPr id="6" name="Obraz 5" descr="Obraz zawierający tekst, logo, Grafika, Czcionka&#10;&#10;Zawartość wygenerowana przez AI może być niepoprawna.">
            <a:extLst>
              <a:ext uri="{FF2B5EF4-FFF2-40B4-BE49-F238E27FC236}">
                <a16:creationId xmlns:a16="http://schemas.microsoft.com/office/drawing/2014/main" id="{68251F68-747E-100D-673D-A36E8346805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16581" y="5910348"/>
            <a:ext cx="3158837" cy="947652"/>
          </a:xfrm>
          <a:prstGeom prst="rect">
            <a:avLst/>
          </a:prstGeom>
        </p:spPr>
      </p:pic>
      <p:cxnSp>
        <p:nvCxnSpPr>
          <p:cNvPr id="7" name="Łącznik prosty 6">
            <a:extLst>
              <a:ext uri="{FF2B5EF4-FFF2-40B4-BE49-F238E27FC236}">
                <a16:creationId xmlns:a16="http://schemas.microsoft.com/office/drawing/2014/main" id="{A08020D5-B630-5858-9334-08CDDBF622BA}"/>
              </a:ext>
            </a:extLst>
          </p:cNvPr>
          <p:cNvCxnSpPr>
            <a:cxnSpLocks/>
          </p:cNvCxnSpPr>
          <p:nvPr userDrawn="1"/>
        </p:nvCxnSpPr>
        <p:spPr>
          <a:xfrm>
            <a:off x="4708236" y="5910347"/>
            <a:ext cx="2727036"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3299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Tytuł i zawartość">
    <p:spTree>
      <p:nvGrpSpPr>
        <p:cNvPr id="1" name=""/>
        <p:cNvGrpSpPr/>
        <p:nvPr/>
      </p:nvGrpSpPr>
      <p:grpSpPr>
        <a:xfrm>
          <a:off x="0" y="0"/>
          <a:ext cx="0" cy="0"/>
          <a:chOff x="0" y="0"/>
          <a:chExt cx="0" cy="0"/>
        </a:xfrm>
      </p:grpSpPr>
      <p:pic>
        <p:nvPicPr>
          <p:cNvPr id="8" name="Obraz 7">
            <a:extLst>
              <a:ext uri="{FF2B5EF4-FFF2-40B4-BE49-F238E27FC236}">
                <a16:creationId xmlns:a16="http://schemas.microsoft.com/office/drawing/2014/main" id="{F969345D-A77D-101E-F4DC-35CE97081D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15" name="Obraz 14" descr="Obraz zawierający zrzut ekranu, czarne&#10;&#10;Zawartość wygenerowana przez AI może być niepoprawna.">
            <a:extLst>
              <a:ext uri="{FF2B5EF4-FFF2-40B4-BE49-F238E27FC236}">
                <a16:creationId xmlns:a16="http://schemas.microsoft.com/office/drawing/2014/main" id="{4DCFF3AA-37B2-2CFE-3256-D173923369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Obraz 8" descr="Obraz zawierający tekst, logo, Grafika, Czcionka&#10;&#10;Zawartość wygenerowana przez AI może być niepoprawna.">
            <a:extLst>
              <a:ext uri="{FF2B5EF4-FFF2-40B4-BE49-F238E27FC236}">
                <a16:creationId xmlns:a16="http://schemas.microsoft.com/office/drawing/2014/main" id="{81C63A9F-3860-F92A-CEC3-79078B3E327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16581" y="5910348"/>
            <a:ext cx="3158837" cy="947652"/>
          </a:xfrm>
          <a:prstGeom prst="rect">
            <a:avLst/>
          </a:prstGeom>
        </p:spPr>
      </p:pic>
      <p:sp>
        <p:nvSpPr>
          <p:cNvPr id="2" name="Tytuł 1">
            <a:extLst>
              <a:ext uri="{FF2B5EF4-FFF2-40B4-BE49-F238E27FC236}">
                <a16:creationId xmlns:a16="http://schemas.microsoft.com/office/drawing/2014/main" id="{F0623E2A-AC36-86EA-62E3-81AEE633680B}"/>
              </a:ext>
            </a:extLst>
          </p:cNvPr>
          <p:cNvSpPr>
            <a:spLocks noGrp="1"/>
          </p:cNvSpPr>
          <p:nvPr>
            <p:ph type="title" hasCustomPrompt="1"/>
          </p:nvPr>
        </p:nvSpPr>
        <p:spPr/>
        <p:txBody>
          <a:bodyPr/>
          <a:lstStyle>
            <a:lvl1pPr>
              <a:defRPr spc="300"/>
            </a:lvl1pPr>
          </a:lstStyle>
          <a:p>
            <a:r>
              <a:rPr lang="pl-PL" dirty="0"/>
              <a:t>Tutaj wstaw tytuł slajdu</a:t>
            </a:r>
          </a:p>
        </p:txBody>
      </p:sp>
      <p:sp>
        <p:nvSpPr>
          <p:cNvPr id="3" name="Symbol zastępczy zawartości 2">
            <a:extLst>
              <a:ext uri="{FF2B5EF4-FFF2-40B4-BE49-F238E27FC236}">
                <a16:creationId xmlns:a16="http://schemas.microsoft.com/office/drawing/2014/main" id="{B59F347D-95D8-05F8-6BB0-1E821C616C48}"/>
              </a:ext>
            </a:extLst>
          </p:cNvPr>
          <p:cNvSpPr>
            <a:spLocks noGrp="1"/>
          </p:cNvSpPr>
          <p:nvPr>
            <p:ph idx="1"/>
          </p:nvPr>
        </p:nvSpPr>
        <p:spPr>
          <a:xfrm>
            <a:off x="838200" y="4962695"/>
            <a:ext cx="10515600" cy="865450"/>
          </a:xfrm>
        </p:spPr>
        <p:txBody>
          <a:bodyPr>
            <a:normAutofit/>
          </a:bodyPr>
          <a:lstStyle>
            <a:lvl1pPr marL="0" indent="0">
              <a:buNone/>
              <a:defRPr sz="2200"/>
            </a:lvl1pPr>
            <a:lvl2pPr marL="457200" indent="0">
              <a:buNone/>
              <a:defRPr/>
            </a:lvl2pPr>
            <a:lvl3pPr marL="914400" indent="0">
              <a:buNone/>
              <a:defRPr/>
            </a:lvl3pPr>
            <a:lvl4pPr marL="1371600" indent="0">
              <a:buNone/>
              <a:defRPr/>
            </a:lvl4pPr>
            <a:lvl5pPr marL="1828800" indent="0">
              <a:buNone/>
              <a:defRPr/>
            </a:lvl5pPr>
          </a:lstStyle>
          <a:p>
            <a:pPr lvl="0"/>
            <a:r>
              <a:rPr lang="pl-PL" dirty="0"/>
              <a:t>Kliknij, aby edytować style wzorca tekstu</a:t>
            </a:r>
          </a:p>
        </p:txBody>
      </p:sp>
      <p:pic>
        <p:nvPicPr>
          <p:cNvPr id="4" name="Obraz 3" descr="Obraz zawierający publiczność, tłum, osoba, Ludzka twarz&#10;&#10;Zawartość wygenerowana przez AI może być niepoprawna.">
            <a:extLst>
              <a:ext uri="{FF2B5EF4-FFF2-40B4-BE49-F238E27FC236}">
                <a16:creationId xmlns:a16="http://schemas.microsoft.com/office/drawing/2014/main" id="{B6043E3E-2A7D-25BD-8461-A8AE5ACA9BF6}"/>
              </a:ext>
            </a:extLst>
          </p:cNvPr>
          <p:cNvPicPr>
            <a:picLocks noChangeAspect="1"/>
          </p:cNvPicPr>
          <p:nvPr userDrawn="1"/>
        </p:nvPicPr>
        <p:blipFill>
          <a:blip r:embed="rId5">
            <a:extLst>
              <a:ext uri="{28A0092B-C50C-407E-A947-70E740481C1C}">
                <a14:useLocalDpi xmlns:a14="http://schemas.microsoft.com/office/drawing/2010/main" val="0"/>
              </a:ext>
            </a:extLst>
          </a:blip>
          <a:srcRect l="26774" r="26774"/>
          <a:stretch>
            <a:fillRect/>
          </a:stretch>
        </p:blipFill>
        <p:spPr>
          <a:xfrm>
            <a:off x="868783" y="1808576"/>
            <a:ext cx="3210824" cy="2727446"/>
          </a:xfrm>
          <a:prstGeom prst="rect">
            <a:avLst/>
          </a:prstGeom>
          <a:ln w="76200">
            <a:solidFill>
              <a:schemeClr val="bg1"/>
            </a:solidFill>
          </a:ln>
        </p:spPr>
      </p:pic>
      <p:pic>
        <p:nvPicPr>
          <p:cNvPr id="10" name="Obraz 9" descr="Obraz zawierający publiczność, tłum, osoba, Ludzka twarz&#10;&#10;Zawartość wygenerowana przez AI może być niepoprawna.">
            <a:extLst>
              <a:ext uri="{FF2B5EF4-FFF2-40B4-BE49-F238E27FC236}">
                <a16:creationId xmlns:a16="http://schemas.microsoft.com/office/drawing/2014/main" id="{93FFD0E2-C41A-D6DF-190D-E2429D7F0BD4}"/>
              </a:ext>
            </a:extLst>
          </p:cNvPr>
          <p:cNvPicPr>
            <a:picLocks noChangeAspect="1"/>
          </p:cNvPicPr>
          <p:nvPr userDrawn="1"/>
        </p:nvPicPr>
        <p:blipFill>
          <a:blip r:embed="rId5">
            <a:extLst>
              <a:ext uri="{28A0092B-C50C-407E-A947-70E740481C1C}">
                <a14:useLocalDpi xmlns:a14="http://schemas.microsoft.com/office/drawing/2010/main" val="0"/>
              </a:ext>
            </a:extLst>
          </a:blip>
          <a:srcRect l="26774" r="26774"/>
          <a:stretch>
            <a:fillRect/>
          </a:stretch>
        </p:blipFill>
        <p:spPr>
          <a:xfrm>
            <a:off x="4490587" y="1819179"/>
            <a:ext cx="3210824" cy="2727446"/>
          </a:xfrm>
          <a:prstGeom prst="rect">
            <a:avLst/>
          </a:prstGeom>
          <a:ln w="76200">
            <a:solidFill>
              <a:schemeClr val="bg1"/>
            </a:solidFill>
          </a:ln>
        </p:spPr>
      </p:pic>
      <p:pic>
        <p:nvPicPr>
          <p:cNvPr id="11" name="Obraz 10" descr="Obraz zawierający publiczność, tłum, osoba, Ludzka twarz&#10;&#10;Zawartość wygenerowana przez AI może być niepoprawna.">
            <a:extLst>
              <a:ext uri="{FF2B5EF4-FFF2-40B4-BE49-F238E27FC236}">
                <a16:creationId xmlns:a16="http://schemas.microsoft.com/office/drawing/2014/main" id="{4B845174-6F16-4D96-BE50-BD6FC7562200}"/>
              </a:ext>
            </a:extLst>
          </p:cNvPr>
          <p:cNvPicPr>
            <a:picLocks noChangeAspect="1"/>
          </p:cNvPicPr>
          <p:nvPr userDrawn="1"/>
        </p:nvPicPr>
        <p:blipFill>
          <a:blip r:embed="rId5">
            <a:extLst>
              <a:ext uri="{28A0092B-C50C-407E-A947-70E740481C1C}">
                <a14:useLocalDpi xmlns:a14="http://schemas.microsoft.com/office/drawing/2010/main" val="0"/>
              </a:ext>
            </a:extLst>
          </a:blip>
          <a:srcRect l="26774" r="26774"/>
          <a:stretch>
            <a:fillRect/>
          </a:stretch>
        </p:blipFill>
        <p:spPr>
          <a:xfrm>
            <a:off x="8142976" y="1829782"/>
            <a:ext cx="3210824" cy="2727446"/>
          </a:xfrm>
          <a:prstGeom prst="rect">
            <a:avLst/>
          </a:prstGeom>
          <a:ln w="76200">
            <a:solidFill>
              <a:schemeClr val="bg1"/>
            </a:solidFill>
          </a:ln>
        </p:spPr>
      </p:pic>
      <p:cxnSp>
        <p:nvCxnSpPr>
          <p:cNvPr id="13" name="Łącznik prosty 12">
            <a:extLst>
              <a:ext uri="{FF2B5EF4-FFF2-40B4-BE49-F238E27FC236}">
                <a16:creationId xmlns:a16="http://schemas.microsoft.com/office/drawing/2014/main" id="{C127EAE3-5DC6-0144-3C1B-71AAB0C25F0D}"/>
              </a:ext>
            </a:extLst>
          </p:cNvPr>
          <p:cNvCxnSpPr>
            <a:cxnSpLocks/>
          </p:cNvCxnSpPr>
          <p:nvPr userDrawn="1"/>
        </p:nvCxnSpPr>
        <p:spPr>
          <a:xfrm>
            <a:off x="4708236" y="5910347"/>
            <a:ext cx="2727036" cy="0"/>
          </a:xfrm>
          <a:prstGeom prst="line">
            <a:avLst/>
          </a:prstGeom>
          <a:ln w="12700">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3882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339D77D6-C5FC-5B7F-15C9-7215A64A7C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3F7B18E6-4C58-6762-B23C-53E5020204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80C03F27-A93A-AA09-F8CB-3285D80B71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E440394-F47F-4BD2-9235-B641D407DD0D}" type="datetimeFigureOut">
              <a:rPr lang="pl-PL" smtClean="0"/>
              <a:t>28.08.2026</a:t>
            </a:fld>
            <a:endParaRPr lang="pl-PL"/>
          </a:p>
        </p:txBody>
      </p:sp>
      <p:sp>
        <p:nvSpPr>
          <p:cNvPr id="5" name="Symbol zastępczy stopki 4">
            <a:extLst>
              <a:ext uri="{FF2B5EF4-FFF2-40B4-BE49-F238E27FC236}">
                <a16:creationId xmlns:a16="http://schemas.microsoft.com/office/drawing/2014/main" id="{F197D987-635B-DD68-271F-FC7DA3DF9B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id="{F015371C-109A-9482-4F8F-4566A7AB0E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3CD496D-034A-4B51-9267-104EE265CE90}" type="slidenum">
              <a:rPr lang="pl-PL" smtClean="0"/>
              <a:t>‹#›</a:t>
            </a:fld>
            <a:endParaRPr lang="pl-PL"/>
          </a:p>
        </p:txBody>
      </p:sp>
    </p:spTree>
    <p:extLst>
      <p:ext uri="{BB962C8B-B14F-4D97-AF65-F5344CB8AC3E}">
        <p14:creationId xmlns:p14="http://schemas.microsoft.com/office/powerpoint/2010/main" val="3989038370"/>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60" r:id="rId4"/>
    <p:sldLayoutId id="2147483651" r:id="rId5"/>
    <p:sldLayoutId id="2147483661" r:id="rId6"/>
    <p:sldLayoutId id="2147483662" r:id="rId7"/>
  </p:sldLayoutIdLst>
  <p:txStyles>
    <p:titleStyle>
      <a:lvl1pPr algn="l" defTabSz="914400" rtl="0" eaLnBrk="1" latinLnBrk="0" hangingPunct="1">
        <a:lnSpc>
          <a:spcPct val="90000"/>
        </a:lnSpc>
        <a:spcBef>
          <a:spcPct val="0"/>
        </a:spcBef>
        <a:buNone/>
        <a:defRPr sz="4400" b="1" kern="1200">
          <a:solidFill>
            <a:schemeClr val="tx1"/>
          </a:solidFill>
          <a:latin typeface="Lato" panose="020F0502020204030203" pitchFamily="34" charset="-18"/>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800" kern="1200">
          <a:solidFill>
            <a:schemeClr val="tx1"/>
          </a:solidFill>
          <a:latin typeface="Lato" panose="020F0502020204030203" pitchFamily="34" charset="-18"/>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400" kern="1200">
          <a:solidFill>
            <a:schemeClr val="tx1"/>
          </a:solidFill>
          <a:latin typeface="Lato" panose="020F0502020204030203" pitchFamily="34" charset="-18"/>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Lato" panose="020F0502020204030203" pitchFamily="34" charset="-18"/>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Lato" panose="020F0502020204030203" pitchFamily="34" charset="-18"/>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Lato" panose="020F0502020204030203" pitchFamily="34" charset="-18"/>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hyperlink" Target="https://www.who.int/europe/news/item/29-04-2022-hpv-vaccination-brings-the-who-european-region-closer-to-a-cervical-cancer-free-future"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hyperlink" Target="https://www.mp.pl/szczepienia/aktualnosci/315362,skutecznosc-szczepionek-przeciwko-hpv-jest-opinia-rady-przejrzystosci-aotmit" TargetMode="External"/><Relationship Id="rId2" Type="http://schemas.openxmlformats.org/officeDocument/2006/relationships/hyperlink" Target="https://www.gov.pl/web/zdrowie/narodowa-strategia-onkologiczna" TargetMode="Externa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https://www.gov.pl/web/zdrowie/hpv" TargetMode="External"/><Relationship Id="rId2" Type="http://schemas.openxmlformats.org/officeDocument/2006/relationships/hyperlink" Target="https://szczepienia.pzh.gov.pl/szczepionki/hpv/" TargetMode="Externa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0.jpe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DB810AE-06A9-C4F3-53C5-9E130805B6E4}"/>
              </a:ext>
            </a:extLst>
          </p:cNvPr>
          <p:cNvSpPr>
            <a:spLocks noGrp="1"/>
          </p:cNvSpPr>
          <p:nvPr>
            <p:ph type="ctrTitle"/>
          </p:nvPr>
        </p:nvSpPr>
        <p:spPr>
          <a:xfrm>
            <a:off x="997527" y="1122363"/>
            <a:ext cx="10177292" cy="2387600"/>
          </a:xfrm>
        </p:spPr>
        <p:txBody>
          <a:bodyPr>
            <a:normAutofit/>
          </a:bodyPr>
          <a:lstStyle/>
          <a:p>
            <a:r>
              <a:rPr lang="pl-PL" sz="3600" dirty="0"/>
              <a:t>Dlaczego warto chronić dzieci przed HPV</a:t>
            </a:r>
          </a:p>
        </p:txBody>
      </p:sp>
      <p:sp>
        <p:nvSpPr>
          <p:cNvPr id="3" name="Podtytuł 2">
            <a:extLst>
              <a:ext uri="{FF2B5EF4-FFF2-40B4-BE49-F238E27FC236}">
                <a16:creationId xmlns:a16="http://schemas.microsoft.com/office/drawing/2014/main" id="{340C203D-ABA3-A07C-1398-2A47ECE769AC}"/>
              </a:ext>
            </a:extLst>
          </p:cNvPr>
          <p:cNvSpPr>
            <a:spLocks noGrp="1"/>
          </p:cNvSpPr>
          <p:nvPr>
            <p:ph type="subTitle" idx="1"/>
          </p:nvPr>
        </p:nvSpPr>
        <p:spPr>
          <a:xfrm>
            <a:off x="997527" y="3602038"/>
            <a:ext cx="9805152" cy="980595"/>
          </a:xfrm>
        </p:spPr>
        <p:txBody>
          <a:bodyPr>
            <a:normAutofit/>
          </a:bodyPr>
          <a:lstStyle/>
          <a:p>
            <a:pPr algn="ctr"/>
            <a:r>
              <a:rPr lang="pl-PL" sz="2800" dirty="0"/>
              <a:t>Powiatowa Stacja Sanitarno-Epidemiologiczna w Rybniku</a:t>
            </a:r>
          </a:p>
        </p:txBody>
      </p:sp>
      <p:pic>
        <p:nvPicPr>
          <p:cNvPr id="4" name="silentwaves">
            <a:hlinkClick r:id="" action="ppaction://media"/>
            <a:extLst>
              <a:ext uri="{FF2B5EF4-FFF2-40B4-BE49-F238E27FC236}">
                <a16:creationId xmlns:a16="http://schemas.microsoft.com/office/drawing/2014/main" id="{ED87F6E2-6EEB-CBA9-BA00-F2FEF3EF3BA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3676821695"/>
      </p:ext>
    </p:extLst>
  </p:cSld>
  <p:clrMapOvr>
    <a:masterClrMapping/>
  </p:clrMapOvr>
  <mc:AlternateContent xmlns:mc="http://schemas.openxmlformats.org/markup-compatibility/2006" xmlns:p14="http://schemas.microsoft.com/office/powerpoint/2010/main">
    <mc:Choice Requires="p14">
      <p:transition spd="slow" p14:dur="2000" advTm="7361"/>
    </mc:Choice>
    <mc:Fallback xmlns="">
      <p:transition spd="slow" advTm="73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3EADC1-75E7-487A-A017-B94A27EF2D42}"/>
              </a:ext>
            </a:extLst>
          </p:cNvPr>
          <p:cNvSpPr>
            <a:spLocks noGrp="1"/>
          </p:cNvSpPr>
          <p:nvPr>
            <p:ph type="title"/>
          </p:nvPr>
        </p:nvSpPr>
        <p:spPr>
          <a:xfrm>
            <a:off x="838200" y="365126"/>
            <a:ext cx="10515600" cy="670808"/>
          </a:xfrm>
        </p:spPr>
        <p:txBody>
          <a:bodyPr>
            <a:normAutofit fontScale="90000"/>
          </a:bodyPr>
          <a:lstStyle/>
          <a:p>
            <a:br>
              <a:rPr lang="pl-PL" sz="3100" dirty="0"/>
            </a:br>
            <a:r>
              <a:rPr lang="pl-PL" sz="3100" dirty="0"/>
              <a:t>Epidemiologia- zachorowalność w Polsce</a:t>
            </a:r>
            <a:br>
              <a:rPr lang="pl-PL" dirty="0"/>
            </a:br>
            <a:endParaRPr lang="pl-PL" dirty="0"/>
          </a:p>
        </p:txBody>
      </p:sp>
      <p:sp>
        <p:nvSpPr>
          <p:cNvPr id="3" name="Symbol zastępczy zawartości 2">
            <a:extLst>
              <a:ext uri="{FF2B5EF4-FFF2-40B4-BE49-F238E27FC236}">
                <a16:creationId xmlns:a16="http://schemas.microsoft.com/office/drawing/2014/main" id="{517AD98B-2B29-1E4C-B83A-9121D24808FC}"/>
              </a:ext>
            </a:extLst>
          </p:cNvPr>
          <p:cNvSpPr>
            <a:spLocks noGrp="1"/>
          </p:cNvSpPr>
          <p:nvPr>
            <p:ph idx="1"/>
          </p:nvPr>
        </p:nvSpPr>
        <p:spPr>
          <a:xfrm>
            <a:off x="838200" y="1456660"/>
            <a:ext cx="10515600" cy="4365406"/>
          </a:xfrm>
        </p:spPr>
        <p:txBody>
          <a:bodyPr/>
          <a:lstStyle/>
          <a:p>
            <a:pPr algn="just"/>
            <a:r>
              <a:rPr lang="pl-PL" dirty="0"/>
              <a:t>W Polsce spośród nowotworów HPV-zależnych największy odsetek zachorowań można przypisać wirusowi HPV w przypadku </a:t>
            </a:r>
          </a:p>
          <a:p>
            <a:pPr marL="342900" indent="-342900" algn="just">
              <a:buFont typeface="Wingdings" panose="05000000000000000000" pitchFamily="2" charset="2"/>
              <a:buChar char="q"/>
            </a:pPr>
            <a:r>
              <a:rPr lang="pl-PL" dirty="0"/>
              <a:t>raka szyjki macicy in situ (99%), </a:t>
            </a:r>
          </a:p>
          <a:p>
            <a:pPr marL="342900" indent="-342900" algn="just">
              <a:buFont typeface="Wingdings" panose="05000000000000000000" pitchFamily="2" charset="2"/>
              <a:buChar char="q"/>
            </a:pPr>
            <a:r>
              <a:rPr lang="pl-PL" dirty="0"/>
              <a:t>raka szyjki macicy w postaci inwazyjnej (91%),</a:t>
            </a:r>
          </a:p>
          <a:p>
            <a:pPr marL="342900" indent="-342900" algn="just">
              <a:buFont typeface="Wingdings" panose="05000000000000000000" pitchFamily="2" charset="2"/>
              <a:buChar char="q"/>
            </a:pPr>
            <a:r>
              <a:rPr lang="pl-PL" dirty="0"/>
              <a:t>raka odbytu (94% u mężczyzn i 86% u kobiet). </a:t>
            </a:r>
          </a:p>
          <a:p>
            <a:pPr algn="just"/>
            <a:r>
              <a:rPr lang="pl-PL" dirty="0"/>
              <a:t>Główny udział w procesie kancerogenezy wszystkich nowotworów HPV-zależnych, z wyjątkiem nowotworu krtani, przypisuje się najbardziej onkogennemu typowi HPV 16</a:t>
            </a:r>
          </a:p>
        </p:txBody>
      </p:sp>
    </p:spTree>
    <p:extLst>
      <p:ext uri="{BB962C8B-B14F-4D97-AF65-F5344CB8AC3E}">
        <p14:creationId xmlns:p14="http://schemas.microsoft.com/office/powerpoint/2010/main" val="3599626442"/>
      </p:ext>
    </p:extLst>
  </p:cSld>
  <p:clrMapOvr>
    <a:masterClrMapping/>
  </p:clrMapOvr>
  <mc:AlternateContent xmlns:mc="http://schemas.openxmlformats.org/markup-compatibility/2006" xmlns:p14="http://schemas.microsoft.com/office/powerpoint/2010/main">
    <mc:Choice Requires="p14">
      <p:transition spd="slow" p14:dur="2000" advTm="10242"/>
    </mc:Choice>
    <mc:Fallback xmlns="">
      <p:transition spd="slow" advTm="1024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92462F4-D6C1-FB15-21B2-A229DA132BFC}"/>
              </a:ext>
            </a:extLst>
          </p:cNvPr>
          <p:cNvSpPr>
            <a:spLocks noGrp="1"/>
          </p:cNvSpPr>
          <p:nvPr>
            <p:ph type="title"/>
          </p:nvPr>
        </p:nvSpPr>
        <p:spPr>
          <a:xfrm>
            <a:off x="838200" y="365125"/>
            <a:ext cx="10515600" cy="682383"/>
          </a:xfrm>
        </p:spPr>
        <p:txBody>
          <a:bodyPr>
            <a:normAutofit/>
          </a:bodyPr>
          <a:lstStyle/>
          <a:p>
            <a:r>
              <a:rPr lang="pl-PL" sz="2800" dirty="0"/>
              <a:t>Zachorowalność u kobiet</a:t>
            </a:r>
          </a:p>
        </p:txBody>
      </p:sp>
      <p:sp>
        <p:nvSpPr>
          <p:cNvPr id="3" name="Symbol zastępczy zawartości 2">
            <a:extLst>
              <a:ext uri="{FF2B5EF4-FFF2-40B4-BE49-F238E27FC236}">
                <a16:creationId xmlns:a16="http://schemas.microsoft.com/office/drawing/2014/main" id="{74602F79-0822-19EE-3762-1372645AC0FC}"/>
              </a:ext>
            </a:extLst>
          </p:cNvPr>
          <p:cNvSpPr>
            <a:spLocks noGrp="1"/>
          </p:cNvSpPr>
          <p:nvPr>
            <p:ph idx="1"/>
          </p:nvPr>
        </p:nvSpPr>
        <p:spPr>
          <a:xfrm>
            <a:off x="838200" y="1265274"/>
            <a:ext cx="10515600" cy="4545218"/>
          </a:xfrm>
        </p:spPr>
        <p:txBody>
          <a:bodyPr>
            <a:normAutofit/>
          </a:bodyPr>
          <a:lstStyle/>
          <a:p>
            <a:pPr algn="just"/>
            <a:r>
              <a:rPr lang="pl-PL" dirty="0"/>
              <a:t>Polska ma populację 16,9 ml kobiet w wieku ≥ 15 lat, które są narażone na ryzyko zachorowania na raka szyjki macicy. Każdego roku u 3862 kobiet diagnozuje się raka szyjki macicy, a 2137 umiera z powodu tej choroby. Rak szyjki macicy jest na 6. miejscu najczęstrzym nowotworem wśród kobiet w Polsce i 3. najczęstrzym nowotworem wśród kobiet w wieku od 15 do 44 lat . Szacuje się, że około 3,4% kobiet w populacji ogólnej jest zakażonych HPV typu 16/18 w danym momencie życia. Według Krajowego Rejestru Nowotworów w latach 1999-2020 w przypadku postaci inwazyjnej w 1999 roku zachorowalność wyniosła ok. 18 przypadków na 100 tys. kobiet, osiągając w 2020 roku  poziom 9 przypadków zachorowań na 100 tys. </a:t>
            </a:r>
          </a:p>
          <a:p>
            <a:endParaRPr lang="pl-PL" dirty="0"/>
          </a:p>
        </p:txBody>
      </p:sp>
    </p:spTree>
    <p:extLst>
      <p:ext uri="{BB962C8B-B14F-4D97-AF65-F5344CB8AC3E}">
        <p14:creationId xmlns:p14="http://schemas.microsoft.com/office/powerpoint/2010/main" val="240349767"/>
      </p:ext>
    </p:extLst>
  </p:cSld>
  <p:clrMapOvr>
    <a:masterClrMapping/>
  </p:clrMapOvr>
  <mc:AlternateContent xmlns:mc="http://schemas.openxmlformats.org/markup-compatibility/2006" xmlns:p14="http://schemas.microsoft.com/office/powerpoint/2010/main">
    <mc:Choice Requires="p14">
      <p:transition spd="slow" p14:dur="2000" advTm="25283"/>
    </mc:Choice>
    <mc:Fallback xmlns="">
      <p:transition spd="slow" advTm="25283"/>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377F5BB-8101-B060-0249-53B89FA06378}"/>
              </a:ext>
            </a:extLst>
          </p:cNvPr>
          <p:cNvSpPr>
            <a:spLocks noGrp="1"/>
          </p:cNvSpPr>
          <p:nvPr>
            <p:ph type="title"/>
          </p:nvPr>
        </p:nvSpPr>
        <p:spPr>
          <a:xfrm>
            <a:off x="838200" y="365125"/>
            <a:ext cx="10515600" cy="670809"/>
          </a:xfrm>
        </p:spPr>
        <p:txBody>
          <a:bodyPr>
            <a:normAutofit/>
          </a:bodyPr>
          <a:lstStyle/>
          <a:p>
            <a:r>
              <a:rPr lang="pl-PL" sz="2800" dirty="0"/>
              <a:t>Zachorowalność u mężczyzn</a:t>
            </a:r>
          </a:p>
        </p:txBody>
      </p:sp>
      <p:sp>
        <p:nvSpPr>
          <p:cNvPr id="3" name="Symbol zastępczy zawartości 2">
            <a:extLst>
              <a:ext uri="{FF2B5EF4-FFF2-40B4-BE49-F238E27FC236}">
                <a16:creationId xmlns:a16="http://schemas.microsoft.com/office/drawing/2014/main" id="{C118024B-003B-A7E9-AF22-4E301A507341}"/>
              </a:ext>
            </a:extLst>
          </p:cNvPr>
          <p:cNvSpPr>
            <a:spLocks noGrp="1"/>
          </p:cNvSpPr>
          <p:nvPr>
            <p:ph idx="1"/>
          </p:nvPr>
        </p:nvSpPr>
        <p:spPr>
          <a:xfrm>
            <a:off x="838200" y="1825626"/>
            <a:ext cx="10515600" cy="3596979"/>
          </a:xfrm>
        </p:spPr>
        <p:txBody>
          <a:bodyPr/>
          <a:lstStyle/>
          <a:p>
            <a:pPr algn="just"/>
            <a:r>
              <a:rPr lang="pl-PL" dirty="0"/>
              <a:t>Wśród mężczyzn najczęstszym nowotworem złośliwym HPV-zależnym jest rak krtani.  W populacji mężczyzn w latach 1999-2020 zachorowalność na raka krtani kształtowała się na poziomie 13 zachorowań na 100 tys. mężczyzn w 1999 roku, natomiast w 2020 roku było ok. 8 zachorowań na 100 tys.</a:t>
            </a:r>
          </a:p>
          <a:p>
            <a:endParaRPr lang="pl-PL" dirty="0"/>
          </a:p>
        </p:txBody>
      </p:sp>
    </p:spTree>
    <p:extLst>
      <p:ext uri="{BB962C8B-B14F-4D97-AF65-F5344CB8AC3E}">
        <p14:creationId xmlns:p14="http://schemas.microsoft.com/office/powerpoint/2010/main" val="480469576"/>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646222A-1B84-8087-BC77-D5D8E38FFB7C}"/>
              </a:ext>
            </a:extLst>
          </p:cNvPr>
          <p:cNvSpPr>
            <a:spLocks noGrp="1"/>
          </p:cNvSpPr>
          <p:nvPr>
            <p:ph type="title"/>
          </p:nvPr>
        </p:nvSpPr>
        <p:spPr/>
        <p:txBody>
          <a:bodyPr>
            <a:normAutofit/>
          </a:bodyPr>
          <a:lstStyle/>
          <a:p>
            <a:pPr algn="l"/>
            <a:r>
              <a:rPr lang="pl-PL" sz="2000" dirty="0"/>
              <a:t>Liczba nowotworów złośliwych przypisywalna HPV w populacji Polskiej według płci i lokalizacji nowotworu, 1999</a:t>
            </a:r>
            <a:r>
              <a:rPr lang="en-US" sz="2000" dirty="0"/>
              <a:t>–</a:t>
            </a:r>
            <a:r>
              <a:rPr lang="pl-PL" sz="2000" dirty="0"/>
              <a:t>2020</a:t>
            </a:r>
          </a:p>
        </p:txBody>
      </p:sp>
      <p:sp>
        <p:nvSpPr>
          <p:cNvPr id="8" name="Symbol zastępczy tekstu 7">
            <a:extLst>
              <a:ext uri="{FF2B5EF4-FFF2-40B4-BE49-F238E27FC236}">
                <a16:creationId xmlns:a16="http://schemas.microsoft.com/office/drawing/2014/main" id="{0F9D2400-9359-D421-D9E8-FB2EEACA5041}"/>
              </a:ext>
            </a:extLst>
          </p:cNvPr>
          <p:cNvSpPr>
            <a:spLocks noGrp="1"/>
          </p:cNvSpPr>
          <p:nvPr>
            <p:ph type="body" idx="1"/>
          </p:nvPr>
        </p:nvSpPr>
        <p:spPr/>
        <p:txBody>
          <a:bodyPr/>
          <a:lstStyle/>
          <a:p>
            <a:r>
              <a:rPr lang="pl-PL" dirty="0"/>
              <a:t>Kobiety</a:t>
            </a:r>
          </a:p>
        </p:txBody>
      </p:sp>
      <p:pic>
        <p:nvPicPr>
          <p:cNvPr id="4" name="Symbol zastępczy zawartości 3">
            <a:extLst>
              <a:ext uri="{FF2B5EF4-FFF2-40B4-BE49-F238E27FC236}">
                <a16:creationId xmlns:a16="http://schemas.microsoft.com/office/drawing/2014/main" id="{F1C4A4C9-DF79-EA86-9AEF-C3CF3B7D5B1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839066" y="3173413"/>
            <a:ext cx="2994025" cy="2110968"/>
          </a:xfrm>
          <a:noFill/>
          <a:ln>
            <a:noFill/>
          </a:ln>
        </p:spPr>
      </p:pic>
      <p:sp>
        <p:nvSpPr>
          <p:cNvPr id="9" name="Symbol zastępczy tekstu 8">
            <a:extLst>
              <a:ext uri="{FF2B5EF4-FFF2-40B4-BE49-F238E27FC236}">
                <a16:creationId xmlns:a16="http://schemas.microsoft.com/office/drawing/2014/main" id="{310DCF9E-4471-8ADD-FD8D-F56DB82E3C73}"/>
              </a:ext>
            </a:extLst>
          </p:cNvPr>
          <p:cNvSpPr>
            <a:spLocks noGrp="1"/>
          </p:cNvSpPr>
          <p:nvPr>
            <p:ph type="body" idx="10"/>
          </p:nvPr>
        </p:nvSpPr>
        <p:spPr/>
        <p:txBody>
          <a:bodyPr/>
          <a:lstStyle/>
          <a:p>
            <a:r>
              <a:rPr lang="pl-PL" dirty="0"/>
              <a:t>Mężczyźni</a:t>
            </a:r>
          </a:p>
        </p:txBody>
      </p:sp>
      <p:pic>
        <p:nvPicPr>
          <p:cNvPr id="13" name="Symbol zastępczy zawartości 12">
            <a:extLst>
              <a:ext uri="{FF2B5EF4-FFF2-40B4-BE49-F238E27FC236}">
                <a16:creationId xmlns:a16="http://schemas.microsoft.com/office/drawing/2014/main" id="{90452BA7-DE9A-B3D7-A078-CC740179D4C4}"/>
              </a:ext>
            </a:extLst>
          </p:cNvPr>
          <p:cNvPicPr>
            <a:picLocks noGrp="1" noChangeAspect="1"/>
          </p:cNvPicPr>
          <p:nvPr>
            <p:ph sz="half" idx="11"/>
          </p:nvPr>
        </p:nvPicPr>
        <p:blipFill>
          <a:blip r:embed="rId3"/>
          <a:stretch>
            <a:fillRect/>
          </a:stretch>
        </p:blipFill>
        <p:spPr>
          <a:xfrm>
            <a:off x="4598987" y="3173413"/>
            <a:ext cx="2994025" cy="2185396"/>
          </a:xfrm>
          <a:prstGeom prst="rect">
            <a:avLst/>
          </a:prstGeom>
        </p:spPr>
      </p:pic>
      <p:sp>
        <p:nvSpPr>
          <p:cNvPr id="11" name="Symbol zastępczy tekstu 10">
            <a:extLst>
              <a:ext uri="{FF2B5EF4-FFF2-40B4-BE49-F238E27FC236}">
                <a16:creationId xmlns:a16="http://schemas.microsoft.com/office/drawing/2014/main" id="{F01B336A-0885-ED56-3AE8-BABAC760717D}"/>
              </a:ext>
            </a:extLst>
          </p:cNvPr>
          <p:cNvSpPr>
            <a:spLocks noGrp="1"/>
          </p:cNvSpPr>
          <p:nvPr>
            <p:ph type="body" idx="12"/>
          </p:nvPr>
        </p:nvSpPr>
        <p:spPr/>
        <p:txBody>
          <a:bodyPr>
            <a:normAutofit fontScale="62500" lnSpcReduction="20000"/>
          </a:bodyPr>
          <a:lstStyle/>
          <a:p>
            <a:r>
              <a:rPr lang="pl-PL" dirty="0"/>
              <a:t>Lokalizacje nowotworów zostały określone zgodnie z terminologią ICD-10</a:t>
            </a:r>
          </a:p>
        </p:txBody>
      </p:sp>
      <p:sp>
        <p:nvSpPr>
          <p:cNvPr id="12" name="Symbol zastępczy zawartości 11">
            <a:extLst>
              <a:ext uri="{FF2B5EF4-FFF2-40B4-BE49-F238E27FC236}">
                <a16:creationId xmlns:a16="http://schemas.microsoft.com/office/drawing/2014/main" id="{1A6F1A10-F34F-58B4-BE38-41A64B60F0F5}"/>
              </a:ext>
            </a:extLst>
          </p:cNvPr>
          <p:cNvSpPr>
            <a:spLocks noGrp="1"/>
          </p:cNvSpPr>
          <p:nvPr>
            <p:ph sz="half" idx="13"/>
          </p:nvPr>
        </p:nvSpPr>
        <p:spPr>
          <a:xfrm>
            <a:off x="8349672" y="2892055"/>
            <a:ext cx="2993303" cy="2926853"/>
          </a:xfrm>
        </p:spPr>
        <p:txBody>
          <a:bodyPr>
            <a:normAutofit/>
          </a:bodyPr>
          <a:lstStyle/>
          <a:p>
            <a:pPr algn="l">
              <a:lnSpc>
                <a:spcPct val="100000"/>
              </a:lnSpc>
              <a:spcBef>
                <a:spcPts val="0"/>
              </a:spcBef>
            </a:pPr>
            <a:r>
              <a:rPr lang="pl-PL" sz="1600" b="1" dirty="0">
                <a:solidFill>
                  <a:srgbClr val="92D050"/>
                </a:solidFill>
              </a:rPr>
              <a:t>C01, C09</a:t>
            </a:r>
            <a:r>
              <a:rPr lang="en-US" sz="1600" b="1" dirty="0">
                <a:solidFill>
                  <a:srgbClr val="92D050"/>
                </a:solidFill>
              </a:rPr>
              <a:t>–</a:t>
            </a:r>
            <a:r>
              <a:rPr lang="pl-PL" sz="1600" b="1" dirty="0">
                <a:solidFill>
                  <a:srgbClr val="92D050"/>
                </a:solidFill>
              </a:rPr>
              <a:t>C10 </a:t>
            </a:r>
            <a:r>
              <a:rPr lang="en-US" sz="1600" dirty="0"/>
              <a:t>–</a:t>
            </a:r>
            <a:r>
              <a:rPr lang="pl-PL" sz="1600" dirty="0"/>
              <a:t> część ustna gardła, </a:t>
            </a:r>
          </a:p>
          <a:p>
            <a:pPr algn="l">
              <a:lnSpc>
                <a:spcPct val="100000"/>
              </a:lnSpc>
              <a:spcBef>
                <a:spcPts val="0"/>
              </a:spcBef>
            </a:pPr>
            <a:r>
              <a:rPr lang="pl-PL" sz="1600" b="1" dirty="0">
                <a:solidFill>
                  <a:srgbClr val="FFFF00"/>
                </a:solidFill>
              </a:rPr>
              <a:t>C02</a:t>
            </a:r>
            <a:r>
              <a:rPr lang="en-US" sz="1600" b="1" dirty="0">
                <a:solidFill>
                  <a:srgbClr val="FFFF00"/>
                </a:solidFill>
              </a:rPr>
              <a:t>–</a:t>
            </a:r>
            <a:r>
              <a:rPr lang="pl-PL" sz="1600" b="1" dirty="0">
                <a:solidFill>
                  <a:srgbClr val="FFFF00"/>
                </a:solidFill>
              </a:rPr>
              <a:t>C06 </a:t>
            </a:r>
            <a:r>
              <a:rPr lang="en-US" sz="1600" dirty="0"/>
              <a:t>–</a:t>
            </a:r>
            <a:r>
              <a:rPr lang="pl-PL" sz="1600" dirty="0"/>
              <a:t>jama ustna, </a:t>
            </a:r>
          </a:p>
          <a:p>
            <a:pPr algn="l">
              <a:lnSpc>
                <a:spcPct val="100000"/>
              </a:lnSpc>
              <a:spcBef>
                <a:spcPts val="0"/>
              </a:spcBef>
            </a:pPr>
            <a:r>
              <a:rPr lang="pl-PL" sz="1600" b="1" dirty="0">
                <a:solidFill>
                  <a:srgbClr val="FF0000"/>
                </a:solidFill>
              </a:rPr>
              <a:t>C32</a:t>
            </a:r>
            <a:r>
              <a:rPr lang="pl-PL" sz="1600" dirty="0"/>
              <a:t> </a:t>
            </a:r>
            <a:r>
              <a:rPr lang="en-US" sz="1600" dirty="0"/>
              <a:t>–</a:t>
            </a:r>
            <a:r>
              <a:rPr lang="pl-PL" sz="1600" dirty="0"/>
              <a:t> krtań, </a:t>
            </a:r>
          </a:p>
          <a:p>
            <a:pPr algn="l">
              <a:lnSpc>
                <a:spcPct val="100000"/>
              </a:lnSpc>
              <a:spcBef>
                <a:spcPts val="0"/>
              </a:spcBef>
            </a:pPr>
            <a:r>
              <a:rPr lang="pl-PL" sz="1600" b="1" dirty="0">
                <a:solidFill>
                  <a:srgbClr val="7030A0"/>
                </a:solidFill>
              </a:rPr>
              <a:t>C21</a:t>
            </a:r>
            <a:r>
              <a:rPr lang="pl-PL" sz="1600" dirty="0"/>
              <a:t> </a:t>
            </a:r>
            <a:r>
              <a:rPr lang="en-US" sz="1600" dirty="0"/>
              <a:t>–</a:t>
            </a:r>
            <a:r>
              <a:rPr lang="pl-PL" sz="1600" dirty="0"/>
              <a:t> odbyt, </a:t>
            </a:r>
          </a:p>
          <a:p>
            <a:pPr algn="l">
              <a:lnSpc>
                <a:spcPct val="100000"/>
              </a:lnSpc>
              <a:spcBef>
                <a:spcPts val="0"/>
              </a:spcBef>
            </a:pPr>
            <a:r>
              <a:rPr lang="pl-PL" sz="1600" b="1" dirty="0">
                <a:solidFill>
                  <a:srgbClr val="004994"/>
                </a:solidFill>
              </a:rPr>
              <a:t>C51</a:t>
            </a:r>
            <a:r>
              <a:rPr lang="pl-PL" sz="1600" dirty="0"/>
              <a:t> </a:t>
            </a:r>
            <a:r>
              <a:rPr lang="en-US" sz="1600" dirty="0"/>
              <a:t>–</a:t>
            </a:r>
            <a:r>
              <a:rPr lang="pl-PL" sz="1600" dirty="0"/>
              <a:t> srom, </a:t>
            </a:r>
          </a:p>
          <a:p>
            <a:pPr algn="l">
              <a:lnSpc>
                <a:spcPct val="100000"/>
              </a:lnSpc>
              <a:spcBef>
                <a:spcPts val="0"/>
              </a:spcBef>
            </a:pPr>
            <a:r>
              <a:rPr lang="pl-PL" sz="1600" b="1" dirty="0">
                <a:solidFill>
                  <a:srgbClr val="FF9900"/>
                </a:solidFill>
              </a:rPr>
              <a:t>C52</a:t>
            </a:r>
            <a:r>
              <a:rPr lang="pl-PL" sz="1600" dirty="0"/>
              <a:t> </a:t>
            </a:r>
            <a:r>
              <a:rPr lang="en-US" sz="1600" dirty="0"/>
              <a:t>–</a:t>
            </a:r>
            <a:r>
              <a:rPr lang="pl-PL" sz="1600" dirty="0"/>
              <a:t> pochwa, </a:t>
            </a:r>
          </a:p>
          <a:p>
            <a:pPr algn="l">
              <a:lnSpc>
                <a:spcPct val="100000"/>
              </a:lnSpc>
              <a:spcBef>
                <a:spcPts val="0"/>
              </a:spcBef>
            </a:pPr>
            <a:r>
              <a:rPr lang="pl-PL" sz="1600" b="1" dirty="0">
                <a:solidFill>
                  <a:srgbClr val="00B050"/>
                </a:solidFill>
              </a:rPr>
              <a:t>C53</a:t>
            </a:r>
            <a:r>
              <a:rPr lang="pl-PL" sz="1600" dirty="0"/>
              <a:t> </a:t>
            </a:r>
            <a:r>
              <a:rPr lang="en-US" sz="1600" dirty="0"/>
              <a:t>–</a:t>
            </a:r>
            <a:r>
              <a:rPr lang="pl-PL" sz="1600" dirty="0"/>
              <a:t> szyjka macicy postać inwazyjna, </a:t>
            </a:r>
          </a:p>
          <a:p>
            <a:pPr algn="l">
              <a:lnSpc>
                <a:spcPct val="100000"/>
              </a:lnSpc>
              <a:spcBef>
                <a:spcPts val="0"/>
              </a:spcBef>
            </a:pPr>
            <a:r>
              <a:rPr lang="pl-PL" sz="1600" b="1" dirty="0">
                <a:solidFill>
                  <a:srgbClr val="0070C0"/>
                </a:solidFill>
              </a:rPr>
              <a:t>C60</a:t>
            </a:r>
            <a:r>
              <a:rPr lang="pl-PL" sz="1600" dirty="0"/>
              <a:t> </a:t>
            </a:r>
            <a:r>
              <a:rPr lang="en-US" sz="1600" dirty="0"/>
              <a:t>–</a:t>
            </a:r>
            <a:r>
              <a:rPr lang="pl-PL" sz="1600" dirty="0"/>
              <a:t> penis, </a:t>
            </a:r>
          </a:p>
          <a:p>
            <a:pPr algn="l">
              <a:lnSpc>
                <a:spcPct val="100000"/>
              </a:lnSpc>
              <a:spcBef>
                <a:spcPts val="0"/>
              </a:spcBef>
            </a:pPr>
            <a:r>
              <a:rPr lang="pl-PL" sz="1600" b="1" dirty="0">
                <a:solidFill>
                  <a:srgbClr val="FF99FF"/>
                </a:solidFill>
              </a:rPr>
              <a:t>D06</a:t>
            </a:r>
            <a:r>
              <a:rPr lang="pl-PL" sz="1600" dirty="0"/>
              <a:t> </a:t>
            </a:r>
            <a:r>
              <a:rPr lang="en-US" sz="1600" dirty="0"/>
              <a:t>–</a:t>
            </a:r>
            <a:r>
              <a:rPr lang="pl-PL" sz="1600" dirty="0"/>
              <a:t>szyjka macicy </a:t>
            </a:r>
            <a:r>
              <a:rPr lang="pl-PL" sz="1600" i="1" dirty="0"/>
              <a:t>in situ</a:t>
            </a:r>
            <a:r>
              <a:rPr lang="pl-PL" sz="1600" dirty="0"/>
              <a:t>.</a:t>
            </a:r>
          </a:p>
          <a:p>
            <a:endParaRPr lang="pl-PL" dirty="0"/>
          </a:p>
        </p:txBody>
      </p:sp>
    </p:spTree>
    <p:extLst>
      <p:ext uri="{BB962C8B-B14F-4D97-AF65-F5344CB8AC3E}">
        <p14:creationId xmlns:p14="http://schemas.microsoft.com/office/powerpoint/2010/main" val="108833162"/>
      </p:ext>
    </p:extLst>
  </p:cSld>
  <p:clrMapOvr>
    <a:masterClrMapping/>
  </p:clrMapOvr>
  <mc:AlternateContent xmlns:mc="http://schemas.openxmlformats.org/markup-compatibility/2006" xmlns:p14="http://schemas.microsoft.com/office/powerpoint/2010/main">
    <mc:Choice Requires="p14">
      <p:transition spd="slow" p14:dur="2000" advTm="9443"/>
    </mc:Choice>
    <mc:Fallback xmlns="">
      <p:transition spd="slow" advTm="9443"/>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8DDC01C-7C38-73F0-1109-54C1540B364A}"/>
              </a:ext>
            </a:extLst>
          </p:cNvPr>
          <p:cNvSpPr>
            <a:spLocks noGrp="1"/>
          </p:cNvSpPr>
          <p:nvPr>
            <p:ph type="ctrTitle"/>
          </p:nvPr>
        </p:nvSpPr>
        <p:spPr>
          <a:xfrm>
            <a:off x="1524000" y="1600199"/>
            <a:ext cx="9144000" cy="1909763"/>
          </a:xfrm>
        </p:spPr>
        <p:txBody>
          <a:bodyPr/>
          <a:lstStyle/>
          <a:p>
            <a:r>
              <a:rPr lang="pl-PL" sz="4400" dirty="0"/>
              <a:t>Leczenie, profilaktyka</a:t>
            </a:r>
            <a:br>
              <a:rPr lang="pl-PL" dirty="0"/>
            </a:br>
            <a:endParaRPr lang="pl-PL" dirty="0"/>
          </a:p>
        </p:txBody>
      </p:sp>
      <p:sp>
        <p:nvSpPr>
          <p:cNvPr id="3" name="Podtytuł 2">
            <a:extLst>
              <a:ext uri="{FF2B5EF4-FFF2-40B4-BE49-F238E27FC236}">
                <a16:creationId xmlns:a16="http://schemas.microsoft.com/office/drawing/2014/main" id="{6DDE43DA-32FD-EC71-8F43-B86107296CC4}"/>
              </a:ext>
            </a:extLst>
          </p:cNvPr>
          <p:cNvSpPr>
            <a:spLocks noGrp="1"/>
          </p:cNvSpPr>
          <p:nvPr>
            <p:ph type="subTitle" idx="1"/>
          </p:nvPr>
        </p:nvSpPr>
        <p:spPr/>
        <p:txBody>
          <a:bodyPr>
            <a:normAutofit/>
          </a:bodyPr>
          <a:lstStyle/>
          <a:p>
            <a:r>
              <a:rPr lang="pl-PL" sz="4000" b="1" dirty="0">
                <a:solidFill>
                  <a:srgbClr val="0070C0"/>
                </a:solidFill>
              </a:rPr>
              <a:t>Szczepienia</a:t>
            </a:r>
          </a:p>
        </p:txBody>
      </p:sp>
    </p:spTree>
    <p:extLst>
      <p:ext uri="{BB962C8B-B14F-4D97-AF65-F5344CB8AC3E}">
        <p14:creationId xmlns:p14="http://schemas.microsoft.com/office/powerpoint/2010/main" val="698661878"/>
      </p:ext>
    </p:extLst>
  </p:cSld>
  <p:clrMapOvr>
    <a:masterClrMapping/>
  </p:clrMapOvr>
  <mc:AlternateContent xmlns:mc="http://schemas.openxmlformats.org/markup-compatibility/2006" xmlns:p14="http://schemas.microsoft.com/office/powerpoint/2010/main">
    <mc:Choice Requires="p14">
      <p:transition spd="slow" p14:dur="2000" advTm="4383"/>
    </mc:Choice>
    <mc:Fallback xmlns="">
      <p:transition spd="slow" advTm="4383"/>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9048CA-73C2-222D-332A-57C664342D8E}"/>
              </a:ext>
            </a:extLst>
          </p:cNvPr>
          <p:cNvSpPr>
            <a:spLocks noGrp="1"/>
          </p:cNvSpPr>
          <p:nvPr>
            <p:ph type="title"/>
          </p:nvPr>
        </p:nvSpPr>
        <p:spPr>
          <a:xfrm>
            <a:off x="838200" y="365126"/>
            <a:ext cx="10515600" cy="538641"/>
          </a:xfrm>
        </p:spPr>
        <p:txBody>
          <a:bodyPr>
            <a:normAutofit/>
          </a:bodyPr>
          <a:lstStyle/>
          <a:p>
            <a:r>
              <a:rPr lang="pl-PL" sz="2800" dirty="0"/>
              <a:t>Metody leczenia</a:t>
            </a:r>
          </a:p>
        </p:txBody>
      </p:sp>
      <p:sp>
        <p:nvSpPr>
          <p:cNvPr id="3" name="Symbol zastępczy zawartości 2">
            <a:extLst>
              <a:ext uri="{FF2B5EF4-FFF2-40B4-BE49-F238E27FC236}">
                <a16:creationId xmlns:a16="http://schemas.microsoft.com/office/drawing/2014/main" id="{7C408276-9AEA-0ACF-7F06-A921781501F7}"/>
              </a:ext>
            </a:extLst>
          </p:cNvPr>
          <p:cNvSpPr>
            <a:spLocks noGrp="1"/>
          </p:cNvSpPr>
          <p:nvPr>
            <p:ph idx="1"/>
          </p:nvPr>
        </p:nvSpPr>
        <p:spPr>
          <a:xfrm>
            <a:off x="838200" y="1711842"/>
            <a:ext cx="10515600" cy="4110224"/>
          </a:xfrm>
        </p:spPr>
        <p:txBody>
          <a:bodyPr>
            <a:normAutofit fontScale="92500" lnSpcReduction="20000"/>
          </a:bodyPr>
          <a:lstStyle/>
          <a:p>
            <a:pPr algn="just"/>
            <a:r>
              <a:rPr lang="pl-PL" dirty="0"/>
              <a:t>Obecnie </a:t>
            </a:r>
            <a:r>
              <a:rPr lang="pl-PL" b="1" dirty="0"/>
              <a:t>nie są dostępne metody aktywnego leczenia zakażenia wirusem HPV</a:t>
            </a:r>
            <a:r>
              <a:rPr lang="pl-PL" dirty="0"/>
              <a:t>. W praktyce klinicznej stosuje się jedynie leczenie miejscowe zmian chorobowych spowodowanych wirusem:</a:t>
            </a:r>
          </a:p>
          <a:p>
            <a:pPr algn="just"/>
            <a:r>
              <a:rPr lang="pl-PL" dirty="0"/>
              <a:t>• inwazyjne </a:t>
            </a:r>
            <a:r>
              <a:rPr lang="en-US" dirty="0"/>
              <a:t>–</a:t>
            </a:r>
            <a:r>
              <a:rPr lang="pl-PL" dirty="0"/>
              <a:t> wycięcie chirurgiczne, krioterapia, elektrokoagulacja,</a:t>
            </a:r>
          </a:p>
          <a:p>
            <a:pPr algn="just"/>
            <a:r>
              <a:rPr lang="pl-PL" dirty="0"/>
              <a:t>laseroterapia;</a:t>
            </a:r>
          </a:p>
          <a:p>
            <a:pPr algn="just"/>
            <a:r>
              <a:rPr lang="pl-PL" dirty="0"/>
              <a:t>• zachowawcze </a:t>
            </a:r>
            <a:r>
              <a:rPr lang="en-US" dirty="0"/>
              <a:t>–</a:t>
            </a:r>
            <a:r>
              <a:rPr lang="pl-PL" dirty="0"/>
              <a:t> miejscowe stosowanie immunomodulatorów i leków.</a:t>
            </a:r>
          </a:p>
          <a:p>
            <a:pPr algn="just"/>
            <a:r>
              <a:rPr lang="pl-PL" dirty="0"/>
              <a:t>Jednak ryzyko takiego zakażenia można znacząco zmniejszyć, przede wszystkim poprzez zastosowanie szczepień ochronnych. W Polsce strategicznym dokumentem podejmującym tematykę szczepień przeciw HPV jest Narodowa Strategia Onkologiczna na lata 2020</a:t>
            </a:r>
            <a:r>
              <a:rPr lang="en-US" dirty="0"/>
              <a:t>–</a:t>
            </a:r>
            <a:r>
              <a:rPr lang="pl-PL" dirty="0"/>
              <a:t>2030, w której szczepienia te są jednym z najważniejszych elementów obszaru prewencji nowotworów.</a:t>
            </a:r>
          </a:p>
          <a:p>
            <a:endParaRPr lang="pl-PL" dirty="0"/>
          </a:p>
        </p:txBody>
      </p:sp>
      <p:pic>
        <p:nvPicPr>
          <p:cNvPr id="4" name="Obraz 3" descr="Obraz zawierający tekst, zrzut ekranu, Grafika, projekt graficzny&#10;&#10;Zawartość wygenerowana przez sztuczną inteligencję może być niepoprawna.">
            <a:extLst>
              <a:ext uri="{FF2B5EF4-FFF2-40B4-BE49-F238E27FC236}">
                <a16:creationId xmlns:a16="http://schemas.microsoft.com/office/drawing/2014/main" id="{A6A9B37D-6889-4186-2FE4-4EA095E4343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62038" y="191916"/>
            <a:ext cx="3455277" cy="1423702"/>
          </a:xfrm>
          <a:prstGeom prst="rect">
            <a:avLst/>
          </a:prstGeom>
          <a:noFill/>
        </p:spPr>
      </p:pic>
    </p:spTree>
    <p:extLst>
      <p:ext uri="{BB962C8B-B14F-4D97-AF65-F5344CB8AC3E}">
        <p14:creationId xmlns:p14="http://schemas.microsoft.com/office/powerpoint/2010/main" val="385354232"/>
      </p:ext>
    </p:extLst>
  </p:cSld>
  <p:clrMapOvr>
    <a:masterClrMapping/>
  </p:clrMapOvr>
  <mc:AlternateContent xmlns:mc="http://schemas.openxmlformats.org/markup-compatibility/2006" xmlns:p14="http://schemas.microsoft.com/office/powerpoint/2010/main">
    <mc:Choice Requires="p14">
      <p:transition spd="slow" p14:dur="2000" advTm="19527"/>
    </mc:Choice>
    <mc:Fallback xmlns="">
      <p:transition spd="slow" advTm="19527"/>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6DA78A-9225-7324-6325-19394673A9D4}"/>
              </a:ext>
            </a:extLst>
          </p:cNvPr>
          <p:cNvSpPr>
            <a:spLocks noGrp="1"/>
          </p:cNvSpPr>
          <p:nvPr>
            <p:ph type="title"/>
          </p:nvPr>
        </p:nvSpPr>
        <p:spPr>
          <a:xfrm>
            <a:off x="838200" y="365126"/>
            <a:ext cx="10515600" cy="670808"/>
          </a:xfrm>
        </p:spPr>
        <p:txBody>
          <a:bodyPr>
            <a:normAutofit/>
          </a:bodyPr>
          <a:lstStyle/>
          <a:p>
            <a:r>
              <a:rPr lang="pl-PL" sz="2800" dirty="0"/>
              <a:t>Szczepienia przeciw HPV</a:t>
            </a:r>
          </a:p>
        </p:txBody>
      </p:sp>
      <p:sp>
        <p:nvSpPr>
          <p:cNvPr id="3" name="Symbol zastępczy zawartości 2">
            <a:extLst>
              <a:ext uri="{FF2B5EF4-FFF2-40B4-BE49-F238E27FC236}">
                <a16:creationId xmlns:a16="http://schemas.microsoft.com/office/drawing/2014/main" id="{C92DC748-4C28-198B-FC99-ACDFEEE2F6B1}"/>
              </a:ext>
            </a:extLst>
          </p:cNvPr>
          <p:cNvSpPr>
            <a:spLocks noGrp="1"/>
          </p:cNvSpPr>
          <p:nvPr>
            <p:ph idx="1"/>
          </p:nvPr>
        </p:nvSpPr>
        <p:spPr>
          <a:xfrm>
            <a:off x="680484" y="1212112"/>
            <a:ext cx="10855842" cy="4609954"/>
          </a:xfrm>
        </p:spPr>
        <p:txBody>
          <a:bodyPr>
            <a:normAutofit/>
          </a:bodyPr>
          <a:lstStyle/>
          <a:p>
            <a:pPr algn="just"/>
            <a:r>
              <a:rPr lang="pl-PL" dirty="0"/>
              <a:t>Obecnie dostępne szczepionki mogłyby potencjalnie zmniejszyć liczbę zachorowań na nowotwór HPV-zależny o 54% (75% wśród kobiet i 35% wśród mężczyzn), co z kolei przełożyłoby się na 4,6 tysiąca nowotworów złośliwych rocznie mniej.</a:t>
            </a:r>
          </a:p>
          <a:p>
            <a:pPr algn="just"/>
            <a:r>
              <a:rPr lang="pl-PL" dirty="0"/>
              <a:t>Zgodnie z wynikami analizy przeprowadzonej przez zespół Wydziału Analiz Systemowych i Badań Własnych Agencji Badań Medycznych przedstawionych w raporcie „ Powszechny program szczepień przeciw HPV- przewidywane skutki zdrowotne dla populacji oraz systemu ochrony zdrowia w Polsce”, wnioskuje się, że na przestrzeni lat 1999</a:t>
            </a:r>
            <a:r>
              <a:rPr lang="en-US" dirty="0"/>
              <a:t>–</a:t>
            </a:r>
            <a:r>
              <a:rPr lang="pl-PL" dirty="0"/>
              <a:t>2020 można było uniknąć ponad 90 tys. lub 114 tys. przypadków nowotworów, gdyby wszyscy mieszkańcy Polski zostali w poprzednich dekadach zaszczepieni przeciw HPV odpowiednio szczepionką Cervarix lub Gardasil 9.</a:t>
            </a:r>
          </a:p>
          <a:p>
            <a:endParaRPr lang="pl-PL" dirty="0"/>
          </a:p>
        </p:txBody>
      </p:sp>
    </p:spTree>
    <p:extLst>
      <p:ext uri="{BB962C8B-B14F-4D97-AF65-F5344CB8AC3E}">
        <p14:creationId xmlns:p14="http://schemas.microsoft.com/office/powerpoint/2010/main" val="4262795984"/>
      </p:ext>
    </p:extLst>
  </p:cSld>
  <p:clrMapOvr>
    <a:masterClrMapping/>
  </p:clrMapOvr>
  <mc:AlternateContent xmlns:mc="http://schemas.openxmlformats.org/markup-compatibility/2006" xmlns:p14="http://schemas.microsoft.com/office/powerpoint/2010/main">
    <mc:Choice Requires="p14">
      <p:transition spd="slow" p14:dur="2000" advTm="25789"/>
    </mc:Choice>
    <mc:Fallback xmlns="">
      <p:transition spd="slow" advTm="2578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B8879D7-90CD-5603-03F5-005CDBF8C857}"/>
              </a:ext>
            </a:extLst>
          </p:cNvPr>
          <p:cNvSpPr>
            <a:spLocks noGrp="1"/>
          </p:cNvSpPr>
          <p:nvPr>
            <p:ph type="title"/>
          </p:nvPr>
        </p:nvSpPr>
        <p:spPr>
          <a:xfrm>
            <a:off x="838200" y="365126"/>
            <a:ext cx="10515600" cy="496111"/>
          </a:xfrm>
        </p:spPr>
        <p:txBody>
          <a:bodyPr>
            <a:normAutofit fontScale="90000"/>
          </a:bodyPr>
          <a:lstStyle/>
          <a:p>
            <a:br>
              <a:rPr lang="pl-PL" dirty="0"/>
            </a:br>
            <a:r>
              <a:rPr lang="pl-PL" sz="3100" dirty="0"/>
              <a:t>Szczepionki HPV </a:t>
            </a:r>
            <a:br>
              <a:rPr lang="pl-PL" dirty="0"/>
            </a:br>
            <a:endParaRPr lang="pl-PL" dirty="0"/>
          </a:p>
        </p:txBody>
      </p:sp>
      <p:sp>
        <p:nvSpPr>
          <p:cNvPr id="3" name="Symbol zastępczy zawartości 2">
            <a:extLst>
              <a:ext uri="{FF2B5EF4-FFF2-40B4-BE49-F238E27FC236}">
                <a16:creationId xmlns:a16="http://schemas.microsoft.com/office/drawing/2014/main" id="{905CF0D7-7C87-6B01-4717-1F466369C345}"/>
              </a:ext>
            </a:extLst>
          </p:cNvPr>
          <p:cNvSpPr>
            <a:spLocks noGrp="1"/>
          </p:cNvSpPr>
          <p:nvPr>
            <p:ph idx="1"/>
          </p:nvPr>
        </p:nvSpPr>
        <p:spPr>
          <a:xfrm>
            <a:off x="838200" y="967564"/>
            <a:ext cx="11018520" cy="4854502"/>
          </a:xfrm>
        </p:spPr>
        <p:txBody>
          <a:bodyPr>
            <a:normAutofit lnSpcReduction="10000"/>
          </a:bodyPr>
          <a:lstStyle/>
          <a:p>
            <a:pPr algn="just"/>
            <a:r>
              <a:rPr lang="pl-PL" dirty="0"/>
              <a:t>Szczepionki przeciw HPV należą do szczepionek zabitych, co więcej, nie zawierają całego wirusa. W ich opracowaniu zastosowano nowoczesne techniki rekombinacji genetycznej, dzięki którym otrzymano wirusopodobne cząstki (VLP) złożone z białek L1 otoczki wirusa HPV. Białka te są antygenem w szczepionce i to one wzbudzają odpowiedź układu odpornościowego. To przeciwciała przeciw tym cząstkom VLP, wytworzone w wyniku podania szczepionki, stanowią skuteczną ochronę na wypadek kontaktu z wirusem HPV.</a:t>
            </a:r>
          </a:p>
          <a:p>
            <a:pPr algn="just"/>
            <a:r>
              <a:rPr lang="pl-PL" dirty="0"/>
              <a:t>W skład szczepionki wchodzą także adiuwanty odpowiedzialne za wzmocnienie odpowiedzi układu immunologicznego</a:t>
            </a:r>
          </a:p>
          <a:p>
            <a:pPr algn="just"/>
            <a:r>
              <a:rPr lang="pl-PL" b="1" dirty="0"/>
              <a:t>Żadna z dostępnych szczepionek nie zawiera materiału genetycznego wirusa HPV, czyli wirusowego DNA. Nie może więc dojść do zakażenia wirusem HPV w wyniku podania szczepienia.</a:t>
            </a:r>
          </a:p>
          <a:p>
            <a:endParaRPr lang="pl-PL" dirty="0"/>
          </a:p>
        </p:txBody>
      </p:sp>
    </p:spTree>
    <p:extLst>
      <p:ext uri="{BB962C8B-B14F-4D97-AF65-F5344CB8AC3E}">
        <p14:creationId xmlns:p14="http://schemas.microsoft.com/office/powerpoint/2010/main" val="3447405067"/>
      </p:ext>
    </p:extLst>
  </p:cSld>
  <p:clrMapOvr>
    <a:masterClrMapping/>
  </p:clrMapOvr>
  <mc:AlternateContent xmlns:mc="http://schemas.openxmlformats.org/markup-compatibility/2006" xmlns:p14="http://schemas.microsoft.com/office/powerpoint/2010/main">
    <mc:Choice Requires="p14">
      <p:transition spd="slow" p14:dur="2000" advTm="19498"/>
    </mc:Choice>
    <mc:Fallback xmlns="">
      <p:transition spd="slow" advTm="19498"/>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ECB060-323D-9E54-ECB5-FB33ACD2092A}"/>
              </a:ext>
            </a:extLst>
          </p:cNvPr>
          <p:cNvSpPr>
            <a:spLocks noGrp="1"/>
          </p:cNvSpPr>
          <p:nvPr>
            <p:ph type="title"/>
          </p:nvPr>
        </p:nvSpPr>
        <p:spPr>
          <a:xfrm>
            <a:off x="838200" y="365125"/>
            <a:ext cx="10515600" cy="682625"/>
          </a:xfrm>
        </p:spPr>
        <p:txBody>
          <a:bodyPr>
            <a:normAutofit/>
          </a:bodyPr>
          <a:lstStyle/>
          <a:p>
            <a:r>
              <a:rPr lang="pl-PL" sz="2800" dirty="0"/>
              <a:t>Budowa szczepionki HPV</a:t>
            </a:r>
          </a:p>
        </p:txBody>
      </p:sp>
      <p:pic>
        <p:nvPicPr>
          <p:cNvPr id="4" name="Symbol zastępczy zawartości 3" descr="Jak zbudowana jest szczepionka hpv?">
            <a:extLst>
              <a:ext uri="{FF2B5EF4-FFF2-40B4-BE49-F238E27FC236}">
                <a16:creationId xmlns:a16="http://schemas.microsoft.com/office/drawing/2014/main" id="{6AF315EC-B066-2095-936C-C6C60F1330F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61573" y="1499191"/>
            <a:ext cx="9668853" cy="4311059"/>
          </a:xfrm>
          <a:prstGeom prst="rect">
            <a:avLst/>
          </a:prstGeom>
          <a:noFill/>
          <a:ln>
            <a:noFill/>
          </a:ln>
        </p:spPr>
      </p:pic>
    </p:spTree>
    <p:extLst>
      <p:ext uri="{BB962C8B-B14F-4D97-AF65-F5344CB8AC3E}">
        <p14:creationId xmlns:p14="http://schemas.microsoft.com/office/powerpoint/2010/main" val="180746036"/>
      </p:ext>
    </p:extLst>
  </p:cSld>
  <p:clrMapOvr>
    <a:masterClrMapping/>
  </p:clrMapOvr>
  <mc:AlternateContent xmlns:mc="http://schemas.openxmlformats.org/markup-compatibility/2006" xmlns:p14="http://schemas.microsoft.com/office/powerpoint/2010/main">
    <mc:Choice Requires="p14">
      <p:transition spd="slow" p14:dur="2000" advTm="6245"/>
    </mc:Choice>
    <mc:Fallback xmlns="">
      <p:transition spd="slow" advTm="6245"/>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AA2BA04-132C-2064-EE46-23836B17A4F7}"/>
              </a:ext>
            </a:extLst>
          </p:cNvPr>
          <p:cNvSpPr>
            <a:spLocks noGrp="1"/>
          </p:cNvSpPr>
          <p:nvPr>
            <p:ph type="title"/>
          </p:nvPr>
        </p:nvSpPr>
        <p:spPr>
          <a:xfrm>
            <a:off x="838200" y="365125"/>
            <a:ext cx="10515600" cy="670809"/>
          </a:xfrm>
        </p:spPr>
        <p:txBody>
          <a:bodyPr anchor="ctr">
            <a:normAutofit fontScale="90000"/>
          </a:bodyPr>
          <a:lstStyle/>
          <a:p>
            <a:br>
              <a:rPr lang="pl-PL" sz="2800" dirty="0"/>
            </a:br>
            <a:r>
              <a:rPr lang="pl-PL" sz="2800" dirty="0"/>
              <a:t>Jakie rodzaje szczepionek są dostępne w Polsce?</a:t>
            </a:r>
            <a:br>
              <a:rPr lang="pl-PL" sz="2800" dirty="0"/>
            </a:br>
            <a:endParaRPr lang="pl-PL" sz="2800" dirty="0"/>
          </a:p>
        </p:txBody>
      </p:sp>
      <p:sp>
        <p:nvSpPr>
          <p:cNvPr id="3" name="Symbol zastępczy zawartości 2">
            <a:extLst>
              <a:ext uri="{FF2B5EF4-FFF2-40B4-BE49-F238E27FC236}">
                <a16:creationId xmlns:a16="http://schemas.microsoft.com/office/drawing/2014/main" id="{65845712-1989-F3AA-024D-2C8B7ABDAE36}"/>
              </a:ext>
            </a:extLst>
          </p:cNvPr>
          <p:cNvSpPr>
            <a:spLocks noGrp="1"/>
          </p:cNvSpPr>
          <p:nvPr>
            <p:ph idx="1"/>
          </p:nvPr>
        </p:nvSpPr>
        <p:spPr>
          <a:xfrm>
            <a:off x="838200" y="1080394"/>
            <a:ext cx="10515600" cy="4741672"/>
          </a:xfrm>
        </p:spPr>
        <p:txBody>
          <a:bodyPr>
            <a:normAutofit/>
          </a:bodyPr>
          <a:lstStyle/>
          <a:p>
            <a:pPr algn="just">
              <a:lnSpc>
                <a:spcPct val="110000"/>
              </a:lnSpc>
            </a:pPr>
            <a:r>
              <a:rPr lang="pl-PL" sz="1900" dirty="0"/>
              <a:t>W Polsce w powszechnym programie szczepień przeciw HPV bezpłatnie dostępne są dwie szczepionki:</a:t>
            </a:r>
          </a:p>
          <a:p>
            <a:pPr marL="342900" lvl="0" indent="-342900" algn="just">
              <a:lnSpc>
                <a:spcPct val="110000"/>
              </a:lnSpc>
              <a:buFont typeface="Wingdings" panose="05000000000000000000" pitchFamily="2" charset="2"/>
              <a:buChar char="ü"/>
            </a:pPr>
            <a:r>
              <a:rPr lang="pl-PL" sz="1900" dirty="0"/>
              <a:t>2-walentana szczepionka Cervarix,</a:t>
            </a:r>
          </a:p>
          <a:p>
            <a:pPr marL="342900" lvl="0" indent="-342900" algn="just">
              <a:lnSpc>
                <a:spcPct val="110000"/>
              </a:lnSpc>
              <a:buFont typeface="Wingdings" panose="05000000000000000000" pitchFamily="2" charset="2"/>
              <a:buChar char="ü"/>
            </a:pPr>
            <a:r>
              <a:rPr lang="pl-PL" sz="1900" dirty="0"/>
              <a:t>9-walentna szczepionka Gardasil 9.</a:t>
            </a:r>
          </a:p>
          <a:p>
            <a:pPr algn="just">
              <a:lnSpc>
                <a:spcPct val="110000"/>
              </a:lnSpc>
            </a:pPr>
            <a:r>
              <a:rPr lang="pl-PL" sz="1900" dirty="0"/>
              <a:t>Obie szczepionki są skuteczne w zapobieganiu nowotworom szyjki macicy i brak jest wiarygodnych dowodów na wyższość kliniczną którejkolwiek z nich w zakresie istotnych klinicznie punktów końcowych.</a:t>
            </a:r>
          </a:p>
          <a:p>
            <a:pPr>
              <a:lnSpc>
                <a:spcPct val="110000"/>
              </a:lnSpc>
            </a:pPr>
            <a:endParaRPr lang="pl-PL" sz="1900" dirty="0"/>
          </a:p>
        </p:txBody>
      </p:sp>
      <p:pic>
        <p:nvPicPr>
          <p:cNvPr id="5" name="Obraz 4" descr="Obraz zawierający tekst, Ludzka twarz, zrzut ekranu, kobieta&#10;&#10;Zawartość wygenerowana przez sztuczną inteligencję może być niepoprawna.">
            <a:extLst>
              <a:ext uri="{FF2B5EF4-FFF2-40B4-BE49-F238E27FC236}">
                <a16:creationId xmlns:a16="http://schemas.microsoft.com/office/drawing/2014/main" id="{28F90718-A7C9-32C1-0100-CBC223FD37E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9935" y="3915118"/>
            <a:ext cx="5162550" cy="1522247"/>
          </a:xfrm>
          <a:prstGeom prst="rect">
            <a:avLst/>
          </a:prstGeom>
          <a:noFill/>
        </p:spPr>
      </p:pic>
    </p:spTree>
    <p:extLst>
      <p:ext uri="{BB962C8B-B14F-4D97-AF65-F5344CB8AC3E}">
        <p14:creationId xmlns:p14="http://schemas.microsoft.com/office/powerpoint/2010/main" val="2133400984"/>
      </p:ext>
    </p:extLst>
  </p:cSld>
  <p:clrMapOvr>
    <a:masterClrMapping/>
  </p:clrMapOvr>
  <mc:AlternateContent xmlns:mc="http://schemas.openxmlformats.org/markup-compatibility/2006" xmlns:p14="http://schemas.microsoft.com/office/powerpoint/2010/main">
    <mc:Choice Requires="p14">
      <p:transition spd="slow" p14:dur="2000" advTm="12290"/>
    </mc:Choice>
    <mc:Fallback xmlns="">
      <p:transition spd="slow" advTm="1229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40E8608-6025-29BF-C117-F2E0A816E09A}"/>
              </a:ext>
            </a:extLst>
          </p:cNvPr>
          <p:cNvSpPr>
            <a:spLocks noGrp="1"/>
          </p:cNvSpPr>
          <p:nvPr>
            <p:ph type="ctrTitle"/>
          </p:nvPr>
        </p:nvSpPr>
        <p:spPr>
          <a:xfrm>
            <a:off x="1524000" y="1122363"/>
            <a:ext cx="9144000" cy="1337808"/>
          </a:xfrm>
        </p:spPr>
        <p:txBody>
          <a:bodyPr/>
          <a:lstStyle/>
          <a:p>
            <a:r>
              <a:rPr lang="pl-PL" dirty="0"/>
              <a:t>O wirusie HPV</a:t>
            </a:r>
          </a:p>
        </p:txBody>
      </p:sp>
      <p:sp>
        <p:nvSpPr>
          <p:cNvPr id="3" name="Podtytuł 2">
            <a:extLst>
              <a:ext uri="{FF2B5EF4-FFF2-40B4-BE49-F238E27FC236}">
                <a16:creationId xmlns:a16="http://schemas.microsoft.com/office/drawing/2014/main" id="{348780FB-5770-48B3-17B0-6D762571F142}"/>
              </a:ext>
            </a:extLst>
          </p:cNvPr>
          <p:cNvSpPr>
            <a:spLocks noGrp="1"/>
          </p:cNvSpPr>
          <p:nvPr>
            <p:ph type="subTitle" idx="1"/>
          </p:nvPr>
        </p:nvSpPr>
        <p:spPr>
          <a:xfrm>
            <a:off x="2177143" y="2721429"/>
            <a:ext cx="7761514" cy="3213131"/>
          </a:xfrm>
        </p:spPr>
        <p:txBody>
          <a:bodyPr/>
          <a:lstStyle/>
          <a:p>
            <a:endParaRPr lang="pl-PL" dirty="0"/>
          </a:p>
        </p:txBody>
      </p:sp>
      <p:pic>
        <p:nvPicPr>
          <p:cNvPr id="5" name="Symbol zastępczy zawartości 3">
            <a:extLst>
              <a:ext uri="{FF2B5EF4-FFF2-40B4-BE49-F238E27FC236}">
                <a16:creationId xmlns:a16="http://schemas.microsoft.com/office/drawing/2014/main" id="{67A8DF68-CBB3-662C-A019-09253FE259F2}"/>
              </a:ext>
            </a:extLst>
          </p:cNvPr>
          <p:cNvPicPr>
            <a:picLocks noGrp="1" noChangeAspect="1"/>
          </p:cNvPicPr>
          <p:nvPr>
            <p:ph idx="1"/>
          </p:nvPr>
        </p:nvPicPr>
        <p:blipFill>
          <a:blip r:embed="rId2"/>
          <a:stretch>
            <a:fillRect/>
          </a:stretch>
        </p:blipFill>
        <p:spPr>
          <a:xfrm>
            <a:off x="2041451" y="2667922"/>
            <a:ext cx="7973406" cy="3320143"/>
          </a:xfrm>
          <a:prstGeom prst="rect">
            <a:avLst/>
          </a:prstGeom>
        </p:spPr>
      </p:pic>
    </p:spTree>
    <p:extLst>
      <p:ext uri="{BB962C8B-B14F-4D97-AF65-F5344CB8AC3E}">
        <p14:creationId xmlns:p14="http://schemas.microsoft.com/office/powerpoint/2010/main" val="3116446180"/>
      </p:ext>
    </p:extLst>
  </p:cSld>
  <p:clrMapOvr>
    <a:masterClrMapping/>
  </p:clrMapOvr>
  <mc:AlternateContent xmlns:mc="http://schemas.openxmlformats.org/markup-compatibility/2006" xmlns:p14="http://schemas.microsoft.com/office/powerpoint/2010/main">
    <mc:Choice Requires="p14">
      <p:transition spd="slow" p14:dur="2000" advTm="6327"/>
    </mc:Choice>
    <mc:Fallback xmlns="">
      <p:transition spd="slow" advTm="6327"/>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EBBFA1C-1DB5-E5DD-B3E9-E5BD0F9E392E}"/>
              </a:ext>
            </a:extLst>
          </p:cNvPr>
          <p:cNvSpPr>
            <a:spLocks noGrp="1"/>
          </p:cNvSpPr>
          <p:nvPr>
            <p:ph type="title"/>
          </p:nvPr>
        </p:nvSpPr>
        <p:spPr>
          <a:xfrm>
            <a:off x="838200" y="365125"/>
            <a:ext cx="10515600" cy="1080903"/>
          </a:xfrm>
        </p:spPr>
        <p:txBody>
          <a:bodyPr>
            <a:normAutofit fontScale="90000"/>
          </a:bodyPr>
          <a:lstStyle/>
          <a:p>
            <a:br>
              <a:rPr lang="pl-PL" dirty="0"/>
            </a:br>
            <a:r>
              <a:rPr lang="pl-PL" sz="3100" dirty="0"/>
              <a:t>Porównanie szczepionek na podstawie charakterystyki produktu leczniczego</a:t>
            </a:r>
            <a:br>
              <a:rPr lang="pl-PL" dirty="0"/>
            </a:br>
            <a:endParaRPr lang="pl-PL" dirty="0"/>
          </a:p>
        </p:txBody>
      </p:sp>
      <p:graphicFrame>
        <p:nvGraphicFramePr>
          <p:cNvPr id="4" name="Symbol zastępczy zawartości 3">
            <a:extLst>
              <a:ext uri="{FF2B5EF4-FFF2-40B4-BE49-F238E27FC236}">
                <a16:creationId xmlns:a16="http://schemas.microsoft.com/office/drawing/2014/main" id="{19151F31-0137-8B36-7D21-854D04CDF388}"/>
              </a:ext>
            </a:extLst>
          </p:cNvPr>
          <p:cNvGraphicFramePr>
            <a:graphicFrameLocks noGrp="1"/>
          </p:cNvGraphicFramePr>
          <p:nvPr>
            <p:ph idx="1"/>
            <p:extLst>
              <p:ext uri="{D42A27DB-BD31-4B8C-83A1-F6EECF244321}">
                <p14:modId xmlns:p14="http://schemas.microsoft.com/office/powerpoint/2010/main" val="3527487599"/>
              </p:ext>
            </p:extLst>
          </p:nvPr>
        </p:nvGraphicFramePr>
        <p:xfrm>
          <a:off x="1158949" y="1446029"/>
          <a:ext cx="9654363" cy="4359350"/>
        </p:xfrm>
        <a:graphic>
          <a:graphicData uri="http://schemas.openxmlformats.org/drawingml/2006/table">
            <a:tbl>
              <a:tblPr firstRow="1" firstCol="1" bandRow="1">
                <a:tableStyleId>{5C22544A-7EE6-4342-B048-85BDC9FD1C3A}</a:tableStyleId>
              </a:tblPr>
              <a:tblGrid>
                <a:gridCol w="3218121">
                  <a:extLst>
                    <a:ext uri="{9D8B030D-6E8A-4147-A177-3AD203B41FA5}">
                      <a16:colId xmlns:a16="http://schemas.microsoft.com/office/drawing/2014/main" val="4086712966"/>
                    </a:ext>
                  </a:extLst>
                </a:gridCol>
                <a:gridCol w="3218121">
                  <a:extLst>
                    <a:ext uri="{9D8B030D-6E8A-4147-A177-3AD203B41FA5}">
                      <a16:colId xmlns:a16="http://schemas.microsoft.com/office/drawing/2014/main" val="1413376193"/>
                    </a:ext>
                  </a:extLst>
                </a:gridCol>
                <a:gridCol w="3218121">
                  <a:extLst>
                    <a:ext uri="{9D8B030D-6E8A-4147-A177-3AD203B41FA5}">
                      <a16:colId xmlns:a16="http://schemas.microsoft.com/office/drawing/2014/main" val="881136411"/>
                    </a:ext>
                  </a:extLst>
                </a:gridCol>
              </a:tblGrid>
              <a:tr h="621195">
                <a:tc>
                  <a:txBody>
                    <a:bodyPr/>
                    <a:lstStyle/>
                    <a:p>
                      <a:pPr>
                        <a:lnSpc>
                          <a:spcPct val="107000"/>
                        </a:lnSpc>
                        <a:spcAft>
                          <a:spcPts val="800"/>
                        </a:spcAft>
                        <a:buNone/>
                      </a:pPr>
                      <a:r>
                        <a:rPr lang="pl-PL" sz="1100" kern="100" dirty="0">
                          <a:effectLst/>
                        </a:rPr>
                        <a:t>Nazwa szczepionki</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pl-PL" sz="1100" kern="100" dirty="0">
                          <a:effectLst/>
                        </a:rPr>
                        <a:t>2- walentna CERVARIX </a:t>
                      </a:r>
                    </a:p>
                    <a:p>
                      <a:pPr>
                        <a:lnSpc>
                          <a:spcPct val="107000"/>
                        </a:lnSpc>
                        <a:spcAft>
                          <a:spcPts val="800"/>
                        </a:spcAft>
                        <a:buNone/>
                      </a:pPr>
                      <a:r>
                        <a:rPr lang="pl-PL" sz="1100" kern="100" dirty="0">
                          <a:effectLst/>
                        </a:rPr>
                        <a:t>( GlaxoSmithkline Biologials SA)</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pl-PL" sz="1100" kern="100" dirty="0">
                          <a:effectLst/>
                        </a:rPr>
                        <a:t>9-walentna GARDASIL 9           </a:t>
                      </a:r>
                    </a:p>
                    <a:p>
                      <a:pPr>
                        <a:lnSpc>
                          <a:spcPct val="107000"/>
                        </a:lnSpc>
                        <a:spcAft>
                          <a:spcPts val="800"/>
                        </a:spcAft>
                        <a:buNone/>
                      </a:pPr>
                      <a:r>
                        <a:rPr lang="pl-PL" sz="1100" kern="100" dirty="0">
                          <a:effectLst/>
                        </a:rPr>
                        <a:t>( Merck Sharp&amp;Dohme B.V)</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2881600"/>
                  </a:ext>
                </a:extLst>
              </a:tr>
              <a:tr h="537065">
                <a:tc>
                  <a:txBody>
                    <a:bodyPr/>
                    <a:lstStyle/>
                    <a:p>
                      <a:pPr>
                        <a:lnSpc>
                          <a:spcPct val="107000"/>
                        </a:lnSpc>
                        <a:spcAft>
                          <a:spcPts val="800"/>
                        </a:spcAft>
                        <a:buNone/>
                      </a:pPr>
                      <a:r>
                        <a:rPr lang="pl-PL" sz="1100" kern="100" dirty="0">
                          <a:effectLst/>
                        </a:rPr>
                        <a:t>Szczepionka zawiera antygeny typ</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pl-PL" sz="1100" kern="100" dirty="0">
                          <a:effectLst/>
                        </a:rPr>
                        <a:t>Onkogenne typu 16 i 18</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pl-PL" sz="1100" kern="100">
                          <a:effectLst/>
                        </a:rPr>
                        <a:t>Onkogenne typ 16, 18, 31, 33, 45, 52, 58 oraz nieonkogenne  typ 6 i 8</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962056"/>
                  </a:ext>
                </a:extLst>
              </a:tr>
              <a:tr h="262309">
                <a:tc>
                  <a:txBody>
                    <a:bodyPr/>
                    <a:lstStyle/>
                    <a:p>
                      <a:pPr>
                        <a:lnSpc>
                          <a:spcPct val="107000"/>
                        </a:lnSpc>
                        <a:spcAft>
                          <a:spcPts val="800"/>
                        </a:spcAft>
                        <a:buNone/>
                      </a:pPr>
                      <a:r>
                        <a:rPr lang="pl-PL" sz="1100" kern="100">
                          <a:effectLst/>
                        </a:rPr>
                        <a:t>adiuwant</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pl-PL" sz="1100" kern="100" dirty="0">
                          <a:effectLst/>
                        </a:rPr>
                        <a:t>ASO4 ( uwodniony wodorotlenek glinu)</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pl-PL" sz="1100" kern="100" dirty="0">
                          <a:effectLst/>
                        </a:rPr>
                        <a:t>AAHS ( amorficzny siarczan wodorotlenku glinu)</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3608771"/>
                  </a:ext>
                </a:extLst>
              </a:tr>
              <a:tr h="1123051">
                <a:tc rowSpan="2">
                  <a:txBody>
                    <a:bodyPr/>
                    <a:lstStyle/>
                    <a:p>
                      <a:pPr>
                        <a:lnSpc>
                          <a:spcPct val="107000"/>
                        </a:lnSpc>
                        <a:spcAft>
                          <a:spcPts val="800"/>
                        </a:spcAft>
                        <a:buNone/>
                      </a:pPr>
                      <a:r>
                        <a:rPr lang="pl-PL" sz="1100" kern="100" dirty="0">
                          <a:effectLst/>
                        </a:rPr>
                        <a:t>Schemat podawania</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pl-PL" sz="1100" kern="100" dirty="0">
                          <a:effectLst/>
                        </a:rPr>
                        <a:t> 9-14 lat  </a:t>
                      </a:r>
                    </a:p>
                    <a:p>
                      <a:pPr>
                        <a:lnSpc>
                          <a:spcPct val="107000"/>
                        </a:lnSpc>
                        <a:spcAft>
                          <a:spcPts val="800"/>
                        </a:spcAft>
                        <a:buNone/>
                      </a:pPr>
                      <a:r>
                        <a:rPr lang="pl-PL" sz="1100" kern="100" dirty="0">
                          <a:effectLst/>
                        </a:rPr>
                        <a:t>2 -dawkowy : 0- od 6 do 12 m-</a:t>
                      </a:r>
                      <a:r>
                        <a:rPr lang="pl-PL" sz="1100" kern="100" dirty="0" err="1">
                          <a:effectLst/>
                        </a:rPr>
                        <a:t>cy</a:t>
                      </a:r>
                      <a:endParaRPr lang="pl-PL" sz="1100" kern="100" dirty="0">
                        <a:effectLst/>
                      </a:endParaRPr>
                    </a:p>
                    <a:p>
                      <a:pPr>
                        <a:lnSpc>
                          <a:spcPct val="107000"/>
                        </a:lnSpc>
                        <a:spcAft>
                          <a:spcPts val="800"/>
                        </a:spcAft>
                        <a:buNone/>
                      </a:pPr>
                      <a:r>
                        <a:rPr lang="pl-PL" sz="1100" kern="100" dirty="0">
                          <a:effectLst/>
                        </a:rPr>
                        <a:t> </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pl-PL" sz="1100" kern="100">
                          <a:effectLst/>
                        </a:rPr>
                        <a:t>9-14 lat  </a:t>
                      </a:r>
                    </a:p>
                    <a:p>
                      <a:pPr>
                        <a:lnSpc>
                          <a:spcPct val="107000"/>
                        </a:lnSpc>
                        <a:spcAft>
                          <a:spcPts val="800"/>
                        </a:spcAft>
                        <a:buNone/>
                      </a:pPr>
                      <a:r>
                        <a:rPr lang="pl-PL" sz="1100" kern="100">
                          <a:effectLst/>
                        </a:rPr>
                        <a:t>2 -dawkowy : 0- od 6 do 12 m-cy</a:t>
                      </a:r>
                    </a:p>
                    <a:p>
                      <a:pPr>
                        <a:lnSpc>
                          <a:spcPct val="107000"/>
                        </a:lnSpc>
                        <a:spcAft>
                          <a:spcPts val="800"/>
                        </a:spcAft>
                        <a:buNone/>
                      </a:pPr>
                      <a:r>
                        <a:rPr lang="pl-PL" sz="1100" kern="100">
                          <a:effectLst/>
                        </a:rPr>
                        <a:t> </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7788273"/>
                  </a:ext>
                </a:extLst>
              </a:tr>
              <a:tr h="692679">
                <a:tc vMerge="1">
                  <a:txBody>
                    <a:bodyPr/>
                    <a:lstStyle/>
                    <a:p>
                      <a:endParaRPr lang="pl-PL"/>
                    </a:p>
                  </a:txBody>
                  <a:tcPr/>
                </a:tc>
                <a:tc>
                  <a:txBody>
                    <a:bodyPr/>
                    <a:lstStyle/>
                    <a:p>
                      <a:pPr>
                        <a:lnSpc>
                          <a:spcPct val="107000"/>
                        </a:lnSpc>
                        <a:spcAft>
                          <a:spcPts val="800"/>
                        </a:spcAft>
                        <a:buNone/>
                      </a:pPr>
                      <a:r>
                        <a:rPr lang="pl-PL" sz="1100" kern="100" dirty="0">
                          <a:effectLst/>
                        </a:rPr>
                        <a:t>≥ 15 lat </a:t>
                      </a:r>
                    </a:p>
                    <a:p>
                      <a:pPr>
                        <a:lnSpc>
                          <a:spcPct val="107000"/>
                        </a:lnSpc>
                        <a:spcAft>
                          <a:spcPts val="800"/>
                        </a:spcAft>
                        <a:buNone/>
                      </a:pPr>
                      <a:r>
                        <a:rPr lang="pl-PL" sz="1100" kern="100" dirty="0">
                          <a:effectLst/>
                        </a:rPr>
                        <a:t>3-dawkowy: 0-1-6 m-</a:t>
                      </a:r>
                      <a:r>
                        <a:rPr lang="pl-PL" sz="1100" kern="100" dirty="0" err="1">
                          <a:effectLst/>
                        </a:rPr>
                        <a:t>cy</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pl-PL" sz="1100" kern="100" dirty="0">
                          <a:effectLst/>
                        </a:rPr>
                        <a:t>≥ 15 lat </a:t>
                      </a:r>
                    </a:p>
                    <a:p>
                      <a:pPr>
                        <a:lnSpc>
                          <a:spcPct val="107000"/>
                        </a:lnSpc>
                        <a:spcAft>
                          <a:spcPts val="800"/>
                        </a:spcAft>
                        <a:buNone/>
                      </a:pPr>
                      <a:r>
                        <a:rPr lang="pl-PL" sz="1100" kern="100" dirty="0">
                          <a:effectLst/>
                        </a:rPr>
                        <a:t>3-dawkowy: 0-2-6 m-</a:t>
                      </a:r>
                      <a:r>
                        <a:rPr lang="pl-PL" sz="1100" kern="100" dirty="0" err="1">
                          <a:effectLst/>
                        </a:rPr>
                        <a:t>cy</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16751594"/>
                  </a:ext>
                </a:extLst>
              </a:tr>
              <a:tr h="1123051">
                <a:tc>
                  <a:txBody>
                    <a:bodyPr/>
                    <a:lstStyle/>
                    <a:p>
                      <a:pPr>
                        <a:lnSpc>
                          <a:spcPct val="107000"/>
                        </a:lnSpc>
                        <a:spcAft>
                          <a:spcPts val="800"/>
                        </a:spcAft>
                        <a:buNone/>
                      </a:pPr>
                      <a:r>
                        <a:rPr lang="pl-PL" sz="1100" kern="100">
                          <a:effectLst/>
                        </a:rPr>
                        <a:t>Finansowanie szczepionki</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pl-PL" sz="1100" kern="100">
                          <a:effectLst/>
                        </a:rPr>
                        <a:t>9-18 lat - bezpłatna</a:t>
                      </a:r>
                    </a:p>
                    <a:p>
                      <a:pPr>
                        <a:lnSpc>
                          <a:spcPct val="107000"/>
                        </a:lnSpc>
                        <a:spcAft>
                          <a:spcPts val="800"/>
                        </a:spcAft>
                        <a:buNone/>
                      </a:pPr>
                      <a:r>
                        <a:rPr lang="pl-PL" sz="1100" kern="100">
                          <a:effectLst/>
                        </a:rPr>
                        <a:t> </a:t>
                      </a:r>
                    </a:p>
                    <a:p>
                      <a:pPr>
                        <a:lnSpc>
                          <a:spcPct val="107000"/>
                        </a:lnSpc>
                        <a:spcAft>
                          <a:spcPts val="800"/>
                        </a:spcAft>
                        <a:buNone/>
                      </a:pPr>
                      <a:r>
                        <a:rPr lang="pl-PL" sz="1100" kern="100">
                          <a:effectLst/>
                        </a:rPr>
                        <a:t>≥ 18 lat - 50% refundacji</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pl-PL" sz="1100" kern="100" dirty="0">
                          <a:effectLst/>
                        </a:rPr>
                        <a:t>9-14 lat bezpłatna</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5881033"/>
                  </a:ext>
                </a:extLst>
              </a:tr>
            </a:tbl>
          </a:graphicData>
        </a:graphic>
      </p:graphicFrame>
    </p:spTree>
    <p:extLst>
      <p:ext uri="{BB962C8B-B14F-4D97-AF65-F5344CB8AC3E}">
        <p14:creationId xmlns:p14="http://schemas.microsoft.com/office/powerpoint/2010/main" val="4215960862"/>
      </p:ext>
    </p:extLst>
  </p:cSld>
  <p:clrMapOvr>
    <a:masterClrMapping/>
  </p:clrMapOvr>
  <mc:AlternateContent xmlns:mc="http://schemas.openxmlformats.org/markup-compatibility/2006" xmlns:p14="http://schemas.microsoft.com/office/powerpoint/2010/main">
    <mc:Choice Requires="p14">
      <p:transition spd="slow" p14:dur="2000" advTm="15103"/>
    </mc:Choice>
    <mc:Fallback xmlns="">
      <p:transition spd="slow" advTm="15103"/>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EF0DC8C-636F-5208-8691-BBEE83D4FB1D}"/>
              </a:ext>
            </a:extLst>
          </p:cNvPr>
          <p:cNvSpPr>
            <a:spLocks noGrp="1"/>
          </p:cNvSpPr>
          <p:nvPr>
            <p:ph type="title"/>
          </p:nvPr>
        </p:nvSpPr>
        <p:spPr>
          <a:xfrm>
            <a:off x="838200" y="360487"/>
            <a:ext cx="10515600" cy="660699"/>
          </a:xfrm>
        </p:spPr>
        <p:txBody>
          <a:bodyPr>
            <a:normAutofit fontScale="90000"/>
          </a:bodyPr>
          <a:lstStyle/>
          <a:p>
            <a:br>
              <a:rPr lang="pl-PL" dirty="0"/>
            </a:br>
            <a:r>
              <a:rPr lang="pl-PL" sz="3100" dirty="0"/>
              <a:t>Kiedy dopuszczono do stosowania pierwszą szczepionkę przeciw HPV?</a:t>
            </a:r>
            <a:br>
              <a:rPr lang="pl-PL" sz="3100" dirty="0"/>
            </a:br>
            <a:endParaRPr lang="pl-PL" sz="3100" dirty="0"/>
          </a:p>
        </p:txBody>
      </p:sp>
      <p:sp>
        <p:nvSpPr>
          <p:cNvPr id="3" name="Symbol zastępczy zawartości 2">
            <a:extLst>
              <a:ext uri="{FF2B5EF4-FFF2-40B4-BE49-F238E27FC236}">
                <a16:creationId xmlns:a16="http://schemas.microsoft.com/office/drawing/2014/main" id="{CD3DD376-1C77-9279-F95A-FEB49A4091F1}"/>
              </a:ext>
            </a:extLst>
          </p:cNvPr>
          <p:cNvSpPr>
            <a:spLocks noGrp="1"/>
          </p:cNvSpPr>
          <p:nvPr>
            <p:ph idx="1"/>
          </p:nvPr>
        </p:nvSpPr>
        <p:spPr/>
        <p:txBody>
          <a:bodyPr/>
          <a:lstStyle/>
          <a:p>
            <a:r>
              <a:rPr lang="pl-PL" b="1" dirty="0"/>
              <a:t> </a:t>
            </a:r>
            <a:endParaRPr lang="pl-PL" dirty="0"/>
          </a:p>
        </p:txBody>
      </p:sp>
      <p:sp>
        <p:nvSpPr>
          <p:cNvPr id="5" name="pole tekstowe 4">
            <a:extLst>
              <a:ext uri="{FF2B5EF4-FFF2-40B4-BE49-F238E27FC236}">
                <a16:creationId xmlns:a16="http://schemas.microsoft.com/office/drawing/2014/main" id="{9D1E718F-E0C9-7142-D655-0FC1C7A3760B}"/>
              </a:ext>
            </a:extLst>
          </p:cNvPr>
          <p:cNvSpPr txBox="1"/>
          <p:nvPr/>
        </p:nvSpPr>
        <p:spPr>
          <a:xfrm>
            <a:off x="1041992" y="1906083"/>
            <a:ext cx="10760148" cy="3167790"/>
          </a:xfrm>
          <a:prstGeom prst="rect">
            <a:avLst/>
          </a:prstGeom>
          <a:noFill/>
        </p:spPr>
        <p:txBody>
          <a:bodyPr wrap="square">
            <a:spAutoFit/>
          </a:bodyPr>
          <a:lstStyle/>
          <a:p>
            <a:pPr algn="just">
              <a:lnSpc>
                <a:spcPct val="107000"/>
              </a:lnSpc>
              <a:spcAft>
                <a:spcPts val="750"/>
              </a:spcAft>
              <a:buNone/>
            </a:pPr>
            <a:endParaRPr lang="pl-PL" sz="1800" kern="0" dirty="0">
              <a:solidFill>
                <a:srgbClr val="333333"/>
              </a:solidFill>
              <a:effectLst/>
              <a:latin typeface="Lato" panose="020F0502020204030203" pitchFamily="34" charset="0"/>
              <a:ea typeface="Lato" panose="020F0502020204030203" pitchFamily="34" charset="0"/>
              <a:cs typeface="Lato" panose="020F0502020204030203" pitchFamily="34" charset="0"/>
            </a:endParaRPr>
          </a:p>
          <a:p>
            <a:pPr algn="just">
              <a:lnSpc>
                <a:spcPct val="107000"/>
              </a:lnSpc>
              <a:spcAft>
                <a:spcPts val="750"/>
              </a:spcAft>
              <a:buNone/>
            </a:pPr>
            <a:endParaRPr lang="pl-PL" sz="1800" kern="0" dirty="0">
              <a:solidFill>
                <a:srgbClr val="333333"/>
              </a:solidFill>
              <a:effectLst/>
              <a:latin typeface="Lato" panose="020F0502020204030203" pitchFamily="34" charset="0"/>
              <a:ea typeface="Lato" panose="020F0502020204030203" pitchFamily="34" charset="0"/>
              <a:cs typeface="Lato" panose="020F0502020204030203" pitchFamily="34" charset="0"/>
            </a:endParaRPr>
          </a:p>
          <a:p>
            <a:pPr algn="just">
              <a:lnSpc>
                <a:spcPct val="107000"/>
              </a:lnSpc>
              <a:spcAft>
                <a:spcPts val="750"/>
              </a:spcAft>
              <a:buNone/>
            </a:pPr>
            <a:r>
              <a:rPr lang="pl-PL" sz="2000" kern="0" dirty="0">
                <a:solidFill>
                  <a:srgbClr val="333333"/>
                </a:solidFill>
                <a:effectLst/>
                <a:latin typeface="Lato" panose="020F0502020204030203" pitchFamily="34" charset="0"/>
                <a:ea typeface="Lato" panose="020F0502020204030203" pitchFamily="34" charset="0"/>
                <a:cs typeface="Lato" panose="020F0502020204030203" pitchFamily="34" charset="0"/>
              </a:rPr>
              <a:t>Pierwszą szczepionkę przeciw HPV dopuszczono do obrotu w Unii Europejskiej w 2006 roku. W 2006 roku Europejska Agencja Leków wydała pozytywną decyzję dla 4-walentnej szczepionki Silgard (w 2018 roku zmieniono nazwę produktu na Gardasil) (podmiot odpowiedzialny Merck Sharp &amp; Dohme B.V.). Kolejno w 2007 roku zarejestrowano 2-walentną szczepionkę Cervarix (podmiot odpowiedzialny GlaxoSmithKline Biologicals S.A.), a w 2015 roku zarejestrowano szczepionkę 9-walentną Gardasil9 (podmiot odpowiedzialny Merck Sharp &amp; Dohme B.V.).</a:t>
            </a:r>
            <a:endParaRPr lang="pl-PL" sz="2000" kern="100" dirty="0">
              <a:effectLst/>
              <a:latin typeface="Lato" panose="020F0502020204030203" pitchFamily="34" charset="0"/>
              <a:ea typeface="Lato" panose="020F0502020204030203" pitchFamily="34" charset="0"/>
              <a:cs typeface="Lato" panose="020F0502020204030203" pitchFamily="34" charset="0"/>
            </a:endParaRPr>
          </a:p>
        </p:txBody>
      </p:sp>
      <p:pic>
        <p:nvPicPr>
          <p:cNvPr id="6" name="Obraz 5">
            <a:extLst>
              <a:ext uri="{FF2B5EF4-FFF2-40B4-BE49-F238E27FC236}">
                <a16:creationId xmlns:a16="http://schemas.microsoft.com/office/drawing/2014/main" id="{F549387E-F3DD-F468-AD73-A00516E327EB}"/>
              </a:ext>
            </a:extLst>
          </p:cNvPr>
          <p:cNvPicPr>
            <a:picLocks noChangeAspect="1"/>
          </p:cNvPicPr>
          <p:nvPr/>
        </p:nvPicPr>
        <p:blipFill>
          <a:blip r:embed="rId2"/>
          <a:stretch>
            <a:fillRect/>
          </a:stretch>
        </p:blipFill>
        <p:spPr>
          <a:xfrm>
            <a:off x="6613449" y="1021185"/>
            <a:ext cx="4380616" cy="1541261"/>
          </a:xfrm>
          <a:prstGeom prst="rect">
            <a:avLst/>
          </a:prstGeom>
        </p:spPr>
      </p:pic>
    </p:spTree>
    <p:extLst>
      <p:ext uri="{BB962C8B-B14F-4D97-AF65-F5344CB8AC3E}">
        <p14:creationId xmlns:p14="http://schemas.microsoft.com/office/powerpoint/2010/main" val="2246413674"/>
      </p:ext>
    </p:extLst>
  </p:cSld>
  <p:clrMapOvr>
    <a:masterClrMapping/>
  </p:clrMapOvr>
  <mc:AlternateContent xmlns:mc="http://schemas.openxmlformats.org/markup-compatibility/2006" xmlns:p14="http://schemas.microsoft.com/office/powerpoint/2010/main">
    <mc:Choice Requires="p14">
      <p:transition spd="slow" p14:dur="2000" advTm="12357"/>
    </mc:Choice>
    <mc:Fallback xmlns="">
      <p:transition spd="slow" advTm="12357"/>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3574EF8-07BA-2E2D-0125-72091A5E23A2}"/>
              </a:ext>
            </a:extLst>
          </p:cNvPr>
          <p:cNvSpPr>
            <a:spLocks noGrp="1"/>
          </p:cNvSpPr>
          <p:nvPr>
            <p:ph type="title"/>
          </p:nvPr>
        </p:nvSpPr>
        <p:spPr>
          <a:xfrm>
            <a:off x="838200" y="365126"/>
            <a:ext cx="10515600" cy="793824"/>
          </a:xfrm>
        </p:spPr>
        <p:txBody>
          <a:bodyPr>
            <a:normAutofit fontScale="90000"/>
          </a:bodyPr>
          <a:lstStyle/>
          <a:p>
            <a:br>
              <a:rPr lang="pl-PL" dirty="0"/>
            </a:br>
            <a:r>
              <a:rPr lang="pl-PL" sz="3100" dirty="0"/>
              <a:t>Czy skład szczepionek przeciw HPV jest kontrolowany?</a:t>
            </a:r>
            <a:br>
              <a:rPr lang="pl-PL" sz="3100" dirty="0"/>
            </a:br>
            <a:endParaRPr lang="pl-PL" sz="3100" dirty="0"/>
          </a:p>
        </p:txBody>
      </p:sp>
      <p:sp>
        <p:nvSpPr>
          <p:cNvPr id="3" name="Symbol zastępczy zawartości 2">
            <a:extLst>
              <a:ext uri="{FF2B5EF4-FFF2-40B4-BE49-F238E27FC236}">
                <a16:creationId xmlns:a16="http://schemas.microsoft.com/office/drawing/2014/main" id="{11FD6152-46DE-464C-543B-742C1125C6BC}"/>
              </a:ext>
            </a:extLst>
          </p:cNvPr>
          <p:cNvSpPr>
            <a:spLocks noGrp="1"/>
          </p:cNvSpPr>
          <p:nvPr>
            <p:ph idx="1"/>
          </p:nvPr>
        </p:nvSpPr>
        <p:spPr>
          <a:xfrm>
            <a:off x="838200" y="2427514"/>
            <a:ext cx="10515600" cy="3394552"/>
          </a:xfrm>
        </p:spPr>
        <p:txBody>
          <a:bodyPr>
            <a:normAutofit fontScale="92500" lnSpcReduction="20000"/>
          </a:bodyPr>
          <a:lstStyle/>
          <a:p>
            <a:pPr algn="just"/>
            <a:r>
              <a:rPr lang="pl-PL" dirty="0"/>
              <a:t>Szczepionki przeciw HPV są bezpieczne. Jako produkt leczniczy szczepionki przeciw HPV przeszły wszystkie etapy badań klinicznych, zanim zostały dopuszczone do stosowania. Na każdym etapie tych badań ocena bezpieczeństwa szczepionki, czyli potencjalnych niepożądanych odczynów poszczepiennych (NOP), jest priorytetem. Dane potwierdzające bezpieczeństwo stosowania szczepionek przeciw HPV pochodzą także z badań porejestracyjnych prowadzonych w krajach, gdzie prowadzi się populacyjne szczepienia przeciw HPV. Obejmują: monitorowanie niepożądanych odczynów poszczepiennych, ocenę bezpieczeństwa szczepionek w ramach prowadzonych badań obserwacyjnych, ocenę jakości każdej serii szczepionki dopuszczanej do obrotu przez niezależne od wytwórcy laboratoria państwowe.</a:t>
            </a:r>
          </a:p>
          <a:p>
            <a:endParaRPr lang="pl-PL" dirty="0"/>
          </a:p>
        </p:txBody>
      </p:sp>
      <p:pic>
        <p:nvPicPr>
          <p:cNvPr id="4" name="Obraz 3">
            <a:extLst>
              <a:ext uri="{FF2B5EF4-FFF2-40B4-BE49-F238E27FC236}">
                <a16:creationId xmlns:a16="http://schemas.microsoft.com/office/drawing/2014/main" id="{43317D7F-4C77-77EB-2D66-DDE66AE3DED3}"/>
              </a:ext>
            </a:extLst>
          </p:cNvPr>
          <p:cNvPicPr>
            <a:picLocks noChangeAspect="1"/>
          </p:cNvPicPr>
          <p:nvPr/>
        </p:nvPicPr>
        <p:blipFill>
          <a:blip r:embed="rId2"/>
          <a:stretch>
            <a:fillRect/>
          </a:stretch>
        </p:blipFill>
        <p:spPr>
          <a:xfrm>
            <a:off x="6624483" y="1035934"/>
            <a:ext cx="4489215" cy="1325387"/>
          </a:xfrm>
          <a:prstGeom prst="rect">
            <a:avLst/>
          </a:prstGeom>
        </p:spPr>
      </p:pic>
    </p:spTree>
    <p:extLst>
      <p:ext uri="{BB962C8B-B14F-4D97-AF65-F5344CB8AC3E}">
        <p14:creationId xmlns:p14="http://schemas.microsoft.com/office/powerpoint/2010/main" val="1446616311"/>
      </p:ext>
    </p:extLst>
  </p:cSld>
  <p:clrMapOvr>
    <a:masterClrMapping/>
  </p:clrMapOvr>
  <mc:AlternateContent xmlns:mc="http://schemas.openxmlformats.org/markup-compatibility/2006" xmlns:p14="http://schemas.microsoft.com/office/powerpoint/2010/main">
    <mc:Choice Requires="p14">
      <p:transition spd="slow" p14:dur="2000" advTm="19712"/>
    </mc:Choice>
    <mc:Fallback xmlns="">
      <p:transition spd="slow" advTm="19712"/>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EB59FC9-6171-B41B-D12B-CDE242066885}"/>
              </a:ext>
            </a:extLst>
          </p:cNvPr>
          <p:cNvSpPr>
            <a:spLocks noGrp="1"/>
          </p:cNvSpPr>
          <p:nvPr>
            <p:ph type="title"/>
          </p:nvPr>
        </p:nvSpPr>
        <p:spPr>
          <a:xfrm>
            <a:off x="838200" y="365126"/>
            <a:ext cx="10515600" cy="804456"/>
          </a:xfrm>
        </p:spPr>
        <p:txBody>
          <a:bodyPr>
            <a:normAutofit fontScale="90000"/>
          </a:bodyPr>
          <a:lstStyle/>
          <a:p>
            <a:br>
              <a:rPr lang="pl-PL" dirty="0"/>
            </a:br>
            <a:r>
              <a:rPr lang="pl-PL" sz="3100" dirty="0"/>
              <a:t>Czy skład szczepionek przeciw HPV jest kontrolowany?</a:t>
            </a:r>
            <a:br>
              <a:rPr lang="pl-PL" sz="3100" dirty="0"/>
            </a:br>
            <a:endParaRPr lang="pl-PL" sz="3100" dirty="0"/>
          </a:p>
        </p:txBody>
      </p:sp>
      <p:sp>
        <p:nvSpPr>
          <p:cNvPr id="3" name="Symbol zastępczy zawartości 2">
            <a:extLst>
              <a:ext uri="{FF2B5EF4-FFF2-40B4-BE49-F238E27FC236}">
                <a16:creationId xmlns:a16="http://schemas.microsoft.com/office/drawing/2014/main" id="{3E423209-9FE7-DEC3-3984-DCD97536BEFF}"/>
              </a:ext>
            </a:extLst>
          </p:cNvPr>
          <p:cNvSpPr>
            <a:spLocks noGrp="1"/>
          </p:cNvSpPr>
          <p:nvPr>
            <p:ph idx="1"/>
          </p:nvPr>
        </p:nvSpPr>
        <p:spPr>
          <a:xfrm>
            <a:off x="838200" y="2190306"/>
            <a:ext cx="10515600" cy="3631759"/>
          </a:xfrm>
        </p:spPr>
        <p:txBody>
          <a:bodyPr>
            <a:normAutofit fontScale="92500" lnSpcReduction="10000"/>
          </a:bodyPr>
          <a:lstStyle/>
          <a:p>
            <a:pPr algn="just"/>
            <a:r>
              <a:rPr lang="pl-PL" dirty="0"/>
              <a:t>Dysponujemy silnymi dowodami opartymi na Evidence Base Medicine (EBM) potwierdzającymi bardzo dobry profil bezpieczeństwa dostępnych szczepionek przeciw HPV.</a:t>
            </a:r>
          </a:p>
          <a:p>
            <a:pPr lvl="0" algn="just"/>
            <a:r>
              <a:rPr lang="pl-PL" dirty="0"/>
              <a:t>Opublikowano setki prac w prestiżowych czasopismach naukowych potwierdzających bezpieczeństwo szczepionek przeciw HPV i dementujących niesprawdzone informacje.</a:t>
            </a:r>
          </a:p>
          <a:p>
            <a:pPr lvl="0" algn="just"/>
            <a:r>
              <a:rPr lang="pl-PL" dirty="0"/>
              <a:t>Nie wykazano niepokojących sygnałów alarmowych dotyczących wpływu szczepionki na zdrowie człowieka. Europejska Agencja Leków oraz inne międzynarodowe i krajowe agencje regulacyjne prowadzą ciągły nadzór nad bezpieczeństwem szczepionek przeciw HPV.</a:t>
            </a:r>
          </a:p>
          <a:p>
            <a:pPr lvl="0" algn="just"/>
            <a:r>
              <a:rPr lang="pl-PL" dirty="0"/>
              <a:t>Szczepionki przeciw HPV należą do najwnikliwiej przebadanych pod względem bezpieczeństwa preparatów.</a:t>
            </a:r>
          </a:p>
          <a:p>
            <a:endParaRPr lang="pl-PL" dirty="0"/>
          </a:p>
        </p:txBody>
      </p:sp>
      <p:pic>
        <p:nvPicPr>
          <p:cNvPr id="4" name="Obraz 3">
            <a:extLst>
              <a:ext uri="{FF2B5EF4-FFF2-40B4-BE49-F238E27FC236}">
                <a16:creationId xmlns:a16="http://schemas.microsoft.com/office/drawing/2014/main" id="{A40D7532-7F32-25A1-72B6-C7978FE8A837}"/>
              </a:ext>
            </a:extLst>
          </p:cNvPr>
          <p:cNvPicPr>
            <a:picLocks noChangeAspect="1"/>
          </p:cNvPicPr>
          <p:nvPr/>
        </p:nvPicPr>
        <p:blipFill>
          <a:blip r:embed="rId2"/>
          <a:stretch>
            <a:fillRect/>
          </a:stretch>
        </p:blipFill>
        <p:spPr>
          <a:xfrm>
            <a:off x="7474688" y="873680"/>
            <a:ext cx="4042288" cy="1193438"/>
          </a:xfrm>
          <a:prstGeom prst="rect">
            <a:avLst/>
          </a:prstGeom>
        </p:spPr>
      </p:pic>
    </p:spTree>
    <p:extLst>
      <p:ext uri="{BB962C8B-B14F-4D97-AF65-F5344CB8AC3E}">
        <p14:creationId xmlns:p14="http://schemas.microsoft.com/office/powerpoint/2010/main" val="1277144461"/>
      </p:ext>
    </p:extLst>
  </p:cSld>
  <p:clrMapOvr>
    <a:masterClrMapping/>
  </p:clrMapOvr>
  <mc:AlternateContent xmlns:mc="http://schemas.openxmlformats.org/markup-compatibility/2006" xmlns:p14="http://schemas.microsoft.com/office/powerpoint/2010/main">
    <mc:Choice Requires="p14">
      <p:transition spd="slow" p14:dur="2000" advTm="24984"/>
    </mc:Choice>
    <mc:Fallback xmlns="">
      <p:transition spd="slow" advTm="24984"/>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6324231-869F-1C4C-B27E-EC2F89AADD37}"/>
              </a:ext>
            </a:extLst>
          </p:cNvPr>
          <p:cNvSpPr>
            <a:spLocks noGrp="1"/>
          </p:cNvSpPr>
          <p:nvPr>
            <p:ph type="title"/>
          </p:nvPr>
        </p:nvSpPr>
        <p:spPr>
          <a:xfrm>
            <a:off x="838200" y="365126"/>
            <a:ext cx="10515600" cy="836353"/>
          </a:xfrm>
        </p:spPr>
        <p:txBody>
          <a:bodyPr>
            <a:normAutofit fontScale="90000"/>
          </a:bodyPr>
          <a:lstStyle/>
          <a:p>
            <a:br>
              <a:rPr lang="pl-PL" dirty="0"/>
            </a:br>
            <a:r>
              <a:rPr lang="pl-PL" sz="3100" dirty="0"/>
              <a:t>Niepożądane odczyny poszczepienne, przeciwskazania do szczepień</a:t>
            </a:r>
            <a:br>
              <a:rPr lang="pl-PL" sz="3100" dirty="0"/>
            </a:br>
            <a:endParaRPr lang="pl-PL" sz="3100" dirty="0"/>
          </a:p>
        </p:txBody>
      </p:sp>
      <p:sp>
        <p:nvSpPr>
          <p:cNvPr id="3" name="Symbol zastępczy zawartości 2">
            <a:extLst>
              <a:ext uri="{FF2B5EF4-FFF2-40B4-BE49-F238E27FC236}">
                <a16:creationId xmlns:a16="http://schemas.microsoft.com/office/drawing/2014/main" id="{8C2788B8-7B3C-30A6-FA92-239A014A600F}"/>
              </a:ext>
            </a:extLst>
          </p:cNvPr>
          <p:cNvSpPr>
            <a:spLocks noGrp="1"/>
          </p:cNvSpPr>
          <p:nvPr>
            <p:ph idx="1"/>
          </p:nvPr>
        </p:nvSpPr>
        <p:spPr>
          <a:xfrm>
            <a:off x="838200" y="1435395"/>
            <a:ext cx="10515600" cy="4386671"/>
          </a:xfrm>
        </p:spPr>
        <p:txBody>
          <a:bodyPr>
            <a:normAutofit fontScale="92500" lnSpcReduction="20000"/>
          </a:bodyPr>
          <a:lstStyle/>
          <a:p>
            <a:pPr algn="just"/>
            <a:r>
              <a:rPr lang="pl-PL" dirty="0"/>
              <a:t>Trwałym przeciwwskazaniem do szczepienia przeciw HPV jest wystąpienie w przeszłości ciężkiej reakcji alergicznej (w tym anafilaksji):</a:t>
            </a:r>
          </a:p>
          <a:p>
            <a:pPr algn="just"/>
            <a:r>
              <a:rPr lang="pl-PL" dirty="0"/>
              <a:t>• na jakikolwiek składnik szczepionki,</a:t>
            </a:r>
          </a:p>
          <a:p>
            <a:pPr algn="just"/>
            <a:r>
              <a:rPr lang="pl-PL" dirty="0"/>
              <a:t>• po poprzedniej dawce szczepionki.</a:t>
            </a:r>
          </a:p>
          <a:p>
            <a:pPr algn="just"/>
            <a:r>
              <a:rPr lang="pl-PL" dirty="0"/>
              <a:t>Przeciwskazaniami czasowymi : ostra choroba infekcyjna, zaostrzenie choroby przewlekłej.</a:t>
            </a:r>
          </a:p>
          <a:p>
            <a:pPr algn="just"/>
            <a:r>
              <a:rPr lang="pl-PL" b="1" dirty="0"/>
              <a:t>Niepożądany odczyn poszczepienny </a:t>
            </a:r>
            <a:r>
              <a:rPr lang="pl-PL" dirty="0"/>
              <a:t>(skrót NOP, ang. adverse event following immunization – AEFI) to zaburzenie stanu zdrowia, które wystąpiło w okresie 4 tygodni po podaniu szczepionki. Wyjątek stanowią odczyny po szczepionce BCG – w tych wypadkach kryterium czasowe jest znacznie wydłużone, co wynika ze specyfiki szczepionki. Częstość występowania NOP zależy od rodzaju szczepionki. W Polsce NOP są zgłaszane średnio z częstością 0,05% dla wykonanych szczepień podawanych w ramach Programu Szczepień Ochronnych.</a:t>
            </a:r>
          </a:p>
          <a:p>
            <a:endParaRPr lang="pl-PL" dirty="0"/>
          </a:p>
        </p:txBody>
      </p:sp>
    </p:spTree>
    <p:extLst>
      <p:ext uri="{BB962C8B-B14F-4D97-AF65-F5344CB8AC3E}">
        <p14:creationId xmlns:p14="http://schemas.microsoft.com/office/powerpoint/2010/main" val="3287653959"/>
      </p:ext>
    </p:extLst>
  </p:cSld>
  <p:clrMapOvr>
    <a:masterClrMapping/>
  </p:clrMapOvr>
  <mc:AlternateContent xmlns:mc="http://schemas.openxmlformats.org/markup-compatibility/2006" xmlns:p14="http://schemas.microsoft.com/office/powerpoint/2010/main">
    <mc:Choice Requires="p14">
      <p:transition spd="slow" p14:dur="2000" advTm="29491"/>
    </mc:Choice>
    <mc:Fallback xmlns="">
      <p:transition spd="slow" advTm="29491"/>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7A74475-F27A-2461-AD26-E3C92034CE2B}"/>
              </a:ext>
            </a:extLst>
          </p:cNvPr>
          <p:cNvSpPr>
            <a:spLocks noGrp="1"/>
          </p:cNvSpPr>
          <p:nvPr>
            <p:ph type="title"/>
          </p:nvPr>
        </p:nvSpPr>
        <p:spPr>
          <a:xfrm>
            <a:off x="838200" y="365126"/>
            <a:ext cx="10515600" cy="803980"/>
          </a:xfrm>
        </p:spPr>
        <p:txBody>
          <a:bodyPr>
            <a:noAutofit/>
          </a:bodyPr>
          <a:lstStyle/>
          <a:p>
            <a:br>
              <a:rPr lang="pl-PL" sz="2800" dirty="0"/>
            </a:br>
            <a:r>
              <a:rPr lang="pl-PL" sz="2800" dirty="0"/>
              <a:t>Jakie niepożądane odczyny poszczepienne mogą się pojawić po szczepieniach przeciw HPV?</a:t>
            </a:r>
            <a:br>
              <a:rPr lang="pl-PL" sz="2800" dirty="0"/>
            </a:br>
            <a:endParaRPr lang="pl-PL" sz="2800" dirty="0"/>
          </a:p>
        </p:txBody>
      </p:sp>
      <p:sp>
        <p:nvSpPr>
          <p:cNvPr id="3" name="Symbol zastępczy zawartości 2">
            <a:extLst>
              <a:ext uri="{FF2B5EF4-FFF2-40B4-BE49-F238E27FC236}">
                <a16:creationId xmlns:a16="http://schemas.microsoft.com/office/drawing/2014/main" id="{C8289372-663C-62D5-34EF-976EF6E4685A}"/>
              </a:ext>
            </a:extLst>
          </p:cNvPr>
          <p:cNvSpPr>
            <a:spLocks noGrp="1"/>
          </p:cNvSpPr>
          <p:nvPr>
            <p:ph idx="1"/>
          </p:nvPr>
        </p:nvSpPr>
        <p:spPr>
          <a:xfrm>
            <a:off x="838200" y="1265274"/>
            <a:ext cx="10515600" cy="4556792"/>
          </a:xfrm>
        </p:spPr>
        <p:txBody>
          <a:bodyPr/>
          <a:lstStyle/>
          <a:p>
            <a:pPr algn="just"/>
            <a:r>
              <a:rPr lang="pl-PL" sz="2000" dirty="0"/>
              <a:t>Niepożądane odczyny poszczepienne (NOP) po szczepieniu przeciw HPV, podobnie jak po innych szczepionkach profilaktycznych, podzielić można na reakcje miejscowe oraz ogólnoustrojowe.</a:t>
            </a:r>
          </a:p>
          <a:p>
            <a:endParaRPr lang="pl-PL" dirty="0"/>
          </a:p>
        </p:txBody>
      </p:sp>
      <p:pic>
        <p:nvPicPr>
          <p:cNvPr id="4" name="Obraz 3">
            <a:extLst>
              <a:ext uri="{FF2B5EF4-FFF2-40B4-BE49-F238E27FC236}">
                <a16:creationId xmlns:a16="http://schemas.microsoft.com/office/drawing/2014/main" id="{7D8C42C8-57CA-6562-5219-2907DD13C636}"/>
              </a:ext>
            </a:extLst>
          </p:cNvPr>
          <p:cNvPicPr>
            <a:picLocks noChangeAspect="1"/>
          </p:cNvPicPr>
          <p:nvPr/>
        </p:nvPicPr>
        <p:blipFill>
          <a:blip r:embed="rId2"/>
          <a:stretch>
            <a:fillRect/>
          </a:stretch>
        </p:blipFill>
        <p:spPr>
          <a:xfrm>
            <a:off x="2834179" y="2392585"/>
            <a:ext cx="6150332" cy="2455862"/>
          </a:xfrm>
          <a:prstGeom prst="rect">
            <a:avLst/>
          </a:prstGeom>
        </p:spPr>
      </p:pic>
      <p:sp>
        <p:nvSpPr>
          <p:cNvPr id="6" name="pole tekstowe 5">
            <a:extLst>
              <a:ext uri="{FF2B5EF4-FFF2-40B4-BE49-F238E27FC236}">
                <a16:creationId xmlns:a16="http://schemas.microsoft.com/office/drawing/2014/main" id="{7F3955C8-F496-6254-E3DD-2AAE82E47B31}"/>
              </a:ext>
            </a:extLst>
          </p:cNvPr>
          <p:cNvSpPr txBox="1"/>
          <p:nvPr/>
        </p:nvSpPr>
        <p:spPr>
          <a:xfrm>
            <a:off x="751366" y="5082839"/>
            <a:ext cx="10515599" cy="739690"/>
          </a:xfrm>
          <a:prstGeom prst="rect">
            <a:avLst/>
          </a:prstGeom>
          <a:noFill/>
        </p:spPr>
        <p:txBody>
          <a:bodyPr wrap="square">
            <a:spAutoFit/>
          </a:bodyPr>
          <a:lstStyle/>
          <a:p>
            <a:pPr algn="just">
              <a:lnSpc>
                <a:spcPct val="107000"/>
              </a:lnSpc>
              <a:spcAft>
                <a:spcPts val="800"/>
              </a:spcAft>
              <a:buNone/>
            </a:pPr>
            <a:r>
              <a:rPr lang="pl-PL" sz="2000" kern="100" dirty="0">
                <a:effectLst/>
                <a:latin typeface="Lato" panose="020F0502020204030203" pitchFamily="34" charset="0"/>
                <a:ea typeface="Lato" panose="020F0502020204030203" pitchFamily="34" charset="0"/>
                <a:cs typeface="Lato" panose="020F0502020204030203" pitchFamily="34" charset="0"/>
              </a:rPr>
              <a:t>NOP obserwowane w badaniach klinicznych po wszystkich trzech szczepionkach przeciw HPV miały podobny profil i częstość występowania.</a:t>
            </a:r>
          </a:p>
        </p:txBody>
      </p:sp>
    </p:spTree>
    <p:extLst>
      <p:ext uri="{BB962C8B-B14F-4D97-AF65-F5344CB8AC3E}">
        <p14:creationId xmlns:p14="http://schemas.microsoft.com/office/powerpoint/2010/main" val="1932752235"/>
      </p:ext>
    </p:extLst>
  </p:cSld>
  <p:clrMapOvr>
    <a:masterClrMapping/>
  </p:clrMapOvr>
  <mc:AlternateContent xmlns:mc="http://schemas.openxmlformats.org/markup-compatibility/2006" xmlns:p14="http://schemas.microsoft.com/office/powerpoint/2010/main">
    <mc:Choice Requires="p14">
      <p:transition spd="slow" p14:dur="2000" advTm="20762"/>
    </mc:Choice>
    <mc:Fallback xmlns="">
      <p:transition spd="slow" advTm="20762"/>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61BFBF6-600D-B831-7C34-72BCFEFA3FE0}"/>
              </a:ext>
            </a:extLst>
          </p:cNvPr>
          <p:cNvSpPr>
            <a:spLocks noGrp="1"/>
          </p:cNvSpPr>
          <p:nvPr>
            <p:ph type="title"/>
          </p:nvPr>
        </p:nvSpPr>
        <p:spPr>
          <a:xfrm>
            <a:off x="838200" y="365126"/>
            <a:ext cx="10515600" cy="476094"/>
          </a:xfrm>
        </p:spPr>
        <p:txBody>
          <a:bodyPr>
            <a:normAutofit/>
          </a:bodyPr>
          <a:lstStyle/>
          <a:p>
            <a:r>
              <a:rPr lang="pl-PL" sz="2800" dirty="0"/>
              <a:t>NOP</a:t>
            </a:r>
          </a:p>
        </p:txBody>
      </p:sp>
      <p:pic>
        <p:nvPicPr>
          <p:cNvPr id="4" name="Symbol zastępczy zawartości 3" descr="Ryzyko ciężkiego działania niepożądanego (NOP) po szczepieniu przeciw HPV jest ekstremalnie niskie.">
            <a:extLst>
              <a:ext uri="{FF2B5EF4-FFF2-40B4-BE49-F238E27FC236}">
                <a16:creationId xmlns:a16="http://schemas.microsoft.com/office/drawing/2014/main" id="{8AB8759E-E6B7-798B-13F1-08FF8573EE0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79350" y="841220"/>
            <a:ext cx="6270556" cy="1849324"/>
          </a:xfrm>
          <a:prstGeom prst="rect">
            <a:avLst/>
          </a:prstGeom>
          <a:noFill/>
          <a:ln>
            <a:noFill/>
          </a:ln>
        </p:spPr>
      </p:pic>
      <p:sp>
        <p:nvSpPr>
          <p:cNvPr id="6" name="pole tekstowe 5">
            <a:extLst>
              <a:ext uri="{FF2B5EF4-FFF2-40B4-BE49-F238E27FC236}">
                <a16:creationId xmlns:a16="http://schemas.microsoft.com/office/drawing/2014/main" id="{C5E84CFF-E6FD-E2C0-70B0-D7F12A9E7290}"/>
              </a:ext>
            </a:extLst>
          </p:cNvPr>
          <p:cNvSpPr txBox="1"/>
          <p:nvPr/>
        </p:nvSpPr>
        <p:spPr>
          <a:xfrm>
            <a:off x="967563" y="2202447"/>
            <a:ext cx="9699302" cy="3253839"/>
          </a:xfrm>
          <a:prstGeom prst="rect">
            <a:avLst/>
          </a:prstGeom>
          <a:noFill/>
        </p:spPr>
        <p:txBody>
          <a:bodyPr wrap="square">
            <a:spAutoFit/>
          </a:bodyPr>
          <a:lstStyle/>
          <a:p>
            <a:pPr>
              <a:lnSpc>
                <a:spcPct val="107000"/>
              </a:lnSpc>
              <a:spcAft>
                <a:spcPts val="800"/>
              </a:spcAft>
              <a:buNone/>
            </a:pP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pl-PL"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buNone/>
            </a:pPr>
            <a:r>
              <a:rPr lang="pl-PL" sz="2000" kern="100" dirty="0">
                <a:effectLst/>
                <a:latin typeface="Aptos" panose="020B0004020202020204" pitchFamily="34" charset="0"/>
                <a:ea typeface="Aptos" panose="020B0004020202020204" pitchFamily="34" charset="0"/>
                <a:cs typeface="Times New Roman" panose="02020603050405020304" pitchFamily="18" charset="0"/>
              </a:rPr>
              <a:t>Niepożądane działania po szczepieniu personel medyczny, ale również pacjent może zgłosić do podmiotu odpowiedzialnego, jak i Departamentu Monitorowania Niepożądanych Działań Produktów Leczniczych Urzędu Rejestracji Produktów Leczniczych, Wyrobów Medycznych i Produktów Biobójczych, Al. Jerozolimskie 181C, 02-222 Warszawa, tel.: +48 22 49 21 301, faks: +48 22 49 21 309, strona internetowa: https://smz.ezdrowie.gov.pl</a:t>
            </a:r>
          </a:p>
        </p:txBody>
      </p:sp>
    </p:spTree>
    <p:extLst>
      <p:ext uri="{BB962C8B-B14F-4D97-AF65-F5344CB8AC3E}">
        <p14:creationId xmlns:p14="http://schemas.microsoft.com/office/powerpoint/2010/main" val="2734905370"/>
      </p:ext>
    </p:extLst>
  </p:cSld>
  <p:clrMapOvr>
    <a:masterClrMapping/>
  </p:clrMapOvr>
  <mc:AlternateContent xmlns:mc="http://schemas.openxmlformats.org/markup-compatibility/2006" xmlns:p14="http://schemas.microsoft.com/office/powerpoint/2010/main">
    <mc:Choice Requires="p14">
      <p:transition spd="slow" p14:dur="2000" advTm="9726"/>
    </mc:Choice>
    <mc:Fallback xmlns="">
      <p:transition spd="slow" advTm="9726"/>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D5F0B30-EE17-42D0-A9D4-B2540FDB66AB}"/>
              </a:ext>
            </a:extLst>
          </p:cNvPr>
          <p:cNvSpPr>
            <a:spLocks noGrp="1"/>
          </p:cNvSpPr>
          <p:nvPr>
            <p:ph type="title"/>
          </p:nvPr>
        </p:nvSpPr>
        <p:spPr>
          <a:xfrm>
            <a:off x="838200" y="365126"/>
            <a:ext cx="10515600" cy="793824"/>
          </a:xfrm>
        </p:spPr>
        <p:txBody>
          <a:bodyPr>
            <a:noAutofit/>
          </a:bodyPr>
          <a:lstStyle/>
          <a:p>
            <a:r>
              <a:rPr lang="pl-PL" sz="2800" dirty="0"/>
              <a:t>Czy obawy o oddalone w czasie negatywne skutki szczepionek przeciw HPV są uzasadnione?</a:t>
            </a:r>
          </a:p>
        </p:txBody>
      </p:sp>
      <p:sp>
        <p:nvSpPr>
          <p:cNvPr id="3" name="Symbol zastępczy zawartości 2">
            <a:extLst>
              <a:ext uri="{FF2B5EF4-FFF2-40B4-BE49-F238E27FC236}">
                <a16:creationId xmlns:a16="http://schemas.microsoft.com/office/drawing/2014/main" id="{41C1EBC0-8AB9-8BDE-863A-A1AC83D5AB88}"/>
              </a:ext>
            </a:extLst>
          </p:cNvPr>
          <p:cNvSpPr>
            <a:spLocks noGrp="1"/>
          </p:cNvSpPr>
          <p:nvPr>
            <p:ph idx="1"/>
          </p:nvPr>
        </p:nvSpPr>
        <p:spPr>
          <a:xfrm>
            <a:off x="838200" y="1552353"/>
            <a:ext cx="10515600" cy="4269712"/>
          </a:xfrm>
        </p:spPr>
        <p:txBody>
          <a:bodyPr>
            <a:normAutofit fontScale="47500" lnSpcReduction="20000"/>
          </a:bodyPr>
          <a:lstStyle/>
          <a:p>
            <a:endParaRPr lang="pl-PL" dirty="0"/>
          </a:p>
          <a:p>
            <a:endParaRPr lang="pl-PL" dirty="0"/>
          </a:p>
          <a:p>
            <a:endParaRPr lang="pl-PL" dirty="0"/>
          </a:p>
          <a:p>
            <a:pPr algn="just"/>
            <a:r>
              <a:rPr lang="pl-PL" sz="5000" dirty="0"/>
              <a:t>Obawy o długoterminowe negatywne skutki działania szczepionek przeciw HPV są </a:t>
            </a:r>
            <a:r>
              <a:rPr lang="pl-PL" sz="5000" b="1" dirty="0"/>
              <a:t>NIEUZASADNIONE.</a:t>
            </a:r>
          </a:p>
          <a:p>
            <a:pPr lvl="0" algn="just"/>
            <a:r>
              <a:rPr lang="pl-PL" sz="5000" dirty="0"/>
              <a:t>Bezpieczeństwo szczepionek przeciw HPV jest monitorowane od 2006 roku, od czasu dopuszczenia do obrotu pierwszej szczepionki.</a:t>
            </a:r>
          </a:p>
          <a:p>
            <a:pPr lvl="0" algn="just"/>
            <a:r>
              <a:rPr lang="pl-PL" sz="5000" dirty="0"/>
              <a:t>Bezpieczeństwo jest monitorowane cały czas podczas programów szczepień przeciw HPV prowadzonych w ponad 100 krajach na świecie.</a:t>
            </a:r>
          </a:p>
          <a:p>
            <a:pPr lvl="0" algn="just"/>
            <a:r>
              <a:rPr lang="pl-PL" sz="5000" dirty="0"/>
              <a:t>Setki milionów osób, w tym głównie nastolatek i nastolatków zaszczepiono    i nie występują u nich oddalone w czasie działania niepożądane.</a:t>
            </a:r>
          </a:p>
          <a:p>
            <a:endParaRPr lang="pl-PL" dirty="0"/>
          </a:p>
        </p:txBody>
      </p:sp>
      <p:pic>
        <p:nvPicPr>
          <p:cNvPr id="4" name="Obraz 3" descr="Po szczepieniu przeciw HPV, podobnie jak po innych szczepionkach, nie występują oddalone w czasie działania niepożądane.">
            <a:extLst>
              <a:ext uri="{FF2B5EF4-FFF2-40B4-BE49-F238E27FC236}">
                <a16:creationId xmlns:a16="http://schemas.microsoft.com/office/drawing/2014/main" id="{346504CC-D8CE-D472-63A2-4B9DDE3A84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00260" y="1290623"/>
            <a:ext cx="3175033" cy="935851"/>
          </a:xfrm>
          <a:prstGeom prst="rect">
            <a:avLst/>
          </a:prstGeom>
          <a:noFill/>
          <a:ln>
            <a:noFill/>
          </a:ln>
        </p:spPr>
      </p:pic>
    </p:spTree>
    <p:extLst>
      <p:ext uri="{BB962C8B-B14F-4D97-AF65-F5344CB8AC3E}">
        <p14:creationId xmlns:p14="http://schemas.microsoft.com/office/powerpoint/2010/main" val="3675144411"/>
      </p:ext>
    </p:extLst>
  </p:cSld>
  <p:clrMapOvr>
    <a:masterClrMapping/>
  </p:clrMapOvr>
  <mc:AlternateContent xmlns:mc="http://schemas.openxmlformats.org/markup-compatibility/2006" xmlns:p14="http://schemas.microsoft.com/office/powerpoint/2010/main">
    <mc:Choice Requires="p14">
      <p:transition spd="slow" p14:dur="2000" advTm="15906"/>
    </mc:Choice>
    <mc:Fallback xmlns="">
      <p:transition spd="slow" advTm="15906"/>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4D03BF3-94D7-9416-C2A9-69CCC7A6229C}"/>
              </a:ext>
            </a:extLst>
          </p:cNvPr>
          <p:cNvSpPr>
            <a:spLocks noGrp="1"/>
          </p:cNvSpPr>
          <p:nvPr>
            <p:ph type="title"/>
          </p:nvPr>
        </p:nvSpPr>
        <p:spPr>
          <a:xfrm>
            <a:off x="838200" y="365126"/>
            <a:ext cx="10515600" cy="778458"/>
          </a:xfrm>
        </p:spPr>
        <p:txBody>
          <a:bodyPr>
            <a:normAutofit fontScale="90000"/>
          </a:bodyPr>
          <a:lstStyle/>
          <a:p>
            <a:r>
              <a:rPr lang="pl-PL" sz="2800" dirty="0"/>
              <a:t>Czy obawy o oddalone w czasie negatywne skutki szczepionek przeciw HPV są uzasadnione?</a:t>
            </a:r>
          </a:p>
        </p:txBody>
      </p:sp>
      <p:sp>
        <p:nvSpPr>
          <p:cNvPr id="3" name="Symbol zastępczy zawartości 2">
            <a:extLst>
              <a:ext uri="{FF2B5EF4-FFF2-40B4-BE49-F238E27FC236}">
                <a16:creationId xmlns:a16="http://schemas.microsoft.com/office/drawing/2014/main" id="{1EE38808-A9E3-DD88-AA96-9B6D3AD0375D}"/>
              </a:ext>
            </a:extLst>
          </p:cNvPr>
          <p:cNvSpPr>
            <a:spLocks noGrp="1"/>
          </p:cNvSpPr>
          <p:nvPr>
            <p:ph idx="1"/>
          </p:nvPr>
        </p:nvSpPr>
        <p:spPr>
          <a:xfrm>
            <a:off x="838200" y="1477926"/>
            <a:ext cx="10515600" cy="4344140"/>
          </a:xfrm>
        </p:spPr>
        <p:txBody>
          <a:bodyPr>
            <a:normAutofit fontScale="85000" lnSpcReduction="10000"/>
          </a:bodyPr>
          <a:lstStyle/>
          <a:p>
            <a:pPr lvl="0" algn="just"/>
            <a:r>
              <a:rPr lang="pl-PL" sz="2400" dirty="0"/>
              <a:t>Nie potwierdzono związku przyczynowego szczepienia przeciw HPV z chorobami autoimmunologicznymi, zespołem Guillain-Barré, zespołem złożonego bólu regionalnego (CRP), zespołem posturalnej tachykardii ortostatycznej (POTS), przedwczesnej niewydolności jajników (POI).</a:t>
            </a:r>
          </a:p>
          <a:p>
            <a:pPr lvl="0" algn="just"/>
            <a:r>
              <a:rPr lang="pl-PL" sz="2400" dirty="0"/>
              <a:t>Miejscowe i uogólnione działania niepożądane występują w ciągu kliku pierwszych dni po szczepieniu przeciw HPV. Ciężkie działania niepożądane, pod postacią reakcji anafilaktycznej występują niezwykle rzadko, najczęściej w ciągu pierwszych godzin po szczepieniu.               U nastolatków może występować omdlenie związane ze stresem łączącym się z podaniem szczepionki (wkłuciem), stąd szczepienie powinno być wykonane, gdy osoba siedzi lub leży.</a:t>
            </a:r>
          </a:p>
          <a:p>
            <a:pPr lvl="0" algn="just"/>
            <a:r>
              <a:rPr lang="pl-PL" sz="2400" dirty="0"/>
              <a:t>Składniki szczepionek przeciw HPV są rozkładane w komórkach osoby zaszczepionej             w krótkim czasie po szczepieniu.</a:t>
            </a:r>
          </a:p>
          <a:p>
            <a:endParaRPr lang="pl-PL" dirty="0"/>
          </a:p>
        </p:txBody>
      </p:sp>
    </p:spTree>
    <p:extLst>
      <p:ext uri="{BB962C8B-B14F-4D97-AF65-F5344CB8AC3E}">
        <p14:creationId xmlns:p14="http://schemas.microsoft.com/office/powerpoint/2010/main" val="4033097663"/>
      </p:ext>
    </p:extLst>
  </p:cSld>
  <p:clrMapOvr>
    <a:masterClrMapping/>
  </p:clrMapOvr>
  <mc:AlternateContent xmlns:mc="http://schemas.openxmlformats.org/markup-compatibility/2006" xmlns:p14="http://schemas.microsoft.com/office/powerpoint/2010/main">
    <mc:Choice Requires="p14">
      <p:transition spd="slow" p14:dur="2000" advTm="26146"/>
    </mc:Choice>
    <mc:Fallback xmlns="">
      <p:transition spd="slow" advTm="26146"/>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E6B18B5-8831-CB11-C96C-DACDCAAF74D7}"/>
              </a:ext>
            </a:extLst>
          </p:cNvPr>
          <p:cNvSpPr>
            <a:spLocks noGrp="1"/>
          </p:cNvSpPr>
          <p:nvPr>
            <p:ph type="title"/>
          </p:nvPr>
        </p:nvSpPr>
        <p:spPr>
          <a:xfrm>
            <a:off x="831850" y="381000"/>
            <a:ext cx="10515600" cy="625474"/>
          </a:xfrm>
        </p:spPr>
        <p:txBody>
          <a:bodyPr>
            <a:noAutofit/>
          </a:bodyPr>
          <a:lstStyle/>
          <a:p>
            <a:pPr algn="l"/>
            <a:br>
              <a:rPr lang="pl-PL" sz="3200" dirty="0"/>
            </a:br>
            <a:br>
              <a:rPr lang="pl-PL" sz="3200" dirty="0"/>
            </a:br>
            <a:br>
              <a:rPr lang="pl-PL" sz="3200" dirty="0"/>
            </a:br>
            <a:r>
              <a:rPr lang="pl-PL" sz="2000" dirty="0"/>
              <a:t>Czy korzyści ze szczepienia przeciw HPV przewyższają ryzyko?</a:t>
            </a:r>
            <a:br>
              <a:rPr lang="pl-PL" sz="2000" dirty="0"/>
            </a:br>
            <a:endParaRPr lang="pl-PL" sz="2000" dirty="0"/>
          </a:p>
        </p:txBody>
      </p:sp>
      <p:sp>
        <p:nvSpPr>
          <p:cNvPr id="5" name="Symbol zastępczy tekstu 4">
            <a:extLst>
              <a:ext uri="{FF2B5EF4-FFF2-40B4-BE49-F238E27FC236}">
                <a16:creationId xmlns:a16="http://schemas.microsoft.com/office/drawing/2014/main" id="{3E646E7A-4EE7-D340-63CF-34AE854530D5}"/>
              </a:ext>
            </a:extLst>
          </p:cNvPr>
          <p:cNvSpPr>
            <a:spLocks noGrp="1"/>
          </p:cNvSpPr>
          <p:nvPr>
            <p:ph type="body" idx="1"/>
          </p:nvPr>
        </p:nvSpPr>
        <p:spPr/>
        <p:txBody>
          <a:bodyPr/>
          <a:lstStyle/>
          <a:p>
            <a:endParaRPr lang="pl-PL" dirty="0"/>
          </a:p>
        </p:txBody>
      </p:sp>
      <p:sp>
        <p:nvSpPr>
          <p:cNvPr id="6" name="Symbol zastępczy zawartości 5">
            <a:extLst>
              <a:ext uri="{FF2B5EF4-FFF2-40B4-BE49-F238E27FC236}">
                <a16:creationId xmlns:a16="http://schemas.microsoft.com/office/drawing/2014/main" id="{7158B584-30D4-EBD6-194C-4024175B32CE}"/>
              </a:ext>
            </a:extLst>
          </p:cNvPr>
          <p:cNvSpPr>
            <a:spLocks noGrp="1"/>
          </p:cNvSpPr>
          <p:nvPr>
            <p:ph sz="half" idx="2"/>
          </p:nvPr>
        </p:nvSpPr>
        <p:spPr>
          <a:xfrm>
            <a:off x="839789" y="2505075"/>
            <a:ext cx="2785914" cy="3317010"/>
          </a:xfrm>
        </p:spPr>
        <p:txBody>
          <a:bodyPr>
            <a:normAutofit fontScale="77500" lnSpcReduction="20000"/>
          </a:bodyPr>
          <a:lstStyle/>
          <a:p>
            <a:r>
              <a:rPr lang="pl-PL" dirty="0"/>
              <a:t>Ocena ryzyka towarzysząca decyzji o szczepieniach przeciw HPV to ocena dostępnych możliwości           i wybór najbezpieczniejszego postępowania. Skupiając się na potencjalnych działaniach niepożądnych często zapominamy o kluczowej roli szczepień przeciw HPV w profilaktyce chorób nowotworowych, nie tylko raka szyjki macicy.</a:t>
            </a:r>
          </a:p>
          <a:p>
            <a:endParaRPr lang="pl-PL" dirty="0"/>
          </a:p>
        </p:txBody>
      </p:sp>
      <p:sp>
        <p:nvSpPr>
          <p:cNvPr id="7" name="Symbol zastępczy tekstu 6">
            <a:extLst>
              <a:ext uri="{FF2B5EF4-FFF2-40B4-BE49-F238E27FC236}">
                <a16:creationId xmlns:a16="http://schemas.microsoft.com/office/drawing/2014/main" id="{F1685E1A-CD29-D1E8-2DD5-24E9A98D3D5A}"/>
              </a:ext>
            </a:extLst>
          </p:cNvPr>
          <p:cNvSpPr>
            <a:spLocks noGrp="1"/>
          </p:cNvSpPr>
          <p:nvPr>
            <p:ph type="body" idx="10"/>
          </p:nvPr>
        </p:nvSpPr>
        <p:spPr/>
        <p:txBody>
          <a:bodyPr>
            <a:normAutofit/>
          </a:bodyPr>
          <a:lstStyle/>
          <a:p>
            <a:r>
              <a:rPr lang="pl-PL" sz="2000" dirty="0"/>
              <a:t>Ryzyko – działania niepożądane</a:t>
            </a:r>
          </a:p>
        </p:txBody>
      </p:sp>
      <p:sp>
        <p:nvSpPr>
          <p:cNvPr id="8" name="Symbol zastępczy zawartości 7">
            <a:extLst>
              <a:ext uri="{FF2B5EF4-FFF2-40B4-BE49-F238E27FC236}">
                <a16:creationId xmlns:a16="http://schemas.microsoft.com/office/drawing/2014/main" id="{289DB48A-9481-98C6-6C0B-3AC239256FB5}"/>
              </a:ext>
            </a:extLst>
          </p:cNvPr>
          <p:cNvSpPr>
            <a:spLocks noGrp="1"/>
          </p:cNvSpPr>
          <p:nvPr>
            <p:ph sz="half" idx="11"/>
          </p:nvPr>
        </p:nvSpPr>
        <p:spPr>
          <a:xfrm>
            <a:off x="4387342" y="2501899"/>
            <a:ext cx="3416956" cy="3317010"/>
          </a:xfrm>
        </p:spPr>
        <p:txBody>
          <a:bodyPr>
            <a:normAutofit fontScale="70000" lnSpcReduction="20000"/>
          </a:bodyPr>
          <a:lstStyle/>
          <a:p>
            <a:r>
              <a:rPr lang="pl-PL" b="1" u="sng" dirty="0"/>
              <a:t>Po stronie ryzyka</a:t>
            </a:r>
            <a:r>
              <a:rPr lang="pl-PL" dirty="0"/>
              <a:t> mamy więc potencjalne działania niepożądane, które mają charakter przemijający, krótkotrwały i obejmują zwykle reakcje w miejscu wkłucia (ból, zaczerwienienie, obrzęk) oraz reakcje o charakterze ogólnym – uczucie zmęczenia, bóle głowy, bóle mięśni, ból brzucha, nudności, wymioty.</a:t>
            </a:r>
          </a:p>
          <a:p>
            <a:r>
              <a:rPr lang="pl-PL" b="1" dirty="0"/>
              <a:t>Nie ma</a:t>
            </a:r>
            <a:r>
              <a:rPr lang="pl-PL" dirty="0"/>
              <a:t> tu natomiast żadnych sygnałów alarmowych dotyczących odroczonych w czasie potencjalnych skutków ubocznych, a dane dotyczące bezpieczeństwa są systematycznie zbierane od 2006 roku.</a:t>
            </a:r>
          </a:p>
          <a:p>
            <a:endParaRPr lang="pl-PL" dirty="0"/>
          </a:p>
        </p:txBody>
      </p:sp>
      <p:sp>
        <p:nvSpPr>
          <p:cNvPr id="9" name="Symbol zastępczy tekstu 8">
            <a:extLst>
              <a:ext uri="{FF2B5EF4-FFF2-40B4-BE49-F238E27FC236}">
                <a16:creationId xmlns:a16="http://schemas.microsoft.com/office/drawing/2014/main" id="{9A6D05E9-175F-3A22-ADC1-03658B344627}"/>
              </a:ext>
            </a:extLst>
          </p:cNvPr>
          <p:cNvSpPr>
            <a:spLocks noGrp="1"/>
          </p:cNvSpPr>
          <p:nvPr>
            <p:ph type="body" idx="12"/>
          </p:nvPr>
        </p:nvSpPr>
        <p:spPr>
          <a:xfrm>
            <a:off x="8349672" y="1677987"/>
            <a:ext cx="2993303" cy="491055"/>
          </a:xfrm>
        </p:spPr>
        <p:txBody>
          <a:bodyPr>
            <a:normAutofit/>
          </a:bodyPr>
          <a:lstStyle/>
          <a:p>
            <a:r>
              <a:rPr lang="pl-PL" sz="2000" dirty="0"/>
              <a:t>Korzyści</a:t>
            </a:r>
          </a:p>
        </p:txBody>
      </p:sp>
      <p:sp>
        <p:nvSpPr>
          <p:cNvPr id="10" name="Symbol zastępczy zawartości 9">
            <a:extLst>
              <a:ext uri="{FF2B5EF4-FFF2-40B4-BE49-F238E27FC236}">
                <a16:creationId xmlns:a16="http://schemas.microsoft.com/office/drawing/2014/main" id="{3C3AE256-36C4-2C16-0C9D-B7BEB09FC424}"/>
              </a:ext>
            </a:extLst>
          </p:cNvPr>
          <p:cNvSpPr>
            <a:spLocks noGrp="1"/>
          </p:cNvSpPr>
          <p:nvPr>
            <p:ph sz="half" idx="13"/>
          </p:nvPr>
        </p:nvSpPr>
        <p:spPr>
          <a:xfrm>
            <a:off x="8179398" y="2501899"/>
            <a:ext cx="3343089" cy="3317010"/>
          </a:xfrm>
        </p:spPr>
        <p:txBody>
          <a:bodyPr>
            <a:normAutofit fontScale="70000" lnSpcReduction="20000"/>
          </a:bodyPr>
          <a:lstStyle/>
          <a:p>
            <a:r>
              <a:rPr lang="pl-PL" b="1" u="sng" dirty="0"/>
              <a:t>Po stronie korzyści</a:t>
            </a:r>
            <a:r>
              <a:rPr lang="pl-PL" dirty="0"/>
              <a:t> mamy zapobieganie chorobom nowotworowym związanym z HPV, zapobieganie wszystkim konsekwencjom jakie mogą wynikać z faktu rozwoju nowotworu, a więc także zapobieganie zgonom.</a:t>
            </a:r>
          </a:p>
          <a:p>
            <a:r>
              <a:rPr lang="pl-PL" dirty="0"/>
              <a:t>Szczepionki przeciw HPV są skuteczną   i bezpieczną metodą zapobiegania rozwojowi raka szyjki macicy i innych nowotworów, a </a:t>
            </a:r>
            <a:r>
              <a:rPr lang="pl-PL" b="1" dirty="0"/>
              <a:t>korzyści ze szczepienia przewyższają potencjalne ryzyko z nim związane.</a:t>
            </a:r>
            <a:endParaRPr lang="pl-PL" dirty="0"/>
          </a:p>
          <a:p>
            <a:endParaRPr lang="pl-PL" dirty="0"/>
          </a:p>
        </p:txBody>
      </p:sp>
      <p:pic>
        <p:nvPicPr>
          <p:cNvPr id="4" name="Obraz 3" descr="Korzyści ze szczepienia przewyższają potencjalne ryzyko z nim związane.">
            <a:extLst>
              <a:ext uri="{FF2B5EF4-FFF2-40B4-BE49-F238E27FC236}">
                <a16:creationId xmlns:a16="http://schemas.microsoft.com/office/drawing/2014/main" id="{80CB0256-1C2C-9E5E-F8C6-C18513A2AE2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9513" y="1519236"/>
            <a:ext cx="3333852" cy="982663"/>
          </a:xfrm>
          <a:prstGeom prst="rect">
            <a:avLst/>
          </a:prstGeom>
          <a:noFill/>
          <a:ln>
            <a:noFill/>
          </a:ln>
        </p:spPr>
      </p:pic>
    </p:spTree>
    <p:extLst>
      <p:ext uri="{BB962C8B-B14F-4D97-AF65-F5344CB8AC3E}">
        <p14:creationId xmlns:p14="http://schemas.microsoft.com/office/powerpoint/2010/main" val="1156513315"/>
      </p:ext>
    </p:extLst>
  </p:cSld>
  <p:clrMapOvr>
    <a:masterClrMapping/>
  </p:clrMapOvr>
  <mc:AlternateContent xmlns:mc="http://schemas.openxmlformats.org/markup-compatibility/2006" xmlns:p14="http://schemas.microsoft.com/office/powerpoint/2010/main">
    <mc:Choice Requires="p14">
      <p:transition spd="slow" p14:dur="2000" advTm="18229"/>
    </mc:Choice>
    <mc:Fallback xmlns="">
      <p:transition spd="slow" advTm="18229"/>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D3842D3-D3C6-2306-C737-6B7659105BB2}"/>
              </a:ext>
            </a:extLst>
          </p:cNvPr>
          <p:cNvSpPr>
            <a:spLocks noGrp="1"/>
          </p:cNvSpPr>
          <p:nvPr>
            <p:ph type="title"/>
          </p:nvPr>
        </p:nvSpPr>
        <p:spPr>
          <a:xfrm>
            <a:off x="838200" y="365126"/>
            <a:ext cx="10515600" cy="810532"/>
          </a:xfrm>
        </p:spPr>
        <p:txBody>
          <a:bodyPr>
            <a:normAutofit/>
          </a:bodyPr>
          <a:lstStyle/>
          <a:p>
            <a:r>
              <a:rPr lang="pl-PL" sz="2800"/>
              <a:t>Wirus HPV</a:t>
            </a:r>
            <a:endParaRPr lang="pl-PL" sz="2800" dirty="0"/>
          </a:p>
        </p:txBody>
      </p:sp>
      <p:sp>
        <p:nvSpPr>
          <p:cNvPr id="3" name="Symbol zastępczy zawartości 2">
            <a:extLst>
              <a:ext uri="{FF2B5EF4-FFF2-40B4-BE49-F238E27FC236}">
                <a16:creationId xmlns:a16="http://schemas.microsoft.com/office/drawing/2014/main" id="{E418003F-1E5A-5CB5-E1BF-ED3B29FB66B9}"/>
              </a:ext>
            </a:extLst>
          </p:cNvPr>
          <p:cNvSpPr>
            <a:spLocks noGrp="1"/>
          </p:cNvSpPr>
          <p:nvPr>
            <p:ph idx="1"/>
          </p:nvPr>
        </p:nvSpPr>
        <p:spPr>
          <a:xfrm>
            <a:off x="838200" y="1825626"/>
            <a:ext cx="7195457" cy="3037116"/>
          </a:xfrm>
        </p:spPr>
        <p:txBody>
          <a:bodyPr>
            <a:normAutofit/>
          </a:bodyPr>
          <a:lstStyle/>
          <a:p>
            <a:pPr algn="just"/>
            <a:r>
              <a:rPr lang="pl-PL" sz="1800" dirty="0"/>
              <a:t>Ludzki wirus brodawczaka (</a:t>
            </a:r>
            <a:r>
              <a:rPr lang="pl-PL" sz="1800" i="1" dirty="0"/>
              <a:t>Human papillomavirus</a:t>
            </a:r>
            <a:r>
              <a:rPr lang="pl-PL" sz="1800" dirty="0"/>
              <a:t>, HPV) opisano po raz pierwszy w latach 50. XX wieku. W 1972 roku polska lekarka prof. Stefania Ginsburg-Jabłońska opisała jako pierwsza związek wirusa HPV z rakiem skóry. W latach 1980-1990 niemiecki wirusolog profesor Harald zur Hausen z Niemieckiego Centrum Badań nad Rakiem w Haidelbergu prowadził badania dotyczące związku wirusa HPV z rakiem szyjki macicy, za które otrzymał Nagrodę Nobla w 2008 roku.</a:t>
            </a:r>
          </a:p>
        </p:txBody>
      </p:sp>
      <p:pic>
        <p:nvPicPr>
          <p:cNvPr id="4" name="Obraz 3">
            <a:extLst>
              <a:ext uri="{FF2B5EF4-FFF2-40B4-BE49-F238E27FC236}">
                <a16:creationId xmlns:a16="http://schemas.microsoft.com/office/drawing/2014/main" id="{66207962-2130-0251-5BA1-A0E9FA23BD68}"/>
              </a:ext>
            </a:extLst>
          </p:cNvPr>
          <p:cNvPicPr>
            <a:picLocks noChangeAspect="1"/>
          </p:cNvPicPr>
          <p:nvPr/>
        </p:nvPicPr>
        <p:blipFill>
          <a:blip r:embed="rId2"/>
          <a:stretch>
            <a:fillRect/>
          </a:stretch>
        </p:blipFill>
        <p:spPr>
          <a:xfrm>
            <a:off x="8304071" y="1825626"/>
            <a:ext cx="3446931" cy="3037116"/>
          </a:xfrm>
          <a:prstGeom prst="rect">
            <a:avLst/>
          </a:prstGeom>
        </p:spPr>
      </p:pic>
    </p:spTree>
    <p:extLst>
      <p:ext uri="{BB962C8B-B14F-4D97-AF65-F5344CB8AC3E}">
        <p14:creationId xmlns:p14="http://schemas.microsoft.com/office/powerpoint/2010/main" val="2675423174"/>
      </p:ext>
    </p:extLst>
  </p:cSld>
  <p:clrMapOvr>
    <a:masterClrMapping/>
  </p:clrMapOvr>
  <mc:AlternateContent xmlns:mc="http://schemas.openxmlformats.org/markup-compatibility/2006" xmlns:p14="http://schemas.microsoft.com/office/powerpoint/2010/main">
    <mc:Choice Requires="p14">
      <p:transition spd="slow" p14:dur="2000" advTm="15310"/>
    </mc:Choice>
    <mc:Fallback xmlns="">
      <p:transition spd="slow" advTm="1531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D35AC93-740A-3673-670A-7FB947B4804D}"/>
              </a:ext>
            </a:extLst>
          </p:cNvPr>
          <p:cNvSpPr>
            <a:spLocks noGrp="1"/>
          </p:cNvSpPr>
          <p:nvPr>
            <p:ph type="title"/>
          </p:nvPr>
        </p:nvSpPr>
        <p:spPr>
          <a:xfrm>
            <a:off x="838200" y="365126"/>
            <a:ext cx="10515600" cy="570540"/>
          </a:xfrm>
        </p:spPr>
        <p:txBody>
          <a:bodyPr>
            <a:normAutofit fontScale="90000"/>
          </a:bodyPr>
          <a:lstStyle/>
          <a:p>
            <a:br>
              <a:rPr lang="pl-PL" sz="3100" dirty="0"/>
            </a:br>
            <a:r>
              <a:rPr lang="pl-PL" sz="3100" dirty="0"/>
              <a:t>Skuteczność szczepionek przeciw HPV</a:t>
            </a:r>
            <a:br>
              <a:rPr lang="pl-PL" dirty="0"/>
            </a:br>
            <a:endParaRPr lang="pl-PL" dirty="0"/>
          </a:p>
        </p:txBody>
      </p:sp>
      <p:sp>
        <p:nvSpPr>
          <p:cNvPr id="3" name="Symbol zastępczy zawartości 2">
            <a:extLst>
              <a:ext uri="{FF2B5EF4-FFF2-40B4-BE49-F238E27FC236}">
                <a16:creationId xmlns:a16="http://schemas.microsoft.com/office/drawing/2014/main" id="{FC22F5ED-D955-BFB4-328C-BFCE4AD35377}"/>
              </a:ext>
            </a:extLst>
          </p:cNvPr>
          <p:cNvSpPr>
            <a:spLocks noGrp="1"/>
          </p:cNvSpPr>
          <p:nvPr>
            <p:ph idx="1"/>
          </p:nvPr>
        </p:nvSpPr>
        <p:spPr>
          <a:xfrm>
            <a:off x="838200" y="1318437"/>
            <a:ext cx="10515600" cy="4503629"/>
          </a:xfrm>
        </p:spPr>
        <p:txBody>
          <a:bodyPr/>
          <a:lstStyle/>
          <a:p>
            <a:pPr algn="just"/>
            <a:r>
              <a:rPr lang="pl-PL" dirty="0"/>
              <a:t>Szczepienie przeciw HPV jest wysoce skuteczne w zmniejszaniu ryzyka raka szyjki macicy, który jest czwartą najczęstszą przyczyną zgonów kobiet z powodu nowotworów na świecie.</a:t>
            </a:r>
          </a:p>
          <a:p>
            <a:pPr algn="just"/>
            <a:br>
              <a:rPr lang="pl-PL" dirty="0"/>
            </a:br>
            <a:r>
              <a:rPr lang="pl-PL" dirty="0"/>
              <a:t>Opublikowane w styczniu 2024 r. w czasopiśmie Journal of the National Cancer Institute wyniki badania obserwacyjnego przeprowadzonego przez Public Health Scotland (PHS) we współpracy z uniwersytetami w Strathclyde i Edynburgu pokazują, że szczepionka przeciw HPV jest wysoce skuteczna w zapobieganiu raka szyjki macicy.</a:t>
            </a:r>
          </a:p>
          <a:p>
            <a:endParaRPr lang="pl-PL" dirty="0"/>
          </a:p>
        </p:txBody>
      </p:sp>
    </p:spTree>
    <p:extLst>
      <p:ext uri="{BB962C8B-B14F-4D97-AF65-F5344CB8AC3E}">
        <p14:creationId xmlns:p14="http://schemas.microsoft.com/office/powerpoint/2010/main" val="2306472674"/>
      </p:ext>
    </p:extLst>
  </p:cSld>
  <p:clrMapOvr>
    <a:masterClrMapping/>
  </p:clrMapOvr>
  <mc:AlternateContent xmlns:mc="http://schemas.openxmlformats.org/markup-compatibility/2006" xmlns:p14="http://schemas.microsoft.com/office/powerpoint/2010/main">
    <mc:Choice Requires="p14">
      <p:transition spd="slow" p14:dur="2000" advTm="20282"/>
    </mc:Choice>
    <mc:Fallback xmlns="">
      <p:transition spd="slow" advTm="20282"/>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9FFEA2E-757B-8885-48E7-3FA06F361004}"/>
              </a:ext>
            </a:extLst>
          </p:cNvPr>
          <p:cNvSpPr>
            <a:spLocks noGrp="1"/>
          </p:cNvSpPr>
          <p:nvPr>
            <p:ph type="title"/>
          </p:nvPr>
        </p:nvSpPr>
        <p:spPr>
          <a:xfrm>
            <a:off x="838200" y="365126"/>
            <a:ext cx="10515600" cy="298904"/>
          </a:xfrm>
        </p:spPr>
        <p:txBody>
          <a:bodyPr>
            <a:noAutofit/>
          </a:bodyPr>
          <a:lstStyle/>
          <a:p>
            <a:r>
              <a:rPr lang="pl-PL" sz="2800" dirty="0"/>
              <a:t>Skuteczność szczepionek przeciw HPV</a:t>
            </a:r>
          </a:p>
        </p:txBody>
      </p:sp>
      <p:sp>
        <p:nvSpPr>
          <p:cNvPr id="3" name="Symbol zastępczy zawartości 2">
            <a:extLst>
              <a:ext uri="{FF2B5EF4-FFF2-40B4-BE49-F238E27FC236}">
                <a16:creationId xmlns:a16="http://schemas.microsoft.com/office/drawing/2014/main" id="{1BC6AAAB-4F0D-7293-7E3F-EE1A69C9B9AE}"/>
              </a:ext>
            </a:extLst>
          </p:cNvPr>
          <p:cNvSpPr>
            <a:spLocks noGrp="1"/>
          </p:cNvSpPr>
          <p:nvPr>
            <p:ph idx="1"/>
          </p:nvPr>
        </p:nvSpPr>
        <p:spPr>
          <a:xfrm>
            <a:off x="838200" y="936171"/>
            <a:ext cx="10515600" cy="4885895"/>
          </a:xfrm>
        </p:spPr>
        <p:txBody>
          <a:bodyPr>
            <a:normAutofit lnSpcReduction="10000"/>
          </a:bodyPr>
          <a:lstStyle/>
          <a:p>
            <a:pPr algn="just"/>
            <a:r>
              <a:rPr lang="pl-PL" dirty="0"/>
              <a:t>Od czasu wprowadzenia szczepień przeciwko wirusowi brodawczaka ludzkiego (HPV) u dziewczynek w wieku 12–13 lat nie wykryto żadnego przypadku raka szyjki macicy u kobiet, które były w pełni zaszczepione. Program rozpoczął się w Szkocji   w 2008 roku.</a:t>
            </a:r>
          </a:p>
          <a:p>
            <a:pPr algn="just"/>
            <a:r>
              <a:rPr lang="pl-PL" dirty="0"/>
              <a:t>Dane z realizacji programów szczepień, gdzie oceniana jest rzeczywista skuteczność szczepionek przeciw HPV pokazują, że radykalnie zmniejszają one ryzyko raka szyjki macicy u kobiet, które zostały zaszczepione w wieku nastoletnim. Z danych systemu badań przesiewowych w kierunku raka szyjki macicy w Szkocji wynika, że w ciągu 12 lat po szczepieniu wśród kobiet, które otrzymały szczepionkę przeciw HPV          w wieku 12–13 lat, nie wykryto żadnego przypadku raka szyjki macicy. Badania objęły w sumie 450 tysięcy kobiet. W tej grupie było około 300 tysięcy niezaszczepionych i około 150 tysięcy zaszczepionych.</a:t>
            </a:r>
          </a:p>
          <a:p>
            <a:endParaRPr lang="pl-PL" dirty="0"/>
          </a:p>
        </p:txBody>
      </p:sp>
    </p:spTree>
    <p:extLst>
      <p:ext uri="{BB962C8B-B14F-4D97-AF65-F5344CB8AC3E}">
        <p14:creationId xmlns:p14="http://schemas.microsoft.com/office/powerpoint/2010/main" val="2395087469"/>
      </p:ext>
    </p:extLst>
  </p:cSld>
  <p:clrMapOvr>
    <a:masterClrMapping/>
  </p:clrMapOvr>
  <mc:AlternateContent xmlns:mc="http://schemas.openxmlformats.org/markup-compatibility/2006" xmlns:p14="http://schemas.microsoft.com/office/powerpoint/2010/main">
    <mc:Choice Requires="p14">
      <p:transition spd="slow" p14:dur="2000" advTm="24020"/>
    </mc:Choice>
    <mc:Fallback xmlns="">
      <p:transition spd="slow" advTm="2402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FC98EC8-130D-7AAC-8D46-D23E5AC939DB}"/>
              </a:ext>
            </a:extLst>
          </p:cNvPr>
          <p:cNvSpPr>
            <a:spLocks noGrp="1"/>
          </p:cNvSpPr>
          <p:nvPr>
            <p:ph type="title"/>
          </p:nvPr>
        </p:nvSpPr>
        <p:spPr>
          <a:xfrm>
            <a:off x="838200" y="365125"/>
            <a:ext cx="10515600" cy="670809"/>
          </a:xfrm>
        </p:spPr>
        <p:txBody>
          <a:bodyPr>
            <a:normAutofit/>
          </a:bodyPr>
          <a:lstStyle/>
          <a:p>
            <a:r>
              <a:rPr lang="pl-PL" sz="2800" dirty="0"/>
              <a:t>Skuteczność szczepionek przeciw HPV</a:t>
            </a:r>
          </a:p>
        </p:txBody>
      </p:sp>
      <p:sp>
        <p:nvSpPr>
          <p:cNvPr id="5" name="Symbol zastępczy zawartości 4">
            <a:extLst>
              <a:ext uri="{FF2B5EF4-FFF2-40B4-BE49-F238E27FC236}">
                <a16:creationId xmlns:a16="http://schemas.microsoft.com/office/drawing/2014/main" id="{58B7278E-BBCF-BFA2-9230-E2A57FC7A508}"/>
              </a:ext>
            </a:extLst>
          </p:cNvPr>
          <p:cNvSpPr>
            <a:spLocks noGrp="1"/>
          </p:cNvSpPr>
          <p:nvPr>
            <p:ph idx="1"/>
          </p:nvPr>
        </p:nvSpPr>
        <p:spPr/>
        <p:txBody>
          <a:bodyPr>
            <a:normAutofit lnSpcReduction="10000"/>
          </a:bodyPr>
          <a:lstStyle/>
          <a:p>
            <a:pPr lvl="0" algn="just" fontAlgn="base"/>
            <a:r>
              <a:rPr lang="pl-PL" sz="2400" dirty="0"/>
              <a:t>Po 10 latach programów szczepień przeciw HPV, kraje oceniające ich efektywność odnotowały 90% redukcję infekcji wirusem HPV oraz 90% zmniejszenie zachorowalności na brodawki narządów płciowych. Ponadto aż o 85% zmniejszyła się liczba patologii wysokiego stopnia szyjki macicy.</a:t>
            </a:r>
          </a:p>
          <a:p>
            <a:pPr lvl="0" algn="just" fontAlgn="base"/>
            <a:r>
              <a:rPr lang="pl-PL" sz="2400" dirty="0"/>
              <a:t>Szczepienia przeciwko HPV to jeden z najprostszych i najskuteczniejszych sposobów zapobiegania nowotworom związanym z HPV. Szczepienie HPV zapewnia długotrwałą ochronę przed zakażeniem HPV i chorobami wywołanymi wirusem brodawczaka ludzkiego.</a:t>
            </a:r>
          </a:p>
          <a:p>
            <a:pPr lvl="0" algn="just" fontAlgn="base"/>
            <a:r>
              <a:rPr lang="pl-PL" sz="2400" b="1" dirty="0"/>
              <a:t>Szczepienie to inwestycja w zdrowie – efekty widać po latach.</a:t>
            </a:r>
            <a:endParaRPr lang="pl-PL" b="1" dirty="0"/>
          </a:p>
        </p:txBody>
      </p:sp>
    </p:spTree>
    <p:extLst>
      <p:ext uri="{BB962C8B-B14F-4D97-AF65-F5344CB8AC3E}">
        <p14:creationId xmlns:p14="http://schemas.microsoft.com/office/powerpoint/2010/main" val="1309133332"/>
      </p:ext>
    </p:extLst>
  </p:cSld>
  <p:clrMapOvr>
    <a:masterClrMapping/>
  </p:clrMapOvr>
  <mc:AlternateContent xmlns:mc="http://schemas.openxmlformats.org/markup-compatibility/2006" xmlns:p14="http://schemas.microsoft.com/office/powerpoint/2010/main">
    <mc:Choice Requires="p14">
      <p:transition spd="slow" p14:dur="2000" advTm="19635"/>
    </mc:Choice>
    <mc:Fallback xmlns="">
      <p:transition spd="slow" advTm="19635"/>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DE8EF10-CE15-5259-5027-8047ABB3AF1D}"/>
              </a:ext>
            </a:extLst>
          </p:cNvPr>
          <p:cNvSpPr>
            <a:spLocks noGrp="1"/>
          </p:cNvSpPr>
          <p:nvPr>
            <p:ph type="title"/>
          </p:nvPr>
        </p:nvSpPr>
        <p:spPr>
          <a:xfrm>
            <a:off x="838200" y="365125"/>
            <a:ext cx="10515600" cy="815089"/>
          </a:xfrm>
        </p:spPr>
        <p:txBody>
          <a:bodyPr>
            <a:normAutofit/>
          </a:bodyPr>
          <a:lstStyle/>
          <a:p>
            <a:r>
              <a:rPr lang="pl-PL" sz="2800" dirty="0"/>
              <a:t>Skuteczność szczepionek przeciw HPV</a:t>
            </a:r>
          </a:p>
        </p:txBody>
      </p:sp>
      <p:pic>
        <p:nvPicPr>
          <p:cNvPr id="4" name="Symbol zastępczy zawartości 3" descr="Obraz zawierający tekst, Czcionka, zrzut ekranu, design&#10;&#10;Zawartość wygenerowana przez sztuczną inteligencję może być niepoprawna.">
            <a:extLst>
              <a:ext uri="{FF2B5EF4-FFF2-40B4-BE49-F238E27FC236}">
                <a16:creationId xmlns:a16="http://schemas.microsoft.com/office/drawing/2014/main" id="{7BACCD4B-CECD-0960-B0DA-667BE9807F3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232837" y="2114750"/>
            <a:ext cx="7017487" cy="2628500"/>
          </a:xfrm>
          <a:prstGeom prst="rect">
            <a:avLst/>
          </a:prstGeom>
          <a:noFill/>
        </p:spPr>
      </p:pic>
    </p:spTree>
    <p:extLst>
      <p:ext uri="{BB962C8B-B14F-4D97-AF65-F5344CB8AC3E}">
        <p14:creationId xmlns:p14="http://schemas.microsoft.com/office/powerpoint/2010/main" val="247090500"/>
      </p:ext>
    </p:extLst>
  </p:cSld>
  <p:clrMapOvr>
    <a:masterClrMapping/>
  </p:clrMapOvr>
  <mc:AlternateContent xmlns:mc="http://schemas.openxmlformats.org/markup-compatibility/2006" xmlns:p14="http://schemas.microsoft.com/office/powerpoint/2010/main">
    <mc:Choice Requires="p14">
      <p:transition spd="slow" p14:dur="2000" advTm="6549"/>
    </mc:Choice>
    <mc:Fallback xmlns="">
      <p:transition spd="slow" advTm="6549"/>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596F36-51D0-9AB5-80D2-F431DB3B8D39}"/>
              </a:ext>
            </a:extLst>
          </p:cNvPr>
          <p:cNvSpPr>
            <a:spLocks noGrp="1"/>
          </p:cNvSpPr>
          <p:nvPr>
            <p:ph type="title"/>
          </p:nvPr>
        </p:nvSpPr>
        <p:spPr>
          <a:xfrm>
            <a:off x="838200" y="365125"/>
            <a:ext cx="10515600" cy="783191"/>
          </a:xfrm>
        </p:spPr>
        <p:txBody>
          <a:bodyPr>
            <a:normAutofit fontScale="90000"/>
          </a:bodyPr>
          <a:lstStyle/>
          <a:p>
            <a:br>
              <a:rPr lang="pl-PL" dirty="0"/>
            </a:br>
            <a:r>
              <a:rPr lang="pl-PL" sz="3100" dirty="0"/>
              <a:t>Dlaczego szczepienia przeciw HPV zalecane są nastolatkom?</a:t>
            </a:r>
            <a:br>
              <a:rPr lang="pl-PL" sz="3100" dirty="0"/>
            </a:br>
            <a:endParaRPr lang="pl-PL" sz="3100" dirty="0"/>
          </a:p>
        </p:txBody>
      </p:sp>
      <p:sp>
        <p:nvSpPr>
          <p:cNvPr id="3" name="Symbol zastępczy zawartości 2">
            <a:extLst>
              <a:ext uri="{FF2B5EF4-FFF2-40B4-BE49-F238E27FC236}">
                <a16:creationId xmlns:a16="http://schemas.microsoft.com/office/drawing/2014/main" id="{EBDF4954-F594-A2CF-A464-EDD227BA9A9A}"/>
              </a:ext>
            </a:extLst>
          </p:cNvPr>
          <p:cNvSpPr>
            <a:spLocks noGrp="1"/>
          </p:cNvSpPr>
          <p:nvPr>
            <p:ph idx="1"/>
          </p:nvPr>
        </p:nvSpPr>
        <p:spPr/>
        <p:txBody>
          <a:bodyPr>
            <a:normAutofit lnSpcReduction="10000"/>
          </a:bodyPr>
          <a:lstStyle/>
          <a:p>
            <a:pPr algn="just"/>
            <a:r>
              <a:rPr lang="pl-PL" dirty="0"/>
              <a:t>Szczepionki przeciw HPV zalecane są dziewczętom i chłopcom. Można je podawać już od ukończenia 9 lat.  Wiek 9-14 jest najlepszy do szczepienia i najczęściej stosowany w powszechnych programach szczepień przeciw HPV. Szczepienie jest wtedy najkorzystniejsze. Odpowiedź poszczepienna jest znacznie lepsza niż w starszych grupach wieku. Wynika to stąd, że szczepienie jest najskuteczniejsze przed potencjalnym narażeniem na zakażenie HPV, do którego dochodzi najczęściej drogą kontaktów seksualnych. Szczepienie w wieku nastoletnim pozwala wyprzedzić czas, w którym może dojść do zakażenia. Dodatkowo schemat szczepienia w wieku nastoletnim obejmuje podanie mniejszej liczby dawek (2 a nie 3) szczepionki, co oznacza mniej wkłuć i mniej stresu związanego ze szczepieniem.</a:t>
            </a:r>
          </a:p>
          <a:p>
            <a:endParaRPr lang="pl-PL" dirty="0"/>
          </a:p>
        </p:txBody>
      </p:sp>
    </p:spTree>
    <p:extLst>
      <p:ext uri="{BB962C8B-B14F-4D97-AF65-F5344CB8AC3E}">
        <p14:creationId xmlns:p14="http://schemas.microsoft.com/office/powerpoint/2010/main" val="689800309"/>
      </p:ext>
    </p:extLst>
  </p:cSld>
  <p:clrMapOvr>
    <a:masterClrMapping/>
  </p:clrMapOvr>
  <mc:AlternateContent xmlns:mc="http://schemas.openxmlformats.org/markup-compatibility/2006" xmlns:p14="http://schemas.microsoft.com/office/powerpoint/2010/main">
    <mc:Choice Requires="p14">
      <p:transition spd="slow" p14:dur="2000" advTm="18747"/>
    </mc:Choice>
    <mc:Fallback xmlns="">
      <p:transition spd="slow" advTm="18747"/>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071E42D-3E04-7724-CFC6-4D99996BACE1}"/>
              </a:ext>
            </a:extLst>
          </p:cNvPr>
          <p:cNvSpPr>
            <a:spLocks noGrp="1"/>
          </p:cNvSpPr>
          <p:nvPr>
            <p:ph type="title"/>
          </p:nvPr>
        </p:nvSpPr>
        <p:spPr>
          <a:xfrm>
            <a:off x="838200" y="365125"/>
            <a:ext cx="10515600" cy="442949"/>
          </a:xfrm>
        </p:spPr>
        <p:txBody>
          <a:bodyPr>
            <a:normAutofit fontScale="90000"/>
          </a:bodyPr>
          <a:lstStyle/>
          <a:p>
            <a:r>
              <a:rPr lang="pl-PL" sz="2800" dirty="0"/>
              <a:t>cd.</a:t>
            </a:r>
          </a:p>
        </p:txBody>
      </p:sp>
      <p:pic>
        <p:nvPicPr>
          <p:cNvPr id="4" name="Symbol zastępczy zawartości 3" descr="Obraz zawierający ubrania, Ludzka twarz, tekst, osoba&#10;&#10;Zawartość wygenerowana przez sztuczną inteligencję może być niepoprawna.">
            <a:extLst>
              <a:ext uri="{FF2B5EF4-FFF2-40B4-BE49-F238E27FC236}">
                <a16:creationId xmlns:a16="http://schemas.microsoft.com/office/drawing/2014/main" id="{EFBDC53D-C388-12E7-10E9-3F8F6FFA11F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9344" y="1392865"/>
            <a:ext cx="4922521" cy="2316543"/>
          </a:xfrm>
          <a:prstGeom prst="rect">
            <a:avLst/>
          </a:prstGeom>
          <a:noFill/>
        </p:spPr>
      </p:pic>
      <p:pic>
        <p:nvPicPr>
          <p:cNvPr id="5" name="Obraz 4" descr="Obraz zawierający tekst, Ludzka twarz, ramię, ubrania&#10;&#10;Zawartość wygenerowana przez sztuczną inteligencję może być niepoprawna.">
            <a:extLst>
              <a:ext uri="{FF2B5EF4-FFF2-40B4-BE49-F238E27FC236}">
                <a16:creationId xmlns:a16="http://schemas.microsoft.com/office/drawing/2014/main" id="{304EA528-4632-6868-FD12-5F1649E442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58692" y="2923954"/>
            <a:ext cx="5643964" cy="2534476"/>
          </a:xfrm>
          <a:prstGeom prst="rect">
            <a:avLst/>
          </a:prstGeom>
          <a:noFill/>
          <a:ln>
            <a:noFill/>
          </a:ln>
        </p:spPr>
      </p:pic>
    </p:spTree>
    <p:extLst>
      <p:ext uri="{BB962C8B-B14F-4D97-AF65-F5344CB8AC3E}">
        <p14:creationId xmlns:p14="http://schemas.microsoft.com/office/powerpoint/2010/main" val="1426619749"/>
      </p:ext>
    </p:extLst>
  </p:cSld>
  <p:clrMapOvr>
    <a:masterClrMapping/>
  </p:clrMapOvr>
  <mc:AlternateContent xmlns:mc="http://schemas.openxmlformats.org/markup-compatibility/2006" xmlns:p14="http://schemas.microsoft.com/office/powerpoint/2010/main">
    <mc:Choice Requires="p14">
      <p:transition spd="slow" p14:dur="2000" advTm="5030"/>
    </mc:Choice>
    <mc:Fallback xmlns="">
      <p:transition spd="slow" advTm="503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9106E42-8A63-3A3B-9D13-34010854392F}"/>
              </a:ext>
            </a:extLst>
          </p:cNvPr>
          <p:cNvSpPr>
            <a:spLocks noGrp="1"/>
          </p:cNvSpPr>
          <p:nvPr>
            <p:ph type="title"/>
          </p:nvPr>
        </p:nvSpPr>
        <p:spPr>
          <a:xfrm>
            <a:off x="838200" y="365125"/>
            <a:ext cx="10515600" cy="1325563"/>
          </a:xfrm>
        </p:spPr>
        <p:txBody>
          <a:bodyPr anchor="ctr">
            <a:normAutofit/>
          </a:bodyPr>
          <a:lstStyle/>
          <a:p>
            <a:br>
              <a:rPr lang="pl-PL" sz="2100"/>
            </a:br>
            <a:r>
              <a:rPr lang="pl-PL" sz="2100"/>
              <a:t>Stanowisko towarzystw naukowych i konsultantów krajowych</a:t>
            </a:r>
            <a:br>
              <a:rPr lang="pl-PL" sz="2100"/>
            </a:br>
            <a:endParaRPr lang="pl-PL" sz="2100"/>
          </a:p>
        </p:txBody>
      </p:sp>
      <p:sp>
        <p:nvSpPr>
          <p:cNvPr id="3" name="Symbol zastępczy zawartości 2">
            <a:extLst>
              <a:ext uri="{FF2B5EF4-FFF2-40B4-BE49-F238E27FC236}">
                <a16:creationId xmlns:a16="http://schemas.microsoft.com/office/drawing/2014/main" id="{363A4305-6727-C2F4-1DD4-BE13C7C66D17}"/>
              </a:ext>
            </a:extLst>
          </p:cNvPr>
          <p:cNvSpPr>
            <a:spLocks noGrp="1"/>
          </p:cNvSpPr>
          <p:nvPr>
            <p:ph idx="1"/>
          </p:nvPr>
        </p:nvSpPr>
        <p:spPr>
          <a:xfrm>
            <a:off x="838199" y="1328057"/>
            <a:ext cx="5965371" cy="4494009"/>
          </a:xfrm>
        </p:spPr>
        <p:txBody>
          <a:bodyPr>
            <a:normAutofit/>
          </a:bodyPr>
          <a:lstStyle/>
          <a:p>
            <a:pPr marL="342900" lvl="0" indent="-342900">
              <a:lnSpc>
                <a:spcPct val="110000"/>
              </a:lnSpc>
              <a:buFont typeface="Wingdings" panose="05000000000000000000" pitchFamily="2" charset="2"/>
              <a:buChar char="ü"/>
            </a:pPr>
            <a:endParaRPr lang="pl-PL" sz="1600" dirty="0"/>
          </a:p>
          <a:p>
            <a:pPr marL="342900" lvl="0" indent="-342900" algn="just">
              <a:lnSpc>
                <a:spcPct val="110000"/>
              </a:lnSpc>
              <a:buFont typeface="Wingdings" panose="05000000000000000000" pitchFamily="2" charset="2"/>
              <a:buChar char="ü"/>
            </a:pPr>
            <a:r>
              <a:rPr lang="pl-PL" sz="1600" dirty="0"/>
              <a:t>Rekomendacje Polskiego Towarzystwa Ginekologów               i Położników, Polskiego Towarzystwa Pediatrycznego, Polskiego Towarzystwa Medycyny Rodzinnej, Polskiego Towarzystwa Ginekologii Onkologicznej, Polskiego Towarzystwa Wakcynologii oraz Polskiego Towarzystwa Kolposkopii i Patofizjologii Szyjki Macicy w zakresie szczepień profilaktycznych przeciwko zakażeniom wirusami brodawczaka ludzkiego w Polsce. </a:t>
            </a:r>
          </a:p>
          <a:p>
            <a:pPr lvl="0" algn="just">
              <a:lnSpc>
                <a:spcPct val="110000"/>
              </a:lnSpc>
            </a:pPr>
            <a:endParaRPr lang="pl-PL" sz="1500" dirty="0"/>
          </a:p>
          <a:p>
            <a:pPr marL="342900" lvl="0" indent="-342900" algn="just">
              <a:lnSpc>
                <a:spcPct val="110000"/>
              </a:lnSpc>
              <a:buFont typeface="Wingdings" panose="05000000000000000000" pitchFamily="2" charset="2"/>
              <a:buChar char="ü"/>
            </a:pPr>
            <a:r>
              <a:rPr lang="pl-PL" sz="1600" dirty="0"/>
              <a:t>Prezes Agencji Oceny Technologii Medycznych i Taryfikacji rekomenduje przeprowadzenie szczepień przeciw HPV w ramach programów szczepień zdrowotnych.</a:t>
            </a:r>
          </a:p>
          <a:p>
            <a:pPr>
              <a:lnSpc>
                <a:spcPct val="110000"/>
              </a:lnSpc>
            </a:pPr>
            <a:endParaRPr lang="pl-PL" sz="1500" dirty="0"/>
          </a:p>
        </p:txBody>
      </p:sp>
      <p:pic>
        <p:nvPicPr>
          <p:cNvPr id="4" name="Obraz 3">
            <a:extLst>
              <a:ext uri="{FF2B5EF4-FFF2-40B4-BE49-F238E27FC236}">
                <a16:creationId xmlns:a16="http://schemas.microsoft.com/office/drawing/2014/main" id="{93E37DF0-EDA4-B347-A02F-694EE13280CA}"/>
              </a:ext>
            </a:extLst>
          </p:cNvPr>
          <p:cNvPicPr>
            <a:picLocks noChangeAspect="1"/>
          </p:cNvPicPr>
          <p:nvPr/>
        </p:nvPicPr>
        <p:blipFill rotWithShape="1">
          <a:blip r:embed="rId2">
            <a:extLst>
              <a:ext uri="{28A0092B-C50C-407E-A947-70E740481C1C}">
                <a14:useLocalDpi xmlns:a14="http://schemas.microsoft.com/office/drawing/2010/main" val="0"/>
              </a:ext>
            </a:extLst>
          </a:blip>
          <a:srcRect l="7573" t="792" r="5101"/>
          <a:stretch>
            <a:fillRect/>
          </a:stretch>
        </p:blipFill>
        <p:spPr bwMode="auto">
          <a:xfrm>
            <a:off x="7522028" y="1328056"/>
            <a:ext cx="2873830" cy="2100943"/>
          </a:xfrm>
          <a:prstGeom prst="rect">
            <a:avLst/>
          </a:prstGeom>
          <a:noFill/>
          <a:ln>
            <a:noFill/>
          </a:ln>
          <a:extLst>
            <a:ext uri="{53640926-AAD7-44D8-BBD7-CCE9431645EC}">
              <a14:shadowObscured xmlns:a14="http://schemas.microsoft.com/office/drawing/2010/main"/>
            </a:ext>
          </a:extLst>
        </p:spPr>
      </p:pic>
      <p:pic>
        <p:nvPicPr>
          <p:cNvPr id="5" name="Obraz 4">
            <a:extLst>
              <a:ext uri="{FF2B5EF4-FFF2-40B4-BE49-F238E27FC236}">
                <a16:creationId xmlns:a16="http://schemas.microsoft.com/office/drawing/2014/main" id="{E38F7C00-24F2-3644-1565-A20727803540}"/>
              </a:ext>
            </a:extLst>
          </p:cNvPr>
          <p:cNvPicPr>
            <a:picLocks noChangeAspect="1"/>
          </p:cNvPicPr>
          <p:nvPr/>
        </p:nvPicPr>
        <p:blipFill>
          <a:blip r:embed="rId3"/>
          <a:stretch>
            <a:fillRect/>
          </a:stretch>
        </p:blipFill>
        <p:spPr>
          <a:xfrm>
            <a:off x="7696200" y="3682331"/>
            <a:ext cx="2525485" cy="1847613"/>
          </a:xfrm>
          <a:prstGeom prst="rect">
            <a:avLst/>
          </a:prstGeom>
        </p:spPr>
      </p:pic>
    </p:spTree>
    <p:extLst>
      <p:ext uri="{BB962C8B-B14F-4D97-AF65-F5344CB8AC3E}">
        <p14:creationId xmlns:p14="http://schemas.microsoft.com/office/powerpoint/2010/main" val="3420139448"/>
      </p:ext>
    </p:extLst>
  </p:cSld>
  <p:clrMapOvr>
    <a:masterClrMapping/>
  </p:clrMapOvr>
  <mc:AlternateContent xmlns:mc="http://schemas.openxmlformats.org/markup-compatibility/2006" xmlns:p14="http://schemas.microsoft.com/office/powerpoint/2010/main">
    <mc:Choice Requires="p14">
      <p:transition spd="slow" p14:dur="2000" advTm="7917"/>
    </mc:Choice>
    <mc:Fallback xmlns="">
      <p:transition spd="slow" advTm="7917"/>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5CD0D4-5E22-1DE7-09FF-26F750CDB601}"/>
              </a:ext>
            </a:extLst>
          </p:cNvPr>
          <p:cNvSpPr>
            <a:spLocks noGrp="1"/>
          </p:cNvSpPr>
          <p:nvPr>
            <p:ph type="ctrTitle"/>
          </p:nvPr>
        </p:nvSpPr>
        <p:spPr>
          <a:xfrm>
            <a:off x="1524000" y="1600199"/>
            <a:ext cx="9144000" cy="1909763"/>
          </a:xfrm>
        </p:spPr>
        <p:txBody>
          <a:bodyPr>
            <a:normAutofit/>
          </a:bodyPr>
          <a:lstStyle/>
          <a:p>
            <a:r>
              <a:rPr lang="pl-PL" sz="4000" dirty="0"/>
              <a:t>Programy szczepień przeciw HPV</a:t>
            </a:r>
            <a:br>
              <a:rPr lang="pl-PL" dirty="0"/>
            </a:br>
            <a:endParaRPr lang="pl-PL" dirty="0"/>
          </a:p>
        </p:txBody>
      </p:sp>
      <p:sp>
        <p:nvSpPr>
          <p:cNvPr id="3" name="Podtytuł 2">
            <a:extLst>
              <a:ext uri="{FF2B5EF4-FFF2-40B4-BE49-F238E27FC236}">
                <a16:creationId xmlns:a16="http://schemas.microsoft.com/office/drawing/2014/main" id="{11A21A22-DA16-1B69-405B-6C189F75CF3D}"/>
              </a:ext>
            </a:extLst>
          </p:cNvPr>
          <p:cNvSpPr>
            <a:spLocks noGrp="1"/>
          </p:cNvSpPr>
          <p:nvPr>
            <p:ph type="subTitle" idx="1"/>
          </p:nvPr>
        </p:nvSpPr>
        <p:spPr/>
        <p:txBody>
          <a:bodyPr/>
          <a:lstStyle/>
          <a:p>
            <a:r>
              <a:rPr lang="pl-PL" dirty="0"/>
              <a:t>Na świecie i w Polsce</a:t>
            </a:r>
          </a:p>
        </p:txBody>
      </p:sp>
    </p:spTree>
    <p:extLst>
      <p:ext uri="{BB962C8B-B14F-4D97-AF65-F5344CB8AC3E}">
        <p14:creationId xmlns:p14="http://schemas.microsoft.com/office/powerpoint/2010/main" val="2320893298"/>
      </p:ext>
    </p:extLst>
  </p:cSld>
  <p:clrMapOvr>
    <a:masterClrMapping/>
  </p:clrMapOvr>
  <mc:AlternateContent xmlns:mc="http://schemas.openxmlformats.org/markup-compatibility/2006" xmlns:p14="http://schemas.microsoft.com/office/powerpoint/2010/main">
    <mc:Choice Requires="p14">
      <p:transition spd="slow" p14:dur="2000" advTm="3281"/>
    </mc:Choice>
    <mc:Fallback xmlns="">
      <p:transition spd="slow" advTm="3281"/>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00A6CFB-CCE3-1B5A-57FB-D08BA1F630AF}"/>
              </a:ext>
            </a:extLst>
          </p:cNvPr>
          <p:cNvSpPr>
            <a:spLocks noGrp="1"/>
          </p:cNvSpPr>
          <p:nvPr>
            <p:ph type="title"/>
          </p:nvPr>
        </p:nvSpPr>
        <p:spPr>
          <a:xfrm>
            <a:off x="838200" y="365126"/>
            <a:ext cx="10515600" cy="528009"/>
          </a:xfrm>
        </p:spPr>
        <p:txBody>
          <a:bodyPr>
            <a:normAutofit/>
          </a:bodyPr>
          <a:lstStyle/>
          <a:p>
            <a:r>
              <a:rPr lang="pl-PL" sz="2800" dirty="0"/>
              <a:t>Programy szczepień na świecie</a:t>
            </a:r>
          </a:p>
        </p:txBody>
      </p:sp>
      <p:sp>
        <p:nvSpPr>
          <p:cNvPr id="3" name="Symbol zastępczy zawartości 2">
            <a:extLst>
              <a:ext uri="{FF2B5EF4-FFF2-40B4-BE49-F238E27FC236}">
                <a16:creationId xmlns:a16="http://schemas.microsoft.com/office/drawing/2014/main" id="{AB4F401B-3A64-3375-F199-79465B3A7FE3}"/>
              </a:ext>
            </a:extLst>
          </p:cNvPr>
          <p:cNvSpPr>
            <a:spLocks noGrp="1"/>
          </p:cNvSpPr>
          <p:nvPr>
            <p:ph idx="1"/>
          </p:nvPr>
        </p:nvSpPr>
        <p:spPr>
          <a:xfrm>
            <a:off x="838200" y="2154388"/>
            <a:ext cx="10515600" cy="3667677"/>
          </a:xfrm>
        </p:spPr>
        <p:txBody>
          <a:bodyPr>
            <a:normAutofit fontScale="92500"/>
          </a:bodyPr>
          <a:lstStyle/>
          <a:p>
            <a:pPr algn="just"/>
            <a:r>
              <a:rPr lang="pl-PL" b="1" dirty="0"/>
              <a:t>Szczepionki przeciw HPV na świecie stosowane są od ponad 15 lat.</a:t>
            </a:r>
          </a:p>
          <a:p>
            <a:pPr algn="just"/>
            <a:r>
              <a:rPr lang="pl-PL" dirty="0"/>
              <a:t>Pierwszym krajem, który już w 2007 roku wprowadził powszechne, bezpłatne szczepienia dziewcząt przeciw HPV była Australia. W 2013 roku program szczepień w Australii rozszerzono również o chłopców. Po ponad 10 latach realizacji powszechnego programu szczepień przeciw HPV Australia może być pierwszym krajem, który wyeliminuje raka szyjki macicy. Szacuje się, że dzięki prowadzonym działaniom profilaktycznym (badania przesiewowe i szczepienia przeciw HPV) eliminacja raka szyjki macicy jako problemu ochrony zdrowia będzie możliwa do 2028 roku. Skuteczność tych prognoz uzależniona jest od utrzymania wysokiego stanu zaszczepienia oraz realizowanych badań przesiewowych.</a:t>
            </a:r>
          </a:p>
          <a:p>
            <a:endParaRPr lang="pl-PL" dirty="0"/>
          </a:p>
        </p:txBody>
      </p:sp>
      <p:pic>
        <p:nvPicPr>
          <p:cNvPr id="4" name="Obraz 3" descr="Obraz zawierający tekst, Czcionka, logo, Grafika&#10;&#10;Zawartość wygenerowana przez sztuczną inteligencję może być niepoprawna.">
            <a:extLst>
              <a:ext uri="{FF2B5EF4-FFF2-40B4-BE49-F238E27FC236}">
                <a16:creationId xmlns:a16="http://schemas.microsoft.com/office/drawing/2014/main" id="{0381F9C0-BE58-91B2-E87A-498CA0F1C25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00261" y="629130"/>
            <a:ext cx="3696028" cy="1284730"/>
          </a:xfrm>
          <a:prstGeom prst="rect">
            <a:avLst/>
          </a:prstGeom>
          <a:noFill/>
        </p:spPr>
      </p:pic>
    </p:spTree>
    <p:extLst>
      <p:ext uri="{BB962C8B-B14F-4D97-AF65-F5344CB8AC3E}">
        <p14:creationId xmlns:p14="http://schemas.microsoft.com/office/powerpoint/2010/main" val="2348733162"/>
      </p:ext>
    </p:extLst>
  </p:cSld>
  <p:clrMapOvr>
    <a:masterClrMapping/>
  </p:clrMapOvr>
  <mc:AlternateContent xmlns:mc="http://schemas.openxmlformats.org/markup-compatibility/2006" xmlns:p14="http://schemas.microsoft.com/office/powerpoint/2010/main">
    <mc:Choice Requires="p14">
      <p:transition spd="slow" p14:dur="2000" advTm="16394"/>
    </mc:Choice>
    <mc:Fallback xmlns="">
      <p:transition spd="slow" advTm="16394"/>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3E67495-F56D-FE49-5B3F-C3C1266FD98A}"/>
              </a:ext>
            </a:extLst>
          </p:cNvPr>
          <p:cNvSpPr>
            <a:spLocks noGrp="1"/>
          </p:cNvSpPr>
          <p:nvPr>
            <p:ph type="title"/>
          </p:nvPr>
        </p:nvSpPr>
        <p:spPr>
          <a:xfrm>
            <a:off x="838200" y="365125"/>
            <a:ext cx="10515600" cy="517377"/>
          </a:xfrm>
        </p:spPr>
        <p:txBody>
          <a:bodyPr>
            <a:normAutofit/>
          </a:bodyPr>
          <a:lstStyle/>
          <a:p>
            <a:r>
              <a:rPr lang="pl-PL" sz="2800" dirty="0"/>
              <a:t>Programy szczepień w Europie</a:t>
            </a:r>
          </a:p>
        </p:txBody>
      </p:sp>
      <p:sp>
        <p:nvSpPr>
          <p:cNvPr id="3" name="Symbol zastępczy zawartości 2">
            <a:extLst>
              <a:ext uri="{FF2B5EF4-FFF2-40B4-BE49-F238E27FC236}">
                <a16:creationId xmlns:a16="http://schemas.microsoft.com/office/drawing/2014/main" id="{B94DA22C-3108-F484-5929-9B661F107CF0}"/>
              </a:ext>
            </a:extLst>
          </p:cNvPr>
          <p:cNvSpPr>
            <a:spLocks noGrp="1"/>
          </p:cNvSpPr>
          <p:nvPr>
            <p:ph idx="1"/>
          </p:nvPr>
        </p:nvSpPr>
        <p:spPr>
          <a:xfrm>
            <a:off x="838200" y="1392865"/>
            <a:ext cx="10515600" cy="4429201"/>
          </a:xfrm>
        </p:spPr>
        <p:txBody>
          <a:bodyPr>
            <a:normAutofit/>
          </a:bodyPr>
          <a:lstStyle/>
          <a:p>
            <a:pPr algn="just"/>
            <a:r>
              <a:rPr lang="pl-PL" dirty="0"/>
              <a:t>W Regionie Europejskim WHO w ciągu ostatniej dekady rozszerzono dostęp do szczepionek HPV, zwiększył się również stan zaszczepienia. Obecnie szczepionki są powszechnie oferowane dziewczętom (a w niektórych krajach także chłopcom)        w wieku od 9 do 14 lat w 38 z 53 krajów Regionu. W </a:t>
            </a:r>
            <a:r>
              <a:rPr lang="pl-PL" u="sng" dirty="0">
                <a:hlinkClick r:id="rId2"/>
              </a:rPr>
              <a:t>latach 2019–2020</a:t>
            </a:r>
            <a:r>
              <a:rPr lang="pl-PL" dirty="0"/>
              <a:t> 20 krajów zaszczepiło ponad 50% docelowych dorastających dziewcząt, a 8 krajów było           w stanie osiągnąć poziom 80%.</a:t>
            </a:r>
          </a:p>
          <a:p>
            <a:pPr algn="just"/>
            <a:r>
              <a:rPr lang="pl-PL" dirty="0"/>
              <a:t>W Europejskim Regionie WHO powszechny program szczepień jako jeden z pierwszych wprowadziła Wielka Brytania w 2008 roku.</a:t>
            </a:r>
          </a:p>
          <a:p>
            <a:pPr algn="just"/>
            <a:r>
              <a:rPr lang="pl-PL" dirty="0"/>
              <a:t>Do 2019 roku niemal wszystkie kraje UE/EOG wprowadziły szczepienie przeciw HPV do krajowych programów szczepień. </a:t>
            </a:r>
          </a:p>
          <a:p>
            <a:endParaRPr lang="pl-PL" dirty="0"/>
          </a:p>
        </p:txBody>
      </p:sp>
    </p:spTree>
    <p:extLst>
      <p:ext uri="{BB962C8B-B14F-4D97-AF65-F5344CB8AC3E}">
        <p14:creationId xmlns:p14="http://schemas.microsoft.com/office/powerpoint/2010/main" val="1562405286"/>
      </p:ext>
    </p:extLst>
  </p:cSld>
  <p:clrMapOvr>
    <a:masterClrMapping/>
  </p:clrMapOvr>
  <mc:AlternateContent xmlns:mc="http://schemas.openxmlformats.org/markup-compatibility/2006" xmlns:p14="http://schemas.microsoft.com/office/powerpoint/2010/main">
    <mc:Choice Requires="p14">
      <p:transition spd="slow" p14:dur="2000" advTm="19454"/>
    </mc:Choice>
    <mc:Fallback xmlns="">
      <p:transition spd="slow" advTm="19454"/>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2CA3E79-F5CB-8BD1-9676-BBE033BEE71E}"/>
              </a:ext>
            </a:extLst>
          </p:cNvPr>
          <p:cNvSpPr>
            <a:spLocks noGrp="1"/>
          </p:cNvSpPr>
          <p:nvPr>
            <p:ph type="title"/>
          </p:nvPr>
        </p:nvSpPr>
        <p:spPr>
          <a:xfrm>
            <a:off x="831850" y="0"/>
            <a:ext cx="10515600" cy="861237"/>
          </a:xfrm>
        </p:spPr>
        <p:txBody>
          <a:bodyPr>
            <a:normAutofit/>
          </a:bodyPr>
          <a:lstStyle/>
          <a:p>
            <a:pPr algn="l"/>
            <a:r>
              <a:rPr lang="pl-PL" sz="2800" dirty="0"/>
              <a:t>Typy wirusa HPV</a:t>
            </a:r>
          </a:p>
        </p:txBody>
      </p:sp>
      <p:sp>
        <p:nvSpPr>
          <p:cNvPr id="4" name="Symbol zastępczy zawartości 3">
            <a:extLst>
              <a:ext uri="{FF2B5EF4-FFF2-40B4-BE49-F238E27FC236}">
                <a16:creationId xmlns:a16="http://schemas.microsoft.com/office/drawing/2014/main" id="{9F6C5C4E-34F1-D63C-BB4B-970A7471E863}"/>
              </a:ext>
            </a:extLst>
          </p:cNvPr>
          <p:cNvSpPr>
            <a:spLocks noGrp="1"/>
          </p:cNvSpPr>
          <p:nvPr>
            <p:ph sz="half" idx="2"/>
          </p:nvPr>
        </p:nvSpPr>
        <p:spPr>
          <a:xfrm>
            <a:off x="839789" y="2505075"/>
            <a:ext cx="1903412" cy="3384448"/>
          </a:xfrm>
        </p:spPr>
        <p:txBody>
          <a:bodyPr>
            <a:normAutofit/>
          </a:bodyPr>
          <a:lstStyle/>
          <a:p>
            <a:r>
              <a:rPr lang="pl-PL" dirty="0"/>
              <a:t>HPV nie jest jednorodny. Wśród niemal 200 typów wirusa HPV wyróżniamy:</a:t>
            </a:r>
          </a:p>
        </p:txBody>
      </p:sp>
      <p:sp>
        <p:nvSpPr>
          <p:cNvPr id="5" name="Symbol zastępczy tekstu 4">
            <a:extLst>
              <a:ext uri="{FF2B5EF4-FFF2-40B4-BE49-F238E27FC236}">
                <a16:creationId xmlns:a16="http://schemas.microsoft.com/office/drawing/2014/main" id="{BD6A3040-32C7-F9E0-3151-472CAFFF6E22}"/>
              </a:ext>
            </a:extLst>
          </p:cNvPr>
          <p:cNvSpPr>
            <a:spLocks noGrp="1"/>
          </p:cNvSpPr>
          <p:nvPr>
            <p:ph type="body" idx="10"/>
          </p:nvPr>
        </p:nvSpPr>
        <p:spPr/>
        <p:txBody>
          <a:bodyPr/>
          <a:lstStyle/>
          <a:p>
            <a:r>
              <a:rPr lang="pl-PL" dirty="0"/>
              <a:t>Punkt 2</a:t>
            </a:r>
          </a:p>
        </p:txBody>
      </p:sp>
      <p:sp>
        <p:nvSpPr>
          <p:cNvPr id="6" name="Symbol zastępczy zawartości 5">
            <a:extLst>
              <a:ext uri="{FF2B5EF4-FFF2-40B4-BE49-F238E27FC236}">
                <a16:creationId xmlns:a16="http://schemas.microsoft.com/office/drawing/2014/main" id="{C823C5E5-ED96-7445-A606-E50C6D900910}"/>
              </a:ext>
            </a:extLst>
          </p:cNvPr>
          <p:cNvSpPr>
            <a:spLocks noGrp="1"/>
          </p:cNvSpPr>
          <p:nvPr>
            <p:ph sz="half" idx="11"/>
          </p:nvPr>
        </p:nvSpPr>
        <p:spPr>
          <a:xfrm>
            <a:off x="4594730" y="2501899"/>
            <a:ext cx="2993303" cy="3387624"/>
          </a:xfrm>
        </p:spPr>
        <p:txBody>
          <a:bodyPr/>
          <a:lstStyle/>
          <a:p>
            <a:r>
              <a:rPr lang="pl-PL" dirty="0"/>
              <a:t>W całym kraju, </a:t>
            </a:r>
            <a:br>
              <a:rPr lang="pl-PL" dirty="0"/>
            </a:br>
            <a:r>
              <a:rPr lang="pl-PL" dirty="0"/>
              <a:t>w powiatowych, granicznych </a:t>
            </a:r>
            <a:br>
              <a:rPr lang="pl-PL" dirty="0"/>
            </a:br>
            <a:r>
              <a:rPr lang="pl-PL" dirty="0"/>
              <a:t>i wojewódzkich stacjach</a:t>
            </a:r>
          </a:p>
        </p:txBody>
      </p:sp>
      <p:sp>
        <p:nvSpPr>
          <p:cNvPr id="7" name="Symbol zastępczy tekstu 6">
            <a:extLst>
              <a:ext uri="{FF2B5EF4-FFF2-40B4-BE49-F238E27FC236}">
                <a16:creationId xmlns:a16="http://schemas.microsoft.com/office/drawing/2014/main" id="{CBF264CA-D7C3-E704-91A9-82BA60697332}"/>
              </a:ext>
            </a:extLst>
          </p:cNvPr>
          <p:cNvSpPr>
            <a:spLocks noGrp="1"/>
          </p:cNvSpPr>
          <p:nvPr>
            <p:ph type="body" idx="12"/>
          </p:nvPr>
        </p:nvSpPr>
        <p:spPr/>
        <p:txBody>
          <a:bodyPr/>
          <a:lstStyle/>
          <a:p>
            <a:r>
              <a:rPr lang="pl-PL" dirty="0"/>
              <a:t>Punkt 3</a:t>
            </a:r>
          </a:p>
        </p:txBody>
      </p:sp>
      <p:sp>
        <p:nvSpPr>
          <p:cNvPr id="8" name="Symbol zastępczy zawartości 7">
            <a:extLst>
              <a:ext uri="{FF2B5EF4-FFF2-40B4-BE49-F238E27FC236}">
                <a16:creationId xmlns:a16="http://schemas.microsoft.com/office/drawing/2014/main" id="{F6DB0EC6-55F7-1CC7-1CF9-FEDCAD51B413}"/>
              </a:ext>
            </a:extLst>
          </p:cNvPr>
          <p:cNvSpPr>
            <a:spLocks noGrp="1"/>
          </p:cNvSpPr>
          <p:nvPr>
            <p:ph sz="half" idx="13"/>
          </p:nvPr>
        </p:nvSpPr>
        <p:spPr>
          <a:xfrm>
            <a:off x="8349672" y="2501899"/>
            <a:ext cx="2993303" cy="3387624"/>
          </a:xfrm>
        </p:spPr>
        <p:txBody>
          <a:bodyPr/>
          <a:lstStyle/>
          <a:p>
            <a:r>
              <a:rPr lang="pl-PL" dirty="0"/>
              <a:t>„Bezpieczeństwo zdrowotne – wspólna odpowiedzialność”</a:t>
            </a:r>
          </a:p>
        </p:txBody>
      </p:sp>
      <p:graphicFrame>
        <p:nvGraphicFramePr>
          <p:cNvPr id="9" name="Tabela 8">
            <a:extLst>
              <a:ext uri="{FF2B5EF4-FFF2-40B4-BE49-F238E27FC236}">
                <a16:creationId xmlns:a16="http://schemas.microsoft.com/office/drawing/2014/main" id="{D6B53673-09CB-1DFD-156D-12087B202CCC}"/>
              </a:ext>
            </a:extLst>
          </p:cNvPr>
          <p:cNvGraphicFramePr>
            <a:graphicFrameLocks noGrp="1"/>
          </p:cNvGraphicFramePr>
          <p:nvPr>
            <p:extLst>
              <p:ext uri="{D42A27DB-BD31-4B8C-83A1-F6EECF244321}">
                <p14:modId xmlns:p14="http://schemas.microsoft.com/office/powerpoint/2010/main" val="1327514204"/>
              </p:ext>
            </p:extLst>
          </p:nvPr>
        </p:nvGraphicFramePr>
        <p:xfrm>
          <a:off x="2838892" y="1500375"/>
          <a:ext cx="8240233" cy="4362503"/>
        </p:xfrm>
        <a:graphic>
          <a:graphicData uri="http://schemas.openxmlformats.org/drawingml/2006/table">
            <a:tbl>
              <a:tblPr firstRow="1" firstCol="1" bandRow="1">
                <a:tableStyleId>{5C22544A-7EE6-4342-B048-85BDC9FD1C3A}</a:tableStyleId>
              </a:tblPr>
              <a:tblGrid>
                <a:gridCol w="2299388">
                  <a:extLst>
                    <a:ext uri="{9D8B030D-6E8A-4147-A177-3AD203B41FA5}">
                      <a16:colId xmlns:a16="http://schemas.microsoft.com/office/drawing/2014/main" val="2733525988"/>
                    </a:ext>
                  </a:extLst>
                </a:gridCol>
                <a:gridCol w="2013107">
                  <a:extLst>
                    <a:ext uri="{9D8B030D-6E8A-4147-A177-3AD203B41FA5}">
                      <a16:colId xmlns:a16="http://schemas.microsoft.com/office/drawing/2014/main" val="4096701795"/>
                    </a:ext>
                  </a:extLst>
                </a:gridCol>
                <a:gridCol w="1918693">
                  <a:extLst>
                    <a:ext uri="{9D8B030D-6E8A-4147-A177-3AD203B41FA5}">
                      <a16:colId xmlns:a16="http://schemas.microsoft.com/office/drawing/2014/main" val="97673727"/>
                    </a:ext>
                  </a:extLst>
                </a:gridCol>
                <a:gridCol w="2009045">
                  <a:extLst>
                    <a:ext uri="{9D8B030D-6E8A-4147-A177-3AD203B41FA5}">
                      <a16:colId xmlns:a16="http://schemas.microsoft.com/office/drawing/2014/main" val="2022039209"/>
                    </a:ext>
                  </a:extLst>
                </a:gridCol>
              </a:tblGrid>
              <a:tr h="612989">
                <a:tc>
                  <a:txBody>
                    <a:bodyPr/>
                    <a:lstStyle/>
                    <a:p>
                      <a:pPr>
                        <a:lnSpc>
                          <a:spcPct val="107000"/>
                        </a:lnSpc>
                        <a:spcAft>
                          <a:spcPts val="800"/>
                        </a:spcAft>
                        <a:buNone/>
                      </a:pPr>
                      <a:endParaRPr lang="pl-PL" sz="1100" kern="100" dirty="0">
                        <a:effectLst/>
                      </a:endParaRPr>
                    </a:p>
                    <a:p>
                      <a:pPr>
                        <a:lnSpc>
                          <a:spcPct val="107000"/>
                        </a:lnSpc>
                        <a:spcAft>
                          <a:spcPts val="800"/>
                        </a:spcAft>
                        <a:buNone/>
                      </a:pPr>
                      <a:r>
                        <a:rPr lang="pl-PL" sz="1100" kern="100" dirty="0">
                          <a:effectLst/>
                        </a:rPr>
                        <a:t>Kategoria ryzyka rozwoju zmian  nowotworowych</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640" marR="60640" marT="0" marB="0"/>
                </a:tc>
                <a:tc>
                  <a:txBody>
                    <a:bodyPr/>
                    <a:lstStyle/>
                    <a:p>
                      <a:pPr>
                        <a:lnSpc>
                          <a:spcPct val="107000"/>
                        </a:lnSpc>
                        <a:spcAft>
                          <a:spcPts val="800"/>
                        </a:spcAft>
                        <a:buNone/>
                      </a:pPr>
                      <a:endParaRPr lang="pl-PL" sz="1100" kern="100" dirty="0">
                        <a:effectLst/>
                      </a:endParaRPr>
                    </a:p>
                    <a:p>
                      <a:pPr>
                        <a:lnSpc>
                          <a:spcPct val="107000"/>
                        </a:lnSpc>
                        <a:spcAft>
                          <a:spcPts val="800"/>
                        </a:spcAft>
                        <a:buNone/>
                      </a:pPr>
                      <a:r>
                        <a:rPr lang="pl-PL" sz="1100" kern="100" dirty="0">
                          <a:effectLst/>
                        </a:rPr>
                        <a:t>Typy wirusa HPV- aktualnie</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640" marR="60640" marT="0" marB="0"/>
                </a:tc>
                <a:tc>
                  <a:txBody>
                    <a:bodyPr/>
                    <a:lstStyle/>
                    <a:p>
                      <a:pPr>
                        <a:lnSpc>
                          <a:spcPct val="107000"/>
                        </a:lnSpc>
                        <a:spcAft>
                          <a:spcPts val="800"/>
                        </a:spcAft>
                        <a:buNone/>
                      </a:pPr>
                      <a:endParaRPr lang="pl-PL" sz="1100" kern="100" dirty="0">
                        <a:effectLst/>
                      </a:endParaRPr>
                    </a:p>
                    <a:p>
                      <a:pPr>
                        <a:lnSpc>
                          <a:spcPct val="107000"/>
                        </a:lnSpc>
                        <a:spcAft>
                          <a:spcPts val="800"/>
                        </a:spcAft>
                        <a:buNone/>
                      </a:pPr>
                      <a:r>
                        <a:rPr lang="pl-PL" sz="1100" kern="100" dirty="0">
                          <a:effectLst/>
                        </a:rPr>
                        <a:t>Zmiany chorobowe</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640" marR="60640" marT="0" marB="0"/>
                </a:tc>
                <a:tc>
                  <a:txBody>
                    <a:bodyPr/>
                    <a:lstStyle/>
                    <a:p>
                      <a:pPr>
                        <a:lnSpc>
                          <a:spcPct val="107000"/>
                        </a:lnSpc>
                        <a:spcAft>
                          <a:spcPts val="800"/>
                        </a:spcAft>
                        <a:buNone/>
                      </a:pPr>
                      <a:endParaRPr lang="pl-PL" sz="1100" kern="100" dirty="0">
                        <a:effectLst/>
                      </a:endParaRPr>
                    </a:p>
                    <a:p>
                      <a:pPr>
                        <a:lnSpc>
                          <a:spcPct val="107000"/>
                        </a:lnSpc>
                        <a:spcAft>
                          <a:spcPts val="800"/>
                        </a:spcAft>
                        <a:buNone/>
                      </a:pPr>
                      <a:r>
                        <a:rPr lang="pl-PL" sz="1100" kern="100" dirty="0">
                          <a:effectLst/>
                        </a:rPr>
                        <a:t>Szczególne typy wirusa HPV</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640" marR="60640" marT="0" marB="0"/>
                </a:tc>
                <a:extLst>
                  <a:ext uri="{0D108BD9-81ED-4DB2-BD59-A6C34878D82A}">
                    <a16:rowId xmlns:a16="http://schemas.microsoft.com/office/drawing/2014/main" val="1983436940"/>
                  </a:ext>
                </a:extLst>
              </a:tr>
              <a:tr h="1976453">
                <a:tc>
                  <a:txBody>
                    <a:bodyPr/>
                    <a:lstStyle/>
                    <a:p>
                      <a:pPr>
                        <a:lnSpc>
                          <a:spcPct val="107000"/>
                        </a:lnSpc>
                        <a:spcAft>
                          <a:spcPts val="800"/>
                        </a:spcAft>
                        <a:buNone/>
                      </a:pPr>
                      <a:endParaRPr lang="pl-PL" sz="1100" kern="100" dirty="0">
                        <a:effectLst/>
                      </a:endParaRPr>
                    </a:p>
                    <a:p>
                      <a:pPr>
                        <a:lnSpc>
                          <a:spcPct val="107000"/>
                        </a:lnSpc>
                        <a:spcAft>
                          <a:spcPts val="800"/>
                        </a:spcAft>
                        <a:buNone/>
                      </a:pPr>
                      <a:r>
                        <a:rPr lang="pl-PL" sz="1100" kern="100" dirty="0">
                          <a:effectLst/>
                        </a:rPr>
                        <a:t>Wysokiego ryzyka- onkogenne.</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640" marR="60640" marT="0" marB="0"/>
                </a:tc>
                <a:tc>
                  <a:txBody>
                    <a:bodyPr/>
                    <a:lstStyle/>
                    <a:p>
                      <a:pPr>
                        <a:lnSpc>
                          <a:spcPct val="107000"/>
                        </a:lnSpc>
                        <a:spcAft>
                          <a:spcPts val="800"/>
                        </a:spcAft>
                        <a:buNone/>
                      </a:pPr>
                      <a:endParaRPr lang="pl-PL" sz="1100" kern="100" dirty="0">
                        <a:effectLst/>
                      </a:endParaRPr>
                    </a:p>
                    <a:p>
                      <a:pPr>
                        <a:lnSpc>
                          <a:spcPct val="107000"/>
                        </a:lnSpc>
                        <a:spcAft>
                          <a:spcPts val="800"/>
                        </a:spcAft>
                        <a:buNone/>
                      </a:pPr>
                      <a:r>
                        <a:rPr lang="pl-PL" sz="1100" kern="100" dirty="0">
                          <a:effectLst/>
                        </a:rPr>
                        <a:t>16; 18; 31; 33; 35; 39; 45; 51; 52; 56; 58; 59; 66; 68.</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640" marR="60640" marT="0" marB="0"/>
                </a:tc>
                <a:tc>
                  <a:txBody>
                    <a:bodyPr/>
                    <a:lstStyle/>
                    <a:p>
                      <a:pPr>
                        <a:lnSpc>
                          <a:spcPct val="107000"/>
                        </a:lnSpc>
                        <a:spcAft>
                          <a:spcPts val="800"/>
                        </a:spcAft>
                        <a:buNone/>
                      </a:pPr>
                      <a:r>
                        <a:rPr lang="pl-PL" sz="1100" kern="100" dirty="0">
                          <a:effectLst/>
                        </a:rPr>
                        <a:t>Rozwój raka:</a:t>
                      </a:r>
                    </a:p>
                    <a:p>
                      <a:pPr>
                        <a:lnSpc>
                          <a:spcPct val="107000"/>
                        </a:lnSpc>
                        <a:spcAft>
                          <a:spcPts val="800"/>
                        </a:spcAft>
                        <a:buNone/>
                      </a:pPr>
                      <a:r>
                        <a:rPr lang="pl-PL" sz="1100" kern="100" dirty="0">
                          <a:effectLst/>
                        </a:rPr>
                        <a:t>- szyjki macicy,</a:t>
                      </a:r>
                    </a:p>
                    <a:p>
                      <a:pPr>
                        <a:lnSpc>
                          <a:spcPct val="107000"/>
                        </a:lnSpc>
                        <a:spcAft>
                          <a:spcPts val="800"/>
                        </a:spcAft>
                        <a:buNone/>
                      </a:pPr>
                      <a:r>
                        <a:rPr lang="pl-PL" sz="1100" kern="100" dirty="0">
                          <a:effectLst/>
                        </a:rPr>
                        <a:t>- odbytu,</a:t>
                      </a:r>
                    </a:p>
                    <a:p>
                      <a:pPr>
                        <a:lnSpc>
                          <a:spcPct val="107000"/>
                        </a:lnSpc>
                        <a:spcAft>
                          <a:spcPts val="800"/>
                        </a:spcAft>
                        <a:buNone/>
                      </a:pPr>
                      <a:r>
                        <a:rPr lang="pl-PL" sz="1100" kern="100" dirty="0">
                          <a:effectLst/>
                        </a:rPr>
                        <a:t>- pochwy,</a:t>
                      </a:r>
                    </a:p>
                    <a:p>
                      <a:pPr>
                        <a:lnSpc>
                          <a:spcPct val="107000"/>
                        </a:lnSpc>
                        <a:spcAft>
                          <a:spcPts val="800"/>
                        </a:spcAft>
                        <a:buNone/>
                      </a:pPr>
                      <a:r>
                        <a:rPr lang="pl-PL" sz="1100" kern="100" dirty="0">
                          <a:effectLst/>
                        </a:rPr>
                        <a:t>- sromu,</a:t>
                      </a:r>
                    </a:p>
                    <a:p>
                      <a:pPr>
                        <a:lnSpc>
                          <a:spcPct val="107000"/>
                        </a:lnSpc>
                        <a:spcAft>
                          <a:spcPts val="800"/>
                        </a:spcAft>
                        <a:buNone/>
                      </a:pPr>
                      <a:r>
                        <a:rPr lang="pl-PL" sz="1100" kern="100" dirty="0">
                          <a:effectLst/>
                        </a:rPr>
                        <a:t>- prącia,</a:t>
                      </a:r>
                    </a:p>
                    <a:p>
                      <a:pPr>
                        <a:lnSpc>
                          <a:spcPct val="107000"/>
                        </a:lnSpc>
                        <a:spcAft>
                          <a:spcPts val="800"/>
                        </a:spcAft>
                        <a:buNone/>
                      </a:pPr>
                      <a:r>
                        <a:rPr lang="pl-PL" sz="1100" kern="100" dirty="0">
                          <a:effectLst/>
                        </a:rPr>
                        <a:t>- gardła, jamy ustnej, krtani i zatok przynosowych</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640" marR="60640" marT="0" marB="0"/>
                </a:tc>
                <a:tc>
                  <a:txBody>
                    <a:bodyPr/>
                    <a:lstStyle/>
                    <a:p>
                      <a:pPr>
                        <a:lnSpc>
                          <a:spcPct val="107000"/>
                        </a:lnSpc>
                        <a:spcAft>
                          <a:spcPts val="800"/>
                        </a:spcAft>
                        <a:buNone/>
                      </a:pPr>
                      <a:r>
                        <a:rPr lang="pl-PL" sz="1100" kern="100" dirty="0">
                          <a:effectLst/>
                        </a:rPr>
                        <a:t>Tylko typy HPV-16 i HPV-18 powodują ok. 70% wszystkich przypadków raka szyjki macicy.</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640" marR="60640" marT="0" marB="0"/>
                </a:tc>
                <a:extLst>
                  <a:ext uri="{0D108BD9-81ED-4DB2-BD59-A6C34878D82A}">
                    <a16:rowId xmlns:a16="http://schemas.microsoft.com/office/drawing/2014/main" val="3525454619"/>
                  </a:ext>
                </a:extLst>
              </a:tr>
              <a:tr h="1694296">
                <a:tc>
                  <a:txBody>
                    <a:bodyPr/>
                    <a:lstStyle/>
                    <a:p>
                      <a:pPr>
                        <a:lnSpc>
                          <a:spcPct val="107000"/>
                        </a:lnSpc>
                        <a:spcAft>
                          <a:spcPts val="800"/>
                        </a:spcAft>
                        <a:buNone/>
                      </a:pPr>
                      <a:endParaRPr lang="pl-PL" sz="1100" kern="100" dirty="0">
                        <a:effectLst/>
                      </a:endParaRPr>
                    </a:p>
                    <a:p>
                      <a:pPr>
                        <a:lnSpc>
                          <a:spcPct val="107000"/>
                        </a:lnSpc>
                        <a:spcAft>
                          <a:spcPts val="800"/>
                        </a:spcAft>
                        <a:buNone/>
                      </a:pPr>
                      <a:r>
                        <a:rPr lang="pl-PL" sz="1100" kern="100" dirty="0">
                          <a:effectLst/>
                        </a:rPr>
                        <a:t>Niskiego ryzyka- o niskim potencjale onkogennym lub nieonkogenne</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640" marR="60640" marT="0" marB="0"/>
                </a:tc>
                <a:tc>
                  <a:txBody>
                    <a:bodyPr/>
                    <a:lstStyle/>
                    <a:p>
                      <a:pPr>
                        <a:lnSpc>
                          <a:spcPct val="107000"/>
                        </a:lnSpc>
                        <a:spcAft>
                          <a:spcPts val="800"/>
                        </a:spcAft>
                        <a:buNone/>
                      </a:pPr>
                      <a:endParaRPr lang="pl-PL" sz="1100" kern="100" dirty="0">
                        <a:effectLst/>
                      </a:endParaRPr>
                    </a:p>
                    <a:p>
                      <a:pPr>
                        <a:lnSpc>
                          <a:spcPct val="107000"/>
                        </a:lnSpc>
                        <a:spcAft>
                          <a:spcPts val="800"/>
                        </a:spcAft>
                        <a:buNone/>
                      </a:pPr>
                      <a:r>
                        <a:rPr lang="pl-PL" sz="1100" kern="100" dirty="0">
                          <a:effectLst/>
                        </a:rPr>
                        <a:t>6; 11; 40; 42; 43; 44; 54; 61, 72; 82.</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640" marR="60640" marT="0" marB="0"/>
                </a:tc>
                <a:tc>
                  <a:txBody>
                    <a:bodyPr/>
                    <a:lstStyle/>
                    <a:p>
                      <a:pPr>
                        <a:lnSpc>
                          <a:spcPct val="107000"/>
                        </a:lnSpc>
                        <a:spcAft>
                          <a:spcPts val="800"/>
                        </a:spcAft>
                        <a:buNone/>
                      </a:pPr>
                      <a:r>
                        <a:rPr lang="pl-PL" sz="1100" kern="100" dirty="0">
                          <a:effectLst/>
                        </a:rPr>
                        <a:t>Rozwój łagodnych zmian brodawczakowych błon śluzowych i skóry:</a:t>
                      </a:r>
                    </a:p>
                    <a:p>
                      <a:pPr>
                        <a:lnSpc>
                          <a:spcPct val="107000"/>
                        </a:lnSpc>
                        <a:spcAft>
                          <a:spcPts val="800"/>
                        </a:spcAft>
                        <a:buNone/>
                      </a:pPr>
                      <a:r>
                        <a:rPr lang="pl-PL" sz="1100" kern="100" dirty="0">
                          <a:effectLst/>
                        </a:rPr>
                        <a:t>-brodawki narządów płciowych ( tzw. kłykciny kończyste)</a:t>
                      </a:r>
                    </a:p>
                    <a:p>
                      <a:pPr>
                        <a:lnSpc>
                          <a:spcPct val="107000"/>
                        </a:lnSpc>
                        <a:spcAft>
                          <a:spcPts val="800"/>
                        </a:spcAft>
                        <a:buNone/>
                      </a:pPr>
                      <a:r>
                        <a:rPr lang="pl-PL" sz="1100" kern="100" dirty="0">
                          <a:effectLst/>
                        </a:rPr>
                        <a:t>- brodawczakowatość krtani.</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640" marR="60640" marT="0" marB="0"/>
                </a:tc>
                <a:tc>
                  <a:txBody>
                    <a:bodyPr/>
                    <a:lstStyle/>
                    <a:p>
                      <a:pPr>
                        <a:lnSpc>
                          <a:spcPct val="107000"/>
                        </a:lnSpc>
                        <a:spcAft>
                          <a:spcPts val="800"/>
                        </a:spcAft>
                        <a:buNone/>
                      </a:pPr>
                      <a:r>
                        <a:rPr lang="pl-PL" sz="1100" kern="100" dirty="0">
                          <a:effectLst/>
                        </a:rPr>
                        <a:t>HPV-6 i HPV-11 wywołują niezłośliwe brodawki narządów płciowych i brodawczaki</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0640" marR="60640" marT="0" marB="0"/>
                </a:tc>
                <a:extLst>
                  <a:ext uri="{0D108BD9-81ED-4DB2-BD59-A6C34878D82A}">
                    <a16:rowId xmlns:a16="http://schemas.microsoft.com/office/drawing/2014/main" val="3594388093"/>
                  </a:ext>
                </a:extLst>
              </a:tr>
            </a:tbl>
          </a:graphicData>
        </a:graphic>
      </p:graphicFrame>
    </p:spTree>
    <p:extLst>
      <p:ext uri="{BB962C8B-B14F-4D97-AF65-F5344CB8AC3E}">
        <p14:creationId xmlns:p14="http://schemas.microsoft.com/office/powerpoint/2010/main" val="1514713303"/>
      </p:ext>
    </p:extLst>
  </p:cSld>
  <p:clrMapOvr>
    <a:masterClrMapping/>
  </p:clrMapOvr>
  <mc:AlternateContent xmlns:mc="http://schemas.openxmlformats.org/markup-compatibility/2006" xmlns:p14="http://schemas.microsoft.com/office/powerpoint/2010/main">
    <mc:Choice Requires="p14">
      <p:transition spd="slow" p14:dur="2000" advTm="21928"/>
    </mc:Choice>
    <mc:Fallback xmlns="">
      <p:transition spd="slow" advTm="21928"/>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0F3BC69-B0F3-31F5-1CDB-67AFFEE84AB5}"/>
              </a:ext>
            </a:extLst>
          </p:cNvPr>
          <p:cNvSpPr>
            <a:spLocks noGrp="1"/>
          </p:cNvSpPr>
          <p:nvPr>
            <p:ph type="title"/>
          </p:nvPr>
        </p:nvSpPr>
        <p:spPr/>
        <p:txBody>
          <a:bodyPr anchor="ctr">
            <a:normAutofit/>
          </a:bodyPr>
          <a:lstStyle/>
          <a:p>
            <a:pPr algn="l"/>
            <a:r>
              <a:rPr lang="pl-PL" sz="2800" dirty="0"/>
              <a:t>Przykłady efektów działania programów</a:t>
            </a:r>
          </a:p>
        </p:txBody>
      </p:sp>
      <p:sp>
        <p:nvSpPr>
          <p:cNvPr id="5" name="Symbol zastępczy tekstu 4">
            <a:extLst>
              <a:ext uri="{FF2B5EF4-FFF2-40B4-BE49-F238E27FC236}">
                <a16:creationId xmlns:a16="http://schemas.microsoft.com/office/drawing/2014/main" id="{D21C6244-8EC0-0C7A-879E-4D514E74647D}"/>
              </a:ext>
            </a:extLst>
          </p:cNvPr>
          <p:cNvSpPr>
            <a:spLocks noGrp="1"/>
          </p:cNvSpPr>
          <p:nvPr>
            <p:ph type="body" idx="1"/>
          </p:nvPr>
        </p:nvSpPr>
        <p:spPr/>
        <p:txBody>
          <a:bodyPr/>
          <a:lstStyle/>
          <a:p>
            <a:r>
              <a:rPr lang="pl-PL" dirty="0"/>
              <a:t>Szkocja</a:t>
            </a:r>
          </a:p>
        </p:txBody>
      </p:sp>
      <p:pic>
        <p:nvPicPr>
          <p:cNvPr id="4" name="Symbol zastępczy zawartości 3" descr="Obraz zawierający tekst, obuwie, ubrania, zrzut ekranu&#10;&#10;Zawartość wygenerowana przez sztuczną inteligencję może być niepoprawna.">
            <a:extLst>
              <a:ext uri="{FF2B5EF4-FFF2-40B4-BE49-F238E27FC236}">
                <a16:creationId xmlns:a16="http://schemas.microsoft.com/office/drawing/2014/main" id="{4763B2C8-628B-C545-07FE-56256F6CD02A}"/>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865448" y="2698101"/>
            <a:ext cx="2942705" cy="2930236"/>
          </a:xfrm>
          <a:prstGeom prst="rect">
            <a:avLst/>
          </a:prstGeom>
          <a:noFill/>
          <a:ln>
            <a:noFill/>
          </a:ln>
        </p:spPr>
      </p:pic>
      <p:sp>
        <p:nvSpPr>
          <p:cNvPr id="6" name="Symbol zastępczy tekstu 5">
            <a:extLst>
              <a:ext uri="{FF2B5EF4-FFF2-40B4-BE49-F238E27FC236}">
                <a16:creationId xmlns:a16="http://schemas.microsoft.com/office/drawing/2014/main" id="{93A4D8CF-B5AD-5BAC-AC9F-FC7248A1AF6C}"/>
              </a:ext>
            </a:extLst>
          </p:cNvPr>
          <p:cNvSpPr>
            <a:spLocks noGrp="1"/>
          </p:cNvSpPr>
          <p:nvPr>
            <p:ph type="body" idx="10"/>
          </p:nvPr>
        </p:nvSpPr>
        <p:spPr/>
        <p:txBody>
          <a:bodyPr/>
          <a:lstStyle/>
          <a:p>
            <a:r>
              <a:rPr lang="pl-PL" dirty="0"/>
              <a:t>Wielka Brytania</a:t>
            </a:r>
          </a:p>
        </p:txBody>
      </p:sp>
      <p:pic>
        <p:nvPicPr>
          <p:cNvPr id="10" name="Symbol zastępczy zawartości 9">
            <a:extLst>
              <a:ext uri="{FF2B5EF4-FFF2-40B4-BE49-F238E27FC236}">
                <a16:creationId xmlns:a16="http://schemas.microsoft.com/office/drawing/2014/main" id="{86186C67-118B-A60C-0190-AB35E1BC3273}"/>
              </a:ext>
            </a:extLst>
          </p:cNvPr>
          <p:cNvPicPr>
            <a:picLocks noGrp="1" noChangeAspect="1"/>
          </p:cNvPicPr>
          <p:nvPr>
            <p:ph sz="half" idx="11"/>
          </p:nvPr>
        </p:nvPicPr>
        <p:blipFill>
          <a:blip r:embed="rId3"/>
          <a:stretch>
            <a:fillRect/>
          </a:stretch>
        </p:blipFill>
        <p:spPr>
          <a:xfrm>
            <a:off x="4569792" y="2698100"/>
            <a:ext cx="3018241" cy="3120087"/>
          </a:xfrm>
          <a:prstGeom prst="rect">
            <a:avLst/>
          </a:prstGeom>
        </p:spPr>
      </p:pic>
      <p:sp>
        <p:nvSpPr>
          <p:cNvPr id="8" name="Symbol zastępczy tekstu 7">
            <a:extLst>
              <a:ext uri="{FF2B5EF4-FFF2-40B4-BE49-F238E27FC236}">
                <a16:creationId xmlns:a16="http://schemas.microsoft.com/office/drawing/2014/main" id="{03479705-F7FD-4F57-AEF3-7C2C324A6741}"/>
              </a:ext>
            </a:extLst>
          </p:cNvPr>
          <p:cNvSpPr>
            <a:spLocks noGrp="1"/>
          </p:cNvSpPr>
          <p:nvPr>
            <p:ph type="body" idx="12"/>
          </p:nvPr>
        </p:nvSpPr>
        <p:spPr/>
        <p:txBody>
          <a:bodyPr/>
          <a:lstStyle/>
          <a:p>
            <a:r>
              <a:rPr lang="pl-PL" dirty="0"/>
              <a:t>Australia</a:t>
            </a:r>
          </a:p>
        </p:txBody>
      </p:sp>
      <p:pic>
        <p:nvPicPr>
          <p:cNvPr id="11" name="Symbol zastępczy zawartości 10">
            <a:extLst>
              <a:ext uri="{FF2B5EF4-FFF2-40B4-BE49-F238E27FC236}">
                <a16:creationId xmlns:a16="http://schemas.microsoft.com/office/drawing/2014/main" id="{B0ACA8A2-5572-81AD-8E1C-E2EC5FE44AC3}"/>
              </a:ext>
            </a:extLst>
          </p:cNvPr>
          <p:cNvPicPr>
            <a:picLocks noGrp="1" noChangeAspect="1"/>
          </p:cNvPicPr>
          <p:nvPr>
            <p:ph sz="half" idx="13"/>
          </p:nvPr>
        </p:nvPicPr>
        <p:blipFill>
          <a:blip r:embed="rId4"/>
          <a:stretch>
            <a:fillRect/>
          </a:stretch>
        </p:blipFill>
        <p:spPr>
          <a:xfrm>
            <a:off x="8350250" y="2691271"/>
            <a:ext cx="2992438" cy="3120087"/>
          </a:xfrm>
          <a:prstGeom prst="rect">
            <a:avLst/>
          </a:prstGeom>
        </p:spPr>
      </p:pic>
    </p:spTree>
    <p:extLst>
      <p:ext uri="{BB962C8B-B14F-4D97-AF65-F5344CB8AC3E}">
        <p14:creationId xmlns:p14="http://schemas.microsoft.com/office/powerpoint/2010/main" val="1003710116"/>
      </p:ext>
    </p:extLst>
  </p:cSld>
  <p:clrMapOvr>
    <a:masterClrMapping/>
  </p:clrMapOvr>
  <mc:AlternateContent xmlns:mc="http://schemas.openxmlformats.org/markup-compatibility/2006" xmlns:p14="http://schemas.microsoft.com/office/powerpoint/2010/main">
    <mc:Choice Requires="p14">
      <p:transition spd="slow" p14:dur="2000" advTm="8687"/>
    </mc:Choice>
    <mc:Fallback xmlns="">
      <p:transition spd="slow" advTm="8687"/>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16CE1A0-F995-99FC-F77E-4653CE6CAFDB}"/>
              </a:ext>
            </a:extLst>
          </p:cNvPr>
          <p:cNvSpPr>
            <a:spLocks noGrp="1"/>
          </p:cNvSpPr>
          <p:nvPr>
            <p:ph type="title"/>
          </p:nvPr>
        </p:nvSpPr>
        <p:spPr>
          <a:xfrm>
            <a:off x="838200" y="365126"/>
            <a:ext cx="10515600" cy="719396"/>
          </a:xfrm>
        </p:spPr>
        <p:txBody>
          <a:bodyPr anchor="ctr">
            <a:normAutofit fontScale="90000"/>
          </a:bodyPr>
          <a:lstStyle/>
          <a:p>
            <a:br>
              <a:rPr lang="pl-PL" sz="2400" dirty="0"/>
            </a:br>
            <a:r>
              <a:rPr lang="pl-PL" sz="2800" dirty="0"/>
              <a:t>Powszechny program szczepień przeciw HPV w Polsce</a:t>
            </a:r>
            <a:br>
              <a:rPr lang="pl-PL" sz="2800" dirty="0"/>
            </a:br>
            <a:endParaRPr lang="pl-PL" sz="2800" dirty="0"/>
          </a:p>
        </p:txBody>
      </p:sp>
      <p:pic>
        <p:nvPicPr>
          <p:cNvPr id="4" name="Symbol zastępczy zawartości 3" descr="Obraz zawierający kobieta, zrzut ekranu, tekst, moda&#10;&#10;Zawartość wygenerowana przez sztuczną inteligencję może być niepoprawna.">
            <a:extLst>
              <a:ext uri="{FF2B5EF4-FFF2-40B4-BE49-F238E27FC236}">
                <a16:creationId xmlns:a16="http://schemas.microsoft.com/office/drawing/2014/main" id="{ADD0B6C7-632F-67E1-5A55-98B8129DF66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89098" y="2243470"/>
            <a:ext cx="5511652" cy="2645151"/>
          </a:xfrm>
          <a:prstGeom prst="rect">
            <a:avLst/>
          </a:prstGeom>
          <a:noFill/>
        </p:spPr>
      </p:pic>
      <p:pic>
        <p:nvPicPr>
          <p:cNvPr id="5" name="Obraz 4" descr="Obraz zawierający tekst, obuwie, ubrania, osoba&#10;&#10;Zawartość wygenerowana przez sztuczną inteligencję może być niepoprawna.">
            <a:extLst>
              <a:ext uri="{FF2B5EF4-FFF2-40B4-BE49-F238E27FC236}">
                <a16:creationId xmlns:a16="http://schemas.microsoft.com/office/drawing/2014/main" id="{95AC5A8C-4CDD-E405-0A61-10B7B08C17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191250" y="2243470"/>
            <a:ext cx="5345076" cy="2645151"/>
          </a:xfrm>
          <a:prstGeom prst="rect">
            <a:avLst/>
          </a:prstGeom>
          <a:noFill/>
          <a:ln>
            <a:noFill/>
          </a:ln>
        </p:spPr>
      </p:pic>
    </p:spTree>
    <p:extLst>
      <p:ext uri="{BB962C8B-B14F-4D97-AF65-F5344CB8AC3E}">
        <p14:creationId xmlns:p14="http://schemas.microsoft.com/office/powerpoint/2010/main" val="2878304797"/>
      </p:ext>
    </p:extLst>
  </p:cSld>
  <p:clrMapOvr>
    <a:masterClrMapping/>
  </p:clrMapOvr>
  <mc:AlternateContent xmlns:mc="http://schemas.openxmlformats.org/markup-compatibility/2006" xmlns:p14="http://schemas.microsoft.com/office/powerpoint/2010/main">
    <mc:Choice Requires="p14">
      <p:transition spd="slow" p14:dur="2000" advTm="5223"/>
    </mc:Choice>
    <mc:Fallback xmlns="">
      <p:transition spd="slow" advTm="5223"/>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D50FE8B-8E9E-FFD8-EBEC-6A01239236C3}"/>
              </a:ext>
            </a:extLst>
          </p:cNvPr>
          <p:cNvSpPr>
            <a:spLocks noGrp="1"/>
          </p:cNvSpPr>
          <p:nvPr>
            <p:ph type="title"/>
          </p:nvPr>
        </p:nvSpPr>
        <p:spPr>
          <a:xfrm>
            <a:off x="838200" y="365126"/>
            <a:ext cx="10515600" cy="453582"/>
          </a:xfrm>
        </p:spPr>
        <p:txBody>
          <a:bodyPr>
            <a:normAutofit fontScale="90000"/>
          </a:bodyPr>
          <a:lstStyle/>
          <a:p>
            <a:r>
              <a:rPr lang="pl-PL" sz="2800" dirty="0"/>
              <a:t>Powszechny program szczepień przeciw HPV w Polsce</a:t>
            </a:r>
          </a:p>
        </p:txBody>
      </p:sp>
      <p:sp>
        <p:nvSpPr>
          <p:cNvPr id="3" name="Symbol zastępczy zawartości 2">
            <a:extLst>
              <a:ext uri="{FF2B5EF4-FFF2-40B4-BE49-F238E27FC236}">
                <a16:creationId xmlns:a16="http://schemas.microsoft.com/office/drawing/2014/main" id="{FBEB183C-448E-D1B3-78ED-82C7A25F9B28}"/>
              </a:ext>
            </a:extLst>
          </p:cNvPr>
          <p:cNvSpPr>
            <a:spLocks noGrp="1"/>
          </p:cNvSpPr>
          <p:nvPr>
            <p:ph idx="1"/>
          </p:nvPr>
        </p:nvSpPr>
        <p:spPr>
          <a:xfrm>
            <a:off x="838200" y="1318437"/>
            <a:ext cx="10515600" cy="4503629"/>
          </a:xfrm>
        </p:spPr>
        <p:txBody>
          <a:bodyPr>
            <a:normAutofit fontScale="85000" lnSpcReduction="20000"/>
          </a:bodyPr>
          <a:lstStyle/>
          <a:p>
            <a:pPr algn="just"/>
            <a:r>
              <a:rPr lang="pl-PL" dirty="0"/>
              <a:t>W lutym 2020 Rada Ministrów przyjmuje na drodze uchwały </a:t>
            </a:r>
            <a:r>
              <a:rPr lang="pl-PL" u="sng" dirty="0">
                <a:hlinkClick r:id="rId2"/>
              </a:rPr>
              <a:t>Narodową Strategię Onkologiczną</a:t>
            </a:r>
            <a:r>
              <a:rPr lang="pl-PL" dirty="0"/>
              <a:t> – wieloletni program na lata 2020-2030 wprowadzający „kompleksowe zmiany w polskiej onkologii”. Jednym z obszarów Strategii są szczepienia przeciw HPV dziewcząt i chłopców. Minister zdrowia zlecił prezesowi rządowej Agencji Oceny Technologii Medycznych i Taryfikacji przygotowanie opinii na temat skuteczności szczepionek, zwłaszcza w profilaktyce szyjki macicy. </a:t>
            </a:r>
            <a:r>
              <a:rPr lang="pl-PL" u="sng" dirty="0">
                <a:hlinkClick r:id="rId3"/>
              </a:rPr>
              <a:t>Opinia AOTMiT była pozytywna</a:t>
            </a:r>
            <a:r>
              <a:rPr lang="pl-PL" dirty="0"/>
              <a:t>, zgodnie z którą dostępne w Polsce obie szczepionki przeciw HPV są skuteczne w zapobieganiu nowotworom szyjki macicy i brak jest wiarygodnych dowodów na wyższość kliniczną którejkolwiek z nich w zakresie istotnych klinicznie punktów końcowych. Ponadto Prezes Agencji Oceny Technologii Medycznych i Taryfikacji rekomenduje przeprowadzenie szczepień przeciw HPV w ramach programów szczepień zdrowotnych. W 2023 roku zostaje wdrożony Program szczepień przeciw HPV dziewcząt i chłopców a zakup szczepionek zostaje objęty finansowaniem ministra właściwego do spraw zdrowia. Założeniem programu jest dostępność do szczepień przeciw HPV w ramach podstawowej opieki zdrowotnej (POZ) w całej Polsce w równym stopniu, z zachowaniem dostępu do świadczenia dla pacjentów niezależnie od złożonej deklaracji wyboru lekarza POZ. </a:t>
            </a:r>
          </a:p>
          <a:p>
            <a:endParaRPr lang="pl-PL" dirty="0"/>
          </a:p>
        </p:txBody>
      </p:sp>
    </p:spTree>
    <p:extLst>
      <p:ext uri="{BB962C8B-B14F-4D97-AF65-F5344CB8AC3E}">
        <p14:creationId xmlns:p14="http://schemas.microsoft.com/office/powerpoint/2010/main" val="1839602909"/>
      </p:ext>
    </p:extLst>
  </p:cSld>
  <p:clrMapOvr>
    <a:masterClrMapping/>
  </p:clrMapOvr>
  <mc:AlternateContent xmlns:mc="http://schemas.openxmlformats.org/markup-compatibility/2006" xmlns:p14="http://schemas.microsoft.com/office/powerpoint/2010/main">
    <mc:Choice Requires="p14">
      <p:transition spd="slow" p14:dur="2000" advTm="19311"/>
    </mc:Choice>
    <mc:Fallback xmlns="">
      <p:transition spd="slow" advTm="19311"/>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EE7D36F-CADC-786E-1C7A-E5602EB438A1}"/>
              </a:ext>
            </a:extLst>
          </p:cNvPr>
          <p:cNvSpPr>
            <a:spLocks noGrp="1"/>
          </p:cNvSpPr>
          <p:nvPr>
            <p:ph type="title"/>
          </p:nvPr>
        </p:nvSpPr>
        <p:spPr>
          <a:xfrm>
            <a:off x="838200" y="365125"/>
            <a:ext cx="10515600" cy="1102168"/>
          </a:xfrm>
        </p:spPr>
        <p:txBody>
          <a:bodyPr>
            <a:noAutofit/>
          </a:bodyPr>
          <a:lstStyle/>
          <a:p>
            <a:r>
              <a:rPr lang="pl-PL" sz="2400" dirty="0"/>
              <a:t>Zalecenia Ministra Zdrowia dotyczące realizacji szczepień przeciw ludzkiemu wirusowi brodawczaka (HPV) w ramach powszechnego programu szczepień</a:t>
            </a:r>
          </a:p>
        </p:txBody>
      </p:sp>
      <p:sp>
        <p:nvSpPr>
          <p:cNvPr id="3" name="Symbol zastępczy zawartości 2">
            <a:extLst>
              <a:ext uri="{FF2B5EF4-FFF2-40B4-BE49-F238E27FC236}">
                <a16:creationId xmlns:a16="http://schemas.microsoft.com/office/drawing/2014/main" id="{292DC130-501D-AA01-5089-67D1ABD88E73}"/>
              </a:ext>
            </a:extLst>
          </p:cNvPr>
          <p:cNvSpPr>
            <a:spLocks noGrp="1"/>
          </p:cNvSpPr>
          <p:nvPr>
            <p:ph idx="1"/>
          </p:nvPr>
        </p:nvSpPr>
        <p:spPr>
          <a:xfrm>
            <a:off x="838200" y="1658679"/>
            <a:ext cx="10515600" cy="4151813"/>
          </a:xfrm>
        </p:spPr>
        <p:txBody>
          <a:bodyPr>
            <a:normAutofit/>
          </a:bodyPr>
          <a:lstStyle/>
          <a:p>
            <a:pPr algn="just"/>
            <a:r>
              <a:rPr lang="pl-PL" dirty="0"/>
              <a:t>Szczepienia przeciw HPV rozpoczęły się dnia 1 czerwca 2023 r.</a:t>
            </a:r>
          </a:p>
          <a:p>
            <a:pPr algn="just"/>
            <a:r>
              <a:rPr lang="pl-PL" dirty="0"/>
              <a:t> Od 1 września 2024 r. szczepienia są przeprowadzane u osób po ukończeniu 9. roku życia, do ukończenia 14. roku życia - w schemacie dwudawkowym. Szczepienie musi być rozpoczęte do ukończenia 14. roku życia i może być zakończone po ukończeniu 14. roku życia (z zachowaniem dwudawkowego schematu w odstępie  6-12 mc. między dawkami). </a:t>
            </a:r>
          </a:p>
          <a:p>
            <a:pPr algn="just"/>
            <a:r>
              <a:rPr lang="pl-PL" dirty="0"/>
              <a:t>Dzieci, odpowiadające wiekowo wskazanym zaleceniom do szczepienia, które na dzień rozpoczęcia programu otrzymały już pierwszą dawkę szczepienia (poza programem) mogą otrzymać kolejną dawkę już w ramach programu. </a:t>
            </a:r>
          </a:p>
        </p:txBody>
      </p:sp>
    </p:spTree>
    <p:extLst>
      <p:ext uri="{BB962C8B-B14F-4D97-AF65-F5344CB8AC3E}">
        <p14:creationId xmlns:p14="http://schemas.microsoft.com/office/powerpoint/2010/main" val="3228060038"/>
      </p:ext>
    </p:extLst>
  </p:cSld>
  <p:clrMapOvr>
    <a:masterClrMapping/>
  </p:clrMapOvr>
  <mc:AlternateContent xmlns:mc="http://schemas.openxmlformats.org/markup-compatibility/2006" xmlns:p14="http://schemas.microsoft.com/office/powerpoint/2010/main">
    <mc:Choice Requires="p14">
      <p:transition spd="slow" p14:dur="2000" advTm="39904"/>
    </mc:Choice>
    <mc:Fallback xmlns="">
      <p:transition spd="slow" advTm="39904"/>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ABC6082-FED4-862A-B056-CD1595040016}"/>
              </a:ext>
            </a:extLst>
          </p:cNvPr>
          <p:cNvSpPr>
            <a:spLocks noGrp="1"/>
          </p:cNvSpPr>
          <p:nvPr>
            <p:ph type="title"/>
          </p:nvPr>
        </p:nvSpPr>
        <p:spPr>
          <a:xfrm>
            <a:off x="838200" y="365125"/>
            <a:ext cx="10515600" cy="442949"/>
          </a:xfrm>
        </p:spPr>
        <p:txBody>
          <a:bodyPr>
            <a:normAutofit fontScale="90000"/>
          </a:bodyPr>
          <a:lstStyle/>
          <a:p>
            <a:r>
              <a:rPr lang="pl-PL" sz="2800" dirty="0"/>
              <a:t>cd. Zalecenia Ministra Zdrowia</a:t>
            </a:r>
          </a:p>
        </p:txBody>
      </p:sp>
      <p:sp>
        <p:nvSpPr>
          <p:cNvPr id="3" name="Symbol zastępczy zawartości 2">
            <a:extLst>
              <a:ext uri="{FF2B5EF4-FFF2-40B4-BE49-F238E27FC236}">
                <a16:creationId xmlns:a16="http://schemas.microsoft.com/office/drawing/2014/main" id="{290D0949-24CF-F18E-FE16-15E2AA5612B1}"/>
              </a:ext>
            </a:extLst>
          </p:cNvPr>
          <p:cNvSpPr>
            <a:spLocks noGrp="1"/>
          </p:cNvSpPr>
          <p:nvPr>
            <p:ph idx="1"/>
          </p:nvPr>
        </p:nvSpPr>
        <p:spPr>
          <a:xfrm>
            <a:off x="838200" y="1329070"/>
            <a:ext cx="10515600" cy="4306185"/>
          </a:xfrm>
        </p:spPr>
        <p:txBody>
          <a:bodyPr>
            <a:normAutofit lnSpcReduction="10000"/>
          </a:bodyPr>
          <a:lstStyle/>
          <a:p>
            <a:pPr algn="just"/>
            <a:r>
              <a:rPr lang="pl-PL" dirty="0"/>
              <a:t>Pierwsze szczepienie nieodnotowane wcześniej w Karcie szczepień (historyczne) może na podstawie dokumentacji medycznej zostać wpisane do Karty Szczepień przed podaniem kolejnej dawki. </a:t>
            </a:r>
          </a:p>
          <a:p>
            <a:pPr algn="just"/>
            <a:r>
              <a:rPr lang="pl-PL" dirty="0"/>
              <a:t>Prawo do kwalifikacji do szczepienia przeciw HPV posiadają lekarze, felczerzy oraz pielęgniarki i położne. Uprawnionymi do przeprowadzania szczepienia przeciw HPV są: lekarze, felczerzy, pielęgniarki, położne, higienistki szkolne posiadający niezbędne przeszkolenie w zakresie szczepień ochronnych.</a:t>
            </a:r>
          </a:p>
          <a:p>
            <a:pPr algn="just"/>
            <a:endParaRPr lang="pl-PL" dirty="0"/>
          </a:p>
          <a:p>
            <a:pPr algn="just"/>
            <a:r>
              <a:rPr lang="pl-PL" b="1" dirty="0"/>
              <a:t>Od 1 września 2024 r. podmioty POZ mają możliwość realizacji szczepień przeciw</a:t>
            </a:r>
            <a:r>
              <a:rPr lang="pl-PL" dirty="0"/>
              <a:t> </a:t>
            </a:r>
            <a:r>
              <a:rPr lang="pl-PL" b="1" dirty="0"/>
              <a:t>HPV w szkołach podstawowych, w trybie wyjazdowym.</a:t>
            </a:r>
            <a:endParaRPr lang="pl-PL" dirty="0"/>
          </a:p>
          <a:p>
            <a:endParaRPr lang="pl-PL" dirty="0"/>
          </a:p>
        </p:txBody>
      </p:sp>
    </p:spTree>
    <p:extLst>
      <p:ext uri="{BB962C8B-B14F-4D97-AF65-F5344CB8AC3E}">
        <p14:creationId xmlns:p14="http://schemas.microsoft.com/office/powerpoint/2010/main" val="2910225967"/>
      </p:ext>
    </p:extLst>
  </p:cSld>
  <p:clrMapOvr>
    <a:masterClrMapping/>
  </p:clrMapOvr>
  <mc:AlternateContent xmlns:mc="http://schemas.openxmlformats.org/markup-compatibility/2006" xmlns:p14="http://schemas.microsoft.com/office/powerpoint/2010/main">
    <mc:Choice Requires="p14">
      <p:transition spd="slow" p14:dur="2000" advTm="14294"/>
    </mc:Choice>
    <mc:Fallback xmlns="">
      <p:transition spd="slow" advTm="14294"/>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85CBDE7-DAB6-7D48-DCF7-E28530FD93D6}"/>
              </a:ext>
            </a:extLst>
          </p:cNvPr>
          <p:cNvSpPr>
            <a:spLocks noGrp="1"/>
          </p:cNvSpPr>
          <p:nvPr>
            <p:ph type="ctrTitle"/>
          </p:nvPr>
        </p:nvSpPr>
        <p:spPr>
          <a:xfrm>
            <a:off x="1524000" y="1122363"/>
            <a:ext cx="9144000" cy="1238065"/>
          </a:xfrm>
        </p:spPr>
        <p:txBody>
          <a:bodyPr>
            <a:normAutofit fontScale="90000"/>
          </a:bodyPr>
          <a:lstStyle/>
          <a:p>
            <a:br>
              <a:rPr lang="pl-PL" dirty="0"/>
            </a:br>
            <a:br>
              <a:rPr lang="pl-PL" dirty="0"/>
            </a:br>
            <a:br>
              <a:rPr lang="pl-PL" dirty="0"/>
            </a:br>
            <a:br>
              <a:rPr lang="pl-PL" dirty="0"/>
            </a:br>
            <a:br>
              <a:rPr lang="pl-PL" dirty="0"/>
            </a:br>
            <a:br>
              <a:rPr lang="pl-PL" dirty="0"/>
            </a:br>
            <a:br>
              <a:rPr lang="pl-PL" dirty="0"/>
            </a:br>
            <a:r>
              <a:rPr lang="pl-PL" sz="3100" dirty="0"/>
              <a:t>Organizacja szczepień przeciw HPV w szkole</a:t>
            </a:r>
            <a:br>
              <a:rPr lang="pl-PL" sz="3100" dirty="0"/>
            </a:br>
            <a:endParaRPr lang="pl-PL" sz="3100" dirty="0"/>
          </a:p>
        </p:txBody>
      </p:sp>
      <p:sp>
        <p:nvSpPr>
          <p:cNvPr id="3" name="Podtytuł 2">
            <a:extLst>
              <a:ext uri="{FF2B5EF4-FFF2-40B4-BE49-F238E27FC236}">
                <a16:creationId xmlns:a16="http://schemas.microsoft.com/office/drawing/2014/main" id="{F0822BDA-C01F-94E9-A7C8-59B99ED87A33}"/>
              </a:ext>
            </a:extLst>
          </p:cNvPr>
          <p:cNvSpPr>
            <a:spLocks noGrp="1"/>
          </p:cNvSpPr>
          <p:nvPr>
            <p:ph type="subTitle" idx="1"/>
          </p:nvPr>
        </p:nvSpPr>
        <p:spPr/>
        <p:txBody>
          <a:bodyPr/>
          <a:lstStyle/>
          <a:p>
            <a:endParaRPr lang="pl-PL" dirty="0"/>
          </a:p>
        </p:txBody>
      </p:sp>
      <p:pic>
        <p:nvPicPr>
          <p:cNvPr id="4" name="Obraz 3" descr="Obraz zawierający tekst, zrzut ekranu, Czcionka, design&#10;&#10;Zawartość wygenerowana przez sztuczną inteligencję może być niepoprawna.">
            <a:extLst>
              <a:ext uri="{FF2B5EF4-FFF2-40B4-BE49-F238E27FC236}">
                <a16:creationId xmlns:a16="http://schemas.microsoft.com/office/drawing/2014/main" id="{CFBF7BFD-E175-38CD-294E-7F0BEE12657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6279" y="2360428"/>
            <a:ext cx="9240645" cy="3257392"/>
          </a:xfrm>
          <a:prstGeom prst="rect">
            <a:avLst/>
          </a:prstGeom>
          <a:noFill/>
          <a:ln>
            <a:noFill/>
          </a:ln>
        </p:spPr>
      </p:pic>
    </p:spTree>
    <p:extLst>
      <p:ext uri="{BB962C8B-B14F-4D97-AF65-F5344CB8AC3E}">
        <p14:creationId xmlns:p14="http://schemas.microsoft.com/office/powerpoint/2010/main" val="3402092245"/>
      </p:ext>
    </p:extLst>
  </p:cSld>
  <p:clrMapOvr>
    <a:masterClrMapping/>
  </p:clrMapOvr>
  <mc:AlternateContent xmlns:mc="http://schemas.openxmlformats.org/markup-compatibility/2006" xmlns:p14="http://schemas.microsoft.com/office/powerpoint/2010/main">
    <mc:Choice Requires="p14">
      <p:transition spd="slow" p14:dur="2000" advTm="7135"/>
    </mc:Choice>
    <mc:Fallback xmlns="">
      <p:transition spd="slow" advTm="7135"/>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4CEB850-6913-710A-247F-9B4DA9EFC409}"/>
              </a:ext>
            </a:extLst>
          </p:cNvPr>
          <p:cNvSpPr>
            <a:spLocks noGrp="1"/>
          </p:cNvSpPr>
          <p:nvPr>
            <p:ph type="title"/>
          </p:nvPr>
        </p:nvSpPr>
        <p:spPr>
          <a:xfrm>
            <a:off x="838200" y="365126"/>
            <a:ext cx="10515600" cy="421683"/>
          </a:xfrm>
        </p:spPr>
        <p:txBody>
          <a:bodyPr>
            <a:normAutofit fontScale="90000"/>
          </a:bodyPr>
          <a:lstStyle/>
          <a:p>
            <a:br>
              <a:rPr lang="pl-PL" dirty="0"/>
            </a:br>
            <a:r>
              <a:rPr lang="pl-PL" sz="3100" dirty="0"/>
              <a:t>Założenia programu i termin realizacji</a:t>
            </a:r>
            <a:br>
              <a:rPr lang="pl-PL" sz="3100" dirty="0"/>
            </a:br>
            <a:endParaRPr lang="pl-PL" sz="3100" dirty="0"/>
          </a:p>
        </p:txBody>
      </p:sp>
      <p:sp>
        <p:nvSpPr>
          <p:cNvPr id="3" name="Symbol zastępczy zawartości 2">
            <a:extLst>
              <a:ext uri="{FF2B5EF4-FFF2-40B4-BE49-F238E27FC236}">
                <a16:creationId xmlns:a16="http://schemas.microsoft.com/office/drawing/2014/main" id="{8D2FC016-13AE-34B1-DDC0-488046E60F14}"/>
              </a:ext>
            </a:extLst>
          </p:cNvPr>
          <p:cNvSpPr>
            <a:spLocks noGrp="1"/>
          </p:cNvSpPr>
          <p:nvPr>
            <p:ph idx="1"/>
          </p:nvPr>
        </p:nvSpPr>
        <p:spPr>
          <a:xfrm>
            <a:off x="838200" y="1010093"/>
            <a:ext cx="10515600" cy="4811973"/>
          </a:xfrm>
        </p:spPr>
        <p:txBody>
          <a:bodyPr>
            <a:normAutofit fontScale="70000" lnSpcReduction="20000"/>
          </a:bodyPr>
          <a:lstStyle/>
          <a:p>
            <a:pPr marL="342900" lvl="0" indent="-342900" algn="just">
              <a:buFont typeface="Wingdings" panose="05000000000000000000" pitchFamily="2" charset="2"/>
              <a:buChar char="§"/>
            </a:pPr>
            <a:r>
              <a:rPr lang="pl-PL" sz="2600" dirty="0"/>
              <a:t>Szczepienia będą realizowane na terenie szkół, które wyrażą chęć udziału w programie, w miejscu dostosowanym do wykonania szczepienia, np. gabinecie profilaktyki zdrowotnej;</a:t>
            </a:r>
          </a:p>
          <a:p>
            <a:pPr marL="342900" lvl="0" indent="-342900" algn="just">
              <a:buFont typeface="Wingdings" panose="05000000000000000000" pitchFamily="2" charset="2"/>
              <a:buChar char="§"/>
            </a:pPr>
            <a:r>
              <a:rPr lang="pl-PL" sz="2600" dirty="0"/>
              <a:t>szczepienia będą wykonywane przez personel Podstawowej Opieki Zdrowotnej (lekarz oraz pielęgniarka), z którym szkoła nawiąże współpracę; </a:t>
            </a:r>
          </a:p>
          <a:p>
            <a:pPr marL="342900" lvl="0" indent="-342900" algn="just">
              <a:buFont typeface="Wingdings" panose="05000000000000000000" pitchFamily="2" charset="2"/>
              <a:buChar char="§"/>
            </a:pPr>
            <a:r>
              <a:rPr lang="pl-PL" sz="2600" dirty="0"/>
              <a:t>do udziału w programie może się zgłosić każda szkoła podstawowa, </a:t>
            </a:r>
            <a:br>
              <a:rPr lang="pl-PL" sz="2600" dirty="0"/>
            </a:br>
            <a:r>
              <a:rPr lang="pl-PL" sz="2600" dirty="0"/>
              <a:t>do której uczęszczają dzieci w wieku od ukończenia 9 do ukończenia 14 roku życia;</a:t>
            </a:r>
          </a:p>
          <a:p>
            <a:pPr marL="342900" lvl="0" indent="-342900" algn="just">
              <a:buFont typeface="Wingdings" panose="05000000000000000000" pitchFamily="2" charset="2"/>
              <a:buChar char="§"/>
            </a:pPr>
            <a:r>
              <a:rPr lang="pl-PL" sz="2600" dirty="0"/>
              <a:t>koordynacją szczepień z poziomu szkoły zajmuje się dyrektor szkoły </a:t>
            </a:r>
            <a:br>
              <a:rPr lang="pl-PL" sz="2600" dirty="0"/>
            </a:br>
            <a:r>
              <a:rPr lang="pl-PL" sz="2600" dirty="0"/>
              <a:t>lub osoba przez niego wskazana. Dane szkolnego koordynatora powinny zostać przekazane do właściwego kuratora oświaty oraz miejscowej Powiatowej Stacji Sanitarno-Epidemiologicznej (PSSE);</a:t>
            </a:r>
          </a:p>
          <a:p>
            <a:pPr lvl="0" algn="just"/>
            <a:r>
              <a:rPr lang="pl-PL" sz="2600" dirty="0"/>
              <a:t>Ministerstwo Zdrowia rekomenduje organizację szczepień co najmniej dwa razy w półroczu, pozwoli to na szczepienie pierwszą i drugą dawką szczepionki w ciągu roku szkolnego.</a:t>
            </a:r>
          </a:p>
          <a:p>
            <a:pPr algn="just"/>
            <a:r>
              <a:rPr lang="pl-PL" sz="2600" b="1" u="sng" dirty="0"/>
              <a:t>Terminy realizacji:</a:t>
            </a:r>
            <a:endParaRPr lang="pl-PL" sz="2600" b="1" dirty="0"/>
          </a:p>
          <a:p>
            <a:pPr algn="just"/>
            <a:r>
              <a:rPr lang="pl-PL" sz="2600" dirty="0"/>
              <a:t>wrzesień 2024 r. – czerwiec 2030 r.</a:t>
            </a:r>
          </a:p>
          <a:p>
            <a:endParaRPr lang="pl-PL" dirty="0"/>
          </a:p>
        </p:txBody>
      </p:sp>
    </p:spTree>
    <p:extLst>
      <p:ext uri="{BB962C8B-B14F-4D97-AF65-F5344CB8AC3E}">
        <p14:creationId xmlns:p14="http://schemas.microsoft.com/office/powerpoint/2010/main" val="1019719943"/>
      </p:ext>
    </p:extLst>
  </p:cSld>
  <p:clrMapOvr>
    <a:masterClrMapping/>
  </p:clrMapOvr>
  <mc:AlternateContent xmlns:mc="http://schemas.openxmlformats.org/markup-compatibility/2006" xmlns:p14="http://schemas.microsoft.com/office/powerpoint/2010/main">
    <mc:Choice Requires="p14">
      <p:transition spd="slow" p14:dur="2000" advTm="31186"/>
    </mc:Choice>
    <mc:Fallback xmlns="">
      <p:transition spd="slow" advTm="31186"/>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85FD689-8EF7-0CED-98BC-343ED08ED22C}"/>
              </a:ext>
            </a:extLst>
          </p:cNvPr>
          <p:cNvSpPr>
            <a:spLocks noGrp="1"/>
          </p:cNvSpPr>
          <p:nvPr>
            <p:ph type="title"/>
          </p:nvPr>
        </p:nvSpPr>
        <p:spPr>
          <a:xfrm>
            <a:off x="838200" y="365125"/>
            <a:ext cx="10515600" cy="581173"/>
          </a:xfrm>
        </p:spPr>
        <p:txBody>
          <a:bodyPr>
            <a:noAutofit/>
          </a:bodyPr>
          <a:lstStyle/>
          <a:p>
            <a:br>
              <a:rPr lang="pl-PL" sz="2800" dirty="0"/>
            </a:br>
            <a:r>
              <a:rPr lang="pl-PL" sz="2800" dirty="0"/>
              <a:t>Podstawa prawna do realizacji szczepień zalecanych</a:t>
            </a:r>
            <a:br>
              <a:rPr lang="pl-PL" sz="3200" dirty="0"/>
            </a:br>
            <a:endParaRPr lang="pl-PL" sz="3200" dirty="0"/>
          </a:p>
        </p:txBody>
      </p:sp>
      <p:sp>
        <p:nvSpPr>
          <p:cNvPr id="3" name="Symbol zastępczy zawartości 2">
            <a:extLst>
              <a:ext uri="{FF2B5EF4-FFF2-40B4-BE49-F238E27FC236}">
                <a16:creationId xmlns:a16="http://schemas.microsoft.com/office/drawing/2014/main" id="{DA0D5A90-85EB-D6DC-3294-5497779B6721}"/>
              </a:ext>
            </a:extLst>
          </p:cNvPr>
          <p:cNvSpPr>
            <a:spLocks noGrp="1"/>
          </p:cNvSpPr>
          <p:nvPr>
            <p:ph idx="1"/>
          </p:nvPr>
        </p:nvSpPr>
        <p:spPr/>
        <p:txBody>
          <a:bodyPr/>
          <a:lstStyle/>
          <a:p>
            <a:pPr marL="342900" lvl="0" indent="-342900" algn="just">
              <a:buFont typeface="Arial" panose="020B0604020202020204" pitchFamily="34" charset="0"/>
              <a:buChar char="•"/>
            </a:pPr>
            <a:r>
              <a:rPr lang="pl-PL" dirty="0"/>
              <a:t>Ustawa z dnia 5 grudnia 2008 r. o zapobieganiu oraz zwalczaniu zakażeń i chorób zakaźnych u ludzi (Dz.U. z 2024 r. poz. 924),</a:t>
            </a:r>
          </a:p>
          <a:p>
            <a:pPr marL="342900" lvl="0" indent="-342900" algn="just">
              <a:buFont typeface="Arial" panose="020B0604020202020204" pitchFamily="34" charset="0"/>
              <a:buChar char="•"/>
            </a:pPr>
            <a:r>
              <a:rPr lang="pl-PL" dirty="0"/>
              <a:t>Komunikat GIS ws. Programu Szczepień Ochronnych na rok 2025,</a:t>
            </a:r>
          </a:p>
          <a:p>
            <a:pPr marL="342900" lvl="0" indent="-342900" algn="just">
              <a:buFont typeface="Arial" panose="020B0604020202020204" pitchFamily="34" charset="0"/>
              <a:buChar char="•"/>
            </a:pPr>
            <a:r>
              <a:rPr lang="pl-PL" dirty="0"/>
              <a:t>Obwieszczenie Ministra Zdrowia z dnia 22 października 2024r. w sprawie wykazu zalecanych szczepień ochronnych, dla których zakup szczepionek został objęty finansowaniem przez ministra właściwego dla spraw zdrowia.</a:t>
            </a:r>
          </a:p>
          <a:p>
            <a:endParaRPr lang="pl-PL" dirty="0"/>
          </a:p>
        </p:txBody>
      </p:sp>
    </p:spTree>
    <p:extLst>
      <p:ext uri="{BB962C8B-B14F-4D97-AF65-F5344CB8AC3E}">
        <p14:creationId xmlns:p14="http://schemas.microsoft.com/office/powerpoint/2010/main" val="938946663"/>
      </p:ext>
    </p:extLst>
  </p:cSld>
  <p:clrMapOvr>
    <a:masterClrMapping/>
  </p:clrMapOvr>
  <mc:AlternateContent xmlns:mc="http://schemas.openxmlformats.org/markup-compatibility/2006" xmlns:p14="http://schemas.microsoft.com/office/powerpoint/2010/main">
    <mc:Choice Requires="p14">
      <p:transition spd="slow" p14:dur="2000" advTm="5083"/>
    </mc:Choice>
    <mc:Fallback xmlns="">
      <p:transition spd="slow" advTm="5083"/>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9CB59-99B7-7CD4-3D1E-8FE22925C45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254810F-1D92-F446-3E70-D45C0F5CE4B5}"/>
              </a:ext>
            </a:extLst>
          </p:cNvPr>
          <p:cNvSpPr>
            <a:spLocks noGrp="1"/>
          </p:cNvSpPr>
          <p:nvPr>
            <p:ph type="title"/>
          </p:nvPr>
        </p:nvSpPr>
        <p:spPr>
          <a:xfrm>
            <a:off x="838200" y="365126"/>
            <a:ext cx="10515600" cy="304725"/>
          </a:xfrm>
        </p:spPr>
        <p:txBody>
          <a:bodyPr>
            <a:normAutofit fontScale="90000"/>
          </a:bodyPr>
          <a:lstStyle/>
          <a:p>
            <a:br>
              <a:rPr lang="pl-PL" sz="2200" dirty="0"/>
            </a:br>
            <a:br>
              <a:rPr lang="pl-PL" sz="2200" dirty="0"/>
            </a:br>
            <a:r>
              <a:rPr lang="pl-PL" sz="3100" dirty="0"/>
              <a:t>Role w organizacji szczepień przeciw HPV w szkole</a:t>
            </a:r>
            <a:br>
              <a:rPr lang="pl-PL" dirty="0"/>
            </a:br>
            <a:endParaRPr lang="pl-PL" dirty="0"/>
          </a:p>
        </p:txBody>
      </p:sp>
      <p:graphicFrame>
        <p:nvGraphicFramePr>
          <p:cNvPr id="6" name="Symbol zastępczy zawartości 5">
            <a:extLst>
              <a:ext uri="{FF2B5EF4-FFF2-40B4-BE49-F238E27FC236}">
                <a16:creationId xmlns:a16="http://schemas.microsoft.com/office/drawing/2014/main" id="{3E7AC962-F582-1DCE-4165-B5FEA1DF57CD}"/>
              </a:ext>
            </a:extLst>
          </p:cNvPr>
          <p:cNvGraphicFramePr>
            <a:graphicFrameLocks noGrp="1"/>
          </p:cNvGraphicFramePr>
          <p:nvPr>
            <p:ph idx="1"/>
            <p:extLst>
              <p:ext uri="{D42A27DB-BD31-4B8C-83A1-F6EECF244321}">
                <p14:modId xmlns:p14="http://schemas.microsoft.com/office/powerpoint/2010/main" val="4058514951"/>
              </p:ext>
            </p:extLst>
          </p:nvPr>
        </p:nvGraphicFramePr>
        <p:xfrm>
          <a:off x="1134392" y="926275"/>
          <a:ext cx="9923215" cy="4940136"/>
        </p:xfrm>
        <a:graphic>
          <a:graphicData uri="http://schemas.openxmlformats.org/drawingml/2006/table">
            <a:tbl>
              <a:tblPr firstRow="1" firstCol="1" bandRow="1">
                <a:tableStyleId>{69C7853C-536D-4A76-A0AE-DD22124D55A5}</a:tableStyleId>
              </a:tblPr>
              <a:tblGrid>
                <a:gridCol w="5954455">
                  <a:extLst>
                    <a:ext uri="{9D8B030D-6E8A-4147-A177-3AD203B41FA5}">
                      <a16:colId xmlns:a16="http://schemas.microsoft.com/office/drawing/2014/main" val="3266197161"/>
                    </a:ext>
                  </a:extLst>
                </a:gridCol>
                <a:gridCol w="3968760">
                  <a:extLst>
                    <a:ext uri="{9D8B030D-6E8A-4147-A177-3AD203B41FA5}">
                      <a16:colId xmlns:a16="http://schemas.microsoft.com/office/drawing/2014/main" val="2894974665"/>
                    </a:ext>
                  </a:extLst>
                </a:gridCol>
              </a:tblGrid>
              <a:tr h="405347">
                <a:tc>
                  <a:txBody>
                    <a:bodyPr/>
                    <a:lstStyle/>
                    <a:p>
                      <a:pPr algn="ctr">
                        <a:lnSpc>
                          <a:spcPct val="107000"/>
                        </a:lnSpc>
                        <a:spcAft>
                          <a:spcPts val="800"/>
                        </a:spcAft>
                        <a:buNone/>
                      </a:pPr>
                      <a:r>
                        <a:rPr lang="pl-PL" sz="1600" kern="100" dirty="0">
                          <a:effectLst/>
                        </a:rPr>
                        <a:t>Szkoła</a:t>
                      </a:r>
                      <a:endParaRPr lang="pl-PL"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tc>
                  <a:txBody>
                    <a:bodyPr/>
                    <a:lstStyle/>
                    <a:p>
                      <a:pPr algn="ctr">
                        <a:lnSpc>
                          <a:spcPct val="107000"/>
                        </a:lnSpc>
                        <a:spcAft>
                          <a:spcPts val="800"/>
                        </a:spcAft>
                        <a:buNone/>
                      </a:pPr>
                      <a:r>
                        <a:rPr lang="pl-PL" sz="1600" kern="100" dirty="0">
                          <a:effectLst/>
                        </a:rPr>
                        <a:t>POZ</a:t>
                      </a:r>
                      <a:endParaRPr lang="pl-PL"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extLst>
                  <a:ext uri="{0D108BD9-81ED-4DB2-BD59-A6C34878D82A}">
                    <a16:rowId xmlns:a16="http://schemas.microsoft.com/office/drawing/2014/main" val="4082492910"/>
                  </a:ext>
                </a:extLst>
              </a:tr>
              <a:tr h="689799">
                <a:tc>
                  <a:txBody>
                    <a:bodyPr/>
                    <a:lstStyle/>
                    <a:p>
                      <a:pPr algn="just">
                        <a:lnSpc>
                          <a:spcPct val="107000"/>
                        </a:lnSpc>
                        <a:spcAft>
                          <a:spcPts val="800"/>
                        </a:spcAft>
                        <a:buNone/>
                      </a:pPr>
                      <a:r>
                        <a:rPr lang="pl-PL" sz="1100" kern="100" dirty="0">
                          <a:effectLst/>
                        </a:rPr>
                        <a:t>Zgłoszenie Szkoły do wzięcia udziału w programie.</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tc>
                  <a:txBody>
                    <a:bodyPr/>
                    <a:lstStyle/>
                    <a:p>
                      <a:pPr algn="l">
                        <a:buNone/>
                      </a:pPr>
                      <a:r>
                        <a:rPr lang="pl-PL" sz="1100" kern="100" dirty="0">
                          <a:effectLst/>
                        </a:rPr>
                        <a:t>Potwierdzenie dyrektorowi szkoły gotowości do przeprowadzenia szczepień, zaproponowanie i uzgodnienie terminów ich realizacji.</a:t>
                      </a:r>
                    </a:p>
                    <a:p>
                      <a:pPr algn="l">
                        <a:lnSpc>
                          <a:spcPct val="107000"/>
                        </a:lnSpc>
                        <a:spcAft>
                          <a:spcPts val="800"/>
                        </a:spcAft>
                        <a:buNone/>
                      </a:pPr>
                      <a:r>
                        <a:rPr lang="pl-PL" sz="1100" kern="100" dirty="0">
                          <a:effectLst/>
                        </a:rPr>
                        <a:t> </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extLst>
                  <a:ext uri="{0D108BD9-81ED-4DB2-BD59-A6C34878D82A}">
                    <a16:rowId xmlns:a16="http://schemas.microsoft.com/office/drawing/2014/main" val="1429541532"/>
                  </a:ext>
                </a:extLst>
              </a:tr>
              <a:tr h="861321">
                <a:tc>
                  <a:txBody>
                    <a:bodyPr/>
                    <a:lstStyle/>
                    <a:p>
                      <a:pPr algn="just">
                        <a:lnSpc>
                          <a:spcPct val="107000"/>
                        </a:lnSpc>
                        <a:spcAft>
                          <a:spcPts val="800"/>
                        </a:spcAft>
                        <a:buNone/>
                      </a:pPr>
                      <a:r>
                        <a:rPr lang="pl-PL" sz="1100" kern="100" dirty="0">
                          <a:effectLst/>
                        </a:rPr>
                        <a:t>Nawiązanie współpracy z POZ.</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tc>
                  <a:txBody>
                    <a:bodyPr/>
                    <a:lstStyle/>
                    <a:p>
                      <a:pPr algn="l">
                        <a:buNone/>
                      </a:pPr>
                      <a:r>
                        <a:rPr lang="pl-PL" sz="1100" kern="100" dirty="0">
                          <a:effectLst/>
                        </a:rPr>
                        <a:t>Zamówienie szczepionki w PSSE. Informacje dotyczącą liczby złożonych deklaracji oraz rodzajów szczepionek POZ uzyskuje od szkoły po zebraniu dokumentów od opiekunów prawnych dzieci.</a:t>
                      </a:r>
                    </a:p>
                    <a:p>
                      <a:pPr algn="l">
                        <a:lnSpc>
                          <a:spcPct val="107000"/>
                        </a:lnSpc>
                        <a:spcAft>
                          <a:spcPts val="800"/>
                        </a:spcAft>
                        <a:buNone/>
                      </a:pPr>
                      <a:r>
                        <a:rPr lang="pl-PL" sz="1100" kern="100" dirty="0">
                          <a:effectLst/>
                        </a:rPr>
                        <a:t> </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extLst>
                  <a:ext uri="{0D108BD9-81ED-4DB2-BD59-A6C34878D82A}">
                    <a16:rowId xmlns:a16="http://schemas.microsoft.com/office/drawing/2014/main" val="1698135526"/>
                  </a:ext>
                </a:extLst>
              </a:tr>
              <a:tr h="1044865">
                <a:tc>
                  <a:txBody>
                    <a:bodyPr/>
                    <a:lstStyle/>
                    <a:p>
                      <a:pPr algn="just">
                        <a:lnSpc>
                          <a:spcPct val="107000"/>
                        </a:lnSpc>
                        <a:spcAft>
                          <a:spcPts val="800"/>
                        </a:spcAft>
                        <a:buNone/>
                      </a:pPr>
                      <a:r>
                        <a:rPr lang="pl-PL" sz="1100" kern="100" dirty="0">
                          <a:effectLst/>
                        </a:rPr>
                        <a:t>Zarządzanie procesem komunikacji z rodzicami z wykorzystaniem materiałów informacyjnych                  i edukacyjnych.</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tc>
                  <a:txBody>
                    <a:bodyPr/>
                    <a:lstStyle/>
                    <a:p>
                      <a:pPr algn="l">
                        <a:buNone/>
                      </a:pPr>
                      <a:r>
                        <a:rPr lang="pl-PL" sz="1100" kern="100" dirty="0">
                          <a:effectLst/>
                        </a:rPr>
                        <a:t>Zapewnienie personelu medycznego                                       (przeprowadzenia kwalifikacji do szczepień  i szczepienia), dochowanie procedur medycznych dotyczących realizacji szczepień w szkole.</a:t>
                      </a:r>
                    </a:p>
                    <a:p>
                      <a:pPr algn="l">
                        <a:lnSpc>
                          <a:spcPct val="107000"/>
                        </a:lnSpc>
                        <a:spcAft>
                          <a:spcPts val="800"/>
                        </a:spcAft>
                        <a:buNone/>
                      </a:pPr>
                      <a:r>
                        <a:rPr lang="pl-PL" sz="1100" kern="100" dirty="0">
                          <a:effectLst/>
                        </a:rPr>
                        <a:t>Od 01.01.2025r. kwalifikacje do szczepień może przeprowadzić pielęgniarka i położna dzieci powyżej 9 r.ż.</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extLst>
                  <a:ext uri="{0D108BD9-81ED-4DB2-BD59-A6C34878D82A}">
                    <a16:rowId xmlns:a16="http://schemas.microsoft.com/office/drawing/2014/main" val="3001083228"/>
                  </a:ext>
                </a:extLst>
              </a:tr>
              <a:tr h="646268">
                <a:tc>
                  <a:txBody>
                    <a:bodyPr/>
                    <a:lstStyle/>
                    <a:p>
                      <a:pPr algn="just">
                        <a:lnSpc>
                          <a:spcPct val="107000"/>
                        </a:lnSpc>
                        <a:spcAft>
                          <a:spcPts val="800"/>
                        </a:spcAft>
                        <a:buNone/>
                      </a:pPr>
                      <a:r>
                        <a:rPr lang="pl-PL" sz="1100" kern="100">
                          <a:effectLst/>
                        </a:rPr>
                        <a:t>Organizacja miejsca szczepienia (w porozumieniu z POZ).</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tc>
                  <a:txBody>
                    <a:bodyPr/>
                    <a:lstStyle/>
                    <a:p>
                      <a:pPr algn="l">
                        <a:lnSpc>
                          <a:spcPct val="107000"/>
                        </a:lnSpc>
                        <a:spcAft>
                          <a:spcPts val="800"/>
                        </a:spcAft>
                        <a:buNone/>
                      </a:pPr>
                      <a:r>
                        <a:rPr lang="pl-PL" sz="1100" kern="100" dirty="0">
                          <a:effectLst/>
                        </a:rPr>
                        <a:t>Dostarczenie szczepionki i niezbędnych materiałów, utylizacją odpadów medycznych.</a:t>
                      </a:r>
                    </a:p>
                    <a:p>
                      <a:pPr algn="l">
                        <a:lnSpc>
                          <a:spcPct val="107000"/>
                        </a:lnSpc>
                        <a:spcAft>
                          <a:spcPts val="800"/>
                        </a:spcAft>
                        <a:buNone/>
                      </a:pPr>
                      <a:r>
                        <a:rPr lang="pl-PL" sz="1100" kern="100" dirty="0">
                          <a:effectLst/>
                        </a:rPr>
                        <a:t> </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extLst>
                  <a:ext uri="{0D108BD9-81ED-4DB2-BD59-A6C34878D82A}">
                    <a16:rowId xmlns:a16="http://schemas.microsoft.com/office/drawing/2014/main" val="2723910286"/>
                  </a:ext>
                </a:extLst>
              </a:tr>
              <a:tr h="646268">
                <a:tc>
                  <a:txBody>
                    <a:bodyPr/>
                    <a:lstStyle/>
                    <a:p>
                      <a:pPr algn="just">
                        <a:lnSpc>
                          <a:spcPct val="107000"/>
                        </a:lnSpc>
                        <a:spcAft>
                          <a:spcPts val="800"/>
                        </a:spcAft>
                        <a:buNone/>
                      </a:pPr>
                      <a:r>
                        <a:rPr lang="pl-PL" sz="1100" kern="100">
                          <a:effectLst/>
                        </a:rPr>
                        <a:t>Zebranie Deklaracji przedstawiciela ustawowego dziecka dotyczącej szczepienia przeciw HPV                w szkole oraz Oświadczeń i zgód przedstawiciela ustawowego dziecka dotyczących szczepienia przeciw HPV w szkole i przekazanie ich do POZ.</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tc>
                  <a:txBody>
                    <a:bodyPr/>
                    <a:lstStyle/>
                    <a:p>
                      <a:pPr algn="l">
                        <a:lnSpc>
                          <a:spcPct val="107000"/>
                        </a:lnSpc>
                        <a:spcAft>
                          <a:spcPts val="800"/>
                        </a:spcAft>
                        <a:buNone/>
                      </a:pPr>
                      <a:r>
                        <a:rPr lang="pl-PL" sz="1100" kern="100" dirty="0">
                          <a:effectLst/>
                        </a:rPr>
                        <a:t>Zapewnienie wpisu do e-Karty Szczepień. Fakt zaszczepienia będzie widoczny w ciągu 48h w IKP dziecka.</a:t>
                      </a:r>
                    </a:p>
                    <a:p>
                      <a:pPr algn="l">
                        <a:lnSpc>
                          <a:spcPct val="107000"/>
                        </a:lnSpc>
                        <a:spcAft>
                          <a:spcPts val="800"/>
                        </a:spcAft>
                        <a:buNone/>
                      </a:pPr>
                      <a:r>
                        <a:rPr lang="pl-PL" sz="1100" kern="100" dirty="0">
                          <a:effectLst/>
                        </a:rPr>
                        <a:t> </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extLst>
                  <a:ext uri="{0D108BD9-81ED-4DB2-BD59-A6C34878D82A}">
                    <a16:rowId xmlns:a16="http://schemas.microsoft.com/office/drawing/2014/main" val="3062306151"/>
                  </a:ext>
                </a:extLst>
              </a:tr>
              <a:tr h="646268">
                <a:tc>
                  <a:txBody>
                    <a:bodyPr/>
                    <a:lstStyle/>
                    <a:p>
                      <a:pPr algn="just">
                        <a:lnSpc>
                          <a:spcPct val="107000"/>
                        </a:lnSpc>
                        <a:spcAft>
                          <a:spcPts val="800"/>
                        </a:spcAft>
                        <a:buNone/>
                      </a:pPr>
                      <a:r>
                        <a:rPr lang="pl-PL" sz="1100" kern="100" dirty="0">
                          <a:effectLst/>
                        </a:rPr>
                        <a:t>Zapewnić opiekę - obecność osoby dorosłej podczas oczekiwania na szczepienie i po szczepieniu. </a:t>
                      </a:r>
                    </a:p>
                    <a:p>
                      <a:pPr algn="just">
                        <a:lnSpc>
                          <a:spcPct val="107000"/>
                        </a:lnSpc>
                        <a:spcAft>
                          <a:spcPts val="800"/>
                        </a:spcAft>
                        <a:buNone/>
                      </a:pPr>
                      <a:r>
                        <a:rPr lang="pl-PL" sz="1100" kern="100" dirty="0">
                          <a:effectLst/>
                        </a:rPr>
                        <a:t> </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tc>
                  <a:txBody>
                    <a:bodyPr/>
                    <a:lstStyle/>
                    <a:p>
                      <a:pPr>
                        <a:lnSpc>
                          <a:spcPct val="107000"/>
                        </a:lnSpc>
                        <a:spcAft>
                          <a:spcPts val="800"/>
                        </a:spcAft>
                        <a:buNone/>
                      </a:pPr>
                      <a:r>
                        <a:rPr lang="pl-PL" sz="1100" kern="100" dirty="0">
                          <a:effectLst/>
                        </a:rPr>
                        <a:t> </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804" marR="47804" marT="0" marB="0"/>
                </a:tc>
                <a:extLst>
                  <a:ext uri="{0D108BD9-81ED-4DB2-BD59-A6C34878D82A}">
                    <a16:rowId xmlns:a16="http://schemas.microsoft.com/office/drawing/2014/main" val="1224724278"/>
                  </a:ext>
                </a:extLst>
              </a:tr>
            </a:tbl>
          </a:graphicData>
        </a:graphic>
      </p:graphicFrame>
    </p:spTree>
    <p:extLst>
      <p:ext uri="{BB962C8B-B14F-4D97-AF65-F5344CB8AC3E}">
        <p14:creationId xmlns:p14="http://schemas.microsoft.com/office/powerpoint/2010/main" val="2247481921"/>
      </p:ext>
    </p:extLst>
  </p:cSld>
  <p:clrMapOvr>
    <a:masterClrMapping/>
  </p:clrMapOvr>
  <mc:AlternateContent xmlns:mc="http://schemas.openxmlformats.org/markup-compatibility/2006" xmlns:p14="http://schemas.microsoft.com/office/powerpoint/2010/main">
    <mc:Choice Requires="p14">
      <p:transition spd="slow" p14:dur="2000" advTm="15796"/>
    </mc:Choice>
    <mc:Fallback xmlns="">
      <p:transition spd="slow" advTm="15796"/>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3E4F7E0-4F77-4A49-D637-40398A8CDDB9}"/>
              </a:ext>
            </a:extLst>
          </p:cNvPr>
          <p:cNvSpPr>
            <a:spLocks noGrp="1"/>
          </p:cNvSpPr>
          <p:nvPr>
            <p:ph type="title"/>
          </p:nvPr>
        </p:nvSpPr>
        <p:spPr>
          <a:xfrm>
            <a:off x="838200" y="365126"/>
            <a:ext cx="10515600" cy="442948"/>
          </a:xfrm>
        </p:spPr>
        <p:txBody>
          <a:bodyPr>
            <a:noAutofit/>
          </a:bodyPr>
          <a:lstStyle/>
          <a:p>
            <a:br>
              <a:rPr lang="pl-PL" sz="2800" dirty="0"/>
            </a:br>
            <a:r>
              <a:rPr lang="pl-PL" sz="2800" dirty="0"/>
              <a:t>Obecność rodzica podczas szczepienia dziecka </a:t>
            </a:r>
            <a:br>
              <a:rPr lang="pl-PL" sz="2800" dirty="0"/>
            </a:br>
            <a:endParaRPr lang="pl-PL" sz="2800" dirty="0"/>
          </a:p>
        </p:txBody>
      </p:sp>
      <p:sp>
        <p:nvSpPr>
          <p:cNvPr id="3" name="Symbol zastępczy zawartości 2">
            <a:extLst>
              <a:ext uri="{FF2B5EF4-FFF2-40B4-BE49-F238E27FC236}">
                <a16:creationId xmlns:a16="http://schemas.microsoft.com/office/drawing/2014/main" id="{76D37897-5953-CD63-B60A-CF72AF5845EC}"/>
              </a:ext>
            </a:extLst>
          </p:cNvPr>
          <p:cNvSpPr>
            <a:spLocks noGrp="1"/>
          </p:cNvSpPr>
          <p:nvPr>
            <p:ph idx="1"/>
          </p:nvPr>
        </p:nvSpPr>
        <p:spPr/>
        <p:txBody>
          <a:bodyPr/>
          <a:lstStyle/>
          <a:p>
            <a:pPr algn="just"/>
            <a:r>
              <a:rPr lang="pl-PL" dirty="0"/>
              <a:t>Do szczepienia przeciw HPV wymagana jest zgoda przedstawiciela ustawowego dziecka na świadczenie profilaktyczne (przeprowadzenie szczepienia) złożona na załączonym wzorze. W gestii dyrektora i rodzica pozostaje decyzja co do obecności rodzica w szkole podczas szczepienia dziecka. Rodzic może upoważnić inną osobę, która podczas szczepienia będzie towarzyszyła dziecku i sprawowała nad nim faktyczną opiekę. Podczas składania „Deklaracji przedstawiciela ustawowego dziecka dotyczącej szczepienia przeciw HPV w szkole” rodzic wyraża zgodę na szczepienie dziecka bez jego obecności w szkole. Dokument będzie dołączony do dokumentacji medycznej dziecka.</a:t>
            </a:r>
          </a:p>
          <a:p>
            <a:endParaRPr lang="pl-PL" dirty="0"/>
          </a:p>
        </p:txBody>
      </p:sp>
    </p:spTree>
    <p:extLst>
      <p:ext uri="{BB962C8B-B14F-4D97-AF65-F5344CB8AC3E}">
        <p14:creationId xmlns:p14="http://schemas.microsoft.com/office/powerpoint/2010/main" val="1465662374"/>
      </p:ext>
    </p:extLst>
  </p:cSld>
  <p:clrMapOvr>
    <a:masterClrMapping/>
  </p:clrMapOvr>
  <mc:AlternateContent xmlns:mc="http://schemas.openxmlformats.org/markup-compatibility/2006" xmlns:p14="http://schemas.microsoft.com/office/powerpoint/2010/main">
    <mc:Choice Requires="p14">
      <p:transition spd="slow" p14:dur="2000" advTm="28679"/>
    </mc:Choice>
    <mc:Fallback xmlns="">
      <p:transition spd="slow" advTm="28679"/>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59941FE-74E6-8964-D616-F0138B3A5B1D}"/>
              </a:ext>
            </a:extLst>
          </p:cNvPr>
          <p:cNvSpPr>
            <a:spLocks noGrp="1"/>
          </p:cNvSpPr>
          <p:nvPr>
            <p:ph type="title"/>
          </p:nvPr>
        </p:nvSpPr>
        <p:spPr>
          <a:xfrm>
            <a:off x="838200" y="365126"/>
            <a:ext cx="10515600" cy="670808"/>
          </a:xfrm>
        </p:spPr>
        <p:txBody>
          <a:bodyPr>
            <a:normAutofit fontScale="90000"/>
          </a:bodyPr>
          <a:lstStyle/>
          <a:p>
            <a:br>
              <a:rPr lang="pl-PL" sz="3100" dirty="0"/>
            </a:br>
            <a:r>
              <a:rPr lang="pl-PL" sz="3100" dirty="0"/>
              <a:t>Drogi zakażenia HPV</a:t>
            </a:r>
            <a:br>
              <a:rPr lang="pl-PL" dirty="0"/>
            </a:br>
            <a:endParaRPr lang="pl-PL" dirty="0"/>
          </a:p>
        </p:txBody>
      </p:sp>
      <p:sp>
        <p:nvSpPr>
          <p:cNvPr id="3" name="Symbol zastępczy zawartości 2">
            <a:extLst>
              <a:ext uri="{FF2B5EF4-FFF2-40B4-BE49-F238E27FC236}">
                <a16:creationId xmlns:a16="http://schemas.microsoft.com/office/drawing/2014/main" id="{7BD7838C-3717-4A12-7560-5BA47206FE79}"/>
              </a:ext>
            </a:extLst>
          </p:cNvPr>
          <p:cNvSpPr>
            <a:spLocks noGrp="1"/>
          </p:cNvSpPr>
          <p:nvPr>
            <p:ph idx="1"/>
          </p:nvPr>
        </p:nvSpPr>
        <p:spPr>
          <a:xfrm>
            <a:off x="838200" y="1329070"/>
            <a:ext cx="10515600" cy="4492996"/>
          </a:xfrm>
        </p:spPr>
        <p:txBody>
          <a:bodyPr/>
          <a:lstStyle/>
          <a:p>
            <a:pPr algn="just"/>
            <a:r>
              <a:rPr lang="pl-PL" dirty="0"/>
              <a:t>Główną drogą zakażenia HPV są kontakty seksualne. Ponadto do zakażenie HPV może dojść przez bliski kontakt skórny (</a:t>
            </a:r>
            <a:r>
              <a:rPr lang="pl-PL" i="1" dirty="0"/>
              <a:t>skin-to-skin genital contact</a:t>
            </a:r>
            <a:r>
              <a:rPr lang="pl-PL" dirty="0"/>
              <a:t>) – pełny stosunek seksualny nie jest konieczny do zakażenia.</a:t>
            </a:r>
          </a:p>
          <a:p>
            <a:pPr marL="342900" lvl="0" indent="-342900" algn="just">
              <a:buFont typeface="Wingdings" panose="05000000000000000000" pitchFamily="2" charset="2"/>
              <a:buChar char="§"/>
            </a:pPr>
            <a:r>
              <a:rPr lang="pl-PL" dirty="0"/>
              <a:t>w odróżnieniu od większości zakażeń przenoszonych drogą płciową, użycie prezerwatywy nie chroni przed zakażeniem, a jedynie zmniejsza ryzyko.</a:t>
            </a:r>
          </a:p>
          <a:p>
            <a:pPr marL="342900" lvl="0" indent="-342900" algn="just">
              <a:buFont typeface="Wingdings" panose="05000000000000000000" pitchFamily="2" charset="2"/>
              <a:buChar char="§"/>
            </a:pPr>
            <a:r>
              <a:rPr lang="pl-PL" dirty="0"/>
              <a:t>około 50%-75% aktywnych seksualnie kobiet zakazi się wirusem HPV wysokiego ryzyka w okresie całego życia, zazwyczaj wkrótce po rozpoczęciu aktywności seksualnej.</a:t>
            </a:r>
          </a:p>
          <a:p>
            <a:endParaRPr lang="pl-PL" dirty="0"/>
          </a:p>
        </p:txBody>
      </p:sp>
    </p:spTree>
    <p:extLst>
      <p:ext uri="{BB962C8B-B14F-4D97-AF65-F5344CB8AC3E}">
        <p14:creationId xmlns:p14="http://schemas.microsoft.com/office/powerpoint/2010/main" val="3580245416"/>
      </p:ext>
    </p:extLst>
  </p:cSld>
  <p:clrMapOvr>
    <a:masterClrMapping/>
  </p:clrMapOvr>
  <mc:AlternateContent xmlns:mc="http://schemas.openxmlformats.org/markup-compatibility/2006" xmlns:p14="http://schemas.microsoft.com/office/powerpoint/2010/main">
    <mc:Choice Requires="p14">
      <p:transition spd="slow" p14:dur="2000" advTm="22351"/>
    </mc:Choice>
    <mc:Fallback xmlns="">
      <p:transition spd="slow" advTm="22351"/>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2A1CDC-AC0F-9484-13BC-64F3B10E878B}"/>
              </a:ext>
            </a:extLst>
          </p:cNvPr>
          <p:cNvSpPr>
            <a:spLocks noGrp="1"/>
          </p:cNvSpPr>
          <p:nvPr>
            <p:ph type="ctrTitle"/>
          </p:nvPr>
        </p:nvSpPr>
        <p:spPr>
          <a:xfrm>
            <a:off x="1524000" y="1122363"/>
            <a:ext cx="9144000" cy="1876018"/>
          </a:xfrm>
        </p:spPr>
        <p:txBody>
          <a:bodyPr/>
          <a:lstStyle/>
          <a:p>
            <a:r>
              <a:rPr lang="pl-PL" dirty="0"/>
              <a:t>Statystyka</a:t>
            </a:r>
          </a:p>
        </p:txBody>
      </p:sp>
      <p:sp>
        <p:nvSpPr>
          <p:cNvPr id="3" name="Podtytuł 2">
            <a:extLst>
              <a:ext uri="{FF2B5EF4-FFF2-40B4-BE49-F238E27FC236}">
                <a16:creationId xmlns:a16="http://schemas.microsoft.com/office/drawing/2014/main" id="{D075A8C1-F71B-9C77-BE04-9D23386BA886}"/>
              </a:ext>
            </a:extLst>
          </p:cNvPr>
          <p:cNvSpPr>
            <a:spLocks noGrp="1"/>
          </p:cNvSpPr>
          <p:nvPr>
            <p:ph type="subTitle" idx="1"/>
          </p:nvPr>
        </p:nvSpPr>
        <p:spPr/>
        <p:txBody>
          <a:bodyPr/>
          <a:lstStyle/>
          <a:p>
            <a:r>
              <a:rPr lang="pl-PL" dirty="0"/>
              <a:t>Szczepienia przeciw HPV</a:t>
            </a:r>
          </a:p>
          <a:p>
            <a:r>
              <a:rPr lang="pl-PL" dirty="0"/>
              <a:t>Aktualizacja danych na dzień 16.08.2026 r.</a:t>
            </a:r>
          </a:p>
        </p:txBody>
      </p:sp>
    </p:spTree>
    <p:extLst>
      <p:ext uri="{BB962C8B-B14F-4D97-AF65-F5344CB8AC3E}">
        <p14:creationId xmlns:p14="http://schemas.microsoft.com/office/powerpoint/2010/main" val="121643411"/>
      </p:ext>
    </p:extLst>
  </p:cSld>
  <p:clrMapOvr>
    <a:masterClrMapping/>
  </p:clrMapOvr>
  <mc:AlternateContent xmlns:mc="http://schemas.openxmlformats.org/markup-compatibility/2006" xmlns:p14="http://schemas.microsoft.com/office/powerpoint/2010/main">
    <mc:Choice Requires="p14">
      <p:transition spd="slow" p14:dur="2000" advTm="3256"/>
    </mc:Choice>
    <mc:Fallback xmlns="">
      <p:transition spd="slow" advTm="3256"/>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893BFB5-D9D0-112F-CEB2-7BC28C3CC760}"/>
              </a:ext>
            </a:extLst>
          </p:cNvPr>
          <p:cNvSpPr>
            <a:spLocks noGrp="1"/>
          </p:cNvSpPr>
          <p:nvPr>
            <p:ph type="title"/>
          </p:nvPr>
        </p:nvSpPr>
        <p:spPr>
          <a:xfrm>
            <a:off x="838200" y="365125"/>
            <a:ext cx="10515600" cy="751281"/>
          </a:xfrm>
        </p:spPr>
        <p:txBody>
          <a:bodyPr>
            <a:normAutofit fontScale="90000"/>
          </a:bodyPr>
          <a:lstStyle/>
          <a:p>
            <a:br>
              <a:rPr lang="pl-PL" dirty="0"/>
            </a:br>
            <a:br>
              <a:rPr lang="pl-PL" dirty="0"/>
            </a:br>
            <a:r>
              <a:rPr lang="pl-PL" sz="2700" dirty="0"/>
              <a:t>Szczepienia w rocznikach 2006-2017 w latach 2021-2026* - ogółem  </a:t>
            </a:r>
            <a:r>
              <a:rPr lang="pl-PL" sz="1600" dirty="0"/>
              <a:t>(* </a:t>
            </a:r>
            <a:r>
              <a:rPr lang="pl-PL" sz="1600" i="1" dirty="0"/>
              <a:t>stan na dzień 16.08.2026r</a:t>
            </a:r>
            <a:r>
              <a:rPr lang="pl-PL" sz="1600" dirty="0"/>
              <a:t>)</a:t>
            </a:r>
            <a:br>
              <a:rPr lang="pl-PL" sz="1600" dirty="0"/>
            </a:br>
            <a:endParaRPr lang="pl-PL" sz="1600" dirty="0"/>
          </a:p>
        </p:txBody>
      </p:sp>
      <p:sp>
        <p:nvSpPr>
          <p:cNvPr id="13" name="Symbol zastępczy zawartości 12">
            <a:extLst>
              <a:ext uri="{FF2B5EF4-FFF2-40B4-BE49-F238E27FC236}">
                <a16:creationId xmlns:a16="http://schemas.microsoft.com/office/drawing/2014/main" id="{C758B6F1-826F-6792-9E03-52F0E00392FC}"/>
              </a:ext>
            </a:extLst>
          </p:cNvPr>
          <p:cNvSpPr>
            <a:spLocks noGrp="1"/>
          </p:cNvSpPr>
          <p:nvPr>
            <p:ph idx="1"/>
          </p:nvPr>
        </p:nvSpPr>
        <p:spPr>
          <a:xfrm>
            <a:off x="838200" y="1935126"/>
            <a:ext cx="10515600" cy="3875365"/>
          </a:xfrm>
        </p:spPr>
        <p:txBody>
          <a:bodyPr/>
          <a:lstStyle/>
          <a:p>
            <a:r>
              <a:rPr lang="pl-PL" kern="100" dirty="0">
                <a:latin typeface="Aptos" panose="020B0004020202020204" pitchFamily="34" charset="0"/>
                <a:ea typeface="Aptos" panose="020B0004020202020204" pitchFamily="34" charset="0"/>
                <a:cs typeface="Times New Roman" panose="02020603050405020304" pitchFamily="18" charset="0"/>
              </a:rPr>
              <a:t>	Największy odsetek zaszczepionych osób odnotowano w rocznikach :</a:t>
            </a:r>
          </a:p>
          <a:p>
            <a:endParaRPr lang="pl-PL" dirty="0"/>
          </a:p>
        </p:txBody>
      </p:sp>
      <p:sp>
        <p:nvSpPr>
          <p:cNvPr id="6" name="pole tekstowe 5">
            <a:extLst>
              <a:ext uri="{FF2B5EF4-FFF2-40B4-BE49-F238E27FC236}">
                <a16:creationId xmlns:a16="http://schemas.microsoft.com/office/drawing/2014/main" id="{E28E98A9-5377-06B3-A9D9-9F642FD9262A}"/>
              </a:ext>
            </a:extLst>
          </p:cNvPr>
          <p:cNvSpPr txBox="1"/>
          <p:nvPr/>
        </p:nvSpPr>
        <p:spPr>
          <a:xfrm flipH="1" flipV="1">
            <a:off x="10600659" y="7145078"/>
            <a:ext cx="1244011" cy="1575431"/>
          </a:xfrm>
          <a:prstGeom prst="rect">
            <a:avLst/>
          </a:prstGeom>
          <a:noFill/>
        </p:spPr>
        <p:txBody>
          <a:bodyPr wrap="square">
            <a:spAutoFit/>
          </a:bodyPr>
          <a:lstStyle/>
          <a:p>
            <a:pPr>
              <a:lnSpc>
                <a:spcPct val="107000"/>
              </a:lnSpc>
              <a:spcAft>
                <a:spcPts val="800"/>
              </a:spcAft>
            </a:pPr>
            <a:endParaRPr lang="pl-PL"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pl-PL"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pl-PL"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4" name="Tabela 3">
            <a:extLst>
              <a:ext uri="{FF2B5EF4-FFF2-40B4-BE49-F238E27FC236}">
                <a16:creationId xmlns:a16="http://schemas.microsoft.com/office/drawing/2014/main" id="{83552C41-8F10-337D-FA63-97B866CD35DF}"/>
              </a:ext>
            </a:extLst>
          </p:cNvPr>
          <p:cNvGraphicFramePr>
            <a:graphicFrameLocks noGrp="1"/>
          </p:cNvGraphicFramePr>
          <p:nvPr>
            <p:extLst>
              <p:ext uri="{D42A27DB-BD31-4B8C-83A1-F6EECF244321}">
                <p14:modId xmlns:p14="http://schemas.microsoft.com/office/powerpoint/2010/main" val="2491618554"/>
              </p:ext>
            </p:extLst>
          </p:nvPr>
        </p:nvGraphicFramePr>
        <p:xfrm>
          <a:off x="2032000" y="2668771"/>
          <a:ext cx="8127999" cy="2913324"/>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3834027312"/>
                    </a:ext>
                  </a:extLst>
                </a:gridCol>
                <a:gridCol w="2286788">
                  <a:extLst>
                    <a:ext uri="{9D8B030D-6E8A-4147-A177-3AD203B41FA5}">
                      <a16:colId xmlns:a16="http://schemas.microsoft.com/office/drawing/2014/main" val="3684427004"/>
                    </a:ext>
                  </a:extLst>
                </a:gridCol>
                <a:gridCol w="3131878">
                  <a:extLst>
                    <a:ext uri="{9D8B030D-6E8A-4147-A177-3AD203B41FA5}">
                      <a16:colId xmlns:a16="http://schemas.microsoft.com/office/drawing/2014/main" val="1817773660"/>
                    </a:ext>
                  </a:extLst>
                </a:gridCol>
              </a:tblGrid>
              <a:tr h="728331">
                <a:tc>
                  <a:txBody>
                    <a:bodyPr/>
                    <a:lstStyle/>
                    <a:p>
                      <a:r>
                        <a:rPr lang="pl-PL" dirty="0"/>
                        <a:t>Rocznik      </a:t>
                      </a:r>
                    </a:p>
                  </a:txBody>
                  <a:tcPr/>
                </a:tc>
                <a:tc>
                  <a:txBody>
                    <a:bodyPr/>
                    <a:lstStyle/>
                    <a:p>
                      <a:r>
                        <a:rPr lang="pl-PL" dirty="0"/>
                        <a:t>% zaszczepionych</a:t>
                      </a:r>
                    </a:p>
                    <a:p>
                      <a:endParaRPr lang="pl-PL" dirty="0"/>
                    </a:p>
                  </a:txBody>
                  <a:tcPr/>
                </a:tc>
                <a:tc>
                  <a:txBody>
                    <a:bodyPr/>
                    <a:lstStyle/>
                    <a:p>
                      <a:r>
                        <a:rPr lang="pl-PL" dirty="0"/>
                        <a:t>Wzrost w stosunku do danych na 18.05.2025 r.</a:t>
                      </a:r>
                    </a:p>
                  </a:txBody>
                  <a:tcPr/>
                </a:tc>
                <a:extLst>
                  <a:ext uri="{0D108BD9-81ED-4DB2-BD59-A6C34878D82A}">
                    <a16:rowId xmlns:a16="http://schemas.microsoft.com/office/drawing/2014/main" val="2749485259"/>
                  </a:ext>
                </a:extLst>
              </a:tr>
              <a:tr h="728331">
                <a:tc>
                  <a:txBody>
                    <a:bodyPr/>
                    <a:lstStyle/>
                    <a:p>
                      <a:r>
                        <a:rPr lang="pl-PL" dirty="0"/>
                        <a:t>2010</a:t>
                      </a:r>
                    </a:p>
                  </a:txBody>
                  <a:tcPr/>
                </a:tc>
                <a:tc>
                  <a:txBody>
                    <a:bodyPr/>
                    <a:lstStyle/>
                    <a:p>
                      <a:r>
                        <a:rPr lang="pl-PL" dirty="0"/>
                        <a:t>30,12</a:t>
                      </a:r>
                    </a:p>
                  </a:txBody>
                  <a:tcPr/>
                </a:tc>
                <a:tc>
                  <a:txBody>
                    <a:bodyPr/>
                    <a:lstStyle/>
                    <a:p>
                      <a:r>
                        <a:rPr lang="pl-PL" dirty="0"/>
                        <a:t>                 o 1,89%</a:t>
                      </a:r>
                    </a:p>
                  </a:txBody>
                  <a:tcPr/>
                </a:tc>
                <a:extLst>
                  <a:ext uri="{0D108BD9-81ED-4DB2-BD59-A6C34878D82A}">
                    <a16:rowId xmlns:a16="http://schemas.microsoft.com/office/drawing/2014/main" val="3343136701"/>
                  </a:ext>
                </a:extLst>
              </a:tr>
              <a:tr h="728331">
                <a:tc>
                  <a:txBody>
                    <a:bodyPr/>
                    <a:lstStyle/>
                    <a:p>
                      <a:r>
                        <a:rPr lang="pl-PL" dirty="0"/>
                        <a:t>2011</a:t>
                      </a:r>
                    </a:p>
                  </a:txBody>
                  <a:tcPr/>
                </a:tc>
                <a:tc>
                  <a:txBody>
                    <a:bodyPr/>
                    <a:lstStyle/>
                    <a:p>
                      <a:r>
                        <a:rPr lang="pl-PL" dirty="0"/>
                        <a:t>35,07</a:t>
                      </a:r>
                    </a:p>
                  </a:txBody>
                  <a:tcPr/>
                </a:tc>
                <a:tc>
                  <a:txBody>
                    <a:bodyPr/>
                    <a:lstStyle/>
                    <a:p>
                      <a:r>
                        <a:rPr lang="pl-PL" dirty="0"/>
                        <a:t>                 o 2,86 %</a:t>
                      </a:r>
                    </a:p>
                  </a:txBody>
                  <a:tcPr/>
                </a:tc>
                <a:extLst>
                  <a:ext uri="{0D108BD9-81ED-4DB2-BD59-A6C34878D82A}">
                    <a16:rowId xmlns:a16="http://schemas.microsoft.com/office/drawing/2014/main" val="420830174"/>
                  </a:ext>
                </a:extLst>
              </a:tr>
              <a:tr h="728331">
                <a:tc>
                  <a:txBody>
                    <a:bodyPr/>
                    <a:lstStyle/>
                    <a:p>
                      <a:r>
                        <a:rPr lang="pl-PL" dirty="0"/>
                        <a:t>2012</a:t>
                      </a:r>
                    </a:p>
                  </a:txBody>
                  <a:tcPr/>
                </a:tc>
                <a:tc>
                  <a:txBody>
                    <a:bodyPr/>
                    <a:lstStyle/>
                    <a:p>
                      <a:r>
                        <a:rPr lang="pl-PL" dirty="0"/>
                        <a:t>33,36</a:t>
                      </a:r>
                    </a:p>
                  </a:txBody>
                  <a:tcPr/>
                </a:tc>
                <a:tc>
                  <a:txBody>
                    <a:bodyPr/>
                    <a:lstStyle/>
                    <a:p>
                      <a:r>
                        <a:rPr lang="pl-PL" dirty="0"/>
                        <a:t>                  o 5,13 %</a:t>
                      </a:r>
                    </a:p>
                  </a:txBody>
                  <a:tcPr/>
                </a:tc>
                <a:extLst>
                  <a:ext uri="{0D108BD9-81ED-4DB2-BD59-A6C34878D82A}">
                    <a16:rowId xmlns:a16="http://schemas.microsoft.com/office/drawing/2014/main" val="1998265043"/>
                  </a:ext>
                </a:extLst>
              </a:tr>
            </a:tbl>
          </a:graphicData>
        </a:graphic>
      </p:graphicFrame>
      <p:sp>
        <p:nvSpPr>
          <p:cNvPr id="5" name="Strzałka: w górę 4">
            <a:extLst>
              <a:ext uri="{FF2B5EF4-FFF2-40B4-BE49-F238E27FC236}">
                <a16:creationId xmlns:a16="http://schemas.microsoft.com/office/drawing/2014/main" id="{16F1F555-7708-A3EA-34B0-8ECAC5EE8566}"/>
              </a:ext>
            </a:extLst>
          </p:cNvPr>
          <p:cNvSpPr/>
          <p:nvPr/>
        </p:nvSpPr>
        <p:spPr>
          <a:xfrm>
            <a:off x="7145079" y="3615063"/>
            <a:ext cx="484632" cy="36150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trzałka: w górę 7">
            <a:extLst>
              <a:ext uri="{FF2B5EF4-FFF2-40B4-BE49-F238E27FC236}">
                <a16:creationId xmlns:a16="http://schemas.microsoft.com/office/drawing/2014/main" id="{CE787213-1E0F-5D3D-610A-A2D9FE9057DF}"/>
              </a:ext>
            </a:extLst>
          </p:cNvPr>
          <p:cNvSpPr/>
          <p:nvPr/>
        </p:nvSpPr>
        <p:spPr>
          <a:xfrm>
            <a:off x="7178288" y="4401868"/>
            <a:ext cx="484632" cy="36150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Strzałka: w górę 9">
            <a:extLst>
              <a:ext uri="{FF2B5EF4-FFF2-40B4-BE49-F238E27FC236}">
                <a16:creationId xmlns:a16="http://schemas.microsoft.com/office/drawing/2014/main" id="{868A04D3-C37D-24F7-9AF3-41B07ABB48D2}"/>
              </a:ext>
            </a:extLst>
          </p:cNvPr>
          <p:cNvSpPr/>
          <p:nvPr/>
        </p:nvSpPr>
        <p:spPr>
          <a:xfrm>
            <a:off x="7193245" y="4991981"/>
            <a:ext cx="484632" cy="36150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715160868"/>
      </p:ext>
    </p:extLst>
  </p:cSld>
  <p:clrMapOvr>
    <a:masterClrMapping/>
  </p:clrMapOvr>
  <mc:AlternateContent xmlns:mc="http://schemas.openxmlformats.org/markup-compatibility/2006" xmlns:p14="http://schemas.microsoft.com/office/powerpoint/2010/main">
    <mc:Choice Requires="p14">
      <p:transition spd="slow" p14:dur="2000" advTm="6767"/>
    </mc:Choice>
    <mc:Fallback xmlns="">
      <p:transition spd="slow" advTm="6767"/>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711009D-7BA7-5C4A-1BBF-1440B8171D42}"/>
              </a:ext>
            </a:extLst>
          </p:cNvPr>
          <p:cNvSpPr>
            <a:spLocks noGrp="1"/>
          </p:cNvSpPr>
          <p:nvPr>
            <p:ph type="title"/>
          </p:nvPr>
        </p:nvSpPr>
        <p:spPr>
          <a:xfrm>
            <a:off x="838200" y="365126"/>
            <a:ext cx="10515600" cy="570539"/>
          </a:xfrm>
        </p:spPr>
        <p:txBody>
          <a:bodyPr>
            <a:noAutofit/>
          </a:bodyPr>
          <a:lstStyle/>
          <a:p>
            <a:br>
              <a:rPr lang="pl-PL" sz="2800" dirty="0"/>
            </a:br>
            <a:br>
              <a:rPr lang="pl-PL" sz="2800" dirty="0"/>
            </a:br>
            <a:r>
              <a:rPr lang="pl-PL" sz="2000" dirty="0"/>
              <a:t>Odsetek zaszczepionych w podziale terytorialnym oraz wg płci </a:t>
            </a:r>
            <a:br>
              <a:rPr lang="pl-PL" sz="2000" dirty="0"/>
            </a:br>
            <a:r>
              <a:rPr lang="pl-PL" sz="2000" dirty="0"/>
              <a:t>w latach 2021-2026* </a:t>
            </a:r>
            <a:r>
              <a:rPr lang="pl-PL" sz="1400" i="1" dirty="0"/>
              <a:t>(* stan na dzień 16.08.2026r</a:t>
            </a:r>
            <a:r>
              <a:rPr lang="pl-PL" sz="2000" i="1" dirty="0"/>
              <a:t>)</a:t>
            </a:r>
            <a:br>
              <a:rPr lang="pl-PL" sz="2000" i="1" dirty="0"/>
            </a:br>
            <a:br>
              <a:rPr lang="pl-PL" sz="2400" dirty="0"/>
            </a:br>
            <a:endParaRPr lang="pl-PL" sz="2400" dirty="0"/>
          </a:p>
        </p:txBody>
      </p:sp>
      <p:graphicFrame>
        <p:nvGraphicFramePr>
          <p:cNvPr id="4" name="Symbol zastępczy zawartości 3">
            <a:extLst>
              <a:ext uri="{FF2B5EF4-FFF2-40B4-BE49-F238E27FC236}">
                <a16:creationId xmlns:a16="http://schemas.microsoft.com/office/drawing/2014/main" id="{71EE65A5-03A6-ECC0-BD2F-A0FAC20770A1}"/>
              </a:ext>
            </a:extLst>
          </p:cNvPr>
          <p:cNvGraphicFramePr>
            <a:graphicFrameLocks noGrp="1"/>
          </p:cNvGraphicFramePr>
          <p:nvPr>
            <p:ph idx="1"/>
            <p:extLst>
              <p:ext uri="{D42A27DB-BD31-4B8C-83A1-F6EECF244321}">
                <p14:modId xmlns:p14="http://schemas.microsoft.com/office/powerpoint/2010/main" val="1310094811"/>
              </p:ext>
            </p:extLst>
          </p:nvPr>
        </p:nvGraphicFramePr>
        <p:xfrm>
          <a:off x="1041991" y="1286544"/>
          <a:ext cx="9622463" cy="4700788"/>
        </p:xfrm>
        <a:graphic>
          <a:graphicData uri="http://schemas.openxmlformats.org/drawingml/2006/table">
            <a:tbl>
              <a:tblPr firstRow="1" firstCol="1" bandRow="1">
                <a:tableStyleId>{5C22544A-7EE6-4342-B048-85BDC9FD1C3A}</a:tableStyleId>
              </a:tblPr>
              <a:tblGrid>
                <a:gridCol w="910391">
                  <a:extLst>
                    <a:ext uri="{9D8B030D-6E8A-4147-A177-3AD203B41FA5}">
                      <a16:colId xmlns:a16="http://schemas.microsoft.com/office/drawing/2014/main" val="4239649227"/>
                    </a:ext>
                  </a:extLst>
                </a:gridCol>
                <a:gridCol w="1659348">
                  <a:extLst>
                    <a:ext uri="{9D8B030D-6E8A-4147-A177-3AD203B41FA5}">
                      <a16:colId xmlns:a16="http://schemas.microsoft.com/office/drawing/2014/main" val="387384808"/>
                    </a:ext>
                  </a:extLst>
                </a:gridCol>
                <a:gridCol w="1175454">
                  <a:extLst>
                    <a:ext uri="{9D8B030D-6E8A-4147-A177-3AD203B41FA5}">
                      <a16:colId xmlns:a16="http://schemas.microsoft.com/office/drawing/2014/main" val="3609355500"/>
                    </a:ext>
                  </a:extLst>
                </a:gridCol>
                <a:gridCol w="1175454">
                  <a:extLst>
                    <a:ext uri="{9D8B030D-6E8A-4147-A177-3AD203B41FA5}">
                      <a16:colId xmlns:a16="http://schemas.microsoft.com/office/drawing/2014/main" val="3468064983"/>
                    </a:ext>
                  </a:extLst>
                </a:gridCol>
                <a:gridCol w="1175454">
                  <a:extLst>
                    <a:ext uri="{9D8B030D-6E8A-4147-A177-3AD203B41FA5}">
                      <a16:colId xmlns:a16="http://schemas.microsoft.com/office/drawing/2014/main" val="1051148585"/>
                    </a:ext>
                  </a:extLst>
                </a:gridCol>
                <a:gridCol w="1175454">
                  <a:extLst>
                    <a:ext uri="{9D8B030D-6E8A-4147-A177-3AD203B41FA5}">
                      <a16:colId xmlns:a16="http://schemas.microsoft.com/office/drawing/2014/main" val="3224385725"/>
                    </a:ext>
                  </a:extLst>
                </a:gridCol>
                <a:gridCol w="1175454">
                  <a:extLst>
                    <a:ext uri="{9D8B030D-6E8A-4147-A177-3AD203B41FA5}">
                      <a16:colId xmlns:a16="http://schemas.microsoft.com/office/drawing/2014/main" val="1021324248"/>
                    </a:ext>
                  </a:extLst>
                </a:gridCol>
                <a:gridCol w="1175454">
                  <a:extLst>
                    <a:ext uri="{9D8B030D-6E8A-4147-A177-3AD203B41FA5}">
                      <a16:colId xmlns:a16="http://schemas.microsoft.com/office/drawing/2014/main" val="559022860"/>
                    </a:ext>
                  </a:extLst>
                </a:gridCol>
              </a:tblGrid>
              <a:tr h="142373">
                <a:tc rowSpan="2">
                  <a:txBody>
                    <a:bodyPr/>
                    <a:lstStyle/>
                    <a:p>
                      <a:pPr>
                        <a:lnSpc>
                          <a:spcPct val="107000"/>
                        </a:lnSpc>
                        <a:spcAft>
                          <a:spcPts val="800"/>
                        </a:spcAft>
                        <a:buNone/>
                      </a:pPr>
                      <a:r>
                        <a:rPr lang="pl-PL" sz="1100" kern="100">
                          <a:effectLst/>
                        </a:rPr>
                        <a:t>Wg. największej liczy osób zaszczepionych</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rowSpan="2">
                  <a:txBody>
                    <a:bodyPr/>
                    <a:lstStyle/>
                    <a:p>
                      <a:pPr algn="ctr">
                        <a:lnSpc>
                          <a:spcPct val="107000"/>
                        </a:lnSpc>
                        <a:spcAft>
                          <a:spcPts val="800"/>
                        </a:spcAft>
                        <a:buNone/>
                      </a:pPr>
                      <a:endParaRPr lang="pl-PL" sz="1100" kern="100" dirty="0">
                        <a:effectLst/>
                      </a:endParaRPr>
                    </a:p>
                    <a:p>
                      <a:pPr algn="ctr">
                        <a:lnSpc>
                          <a:spcPct val="107000"/>
                        </a:lnSpc>
                        <a:spcAft>
                          <a:spcPts val="800"/>
                        </a:spcAft>
                        <a:buNone/>
                      </a:pPr>
                      <a:r>
                        <a:rPr lang="pl-PL" sz="1100" kern="100" dirty="0">
                          <a:effectLst/>
                        </a:rPr>
                        <a:t>Województwo</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gridSpan="6">
                  <a:txBody>
                    <a:bodyPr/>
                    <a:lstStyle/>
                    <a:p>
                      <a:pPr algn="ctr">
                        <a:lnSpc>
                          <a:spcPct val="107000"/>
                        </a:lnSpc>
                        <a:spcAft>
                          <a:spcPts val="800"/>
                        </a:spcAft>
                        <a:buNone/>
                      </a:pPr>
                      <a:r>
                        <a:rPr lang="pl-PL" sz="1100" kern="100" dirty="0">
                          <a:effectLst/>
                        </a:rPr>
                        <a:t>% zaszczepionych w rocznikach 2006-2017</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pPr algn="ctr">
                        <a:lnSpc>
                          <a:spcPct val="107000"/>
                        </a:lnSpc>
                        <a:spcAft>
                          <a:spcPts val="800"/>
                        </a:spcAft>
                        <a:buNone/>
                      </a:pP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extLst>
                  <a:ext uri="{0D108BD9-81ED-4DB2-BD59-A6C34878D82A}">
                    <a16:rowId xmlns:a16="http://schemas.microsoft.com/office/drawing/2014/main" val="2075044077"/>
                  </a:ext>
                </a:extLst>
              </a:tr>
              <a:tr h="785618">
                <a:tc vMerge="1">
                  <a:txBody>
                    <a:bodyPr/>
                    <a:lstStyle/>
                    <a:p>
                      <a:endParaRPr lang="pl-PL"/>
                    </a:p>
                  </a:txBody>
                  <a:tcPr/>
                </a:tc>
                <a:tc vMerge="1">
                  <a:txBody>
                    <a:bodyPr/>
                    <a:lstStyle/>
                    <a:p>
                      <a:endParaRPr lang="pl-PL"/>
                    </a:p>
                  </a:txBody>
                  <a:tcPr/>
                </a:tc>
                <a:tc>
                  <a:txBody>
                    <a:bodyPr/>
                    <a:lstStyle/>
                    <a:p>
                      <a:pPr algn="ctr">
                        <a:lnSpc>
                          <a:spcPct val="107000"/>
                        </a:lnSpc>
                        <a:spcAft>
                          <a:spcPts val="800"/>
                        </a:spcAft>
                        <a:buNone/>
                      </a:pPr>
                      <a:endParaRPr lang="pl-PL" sz="1100" b="1" kern="100" dirty="0">
                        <a:effectLst/>
                      </a:endParaRPr>
                    </a:p>
                    <a:p>
                      <a:pPr algn="ctr">
                        <a:lnSpc>
                          <a:spcPct val="107000"/>
                        </a:lnSpc>
                        <a:spcAft>
                          <a:spcPts val="800"/>
                        </a:spcAft>
                        <a:buNone/>
                      </a:pPr>
                      <a:r>
                        <a:rPr lang="pl-PL" sz="1100" b="1" kern="100" dirty="0">
                          <a:effectLst/>
                        </a:rPr>
                        <a:t>ogółem</a:t>
                      </a:r>
                      <a:endParaRPr lang="pl-PL" sz="11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b="1" kern="100" dirty="0">
                          <a:effectLst/>
                          <a:latin typeface="Aptos" panose="020B0004020202020204" pitchFamily="34" charset="0"/>
                          <a:ea typeface="Aptos" panose="020B0004020202020204" pitchFamily="34" charset="0"/>
                          <a:cs typeface="Times New Roman" panose="02020603050405020304" pitchFamily="18" charset="0"/>
                        </a:rPr>
                        <a:t>Wzrost % zaszczepionych w stosunku do danych na 18.05.2025</a:t>
                      </a:r>
                    </a:p>
                  </a:txBody>
                  <a:tcPr marL="68355" marR="68355" marT="0" marB="0"/>
                </a:tc>
                <a:tc>
                  <a:txBody>
                    <a:bodyPr/>
                    <a:lstStyle/>
                    <a:p>
                      <a:pPr algn="ctr">
                        <a:lnSpc>
                          <a:spcPct val="107000"/>
                        </a:lnSpc>
                        <a:spcAft>
                          <a:spcPts val="800"/>
                        </a:spcAft>
                        <a:buNone/>
                      </a:pPr>
                      <a:endParaRPr lang="pl-PL" sz="1100" b="1" kern="100" dirty="0">
                        <a:effectLst/>
                      </a:endParaRPr>
                    </a:p>
                    <a:p>
                      <a:pPr algn="ctr">
                        <a:lnSpc>
                          <a:spcPct val="107000"/>
                        </a:lnSpc>
                        <a:spcAft>
                          <a:spcPts val="800"/>
                        </a:spcAft>
                        <a:buNone/>
                      </a:pPr>
                      <a:r>
                        <a:rPr lang="pl-PL" sz="1100" b="1" kern="100" dirty="0">
                          <a:effectLst/>
                        </a:rPr>
                        <a:t>kobiet</a:t>
                      </a:r>
                      <a:endParaRPr lang="pl-PL" sz="11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FFC000"/>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pl-PL" sz="1100" b="1" kern="100" dirty="0">
                          <a:effectLst/>
                          <a:latin typeface="Aptos" panose="020B0004020202020204" pitchFamily="34" charset="0"/>
                          <a:ea typeface="Aptos" panose="020B0004020202020204" pitchFamily="34" charset="0"/>
                          <a:cs typeface="Times New Roman" panose="02020603050405020304" pitchFamily="18" charset="0"/>
                        </a:rPr>
                        <a:t>Wzrost % zaszczepionych kobiet w stosunku do danych na 18.05.2025</a:t>
                      </a:r>
                    </a:p>
                    <a:p>
                      <a:pPr algn="ctr">
                        <a:lnSpc>
                          <a:spcPct val="107000"/>
                        </a:lnSpc>
                        <a:spcAft>
                          <a:spcPts val="800"/>
                        </a:spcAft>
                        <a:buNone/>
                      </a:pPr>
                      <a:endParaRPr lang="pl-PL" sz="11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FFC000"/>
                    </a:solidFill>
                  </a:tcPr>
                </a:tc>
                <a:tc>
                  <a:txBody>
                    <a:bodyPr/>
                    <a:lstStyle/>
                    <a:p>
                      <a:pPr algn="ctr">
                        <a:lnSpc>
                          <a:spcPct val="107000"/>
                        </a:lnSpc>
                        <a:spcAft>
                          <a:spcPts val="800"/>
                        </a:spcAft>
                        <a:buNone/>
                      </a:pPr>
                      <a:endParaRPr lang="pl-PL" sz="1100" b="1" kern="100" dirty="0">
                        <a:effectLst/>
                      </a:endParaRPr>
                    </a:p>
                    <a:p>
                      <a:pPr algn="ctr">
                        <a:lnSpc>
                          <a:spcPct val="107000"/>
                        </a:lnSpc>
                        <a:spcAft>
                          <a:spcPts val="800"/>
                        </a:spcAft>
                        <a:buNone/>
                      </a:pPr>
                      <a:r>
                        <a:rPr lang="pl-PL" sz="1100" b="1" kern="100" dirty="0">
                          <a:effectLst/>
                        </a:rPr>
                        <a:t>mężczyzn</a:t>
                      </a:r>
                      <a:endParaRPr lang="pl-PL" sz="11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pl-PL" sz="1100" b="1" kern="100" dirty="0">
                          <a:effectLst/>
                          <a:latin typeface="Aptos" panose="020B0004020202020204" pitchFamily="34" charset="0"/>
                          <a:ea typeface="Aptos" panose="020B0004020202020204" pitchFamily="34" charset="0"/>
                          <a:cs typeface="Times New Roman" panose="02020603050405020304" pitchFamily="18" charset="0"/>
                        </a:rPr>
                        <a:t>Wzrost % zaszczepionych mężczyzn w stosunku do danych na 18.05.2025</a:t>
                      </a:r>
                    </a:p>
                    <a:p>
                      <a:pPr algn="ctr">
                        <a:lnSpc>
                          <a:spcPct val="107000"/>
                        </a:lnSpc>
                        <a:spcAft>
                          <a:spcPts val="800"/>
                        </a:spcAft>
                        <a:buNone/>
                      </a:pPr>
                      <a:endParaRPr lang="pl-PL" sz="11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extLst>
                  <a:ext uri="{0D108BD9-81ED-4DB2-BD59-A6C34878D82A}">
                    <a16:rowId xmlns:a16="http://schemas.microsoft.com/office/drawing/2014/main" val="1775113791"/>
                  </a:ext>
                </a:extLst>
              </a:tr>
              <a:tr h="142373">
                <a:tc>
                  <a:txBody>
                    <a:bodyPr/>
                    <a:lstStyle/>
                    <a:p>
                      <a:pPr algn="ctr">
                        <a:lnSpc>
                          <a:spcPct val="107000"/>
                        </a:lnSpc>
                        <a:spcAft>
                          <a:spcPts val="800"/>
                        </a:spcAft>
                        <a:buNone/>
                      </a:pPr>
                      <a:r>
                        <a:rPr lang="pl-PL" sz="1100" kern="100" dirty="0">
                          <a:effectLst/>
                        </a:rPr>
                        <a:t>1</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just">
                        <a:lnSpc>
                          <a:spcPct val="107000"/>
                        </a:lnSpc>
                        <a:spcAft>
                          <a:spcPts val="800"/>
                        </a:spcAft>
                        <a:buNone/>
                      </a:pPr>
                      <a:r>
                        <a:rPr lang="pl-PL" sz="1100" kern="100" dirty="0">
                          <a:effectLst/>
                        </a:rPr>
                        <a:t>Pomorskie</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21,43</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4,31</a:t>
                      </a:r>
                    </a:p>
                  </a:txBody>
                  <a:tcPr marL="68355" marR="68355" marT="0" marB="0"/>
                </a:tc>
                <a:tc>
                  <a:txBody>
                    <a:bodyPr/>
                    <a:lstStyle/>
                    <a:p>
                      <a:pPr algn="ctr">
                        <a:lnSpc>
                          <a:spcPct val="107000"/>
                        </a:lnSpc>
                        <a:spcAft>
                          <a:spcPts val="800"/>
                        </a:spcAft>
                        <a:buNone/>
                      </a:pPr>
                      <a:r>
                        <a:rPr lang="pl-PL" sz="1100" kern="100" dirty="0">
                          <a:effectLst/>
                        </a:rPr>
                        <a:t>25,93</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4,62</a:t>
                      </a:r>
                    </a:p>
                  </a:txBody>
                  <a:tcPr marL="68355" marR="68355" marT="0" marB="0">
                    <a:solidFill>
                      <a:srgbClr val="FFC000"/>
                    </a:solidFill>
                  </a:tcPr>
                </a:tc>
                <a:tc>
                  <a:txBody>
                    <a:bodyPr/>
                    <a:lstStyle/>
                    <a:p>
                      <a:pPr algn="ctr">
                        <a:lnSpc>
                          <a:spcPct val="107000"/>
                        </a:lnSpc>
                        <a:spcAft>
                          <a:spcPts val="800"/>
                        </a:spcAft>
                        <a:buNone/>
                      </a:pPr>
                      <a:r>
                        <a:rPr lang="pl-PL" sz="1100" kern="100" dirty="0">
                          <a:effectLst/>
                        </a:rPr>
                        <a:t>17,18</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4,01</a:t>
                      </a:r>
                    </a:p>
                  </a:txBody>
                  <a:tcPr marL="68355" marR="68355" marT="0" marB="0">
                    <a:solidFill>
                      <a:srgbClr val="00B050"/>
                    </a:solidFill>
                  </a:tcPr>
                </a:tc>
                <a:extLst>
                  <a:ext uri="{0D108BD9-81ED-4DB2-BD59-A6C34878D82A}">
                    <a16:rowId xmlns:a16="http://schemas.microsoft.com/office/drawing/2014/main" val="3451815077"/>
                  </a:ext>
                </a:extLst>
              </a:tr>
              <a:tr h="131187">
                <a:tc>
                  <a:txBody>
                    <a:bodyPr/>
                    <a:lstStyle/>
                    <a:p>
                      <a:pPr algn="ctr">
                        <a:lnSpc>
                          <a:spcPct val="107000"/>
                        </a:lnSpc>
                        <a:spcAft>
                          <a:spcPts val="800"/>
                        </a:spcAft>
                        <a:buNone/>
                      </a:pPr>
                      <a:r>
                        <a:rPr lang="pl-PL" sz="1100" kern="100" dirty="0">
                          <a:effectLst/>
                        </a:rPr>
                        <a:t>2</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4994"/>
                    </a:solidFill>
                  </a:tcPr>
                </a:tc>
                <a:tc>
                  <a:txBody>
                    <a:bodyPr/>
                    <a:lstStyle/>
                    <a:p>
                      <a:pPr algn="just">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Śląskie</a:t>
                      </a:r>
                    </a:p>
                  </a:txBody>
                  <a:tcPr marL="68355" marR="68355" marT="0" marB="0">
                    <a:solidFill>
                      <a:schemeClr val="bg2">
                        <a:lumMod val="90000"/>
                      </a:schemeClr>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20,72</a:t>
                      </a:r>
                    </a:p>
                  </a:txBody>
                  <a:tcPr marL="68355" marR="68355" marT="0" marB="0">
                    <a:solidFill>
                      <a:schemeClr val="bg2">
                        <a:lumMod val="90000"/>
                      </a:schemeClr>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3,84</a:t>
                      </a:r>
                    </a:p>
                  </a:txBody>
                  <a:tcPr marL="68355" marR="68355" marT="0" marB="0">
                    <a:solidFill>
                      <a:schemeClr val="bg2">
                        <a:lumMod val="90000"/>
                      </a:schemeClr>
                    </a:solidFill>
                  </a:tcPr>
                </a:tc>
                <a:tc>
                  <a:txBody>
                    <a:bodyPr/>
                    <a:lstStyle/>
                    <a:p>
                      <a:pPr algn="ctr">
                        <a:lnSpc>
                          <a:spcPct val="107000"/>
                        </a:lnSpc>
                        <a:spcAft>
                          <a:spcPts val="800"/>
                        </a:spcAft>
                        <a:buNone/>
                      </a:pPr>
                      <a:r>
                        <a:rPr lang="pl-PL" sz="1100" kern="100" dirty="0">
                          <a:effectLst/>
                        </a:rPr>
                        <a:t>25,72</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4,15</a:t>
                      </a:r>
                    </a:p>
                  </a:txBody>
                  <a:tcPr marL="68355" marR="68355" marT="0" marB="0">
                    <a:solidFill>
                      <a:srgbClr val="FFC000"/>
                    </a:solidFill>
                  </a:tcPr>
                </a:tc>
                <a:tc>
                  <a:txBody>
                    <a:bodyPr/>
                    <a:lstStyle/>
                    <a:p>
                      <a:pPr algn="ctr">
                        <a:lnSpc>
                          <a:spcPct val="107000"/>
                        </a:lnSpc>
                        <a:spcAft>
                          <a:spcPts val="800"/>
                        </a:spcAft>
                        <a:buNone/>
                      </a:pPr>
                      <a:r>
                        <a:rPr lang="pl-PL" sz="1100" kern="100" dirty="0">
                          <a:effectLst/>
                        </a:rPr>
                        <a:t>15,96</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3,55</a:t>
                      </a:r>
                    </a:p>
                  </a:txBody>
                  <a:tcPr marL="68355" marR="68355" marT="0" marB="0">
                    <a:solidFill>
                      <a:srgbClr val="00B050"/>
                    </a:solidFill>
                  </a:tcPr>
                </a:tc>
                <a:extLst>
                  <a:ext uri="{0D108BD9-81ED-4DB2-BD59-A6C34878D82A}">
                    <a16:rowId xmlns:a16="http://schemas.microsoft.com/office/drawing/2014/main" val="3833591428"/>
                  </a:ext>
                </a:extLst>
              </a:tr>
              <a:tr h="73341">
                <a:tc>
                  <a:txBody>
                    <a:bodyPr/>
                    <a:lstStyle/>
                    <a:p>
                      <a:pPr algn="ctr">
                        <a:lnSpc>
                          <a:spcPct val="107000"/>
                        </a:lnSpc>
                        <a:spcAft>
                          <a:spcPts val="800"/>
                        </a:spcAft>
                        <a:buNone/>
                      </a:pPr>
                      <a:r>
                        <a:rPr lang="pl-PL" sz="1100" kern="100">
                          <a:effectLst/>
                        </a:rPr>
                        <a:t>3</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just">
                        <a:lnSpc>
                          <a:spcPct val="107000"/>
                        </a:lnSpc>
                        <a:spcAft>
                          <a:spcPts val="800"/>
                        </a:spcAft>
                        <a:buNone/>
                      </a:pPr>
                      <a:r>
                        <a:rPr lang="pl-PL" sz="1100" kern="100" dirty="0">
                          <a:effectLst/>
                        </a:rPr>
                        <a:t>Mazowieckie</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20,66</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3,69</a:t>
                      </a:r>
                    </a:p>
                  </a:txBody>
                  <a:tcPr marL="68355" marR="68355" marT="0" marB="0"/>
                </a:tc>
                <a:tc>
                  <a:txBody>
                    <a:bodyPr/>
                    <a:lstStyle/>
                    <a:p>
                      <a:pPr algn="ctr">
                        <a:lnSpc>
                          <a:spcPct val="107000"/>
                        </a:lnSpc>
                        <a:spcAft>
                          <a:spcPts val="800"/>
                        </a:spcAft>
                        <a:buNone/>
                      </a:pPr>
                      <a:r>
                        <a:rPr lang="pl-PL" sz="1100" kern="100" dirty="0">
                          <a:effectLst/>
                        </a:rPr>
                        <a:t>24,85</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3,98</a:t>
                      </a:r>
                    </a:p>
                  </a:txBody>
                  <a:tcPr marL="68355" marR="68355" marT="0" marB="0">
                    <a:solidFill>
                      <a:srgbClr val="FFC000"/>
                    </a:solidFill>
                  </a:tcPr>
                </a:tc>
                <a:tc>
                  <a:txBody>
                    <a:bodyPr/>
                    <a:lstStyle/>
                    <a:p>
                      <a:pPr algn="ctr">
                        <a:lnSpc>
                          <a:spcPct val="107000"/>
                        </a:lnSpc>
                        <a:spcAft>
                          <a:spcPts val="800"/>
                        </a:spcAft>
                        <a:buNone/>
                      </a:pPr>
                      <a:r>
                        <a:rPr lang="pl-PL" sz="1100" kern="100" dirty="0">
                          <a:effectLst/>
                        </a:rPr>
                        <a:t>16,68</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3,42</a:t>
                      </a:r>
                    </a:p>
                  </a:txBody>
                  <a:tcPr marL="68355" marR="68355" marT="0" marB="0">
                    <a:solidFill>
                      <a:srgbClr val="00B050"/>
                    </a:solidFill>
                  </a:tcPr>
                </a:tc>
                <a:extLst>
                  <a:ext uri="{0D108BD9-81ED-4DB2-BD59-A6C34878D82A}">
                    <a16:rowId xmlns:a16="http://schemas.microsoft.com/office/drawing/2014/main" val="2196663973"/>
                  </a:ext>
                </a:extLst>
              </a:tr>
              <a:tr h="199400">
                <a:tc>
                  <a:txBody>
                    <a:bodyPr/>
                    <a:lstStyle/>
                    <a:p>
                      <a:pPr algn="ctr">
                        <a:lnSpc>
                          <a:spcPct val="107000"/>
                        </a:lnSpc>
                        <a:spcAft>
                          <a:spcPts val="800"/>
                        </a:spcAft>
                        <a:buNone/>
                      </a:pPr>
                      <a:r>
                        <a:rPr lang="pl-PL" sz="1100" kern="100">
                          <a:effectLst/>
                        </a:rPr>
                        <a:t>4</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pl-PL" sz="1100" b="0" i="0" u="none" strike="noStrike" kern="100" cap="none" spc="0" normalizeH="0" baseline="0" noProof="0" dirty="0">
                          <a:ln>
                            <a:noFill/>
                          </a:ln>
                          <a:solidFill>
                            <a:prstClr val="black"/>
                          </a:solidFill>
                          <a:effectLst/>
                          <a:uLnTx/>
                          <a:uFillTx/>
                          <a:latin typeface="+mn-lt"/>
                          <a:ea typeface="+mn-ea"/>
                          <a:cs typeface="+mn-cs"/>
                        </a:rPr>
                        <a:t>Kujawsko-Pomorskie</a:t>
                      </a:r>
                      <a:endParaRPr kumimoji="0" lang="pl-PL" sz="11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20,52</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2,52</a:t>
                      </a:r>
                    </a:p>
                  </a:txBody>
                  <a:tcPr marL="68355" marR="68355" marT="0" marB="0"/>
                </a:tc>
                <a:tc>
                  <a:txBody>
                    <a:bodyPr/>
                    <a:lstStyle/>
                    <a:p>
                      <a:pPr algn="ctr">
                        <a:lnSpc>
                          <a:spcPct val="107000"/>
                        </a:lnSpc>
                        <a:spcAft>
                          <a:spcPts val="800"/>
                        </a:spcAft>
                        <a:buNone/>
                      </a:pPr>
                      <a:r>
                        <a:rPr lang="pl-PL" sz="1100" kern="100" dirty="0">
                          <a:effectLst/>
                        </a:rPr>
                        <a:t>25,65</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2,71</a:t>
                      </a:r>
                    </a:p>
                  </a:txBody>
                  <a:tcPr marL="68355" marR="68355" marT="0" marB="0">
                    <a:solidFill>
                      <a:srgbClr val="FFC000"/>
                    </a:solidFill>
                  </a:tcPr>
                </a:tc>
                <a:tc>
                  <a:txBody>
                    <a:bodyPr/>
                    <a:lstStyle/>
                    <a:p>
                      <a:pPr algn="ctr">
                        <a:lnSpc>
                          <a:spcPct val="107000"/>
                        </a:lnSpc>
                        <a:spcAft>
                          <a:spcPts val="800"/>
                        </a:spcAft>
                        <a:buNone/>
                      </a:pPr>
                      <a:r>
                        <a:rPr lang="pl-PL" sz="1100" kern="100" dirty="0">
                          <a:effectLst/>
                        </a:rPr>
                        <a:t>15,66</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2,35</a:t>
                      </a:r>
                    </a:p>
                  </a:txBody>
                  <a:tcPr marL="68355" marR="68355" marT="0" marB="0">
                    <a:solidFill>
                      <a:srgbClr val="00B050"/>
                    </a:solidFill>
                  </a:tcPr>
                </a:tc>
                <a:extLst>
                  <a:ext uri="{0D108BD9-81ED-4DB2-BD59-A6C34878D82A}">
                    <a16:rowId xmlns:a16="http://schemas.microsoft.com/office/drawing/2014/main" val="3546933560"/>
                  </a:ext>
                </a:extLst>
              </a:tr>
              <a:tr h="142373">
                <a:tc>
                  <a:txBody>
                    <a:bodyPr/>
                    <a:lstStyle/>
                    <a:p>
                      <a:pPr algn="ctr">
                        <a:lnSpc>
                          <a:spcPct val="107000"/>
                        </a:lnSpc>
                        <a:spcAft>
                          <a:spcPts val="800"/>
                        </a:spcAft>
                        <a:buNone/>
                      </a:pPr>
                      <a:r>
                        <a:rPr lang="pl-PL" sz="1100" kern="100">
                          <a:effectLst/>
                        </a:rPr>
                        <a:t>5</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just">
                        <a:lnSpc>
                          <a:spcPct val="107000"/>
                        </a:lnSpc>
                        <a:spcAft>
                          <a:spcPts val="800"/>
                        </a:spcAft>
                        <a:buNone/>
                      </a:pPr>
                      <a:r>
                        <a:rPr lang="pl-PL" sz="1100" kern="100">
                          <a:effectLst/>
                        </a:rPr>
                        <a:t>Wielkopolskie</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rPr>
                        <a:t>19,38</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3,34</a:t>
                      </a:r>
                    </a:p>
                  </a:txBody>
                  <a:tcPr marL="68355" marR="68355" marT="0" marB="0"/>
                </a:tc>
                <a:tc>
                  <a:txBody>
                    <a:bodyPr/>
                    <a:lstStyle/>
                    <a:p>
                      <a:pPr algn="ctr">
                        <a:lnSpc>
                          <a:spcPct val="107000"/>
                        </a:lnSpc>
                        <a:spcAft>
                          <a:spcPts val="800"/>
                        </a:spcAft>
                        <a:buNone/>
                      </a:pPr>
                      <a:r>
                        <a:rPr lang="pl-PL" sz="1100" kern="100" dirty="0">
                          <a:effectLst/>
                        </a:rPr>
                        <a:t>23,69</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3,57</a:t>
                      </a:r>
                    </a:p>
                  </a:txBody>
                  <a:tcPr marL="68355" marR="68355" marT="0" marB="0">
                    <a:solidFill>
                      <a:srgbClr val="FFC000"/>
                    </a:solidFill>
                  </a:tcPr>
                </a:tc>
                <a:tc>
                  <a:txBody>
                    <a:bodyPr/>
                    <a:lstStyle/>
                    <a:p>
                      <a:pPr algn="ctr">
                        <a:lnSpc>
                          <a:spcPct val="107000"/>
                        </a:lnSpc>
                        <a:spcAft>
                          <a:spcPts val="800"/>
                        </a:spcAft>
                        <a:buNone/>
                      </a:pPr>
                      <a:r>
                        <a:rPr lang="pl-PL" sz="1100" kern="100" dirty="0">
                          <a:effectLst/>
                        </a:rPr>
                        <a:t>15,33</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3,12</a:t>
                      </a:r>
                    </a:p>
                  </a:txBody>
                  <a:tcPr marL="68355" marR="68355" marT="0" marB="0">
                    <a:solidFill>
                      <a:srgbClr val="00B050"/>
                    </a:solidFill>
                  </a:tcPr>
                </a:tc>
                <a:extLst>
                  <a:ext uri="{0D108BD9-81ED-4DB2-BD59-A6C34878D82A}">
                    <a16:rowId xmlns:a16="http://schemas.microsoft.com/office/drawing/2014/main" val="4128693225"/>
                  </a:ext>
                </a:extLst>
              </a:tr>
              <a:tr h="142373">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6</a:t>
                      </a:r>
                    </a:p>
                  </a:txBody>
                  <a:tcPr marL="68355" marR="68355" marT="0" marB="0"/>
                </a:tc>
                <a:tc>
                  <a:txBody>
                    <a:bodyPr/>
                    <a:lstStyle/>
                    <a:p>
                      <a:pPr algn="just">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Dolnośląskie</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19,21</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4,24</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23,07</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4,54</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15,53</a:t>
                      </a: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3,96</a:t>
                      </a:r>
                    </a:p>
                  </a:txBody>
                  <a:tcPr marL="68355" marR="68355" marT="0" marB="0">
                    <a:solidFill>
                      <a:srgbClr val="00B050"/>
                    </a:solidFill>
                  </a:tcPr>
                </a:tc>
                <a:extLst>
                  <a:ext uri="{0D108BD9-81ED-4DB2-BD59-A6C34878D82A}">
                    <a16:rowId xmlns:a16="http://schemas.microsoft.com/office/drawing/2014/main" val="3402552887"/>
                  </a:ext>
                </a:extLst>
              </a:tr>
              <a:tr h="142373">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7</a:t>
                      </a:r>
                    </a:p>
                  </a:txBody>
                  <a:tcPr marL="68355" marR="68355" marT="0" marB="0"/>
                </a:tc>
                <a:tc>
                  <a:txBody>
                    <a:bodyPr/>
                    <a:lstStyle/>
                    <a:p>
                      <a:pPr algn="just">
                        <a:lnSpc>
                          <a:spcPct val="107000"/>
                        </a:lnSpc>
                        <a:spcAft>
                          <a:spcPts val="800"/>
                        </a:spcAft>
                        <a:buNone/>
                      </a:pPr>
                      <a:r>
                        <a:rPr lang="pl-PL" sz="1100" kern="100" dirty="0">
                          <a:effectLst/>
                        </a:rPr>
                        <a:t>Łódzkie</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rPr>
                        <a:t>18,39</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2,39</a:t>
                      </a:r>
                    </a:p>
                  </a:txBody>
                  <a:tcPr marL="68355" marR="68355" marT="0" marB="0"/>
                </a:tc>
                <a:tc>
                  <a:txBody>
                    <a:bodyPr/>
                    <a:lstStyle/>
                    <a:p>
                      <a:pPr algn="ctr">
                        <a:lnSpc>
                          <a:spcPct val="107000"/>
                        </a:lnSpc>
                        <a:spcAft>
                          <a:spcPts val="800"/>
                        </a:spcAft>
                        <a:buNone/>
                      </a:pPr>
                      <a:r>
                        <a:rPr lang="pl-PL" sz="1100" kern="100" dirty="0">
                          <a:effectLst/>
                        </a:rPr>
                        <a:t>23,43</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2,5</a:t>
                      </a:r>
                    </a:p>
                  </a:txBody>
                  <a:tcPr marL="68355" marR="68355" marT="0" marB="0">
                    <a:solidFill>
                      <a:srgbClr val="FFC000"/>
                    </a:solidFill>
                  </a:tcPr>
                </a:tc>
                <a:tc>
                  <a:txBody>
                    <a:bodyPr/>
                    <a:lstStyle/>
                    <a:p>
                      <a:pPr algn="ctr">
                        <a:lnSpc>
                          <a:spcPct val="107000"/>
                        </a:lnSpc>
                        <a:spcAft>
                          <a:spcPts val="800"/>
                        </a:spcAft>
                        <a:buNone/>
                      </a:pPr>
                      <a:r>
                        <a:rPr lang="pl-PL" sz="1100" kern="100" dirty="0">
                          <a:effectLst/>
                        </a:rPr>
                        <a:t>13,62</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2,27</a:t>
                      </a:r>
                    </a:p>
                  </a:txBody>
                  <a:tcPr marL="68355" marR="68355" marT="0" marB="0">
                    <a:solidFill>
                      <a:srgbClr val="00B050"/>
                    </a:solidFill>
                  </a:tcPr>
                </a:tc>
                <a:extLst>
                  <a:ext uri="{0D108BD9-81ED-4DB2-BD59-A6C34878D82A}">
                    <a16:rowId xmlns:a16="http://schemas.microsoft.com/office/drawing/2014/main" val="2415161044"/>
                  </a:ext>
                </a:extLst>
              </a:tr>
              <a:tr h="150168">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8</a:t>
                      </a:r>
                    </a:p>
                  </a:txBody>
                  <a:tcPr marL="68355" marR="68355" marT="0" marB="0"/>
                </a:tc>
                <a:tc>
                  <a:txBody>
                    <a:bodyPr/>
                    <a:lstStyle/>
                    <a:p>
                      <a:pPr algn="just">
                        <a:lnSpc>
                          <a:spcPct val="107000"/>
                        </a:lnSpc>
                        <a:spcAft>
                          <a:spcPts val="800"/>
                        </a:spcAft>
                        <a:buNone/>
                      </a:pPr>
                      <a:r>
                        <a:rPr lang="pl-PL" sz="1100" kern="100">
                          <a:effectLst/>
                        </a:rPr>
                        <a:t>Warmińsko-Mazurskie</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rPr>
                        <a:t>18,04</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2,6</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22,27</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2,86</a:t>
                      </a:r>
                    </a:p>
                  </a:txBody>
                  <a:tcPr marL="68355" marR="68355" marT="0" marB="0">
                    <a:solidFill>
                      <a:srgbClr val="FFC000"/>
                    </a:solidFill>
                  </a:tcPr>
                </a:tc>
                <a:tc>
                  <a:txBody>
                    <a:bodyPr/>
                    <a:lstStyle/>
                    <a:p>
                      <a:pPr algn="ctr">
                        <a:lnSpc>
                          <a:spcPct val="107000"/>
                        </a:lnSpc>
                        <a:spcAft>
                          <a:spcPts val="800"/>
                        </a:spcAft>
                        <a:buNone/>
                      </a:pPr>
                      <a:r>
                        <a:rPr lang="pl-PL" sz="1100" kern="100" dirty="0">
                          <a:effectLst/>
                        </a:rPr>
                        <a:t>14,04</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2,34</a:t>
                      </a:r>
                    </a:p>
                  </a:txBody>
                  <a:tcPr marL="68355" marR="68355" marT="0" marB="0">
                    <a:solidFill>
                      <a:srgbClr val="00B050"/>
                    </a:solidFill>
                  </a:tcPr>
                </a:tc>
                <a:extLst>
                  <a:ext uri="{0D108BD9-81ED-4DB2-BD59-A6C34878D82A}">
                    <a16:rowId xmlns:a16="http://schemas.microsoft.com/office/drawing/2014/main" val="1692966197"/>
                  </a:ext>
                </a:extLst>
              </a:tr>
              <a:tr h="142373">
                <a:tc>
                  <a:txBody>
                    <a:bodyPr/>
                    <a:lstStyle/>
                    <a:p>
                      <a:pPr algn="ctr">
                        <a:lnSpc>
                          <a:spcPct val="107000"/>
                        </a:lnSpc>
                        <a:spcAft>
                          <a:spcPts val="800"/>
                        </a:spcAft>
                        <a:buNone/>
                      </a:pPr>
                      <a:r>
                        <a:rPr lang="pl-PL" sz="1100" kern="100" dirty="0">
                          <a:effectLst/>
                        </a:rPr>
                        <a:t>9</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just">
                        <a:lnSpc>
                          <a:spcPct val="107000"/>
                        </a:lnSpc>
                        <a:spcAft>
                          <a:spcPts val="800"/>
                        </a:spcAft>
                        <a:buNone/>
                      </a:pPr>
                      <a:r>
                        <a:rPr lang="pl-PL" sz="1100" kern="100" dirty="0">
                          <a:effectLst/>
                        </a:rPr>
                        <a:t>Małopolskie</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rPr>
                        <a:t>17,94</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3,2</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22,29</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3,42</a:t>
                      </a:r>
                    </a:p>
                  </a:txBody>
                  <a:tcPr marL="68355" marR="68355" marT="0" marB="0">
                    <a:solidFill>
                      <a:srgbClr val="FFC000"/>
                    </a:solidFill>
                  </a:tcPr>
                </a:tc>
                <a:tc>
                  <a:txBody>
                    <a:bodyPr/>
                    <a:lstStyle/>
                    <a:p>
                      <a:pPr algn="ctr">
                        <a:lnSpc>
                          <a:spcPct val="107000"/>
                        </a:lnSpc>
                        <a:spcAft>
                          <a:spcPts val="800"/>
                        </a:spcAft>
                        <a:buNone/>
                      </a:pPr>
                      <a:r>
                        <a:rPr lang="pl-PL" sz="1100" kern="100" dirty="0">
                          <a:effectLst/>
                        </a:rPr>
                        <a:t>13,81</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2,99</a:t>
                      </a:r>
                    </a:p>
                  </a:txBody>
                  <a:tcPr marL="68355" marR="68355" marT="0" marB="0">
                    <a:solidFill>
                      <a:srgbClr val="00B050"/>
                    </a:solidFill>
                  </a:tcPr>
                </a:tc>
                <a:extLst>
                  <a:ext uri="{0D108BD9-81ED-4DB2-BD59-A6C34878D82A}">
                    <a16:rowId xmlns:a16="http://schemas.microsoft.com/office/drawing/2014/main" val="1216967897"/>
                  </a:ext>
                </a:extLst>
              </a:tr>
              <a:tr h="142373">
                <a:tc>
                  <a:txBody>
                    <a:bodyPr/>
                    <a:lstStyle/>
                    <a:p>
                      <a:pPr algn="ctr">
                        <a:lnSpc>
                          <a:spcPct val="107000"/>
                        </a:lnSpc>
                        <a:spcAft>
                          <a:spcPts val="800"/>
                        </a:spcAft>
                        <a:buNone/>
                      </a:pPr>
                      <a:r>
                        <a:rPr lang="pl-PL" sz="1100" kern="100" dirty="0">
                          <a:effectLst/>
                        </a:rPr>
                        <a:t>10</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just">
                        <a:lnSpc>
                          <a:spcPct val="107000"/>
                        </a:lnSpc>
                        <a:spcAft>
                          <a:spcPts val="800"/>
                        </a:spcAft>
                        <a:buNone/>
                      </a:pPr>
                      <a:r>
                        <a:rPr lang="pl-PL" sz="1100" kern="100">
                          <a:effectLst/>
                        </a:rPr>
                        <a:t>Opolskie</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rPr>
                        <a:t>17,85</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3,39</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21,51</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3,55</a:t>
                      </a:r>
                    </a:p>
                  </a:txBody>
                  <a:tcPr marL="68355" marR="68355" marT="0" marB="0">
                    <a:solidFill>
                      <a:srgbClr val="FFC000"/>
                    </a:solidFill>
                  </a:tcPr>
                </a:tc>
                <a:tc>
                  <a:txBody>
                    <a:bodyPr/>
                    <a:lstStyle/>
                    <a:p>
                      <a:pPr algn="ctr">
                        <a:lnSpc>
                          <a:spcPct val="107000"/>
                        </a:lnSpc>
                        <a:spcAft>
                          <a:spcPts val="800"/>
                        </a:spcAft>
                        <a:buNone/>
                      </a:pPr>
                      <a:r>
                        <a:rPr lang="pl-PL" sz="1100" kern="100" dirty="0">
                          <a:effectLst/>
                        </a:rPr>
                        <a:t>14,39</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3,23</a:t>
                      </a:r>
                    </a:p>
                  </a:txBody>
                  <a:tcPr marL="68355" marR="68355" marT="0" marB="0">
                    <a:solidFill>
                      <a:srgbClr val="00B050"/>
                    </a:solidFill>
                  </a:tcPr>
                </a:tc>
                <a:extLst>
                  <a:ext uri="{0D108BD9-81ED-4DB2-BD59-A6C34878D82A}">
                    <a16:rowId xmlns:a16="http://schemas.microsoft.com/office/drawing/2014/main" val="3268553208"/>
                  </a:ext>
                </a:extLst>
              </a:tr>
              <a:tr h="142373">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11</a:t>
                      </a:r>
                    </a:p>
                  </a:txBody>
                  <a:tcPr marL="68355" marR="68355" marT="0" marB="0"/>
                </a:tc>
                <a:tc>
                  <a:txBody>
                    <a:bodyPr/>
                    <a:lstStyle/>
                    <a:p>
                      <a:pPr algn="just">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Lubuskie</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17,63</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2,87</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22,11</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3,16</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13,40</a:t>
                      </a: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2,61</a:t>
                      </a:r>
                    </a:p>
                  </a:txBody>
                  <a:tcPr marL="68355" marR="68355" marT="0" marB="0">
                    <a:solidFill>
                      <a:srgbClr val="00B050"/>
                    </a:solidFill>
                  </a:tcPr>
                </a:tc>
                <a:extLst>
                  <a:ext uri="{0D108BD9-81ED-4DB2-BD59-A6C34878D82A}">
                    <a16:rowId xmlns:a16="http://schemas.microsoft.com/office/drawing/2014/main" val="2364266483"/>
                  </a:ext>
                </a:extLst>
              </a:tr>
              <a:tr h="142373">
                <a:tc>
                  <a:txBody>
                    <a:bodyPr/>
                    <a:lstStyle/>
                    <a:p>
                      <a:pPr algn="ctr">
                        <a:lnSpc>
                          <a:spcPct val="107000"/>
                        </a:lnSpc>
                        <a:spcAft>
                          <a:spcPts val="800"/>
                        </a:spcAft>
                        <a:buNone/>
                      </a:pPr>
                      <a:r>
                        <a:rPr lang="pl-PL" sz="1100" kern="100">
                          <a:effectLst/>
                        </a:rPr>
                        <a:t>12</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just">
                        <a:lnSpc>
                          <a:spcPct val="107000"/>
                        </a:lnSpc>
                        <a:spcAft>
                          <a:spcPts val="800"/>
                        </a:spcAft>
                        <a:buNone/>
                      </a:pPr>
                      <a:r>
                        <a:rPr lang="pl-PL" sz="1100" kern="100" dirty="0">
                          <a:effectLst/>
                        </a:rPr>
                        <a:t>Świętokrzyskie</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rPr>
                        <a:t>15,66</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1,76</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19,80</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1,96</a:t>
                      </a:r>
                    </a:p>
                  </a:txBody>
                  <a:tcPr marL="68355" marR="68355" marT="0" marB="0">
                    <a:solidFill>
                      <a:srgbClr val="FFC000"/>
                    </a:solidFill>
                  </a:tcPr>
                </a:tc>
                <a:tc>
                  <a:txBody>
                    <a:bodyPr/>
                    <a:lstStyle/>
                    <a:p>
                      <a:pPr algn="ctr">
                        <a:lnSpc>
                          <a:spcPct val="107000"/>
                        </a:lnSpc>
                        <a:spcAft>
                          <a:spcPts val="800"/>
                        </a:spcAft>
                        <a:buNone/>
                      </a:pPr>
                      <a:r>
                        <a:rPr lang="pl-PL" sz="1100" kern="100" dirty="0">
                          <a:effectLst/>
                        </a:rPr>
                        <a:t>11,73</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1,72</a:t>
                      </a:r>
                    </a:p>
                  </a:txBody>
                  <a:tcPr marL="68355" marR="68355" marT="0" marB="0">
                    <a:solidFill>
                      <a:srgbClr val="00B050"/>
                    </a:solidFill>
                  </a:tcPr>
                </a:tc>
                <a:extLst>
                  <a:ext uri="{0D108BD9-81ED-4DB2-BD59-A6C34878D82A}">
                    <a16:rowId xmlns:a16="http://schemas.microsoft.com/office/drawing/2014/main" val="612547108"/>
                  </a:ext>
                </a:extLst>
              </a:tr>
              <a:tr h="207327">
                <a:tc>
                  <a:txBody>
                    <a:bodyPr/>
                    <a:lstStyle/>
                    <a:p>
                      <a:pPr algn="ctr">
                        <a:lnSpc>
                          <a:spcPct val="107000"/>
                        </a:lnSpc>
                        <a:spcAft>
                          <a:spcPts val="800"/>
                        </a:spcAft>
                        <a:buNone/>
                      </a:pPr>
                      <a:r>
                        <a:rPr lang="pl-PL" sz="1100" kern="100">
                          <a:effectLst/>
                        </a:rPr>
                        <a:t>13</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just">
                        <a:lnSpc>
                          <a:spcPct val="107000"/>
                        </a:lnSpc>
                        <a:spcAft>
                          <a:spcPts val="800"/>
                        </a:spcAft>
                        <a:buNone/>
                      </a:pPr>
                      <a:r>
                        <a:rPr lang="pl-PL" sz="1100" kern="100">
                          <a:effectLst/>
                        </a:rPr>
                        <a:t>Zachodniopomorskie</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rPr>
                        <a:t>15,58</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2,83</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18,76</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3,18</a:t>
                      </a:r>
                    </a:p>
                  </a:txBody>
                  <a:tcPr marL="68355" marR="68355" marT="0" marB="0">
                    <a:solidFill>
                      <a:srgbClr val="FFC000"/>
                    </a:solidFill>
                  </a:tcPr>
                </a:tc>
                <a:tc>
                  <a:txBody>
                    <a:bodyPr/>
                    <a:lstStyle/>
                    <a:p>
                      <a:pPr algn="ctr">
                        <a:lnSpc>
                          <a:spcPct val="107000"/>
                        </a:lnSpc>
                        <a:spcAft>
                          <a:spcPts val="800"/>
                        </a:spcAft>
                        <a:buNone/>
                      </a:pPr>
                      <a:r>
                        <a:rPr lang="pl-PL" sz="1100" kern="100" dirty="0">
                          <a:effectLst/>
                        </a:rPr>
                        <a:t>12,53</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2,48</a:t>
                      </a:r>
                    </a:p>
                  </a:txBody>
                  <a:tcPr marL="68355" marR="68355" marT="0" marB="0">
                    <a:solidFill>
                      <a:srgbClr val="00B050"/>
                    </a:solidFill>
                  </a:tcPr>
                </a:tc>
                <a:extLst>
                  <a:ext uri="{0D108BD9-81ED-4DB2-BD59-A6C34878D82A}">
                    <a16:rowId xmlns:a16="http://schemas.microsoft.com/office/drawing/2014/main" val="2309945620"/>
                  </a:ext>
                </a:extLst>
              </a:tr>
              <a:tr h="142373">
                <a:tc>
                  <a:txBody>
                    <a:bodyPr/>
                    <a:lstStyle/>
                    <a:p>
                      <a:pPr algn="ctr">
                        <a:lnSpc>
                          <a:spcPct val="107000"/>
                        </a:lnSpc>
                        <a:spcAft>
                          <a:spcPts val="800"/>
                        </a:spcAft>
                        <a:buNone/>
                      </a:pPr>
                      <a:r>
                        <a:rPr lang="pl-PL" sz="1100" kern="100">
                          <a:effectLst/>
                        </a:rPr>
                        <a:t>14</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just">
                        <a:lnSpc>
                          <a:spcPct val="107000"/>
                        </a:lnSpc>
                        <a:spcAft>
                          <a:spcPts val="800"/>
                        </a:spcAft>
                        <a:buNone/>
                      </a:pPr>
                      <a:r>
                        <a:rPr lang="pl-PL" sz="1100" kern="100">
                          <a:effectLst/>
                        </a:rPr>
                        <a:t>Podlaskie</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rPr>
                        <a:t>12,55</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2,04</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16,15</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2,26</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9,15</a:t>
                      </a: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1,83</a:t>
                      </a:r>
                    </a:p>
                  </a:txBody>
                  <a:tcPr marL="68355" marR="68355" marT="0" marB="0">
                    <a:solidFill>
                      <a:srgbClr val="00B050"/>
                    </a:solidFill>
                  </a:tcPr>
                </a:tc>
                <a:extLst>
                  <a:ext uri="{0D108BD9-81ED-4DB2-BD59-A6C34878D82A}">
                    <a16:rowId xmlns:a16="http://schemas.microsoft.com/office/drawing/2014/main" val="2375394716"/>
                  </a:ext>
                </a:extLst>
              </a:tr>
              <a:tr h="142373">
                <a:tc>
                  <a:txBody>
                    <a:bodyPr/>
                    <a:lstStyle/>
                    <a:p>
                      <a:pPr algn="ctr">
                        <a:lnSpc>
                          <a:spcPct val="107000"/>
                        </a:lnSpc>
                        <a:spcAft>
                          <a:spcPts val="800"/>
                        </a:spcAft>
                        <a:buNone/>
                      </a:pPr>
                      <a:r>
                        <a:rPr lang="pl-PL" sz="1100" kern="100">
                          <a:effectLst/>
                        </a:rPr>
                        <a:t>15</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just">
                        <a:lnSpc>
                          <a:spcPct val="107000"/>
                        </a:lnSpc>
                        <a:spcAft>
                          <a:spcPts val="800"/>
                        </a:spcAft>
                        <a:buNone/>
                      </a:pPr>
                      <a:r>
                        <a:rPr lang="pl-PL" sz="1100" kern="100">
                          <a:effectLst/>
                        </a:rPr>
                        <a:t>Lubelskie</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rPr>
                        <a:t>12,44</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2,08</a:t>
                      </a:r>
                    </a:p>
                  </a:txBody>
                  <a:tcPr marL="68355" marR="68355" marT="0" marB="0"/>
                </a:tc>
                <a:tc>
                  <a:txBody>
                    <a:bodyPr/>
                    <a:lstStyle/>
                    <a:p>
                      <a:pPr algn="ctr">
                        <a:lnSpc>
                          <a:spcPct val="107000"/>
                        </a:lnSpc>
                        <a:spcAft>
                          <a:spcPts val="800"/>
                        </a:spcAft>
                        <a:buNone/>
                      </a:pPr>
                      <a:r>
                        <a:rPr lang="pl-PL" sz="1100" kern="100" dirty="0">
                          <a:effectLst/>
                        </a:rPr>
                        <a:t>15,76</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2,34</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9,25</a:t>
                      </a: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1,82</a:t>
                      </a:r>
                    </a:p>
                  </a:txBody>
                  <a:tcPr marL="68355" marR="68355" marT="0" marB="0">
                    <a:solidFill>
                      <a:srgbClr val="00B050"/>
                    </a:solidFill>
                  </a:tcPr>
                </a:tc>
                <a:extLst>
                  <a:ext uri="{0D108BD9-81ED-4DB2-BD59-A6C34878D82A}">
                    <a16:rowId xmlns:a16="http://schemas.microsoft.com/office/drawing/2014/main" val="2992104879"/>
                  </a:ext>
                </a:extLst>
              </a:tr>
              <a:tr h="142373">
                <a:tc>
                  <a:txBody>
                    <a:bodyPr/>
                    <a:lstStyle/>
                    <a:p>
                      <a:pPr algn="ctr">
                        <a:lnSpc>
                          <a:spcPct val="107000"/>
                        </a:lnSpc>
                        <a:spcAft>
                          <a:spcPts val="800"/>
                        </a:spcAft>
                        <a:buNone/>
                      </a:pPr>
                      <a:r>
                        <a:rPr lang="pl-PL" sz="1100" kern="100">
                          <a:effectLst/>
                        </a:rPr>
                        <a:t>16</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just">
                        <a:lnSpc>
                          <a:spcPct val="107000"/>
                        </a:lnSpc>
                        <a:spcAft>
                          <a:spcPts val="800"/>
                        </a:spcAft>
                        <a:buNone/>
                      </a:pPr>
                      <a:r>
                        <a:rPr lang="pl-PL" sz="1100" kern="100">
                          <a:effectLst/>
                        </a:rPr>
                        <a:t>Podkarpackie</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10,62</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1,52</a:t>
                      </a:r>
                    </a:p>
                  </a:txBody>
                  <a:tcPr marL="68355" marR="68355" marT="0" marB="0"/>
                </a:tc>
                <a:tc>
                  <a:txBody>
                    <a:bodyPr/>
                    <a:lstStyle/>
                    <a:p>
                      <a:pPr algn="ctr">
                        <a:lnSpc>
                          <a:spcPct val="107000"/>
                        </a:lnSpc>
                        <a:spcAft>
                          <a:spcPts val="800"/>
                        </a:spcAft>
                        <a:buNone/>
                      </a:pPr>
                      <a:r>
                        <a:rPr lang="pl-PL" sz="1100" kern="100" dirty="0">
                          <a:effectLst/>
                        </a:rPr>
                        <a:t>13,76</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1,72</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7,64</a:t>
                      </a: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1,34</a:t>
                      </a:r>
                    </a:p>
                  </a:txBody>
                  <a:tcPr marL="68355" marR="68355" marT="0" marB="0">
                    <a:solidFill>
                      <a:srgbClr val="00B050"/>
                    </a:solidFill>
                  </a:tcPr>
                </a:tc>
                <a:extLst>
                  <a:ext uri="{0D108BD9-81ED-4DB2-BD59-A6C34878D82A}">
                    <a16:rowId xmlns:a16="http://schemas.microsoft.com/office/drawing/2014/main" val="1729037220"/>
                  </a:ext>
                </a:extLst>
              </a:tr>
              <a:tr h="142373">
                <a:tc>
                  <a:txBody>
                    <a:bodyPr/>
                    <a:lstStyle/>
                    <a:p>
                      <a:pPr algn="ctr">
                        <a:lnSpc>
                          <a:spcPct val="107000"/>
                        </a:lnSpc>
                        <a:spcAft>
                          <a:spcPts val="800"/>
                        </a:spcAft>
                        <a:buNone/>
                      </a:pPr>
                      <a:r>
                        <a:rPr lang="pl-PL" sz="1100" kern="100">
                          <a:effectLst/>
                        </a:rPr>
                        <a:t> </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just">
                        <a:lnSpc>
                          <a:spcPct val="107000"/>
                        </a:lnSpc>
                        <a:spcAft>
                          <a:spcPts val="800"/>
                        </a:spcAft>
                        <a:buNone/>
                      </a:pPr>
                      <a:r>
                        <a:rPr lang="pl-PL" sz="1100" kern="100">
                          <a:effectLst/>
                        </a:rPr>
                        <a:t>Brak danych</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1,83</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2,29</a:t>
                      </a:r>
                    </a:p>
                  </a:txBody>
                  <a:tcPr marL="68355" marR="68355" marT="0" marB="0">
                    <a:solidFill>
                      <a:srgbClr val="FFC00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355" marR="68355" marT="0" marB="0">
                    <a:solidFill>
                      <a:srgbClr val="FFC000"/>
                    </a:solidFill>
                  </a:tcPr>
                </a:tc>
                <a:tc>
                  <a:txBody>
                    <a:bodyPr/>
                    <a:lstStyle/>
                    <a:p>
                      <a:pPr algn="ctr">
                        <a:lnSpc>
                          <a:spcPct val="107000"/>
                        </a:lnSpc>
                        <a:spcAft>
                          <a:spcPts val="800"/>
                        </a:spcAft>
                        <a:buNone/>
                      </a:pPr>
                      <a:r>
                        <a:rPr lang="pl-PL" sz="1100" kern="100" dirty="0">
                          <a:effectLst/>
                        </a:rPr>
                        <a:t>0,96</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solidFill>
                      <a:srgbClr val="00B050"/>
                    </a:solidFill>
                  </a:tcPr>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a:t>
                      </a:r>
                    </a:p>
                  </a:txBody>
                  <a:tcPr marL="68355" marR="68355" marT="0" marB="0">
                    <a:solidFill>
                      <a:srgbClr val="00B050"/>
                    </a:solidFill>
                  </a:tcPr>
                </a:tc>
                <a:extLst>
                  <a:ext uri="{0D108BD9-81ED-4DB2-BD59-A6C34878D82A}">
                    <a16:rowId xmlns:a16="http://schemas.microsoft.com/office/drawing/2014/main" val="1839328561"/>
                  </a:ext>
                </a:extLst>
              </a:tr>
              <a:tr h="142373">
                <a:tc>
                  <a:txBody>
                    <a:bodyPr/>
                    <a:lstStyle/>
                    <a:p>
                      <a:pPr algn="ctr">
                        <a:lnSpc>
                          <a:spcPct val="107000"/>
                        </a:lnSpc>
                        <a:spcAft>
                          <a:spcPts val="800"/>
                        </a:spcAft>
                        <a:buNone/>
                      </a:pPr>
                      <a:r>
                        <a:rPr lang="pl-PL" sz="1100" kern="100">
                          <a:effectLst/>
                        </a:rPr>
                        <a:t>ogółem</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a:effectLst/>
                        </a:rPr>
                        <a:t>Polska</a:t>
                      </a:r>
                      <a:endParaRPr lang="pl-PL" sz="1100" kern="10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rPr>
                        <a:t>15,06</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1,6</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21,45</a:t>
                      </a: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4,41</a:t>
                      </a:r>
                    </a:p>
                  </a:txBody>
                  <a:tcPr marL="68355" marR="68355" marT="0" marB="0"/>
                </a:tc>
                <a:tc>
                  <a:txBody>
                    <a:bodyPr/>
                    <a:lstStyle/>
                    <a:p>
                      <a:pPr algn="ctr">
                        <a:lnSpc>
                          <a:spcPct val="107000"/>
                        </a:lnSpc>
                        <a:spcAft>
                          <a:spcPts val="800"/>
                        </a:spcAft>
                        <a:buNone/>
                      </a:pPr>
                      <a:r>
                        <a:rPr lang="pl-PL" sz="1100" kern="100" dirty="0">
                          <a:effectLst/>
                        </a:rPr>
                        <a:t>13,59</a:t>
                      </a:r>
                      <a:endParaRPr lang="pl-PL"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55" marR="68355" marT="0" marB="0"/>
                </a:tc>
                <a:tc>
                  <a:txBody>
                    <a:bodyPr/>
                    <a:lstStyle/>
                    <a:p>
                      <a:pPr algn="ctr">
                        <a:lnSpc>
                          <a:spcPct val="107000"/>
                        </a:lnSpc>
                        <a:spcAft>
                          <a:spcPts val="800"/>
                        </a:spcAft>
                        <a:buNone/>
                      </a:pPr>
                      <a:r>
                        <a:rPr lang="pl-PL" sz="1100" kern="100" dirty="0">
                          <a:effectLst/>
                          <a:latin typeface="Aptos" panose="020B0004020202020204" pitchFamily="34" charset="0"/>
                          <a:ea typeface="Aptos" panose="020B0004020202020204" pitchFamily="34" charset="0"/>
                          <a:cs typeface="Times New Roman" panose="02020603050405020304" pitchFamily="18" charset="0"/>
                        </a:rPr>
                        <a:t>3,52</a:t>
                      </a:r>
                    </a:p>
                  </a:txBody>
                  <a:tcPr marL="68355" marR="68355" marT="0" marB="0"/>
                </a:tc>
                <a:extLst>
                  <a:ext uri="{0D108BD9-81ED-4DB2-BD59-A6C34878D82A}">
                    <a16:rowId xmlns:a16="http://schemas.microsoft.com/office/drawing/2014/main" val="2352559869"/>
                  </a:ext>
                </a:extLst>
              </a:tr>
            </a:tbl>
          </a:graphicData>
        </a:graphic>
      </p:graphicFrame>
    </p:spTree>
    <p:extLst>
      <p:ext uri="{BB962C8B-B14F-4D97-AF65-F5344CB8AC3E}">
        <p14:creationId xmlns:p14="http://schemas.microsoft.com/office/powerpoint/2010/main" val="4190723694"/>
      </p:ext>
    </p:extLst>
  </p:cSld>
  <p:clrMapOvr>
    <a:masterClrMapping/>
  </p:clrMapOvr>
  <mc:AlternateContent xmlns:mc="http://schemas.openxmlformats.org/markup-compatibility/2006" xmlns:p14="http://schemas.microsoft.com/office/powerpoint/2010/main">
    <mc:Choice Requires="p14">
      <p:transition spd="slow" p14:dur="2000" advTm="5312"/>
    </mc:Choice>
    <mc:Fallback xmlns="">
      <p:transition spd="slow" advTm="5312"/>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9302500-3467-B444-A553-ACB30D56E843}"/>
              </a:ext>
            </a:extLst>
          </p:cNvPr>
          <p:cNvSpPr>
            <a:spLocks noGrp="1"/>
          </p:cNvSpPr>
          <p:nvPr>
            <p:ph type="title"/>
          </p:nvPr>
        </p:nvSpPr>
        <p:spPr>
          <a:xfrm>
            <a:off x="1446026" y="346486"/>
            <a:ext cx="9907773" cy="910783"/>
          </a:xfrm>
        </p:spPr>
        <p:txBody>
          <a:bodyPr>
            <a:noAutofit/>
          </a:bodyPr>
          <a:lstStyle/>
          <a:p>
            <a:br>
              <a:rPr lang="pl-PL" sz="2400" dirty="0"/>
            </a:br>
            <a:r>
              <a:rPr lang="pl-PL" sz="2000" dirty="0"/>
              <a:t>Odsetek zaszczepionych na terenie nadzorowanym PSSE     </a:t>
            </a:r>
            <a:br>
              <a:rPr lang="pl-PL" sz="2000" dirty="0"/>
            </a:br>
            <a:r>
              <a:rPr lang="pl-PL" sz="2000" dirty="0"/>
              <a:t>w Rybniku oraz wg płci w latach 2021-2026* </a:t>
            </a:r>
            <a:r>
              <a:rPr lang="pl-PL" sz="1400" i="1" dirty="0"/>
              <a:t>( *stan na 16.08.2026r.)</a:t>
            </a:r>
            <a:br>
              <a:rPr lang="pl-PL" sz="2000" dirty="0"/>
            </a:br>
            <a:endParaRPr lang="pl-PL" sz="2000" dirty="0"/>
          </a:p>
        </p:txBody>
      </p:sp>
      <p:graphicFrame>
        <p:nvGraphicFramePr>
          <p:cNvPr id="4" name="Symbol zastępczy zawartości 3">
            <a:extLst>
              <a:ext uri="{FF2B5EF4-FFF2-40B4-BE49-F238E27FC236}">
                <a16:creationId xmlns:a16="http://schemas.microsoft.com/office/drawing/2014/main" id="{94015D67-380E-1CB2-27BC-4F22A86C0F34}"/>
              </a:ext>
            </a:extLst>
          </p:cNvPr>
          <p:cNvGraphicFramePr>
            <a:graphicFrameLocks noGrp="1"/>
          </p:cNvGraphicFramePr>
          <p:nvPr>
            <p:ph idx="1"/>
            <p:extLst>
              <p:ext uri="{D42A27DB-BD31-4B8C-83A1-F6EECF244321}">
                <p14:modId xmlns:p14="http://schemas.microsoft.com/office/powerpoint/2010/main" val="685918954"/>
              </p:ext>
            </p:extLst>
          </p:nvPr>
        </p:nvGraphicFramePr>
        <p:xfrm>
          <a:off x="1446027" y="1414131"/>
          <a:ext cx="9907772" cy="4186600"/>
        </p:xfrm>
        <a:graphic>
          <a:graphicData uri="http://schemas.openxmlformats.org/drawingml/2006/table">
            <a:tbl>
              <a:tblPr firstRow="1" firstCol="1" bandRow="1">
                <a:tableStyleId>{5C22544A-7EE6-4342-B048-85BDC9FD1C3A}</a:tableStyleId>
              </a:tblPr>
              <a:tblGrid>
                <a:gridCol w="1507268">
                  <a:extLst>
                    <a:ext uri="{9D8B030D-6E8A-4147-A177-3AD203B41FA5}">
                      <a16:colId xmlns:a16="http://schemas.microsoft.com/office/drawing/2014/main" val="3622754140"/>
                    </a:ext>
                  </a:extLst>
                </a:gridCol>
                <a:gridCol w="1400084">
                  <a:extLst>
                    <a:ext uri="{9D8B030D-6E8A-4147-A177-3AD203B41FA5}">
                      <a16:colId xmlns:a16="http://schemas.microsoft.com/office/drawing/2014/main" val="40395682"/>
                    </a:ext>
                  </a:extLst>
                </a:gridCol>
                <a:gridCol w="1400084">
                  <a:extLst>
                    <a:ext uri="{9D8B030D-6E8A-4147-A177-3AD203B41FA5}">
                      <a16:colId xmlns:a16="http://schemas.microsoft.com/office/drawing/2014/main" val="2825360867"/>
                    </a:ext>
                  </a:extLst>
                </a:gridCol>
                <a:gridCol w="1400084">
                  <a:extLst>
                    <a:ext uri="{9D8B030D-6E8A-4147-A177-3AD203B41FA5}">
                      <a16:colId xmlns:a16="http://schemas.microsoft.com/office/drawing/2014/main" val="1548166199"/>
                    </a:ext>
                  </a:extLst>
                </a:gridCol>
                <a:gridCol w="1400084">
                  <a:extLst>
                    <a:ext uri="{9D8B030D-6E8A-4147-A177-3AD203B41FA5}">
                      <a16:colId xmlns:a16="http://schemas.microsoft.com/office/drawing/2014/main" val="3110502962"/>
                    </a:ext>
                  </a:extLst>
                </a:gridCol>
                <a:gridCol w="1400084">
                  <a:extLst>
                    <a:ext uri="{9D8B030D-6E8A-4147-A177-3AD203B41FA5}">
                      <a16:colId xmlns:a16="http://schemas.microsoft.com/office/drawing/2014/main" val="3707418187"/>
                    </a:ext>
                  </a:extLst>
                </a:gridCol>
                <a:gridCol w="1400084">
                  <a:extLst>
                    <a:ext uri="{9D8B030D-6E8A-4147-A177-3AD203B41FA5}">
                      <a16:colId xmlns:a16="http://schemas.microsoft.com/office/drawing/2014/main" val="3120303965"/>
                    </a:ext>
                  </a:extLst>
                </a:gridCol>
              </a:tblGrid>
              <a:tr h="467832">
                <a:tc rowSpan="2">
                  <a:txBody>
                    <a:bodyPr/>
                    <a:lstStyle/>
                    <a:p>
                      <a:pPr algn="ctr">
                        <a:lnSpc>
                          <a:spcPct val="107000"/>
                        </a:lnSpc>
                        <a:spcAft>
                          <a:spcPts val="800"/>
                        </a:spcAft>
                        <a:buNone/>
                      </a:pPr>
                      <a:endParaRPr lang="pl-PL" sz="1400" kern="100" dirty="0">
                        <a:effectLst/>
                      </a:endParaRPr>
                    </a:p>
                    <a:p>
                      <a:pPr algn="ctr">
                        <a:lnSpc>
                          <a:spcPct val="107000"/>
                        </a:lnSpc>
                        <a:spcAft>
                          <a:spcPts val="800"/>
                        </a:spcAft>
                        <a:buNone/>
                      </a:pPr>
                      <a:r>
                        <a:rPr lang="pl-PL" sz="1400" kern="100" dirty="0">
                          <a:effectLst/>
                        </a:rPr>
                        <a:t>powiat</a:t>
                      </a:r>
                      <a:endParaRPr lang="pl-P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gridSpan="6">
                  <a:txBody>
                    <a:bodyPr/>
                    <a:lstStyle/>
                    <a:p>
                      <a:pPr algn="ctr">
                        <a:lnSpc>
                          <a:spcPct val="107000"/>
                        </a:lnSpc>
                        <a:spcAft>
                          <a:spcPts val="800"/>
                        </a:spcAft>
                        <a:buNone/>
                      </a:pPr>
                      <a:endParaRPr lang="pl-PL" sz="1400" kern="100" dirty="0">
                        <a:effectLst/>
                      </a:endParaRPr>
                    </a:p>
                    <a:p>
                      <a:pPr algn="ctr">
                        <a:lnSpc>
                          <a:spcPct val="107000"/>
                        </a:lnSpc>
                        <a:spcAft>
                          <a:spcPts val="800"/>
                        </a:spcAft>
                        <a:buNone/>
                      </a:pPr>
                      <a:r>
                        <a:rPr lang="pl-PL" sz="1400" kern="100" dirty="0">
                          <a:effectLst/>
                        </a:rPr>
                        <a:t>% zaszczepionych w rocznikach 2006-2017</a:t>
                      </a:r>
                      <a:endParaRPr lang="pl-P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pPr algn="ctr">
                        <a:lnSpc>
                          <a:spcPct val="107000"/>
                        </a:lnSpc>
                        <a:spcAft>
                          <a:spcPts val="800"/>
                        </a:spcAft>
                        <a:buNone/>
                      </a:pPr>
                      <a:endParaRPr lang="pl-P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5121835"/>
                  </a:ext>
                </a:extLst>
              </a:tr>
              <a:tr h="586732">
                <a:tc vMerge="1">
                  <a:txBody>
                    <a:bodyPr/>
                    <a:lstStyle/>
                    <a:p>
                      <a:endParaRPr lang="pl-PL"/>
                    </a:p>
                  </a:txBody>
                  <a:tcPr/>
                </a:tc>
                <a:tc>
                  <a:txBody>
                    <a:bodyPr/>
                    <a:lstStyle/>
                    <a:p>
                      <a:pPr algn="ctr">
                        <a:lnSpc>
                          <a:spcPct val="107000"/>
                        </a:lnSpc>
                        <a:spcAft>
                          <a:spcPts val="800"/>
                        </a:spcAft>
                        <a:buNone/>
                      </a:pPr>
                      <a:endParaRPr lang="pl-PL" sz="1200" b="1" kern="100" dirty="0">
                        <a:effectLst/>
                      </a:endParaRPr>
                    </a:p>
                    <a:p>
                      <a:pPr algn="ctr">
                        <a:lnSpc>
                          <a:spcPct val="107000"/>
                        </a:lnSpc>
                        <a:spcAft>
                          <a:spcPts val="800"/>
                        </a:spcAft>
                        <a:buNone/>
                      </a:pPr>
                      <a:r>
                        <a:rPr lang="pl-PL" sz="1200" b="1" kern="100" dirty="0">
                          <a:effectLst/>
                        </a:rPr>
                        <a:t>ogółem</a:t>
                      </a:r>
                      <a:endParaRPr lang="pl-PL"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pl-PL" sz="1200" b="1" kern="100" dirty="0">
                          <a:effectLst/>
                          <a:latin typeface="Aptos" panose="020B0004020202020204" pitchFamily="34" charset="0"/>
                          <a:ea typeface="Aptos" panose="020B0004020202020204" pitchFamily="34" charset="0"/>
                          <a:cs typeface="Times New Roman" panose="02020603050405020304" pitchFamily="18" charset="0"/>
                        </a:rPr>
                        <a:t>Wzrost % zaszczepionych  w stosunku do danych na 18.05.2025</a:t>
                      </a:r>
                    </a:p>
                    <a:p>
                      <a:pPr algn="ctr">
                        <a:lnSpc>
                          <a:spcPct val="107000"/>
                        </a:lnSpc>
                        <a:spcAft>
                          <a:spcPts val="800"/>
                        </a:spcAft>
                        <a:buNone/>
                      </a:pPr>
                      <a:endParaRPr lang="pl-PL"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endParaRPr lang="pl-PL" sz="1200" b="1" kern="100" dirty="0">
                        <a:effectLst/>
                      </a:endParaRPr>
                    </a:p>
                    <a:p>
                      <a:pPr algn="ctr">
                        <a:lnSpc>
                          <a:spcPct val="107000"/>
                        </a:lnSpc>
                        <a:spcAft>
                          <a:spcPts val="800"/>
                        </a:spcAft>
                        <a:buNone/>
                      </a:pPr>
                      <a:r>
                        <a:rPr lang="pl-PL" sz="1200" b="1" kern="100" dirty="0">
                          <a:effectLst/>
                        </a:rPr>
                        <a:t>kobiet</a:t>
                      </a:r>
                      <a:endParaRPr lang="pl-PL"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FFC000"/>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pl-PL" sz="1200" b="1" kern="100" dirty="0">
                          <a:effectLst/>
                          <a:latin typeface="Aptos" panose="020B0004020202020204" pitchFamily="34" charset="0"/>
                          <a:ea typeface="Aptos" panose="020B0004020202020204" pitchFamily="34" charset="0"/>
                          <a:cs typeface="Times New Roman" panose="02020603050405020304" pitchFamily="18" charset="0"/>
                        </a:rPr>
                        <a:t>Wzrost % zaszczepionych kobiet w stosunku do danych na 18.05.2025</a:t>
                      </a:r>
                    </a:p>
                    <a:p>
                      <a:pPr algn="ctr">
                        <a:lnSpc>
                          <a:spcPct val="107000"/>
                        </a:lnSpc>
                        <a:spcAft>
                          <a:spcPts val="800"/>
                        </a:spcAft>
                        <a:buNone/>
                      </a:pPr>
                      <a:endParaRPr lang="pl-PL"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FFC000"/>
                    </a:solidFill>
                  </a:tcPr>
                </a:tc>
                <a:tc>
                  <a:txBody>
                    <a:bodyPr/>
                    <a:lstStyle/>
                    <a:p>
                      <a:pPr algn="ctr">
                        <a:lnSpc>
                          <a:spcPct val="107000"/>
                        </a:lnSpc>
                        <a:spcAft>
                          <a:spcPts val="800"/>
                        </a:spcAft>
                        <a:buNone/>
                      </a:pPr>
                      <a:endParaRPr lang="pl-PL" sz="1200" b="1" kern="100" dirty="0">
                        <a:effectLst/>
                      </a:endParaRPr>
                    </a:p>
                    <a:p>
                      <a:pPr algn="ctr">
                        <a:lnSpc>
                          <a:spcPct val="107000"/>
                        </a:lnSpc>
                        <a:spcAft>
                          <a:spcPts val="800"/>
                        </a:spcAft>
                        <a:buNone/>
                      </a:pPr>
                      <a:r>
                        <a:rPr lang="pl-PL" sz="1200" b="1" kern="100" dirty="0">
                          <a:effectLst/>
                        </a:rPr>
                        <a:t>mężczyzn</a:t>
                      </a:r>
                      <a:endParaRPr lang="pl-PL"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92D050"/>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pl-PL" sz="1200" b="1" kern="100" dirty="0">
                          <a:effectLst/>
                          <a:latin typeface="Aptos" panose="020B0004020202020204" pitchFamily="34" charset="0"/>
                          <a:ea typeface="Aptos" panose="020B0004020202020204" pitchFamily="34" charset="0"/>
                          <a:cs typeface="Times New Roman" panose="02020603050405020304" pitchFamily="18" charset="0"/>
                        </a:rPr>
                        <a:t>Wzrost % zaszczepionych mężczyzn w stosunku do danych na 18.05.2025</a:t>
                      </a:r>
                    </a:p>
                    <a:p>
                      <a:pPr algn="ctr">
                        <a:lnSpc>
                          <a:spcPct val="107000"/>
                        </a:lnSpc>
                        <a:spcAft>
                          <a:spcPts val="800"/>
                        </a:spcAft>
                        <a:buNone/>
                      </a:pPr>
                      <a:endParaRPr lang="pl-PL"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rgbClr val="92D050"/>
                    </a:solidFill>
                  </a:tcPr>
                </a:tc>
                <a:extLst>
                  <a:ext uri="{0D108BD9-81ED-4DB2-BD59-A6C34878D82A}">
                    <a16:rowId xmlns:a16="http://schemas.microsoft.com/office/drawing/2014/main" val="138170176"/>
                  </a:ext>
                </a:extLst>
              </a:tr>
              <a:tr h="434768">
                <a:tc>
                  <a:txBody>
                    <a:bodyPr/>
                    <a:lstStyle/>
                    <a:p>
                      <a:pPr algn="just">
                        <a:lnSpc>
                          <a:spcPct val="107000"/>
                        </a:lnSpc>
                        <a:spcAft>
                          <a:spcPts val="800"/>
                        </a:spcAft>
                        <a:buNone/>
                      </a:pPr>
                      <a:r>
                        <a:rPr lang="pl-PL" sz="1400" kern="100">
                          <a:effectLst/>
                        </a:rPr>
                        <a:t>Rybnik</a:t>
                      </a:r>
                      <a:endParaRPr lang="pl-PL"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20,48</a:t>
                      </a:r>
                    </a:p>
                  </a:txBody>
                  <a:tcPr marL="68580" marR="68580" marT="0" marB="0"/>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 4,34</a:t>
                      </a:r>
                    </a:p>
                  </a:txBody>
                  <a:tcPr marL="68580" marR="68580" marT="0" marB="0"/>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25,91</a:t>
                      </a:r>
                    </a:p>
                  </a:txBody>
                  <a:tcPr marL="68580" marR="68580" marT="0" marB="0">
                    <a:solidFill>
                      <a:srgbClr val="FFC000"/>
                    </a:solidFill>
                  </a:tcPr>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4,42</a:t>
                      </a:r>
                    </a:p>
                  </a:txBody>
                  <a:tcPr marL="68580" marR="68580" marT="0" marB="0">
                    <a:solidFill>
                      <a:srgbClr val="FFC000"/>
                    </a:solidFill>
                  </a:tcPr>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15,26</a:t>
                      </a:r>
                    </a:p>
                  </a:txBody>
                  <a:tcPr marL="68580" marR="68580" marT="0" marB="0">
                    <a:solidFill>
                      <a:srgbClr val="92D050"/>
                    </a:solidFill>
                  </a:tcPr>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4,29</a:t>
                      </a:r>
                    </a:p>
                  </a:txBody>
                  <a:tcPr marL="68580" marR="68580" marT="0" marB="0">
                    <a:solidFill>
                      <a:srgbClr val="92D050"/>
                    </a:solidFill>
                  </a:tcPr>
                </a:tc>
                <a:extLst>
                  <a:ext uri="{0D108BD9-81ED-4DB2-BD59-A6C34878D82A}">
                    <a16:rowId xmlns:a16="http://schemas.microsoft.com/office/drawing/2014/main" val="3735900183"/>
                  </a:ext>
                </a:extLst>
              </a:tr>
              <a:tr h="434768">
                <a:tc>
                  <a:txBody>
                    <a:bodyPr/>
                    <a:lstStyle/>
                    <a:p>
                      <a:pPr algn="just">
                        <a:lnSpc>
                          <a:spcPct val="107000"/>
                        </a:lnSpc>
                        <a:spcAft>
                          <a:spcPts val="800"/>
                        </a:spcAft>
                        <a:buNone/>
                      </a:pPr>
                      <a:r>
                        <a:rPr lang="pl-PL" sz="1400" kern="100">
                          <a:effectLst/>
                        </a:rPr>
                        <a:t>rybnicki</a:t>
                      </a:r>
                      <a:endParaRPr lang="pl-PL"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17,03</a:t>
                      </a:r>
                    </a:p>
                  </a:txBody>
                  <a:tcPr marL="68580" marR="68580" marT="0" marB="0"/>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4,13</a:t>
                      </a:r>
                    </a:p>
                  </a:txBody>
                  <a:tcPr marL="68580" marR="68580" marT="0" marB="0"/>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21,30</a:t>
                      </a:r>
                    </a:p>
                  </a:txBody>
                  <a:tcPr marL="68580" marR="68580" marT="0" marB="0">
                    <a:solidFill>
                      <a:srgbClr val="FFC000"/>
                    </a:solidFill>
                  </a:tcPr>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4,23</a:t>
                      </a:r>
                    </a:p>
                  </a:txBody>
                  <a:tcPr marL="68580" marR="68580" marT="0" marB="0">
                    <a:solidFill>
                      <a:srgbClr val="FFC000"/>
                    </a:solidFill>
                  </a:tcPr>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12,94</a:t>
                      </a:r>
                    </a:p>
                  </a:txBody>
                  <a:tcPr marL="68580" marR="68580" marT="0" marB="0">
                    <a:solidFill>
                      <a:srgbClr val="92D050"/>
                    </a:solidFill>
                  </a:tcPr>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4,02</a:t>
                      </a:r>
                    </a:p>
                  </a:txBody>
                  <a:tcPr marL="68580" marR="68580" marT="0" marB="0">
                    <a:solidFill>
                      <a:srgbClr val="92D050"/>
                    </a:solidFill>
                  </a:tcPr>
                </a:tc>
                <a:extLst>
                  <a:ext uri="{0D108BD9-81ED-4DB2-BD59-A6C34878D82A}">
                    <a16:rowId xmlns:a16="http://schemas.microsoft.com/office/drawing/2014/main" val="2026553081"/>
                  </a:ext>
                </a:extLst>
              </a:tr>
              <a:tr h="434768">
                <a:tc>
                  <a:txBody>
                    <a:bodyPr/>
                    <a:lstStyle/>
                    <a:p>
                      <a:pPr algn="just">
                        <a:lnSpc>
                          <a:spcPct val="107000"/>
                        </a:lnSpc>
                        <a:spcAft>
                          <a:spcPts val="800"/>
                        </a:spcAft>
                        <a:buNone/>
                      </a:pPr>
                      <a:r>
                        <a:rPr lang="pl-PL" sz="1400" kern="100">
                          <a:effectLst/>
                        </a:rPr>
                        <a:t>Żory</a:t>
                      </a:r>
                      <a:endParaRPr lang="pl-PL"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18,52</a:t>
                      </a:r>
                    </a:p>
                  </a:txBody>
                  <a:tcPr marL="68580" marR="68580" marT="0" marB="0"/>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4,82</a:t>
                      </a:r>
                    </a:p>
                  </a:txBody>
                  <a:tcPr marL="68580" marR="68580" marT="0" marB="0"/>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22,64</a:t>
                      </a:r>
                    </a:p>
                  </a:txBody>
                  <a:tcPr marL="68580" marR="68580" marT="0" marB="0">
                    <a:solidFill>
                      <a:srgbClr val="FFC000"/>
                    </a:solidFill>
                  </a:tcPr>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5,34</a:t>
                      </a:r>
                    </a:p>
                  </a:txBody>
                  <a:tcPr marL="68580" marR="68580" marT="0" marB="0">
                    <a:solidFill>
                      <a:srgbClr val="FFC000"/>
                    </a:solidFill>
                  </a:tcPr>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14,62</a:t>
                      </a:r>
                    </a:p>
                  </a:txBody>
                  <a:tcPr marL="68580" marR="68580" marT="0" marB="0">
                    <a:solidFill>
                      <a:srgbClr val="92D050"/>
                    </a:solidFill>
                  </a:tcPr>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4,31</a:t>
                      </a:r>
                    </a:p>
                  </a:txBody>
                  <a:tcPr marL="68580" marR="68580" marT="0" marB="0">
                    <a:solidFill>
                      <a:srgbClr val="92D050"/>
                    </a:solidFill>
                  </a:tcPr>
                </a:tc>
                <a:extLst>
                  <a:ext uri="{0D108BD9-81ED-4DB2-BD59-A6C34878D82A}">
                    <a16:rowId xmlns:a16="http://schemas.microsoft.com/office/drawing/2014/main" val="3624880758"/>
                  </a:ext>
                </a:extLst>
              </a:tr>
              <a:tr h="434768">
                <a:tc>
                  <a:txBody>
                    <a:bodyPr/>
                    <a:lstStyle/>
                    <a:p>
                      <a:pPr algn="just">
                        <a:lnSpc>
                          <a:spcPct val="107000"/>
                        </a:lnSpc>
                        <a:spcAft>
                          <a:spcPts val="800"/>
                        </a:spcAft>
                        <a:buNone/>
                      </a:pPr>
                      <a:r>
                        <a:rPr lang="pl-PL" sz="1400" kern="100">
                          <a:effectLst/>
                        </a:rPr>
                        <a:t>Ogółem</a:t>
                      </a:r>
                      <a:endParaRPr lang="pl-PL"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pl-PL" sz="1400" b="1" kern="100" dirty="0">
                          <a:effectLst/>
                          <a:latin typeface="Aptos" panose="020B0004020202020204" pitchFamily="34" charset="0"/>
                          <a:ea typeface="Aptos" panose="020B0004020202020204" pitchFamily="34" charset="0"/>
                          <a:cs typeface="Times New Roman" panose="02020603050405020304" pitchFamily="18" charset="0"/>
                        </a:rPr>
                        <a:t>19,01</a:t>
                      </a:r>
                    </a:p>
                  </a:txBody>
                  <a:tcPr marL="68580" marR="68580" marT="0" marB="0"/>
                </a:tc>
                <a:tc>
                  <a:txBody>
                    <a:bodyPr/>
                    <a:lstStyle/>
                    <a:p>
                      <a:pPr algn="ctr">
                        <a:lnSpc>
                          <a:spcPct val="107000"/>
                        </a:lnSpc>
                        <a:spcAft>
                          <a:spcPts val="800"/>
                        </a:spcAft>
                        <a:buNone/>
                      </a:pPr>
                      <a:r>
                        <a:rPr lang="pl-PL" sz="1400" b="1" kern="100" dirty="0">
                          <a:effectLst/>
                          <a:latin typeface="Aptos" panose="020B0004020202020204" pitchFamily="34" charset="0"/>
                          <a:ea typeface="Aptos" panose="020B0004020202020204" pitchFamily="34" charset="0"/>
                          <a:cs typeface="Times New Roman" panose="02020603050405020304" pitchFamily="18" charset="0"/>
                        </a:rPr>
                        <a:t>4,37</a:t>
                      </a:r>
                    </a:p>
                  </a:txBody>
                  <a:tcPr marL="68580" marR="68580" marT="0" marB="0"/>
                </a:tc>
                <a:tc>
                  <a:txBody>
                    <a:bodyPr/>
                    <a:lstStyle/>
                    <a:p>
                      <a:pPr algn="ctr">
                        <a:lnSpc>
                          <a:spcPct val="107000"/>
                        </a:lnSpc>
                        <a:spcAft>
                          <a:spcPts val="800"/>
                        </a:spcAft>
                        <a:buNone/>
                      </a:pPr>
                      <a:r>
                        <a:rPr lang="pl-PL" sz="1400" b="1" kern="100" dirty="0">
                          <a:effectLst/>
                          <a:latin typeface="Aptos" panose="020B0004020202020204" pitchFamily="34" charset="0"/>
                          <a:ea typeface="Aptos" panose="020B0004020202020204" pitchFamily="34" charset="0"/>
                          <a:cs typeface="Times New Roman" panose="02020603050405020304" pitchFamily="18" charset="0"/>
                        </a:rPr>
                        <a:t>23,80</a:t>
                      </a:r>
                    </a:p>
                  </a:txBody>
                  <a:tcPr marL="68580" marR="68580" marT="0" marB="0">
                    <a:solidFill>
                      <a:srgbClr val="FFC000"/>
                    </a:solidFill>
                  </a:tcPr>
                </a:tc>
                <a:tc>
                  <a:txBody>
                    <a:bodyPr/>
                    <a:lstStyle/>
                    <a:p>
                      <a:pPr algn="ctr">
                        <a:lnSpc>
                          <a:spcPct val="107000"/>
                        </a:lnSpc>
                        <a:spcAft>
                          <a:spcPts val="800"/>
                        </a:spcAft>
                        <a:buNone/>
                      </a:pPr>
                      <a:r>
                        <a:rPr lang="pl-PL" sz="1400" b="1" kern="100" dirty="0">
                          <a:effectLst/>
                          <a:latin typeface="Aptos" panose="020B0004020202020204" pitchFamily="34" charset="0"/>
                          <a:ea typeface="Aptos" panose="020B0004020202020204" pitchFamily="34" charset="0"/>
                          <a:cs typeface="Times New Roman" panose="02020603050405020304" pitchFamily="18" charset="0"/>
                        </a:rPr>
                        <a:t>4,56</a:t>
                      </a:r>
                    </a:p>
                  </a:txBody>
                  <a:tcPr marL="68580" marR="68580" marT="0" marB="0">
                    <a:solidFill>
                      <a:srgbClr val="FFC000"/>
                    </a:solidFill>
                  </a:tcPr>
                </a:tc>
                <a:tc>
                  <a:txBody>
                    <a:bodyPr/>
                    <a:lstStyle/>
                    <a:p>
                      <a:pPr algn="ctr">
                        <a:lnSpc>
                          <a:spcPct val="107000"/>
                        </a:lnSpc>
                        <a:spcAft>
                          <a:spcPts val="800"/>
                        </a:spcAft>
                        <a:buNone/>
                      </a:pPr>
                      <a:r>
                        <a:rPr lang="pl-PL" sz="1400" b="1" kern="100" dirty="0">
                          <a:effectLst/>
                          <a:latin typeface="Aptos" panose="020B0004020202020204" pitchFamily="34" charset="0"/>
                          <a:ea typeface="Aptos" panose="020B0004020202020204" pitchFamily="34" charset="0"/>
                          <a:cs typeface="Times New Roman" panose="02020603050405020304" pitchFamily="18" charset="0"/>
                        </a:rPr>
                        <a:t>14,44</a:t>
                      </a:r>
                    </a:p>
                  </a:txBody>
                  <a:tcPr marL="68580" marR="68580" marT="0" marB="0">
                    <a:solidFill>
                      <a:srgbClr val="92D050"/>
                    </a:solidFill>
                  </a:tcPr>
                </a:tc>
                <a:tc>
                  <a:txBody>
                    <a:bodyPr/>
                    <a:lstStyle/>
                    <a:p>
                      <a:pPr algn="ctr">
                        <a:lnSpc>
                          <a:spcPct val="107000"/>
                        </a:lnSpc>
                        <a:spcAft>
                          <a:spcPts val="800"/>
                        </a:spcAft>
                        <a:buNone/>
                      </a:pPr>
                      <a:r>
                        <a:rPr lang="pl-PL" sz="1400" b="1" kern="100" dirty="0">
                          <a:effectLst/>
                          <a:latin typeface="Aptos" panose="020B0004020202020204" pitchFamily="34" charset="0"/>
                          <a:ea typeface="Aptos" panose="020B0004020202020204" pitchFamily="34" charset="0"/>
                          <a:cs typeface="Times New Roman" panose="02020603050405020304" pitchFamily="18" charset="0"/>
                        </a:rPr>
                        <a:t>4,21</a:t>
                      </a:r>
                    </a:p>
                  </a:txBody>
                  <a:tcPr marL="68580" marR="68580" marT="0" marB="0">
                    <a:solidFill>
                      <a:srgbClr val="92D050"/>
                    </a:solidFill>
                  </a:tcPr>
                </a:tc>
                <a:extLst>
                  <a:ext uri="{0D108BD9-81ED-4DB2-BD59-A6C34878D82A}">
                    <a16:rowId xmlns:a16="http://schemas.microsoft.com/office/drawing/2014/main" val="1213366700"/>
                  </a:ext>
                </a:extLst>
              </a:tr>
              <a:tr h="434768">
                <a:tc>
                  <a:txBody>
                    <a:bodyPr/>
                    <a:lstStyle/>
                    <a:p>
                      <a:pPr algn="just">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woj. śląskie</a:t>
                      </a:r>
                    </a:p>
                  </a:txBody>
                  <a:tcPr marL="68580" marR="68580" marT="0" marB="0"/>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20,72</a:t>
                      </a:r>
                    </a:p>
                  </a:txBody>
                  <a:tcPr marL="68580" marR="68580" marT="0" marB="0"/>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3,84</a:t>
                      </a:r>
                    </a:p>
                  </a:txBody>
                  <a:tcPr marL="68580" marR="68580" marT="0" marB="0"/>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25,72</a:t>
                      </a:r>
                    </a:p>
                  </a:txBody>
                  <a:tcPr marL="68580" marR="68580" marT="0" marB="0">
                    <a:solidFill>
                      <a:srgbClr val="FFC000"/>
                    </a:solidFill>
                  </a:tcPr>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4,15</a:t>
                      </a:r>
                    </a:p>
                  </a:txBody>
                  <a:tcPr marL="68580" marR="68580" marT="0" marB="0">
                    <a:solidFill>
                      <a:srgbClr val="FFC000"/>
                    </a:solidFill>
                  </a:tcPr>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15,96</a:t>
                      </a:r>
                    </a:p>
                  </a:txBody>
                  <a:tcPr marL="68580" marR="68580" marT="0" marB="0">
                    <a:solidFill>
                      <a:srgbClr val="92D050"/>
                    </a:solidFill>
                  </a:tcPr>
                </a:tc>
                <a:tc>
                  <a:txBody>
                    <a:bodyPr/>
                    <a:lstStyle/>
                    <a:p>
                      <a:pPr algn="ctr">
                        <a:lnSpc>
                          <a:spcPct val="107000"/>
                        </a:lnSpc>
                        <a:spcAft>
                          <a:spcPts val="8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3,55</a:t>
                      </a:r>
                    </a:p>
                  </a:txBody>
                  <a:tcPr marL="68580" marR="68580" marT="0" marB="0">
                    <a:solidFill>
                      <a:srgbClr val="92D050"/>
                    </a:solidFill>
                  </a:tcPr>
                </a:tc>
                <a:extLst>
                  <a:ext uri="{0D108BD9-81ED-4DB2-BD59-A6C34878D82A}">
                    <a16:rowId xmlns:a16="http://schemas.microsoft.com/office/drawing/2014/main" val="3630122965"/>
                  </a:ext>
                </a:extLst>
              </a:tr>
            </a:tbl>
          </a:graphicData>
        </a:graphic>
      </p:graphicFrame>
    </p:spTree>
    <p:extLst>
      <p:ext uri="{BB962C8B-B14F-4D97-AF65-F5344CB8AC3E}">
        <p14:creationId xmlns:p14="http://schemas.microsoft.com/office/powerpoint/2010/main" val="3896648652"/>
      </p:ext>
    </p:extLst>
  </p:cSld>
  <p:clrMapOvr>
    <a:masterClrMapping/>
  </p:clrMapOvr>
  <mc:AlternateContent xmlns:mc="http://schemas.openxmlformats.org/markup-compatibility/2006" xmlns:p14="http://schemas.microsoft.com/office/powerpoint/2010/main">
    <mc:Choice Requires="p14">
      <p:transition spd="slow" p14:dur="2000" advTm="10421"/>
    </mc:Choice>
    <mc:Fallback xmlns="">
      <p:transition spd="slow" advTm="10421"/>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CD23336-5F2F-95E5-DB54-8CBEBD6D39EA}"/>
              </a:ext>
            </a:extLst>
          </p:cNvPr>
          <p:cNvSpPr>
            <a:spLocks noGrp="1"/>
          </p:cNvSpPr>
          <p:nvPr>
            <p:ph type="title"/>
          </p:nvPr>
        </p:nvSpPr>
        <p:spPr>
          <a:xfrm>
            <a:off x="838200" y="365126"/>
            <a:ext cx="10515600" cy="671511"/>
          </a:xfrm>
        </p:spPr>
        <p:txBody>
          <a:bodyPr>
            <a:normAutofit fontScale="90000"/>
          </a:bodyPr>
          <a:lstStyle/>
          <a:p>
            <a:br>
              <a:rPr lang="pl-PL" sz="3100" dirty="0"/>
            </a:br>
            <a:br>
              <a:rPr lang="pl-PL" sz="3100" dirty="0"/>
            </a:br>
            <a:br>
              <a:rPr lang="pl-PL" sz="3100" dirty="0"/>
            </a:br>
            <a:r>
              <a:rPr lang="pl-PL" sz="2700" dirty="0"/>
              <a:t>Odsetek zaszczepionych wg. płci na terenie PSSE w Rybniku</a:t>
            </a:r>
            <a:br>
              <a:rPr lang="pl-PL" sz="3200" dirty="0"/>
            </a:br>
            <a:br>
              <a:rPr lang="pl-PL" dirty="0"/>
            </a:br>
            <a:endParaRPr lang="pl-PL" dirty="0"/>
          </a:p>
        </p:txBody>
      </p:sp>
      <p:graphicFrame>
        <p:nvGraphicFramePr>
          <p:cNvPr id="4" name="Symbol zastępczy zawartości 3">
            <a:extLst>
              <a:ext uri="{FF2B5EF4-FFF2-40B4-BE49-F238E27FC236}">
                <a16:creationId xmlns:a16="http://schemas.microsoft.com/office/drawing/2014/main" id="{E0278EC7-705A-88C1-14E8-FE13ECAF5558}"/>
              </a:ext>
            </a:extLst>
          </p:cNvPr>
          <p:cNvGraphicFramePr>
            <a:graphicFrameLocks noGrp="1"/>
          </p:cNvGraphicFramePr>
          <p:nvPr>
            <p:ph idx="1"/>
            <p:extLst>
              <p:ext uri="{D42A27DB-BD31-4B8C-83A1-F6EECF244321}">
                <p14:modId xmlns:p14="http://schemas.microsoft.com/office/powerpoint/2010/main" val="881254744"/>
              </p:ext>
            </p:extLst>
          </p:nvPr>
        </p:nvGraphicFramePr>
        <p:xfrm>
          <a:off x="838200" y="1244009"/>
          <a:ext cx="10515600" cy="45773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04014781"/>
      </p:ext>
    </p:extLst>
  </p:cSld>
  <p:clrMapOvr>
    <a:masterClrMapping/>
  </p:clrMapOvr>
  <mc:AlternateContent xmlns:mc="http://schemas.openxmlformats.org/markup-compatibility/2006" xmlns:p14="http://schemas.microsoft.com/office/powerpoint/2010/main">
    <mc:Choice Requires="p14">
      <p:transition spd="slow" p14:dur="2000" advTm="6094"/>
    </mc:Choice>
    <mc:Fallback xmlns="">
      <p:transition spd="slow" advTm="6094"/>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4411C1C-7204-1EC6-CD56-56BF0CEAFF05}"/>
              </a:ext>
            </a:extLst>
          </p:cNvPr>
          <p:cNvSpPr>
            <a:spLocks noGrp="1"/>
          </p:cNvSpPr>
          <p:nvPr>
            <p:ph type="title"/>
          </p:nvPr>
        </p:nvSpPr>
        <p:spPr>
          <a:xfrm>
            <a:off x="838200" y="365126"/>
            <a:ext cx="10515600" cy="517376"/>
          </a:xfrm>
        </p:spPr>
        <p:txBody>
          <a:bodyPr>
            <a:normAutofit fontScale="90000"/>
          </a:bodyPr>
          <a:lstStyle/>
          <a:p>
            <a:br>
              <a:rPr lang="pl-PL" sz="3100" dirty="0"/>
            </a:br>
            <a:r>
              <a:rPr lang="pl-PL" sz="3100" dirty="0"/>
              <a:t>Odsetek zaszczepionych wg. roczników urodzenia</a:t>
            </a:r>
            <a:br>
              <a:rPr lang="pl-PL" dirty="0"/>
            </a:br>
            <a:endParaRPr lang="pl-PL" dirty="0"/>
          </a:p>
        </p:txBody>
      </p:sp>
      <p:graphicFrame>
        <p:nvGraphicFramePr>
          <p:cNvPr id="4" name="Symbol zastępczy zawartości 3">
            <a:extLst>
              <a:ext uri="{FF2B5EF4-FFF2-40B4-BE49-F238E27FC236}">
                <a16:creationId xmlns:a16="http://schemas.microsoft.com/office/drawing/2014/main" id="{574926F1-DE54-81C7-36F2-C0B0FE34E10F}"/>
              </a:ext>
            </a:extLst>
          </p:cNvPr>
          <p:cNvGraphicFramePr>
            <a:graphicFrameLocks noGrp="1"/>
          </p:cNvGraphicFramePr>
          <p:nvPr>
            <p:ph idx="1"/>
            <p:extLst>
              <p:ext uri="{D42A27DB-BD31-4B8C-83A1-F6EECF244321}">
                <p14:modId xmlns:p14="http://schemas.microsoft.com/office/powerpoint/2010/main" val="3177300062"/>
              </p:ext>
            </p:extLst>
          </p:nvPr>
        </p:nvGraphicFramePr>
        <p:xfrm>
          <a:off x="838200" y="956930"/>
          <a:ext cx="10515600" cy="48644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67329445"/>
      </p:ext>
    </p:extLst>
  </p:cSld>
  <p:clrMapOvr>
    <a:masterClrMapping/>
  </p:clrMapOvr>
  <mc:AlternateContent xmlns:mc="http://schemas.openxmlformats.org/markup-compatibility/2006" xmlns:p14="http://schemas.microsoft.com/office/powerpoint/2010/main">
    <mc:Choice Requires="p14">
      <p:transition spd="slow" p14:dur="2000" advTm="12538"/>
    </mc:Choice>
    <mc:Fallback xmlns="">
      <p:transition spd="slow" advTm="12538"/>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4FCEDE-917B-3389-3CF2-DB499EB49E7D}"/>
              </a:ext>
            </a:extLst>
          </p:cNvPr>
          <p:cNvSpPr>
            <a:spLocks noGrp="1"/>
          </p:cNvSpPr>
          <p:nvPr>
            <p:ph type="title"/>
          </p:nvPr>
        </p:nvSpPr>
        <p:spPr>
          <a:xfrm>
            <a:off x="838200" y="365126"/>
            <a:ext cx="10515600" cy="570540"/>
          </a:xfrm>
        </p:spPr>
        <p:txBody>
          <a:bodyPr>
            <a:normAutofit fontScale="90000"/>
          </a:bodyPr>
          <a:lstStyle/>
          <a:p>
            <a:br>
              <a:rPr lang="pl-PL" sz="2800" dirty="0"/>
            </a:br>
            <a:r>
              <a:rPr lang="pl-PL" sz="2800" dirty="0"/>
              <a:t>Źródła i materiały</a:t>
            </a:r>
            <a:br>
              <a:rPr lang="pl-PL" dirty="0"/>
            </a:br>
            <a:endParaRPr lang="pl-PL" dirty="0"/>
          </a:p>
        </p:txBody>
      </p:sp>
      <p:sp>
        <p:nvSpPr>
          <p:cNvPr id="3" name="Symbol zastępczy zawartości 2">
            <a:extLst>
              <a:ext uri="{FF2B5EF4-FFF2-40B4-BE49-F238E27FC236}">
                <a16:creationId xmlns:a16="http://schemas.microsoft.com/office/drawing/2014/main" id="{4A65F2E4-0E2C-C110-82E2-E3B3B247E1B0}"/>
              </a:ext>
            </a:extLst>
          </p:cNvPr>
          <p:cNvSpPr>
            <a:spLocks noGrp="1"/>
          </p:cNvSpPr>
          <p:nvPr>
            <p:ph idx="1"/>
          </p:nvPr>
        </p:nvSpPr>
        <p:spPr>
          <a:xfrm>
            <a:off x="838200" y="1318436"/>
            <a:ext cx="10515600" cy="4167963"/>
          </a:xfrm>
        </p:spPr>
        <p:txBody>
          <a:bodyPr>
            <a:normAutofit lnSpcReduction="10000"/>
          </a:bodyPr>
          <a:lstStyle/>
          <a:p>
            <a:pPr marL="800100" lvl="1" indent="-342900" algn="just">
              <a:buFont typeface="Wingdings" panose="05000000000000000000" pitchFamily="2" charset="2"/>
              <a:buChar char="Ø"/>
            </a:pPr>
            <a:r>
              <a:rPr lang="pl-PL" dirty="0"/>
              <a:t>„</a:t>
            </a:r>
            <a:r>
              <a:rPr lang="pl-PL" sz="2200" dirty="0"/>
              <a:t>Powszechny program szczepień przeciw HPV - przewidywane skutki zdrowotne dla populacji oraz systemu ochrony zdrowia w Polsce” Wydział Nauki i Ewaluacji Agencji Badań Medycznych Warszawa 2024;</a:t>
            </a:r>
          </a:p>
          <a:p>
            <a:pPr marL="800100" lvl="1" indent="-342900" algn="just">
              <a:buFont typeface="Wingdings" panose="05000000000000000000" pitchFamily="2" charset="2"/>
              <a:buChar char="Ø"/>
            </a:pPr>
            <a:r>
              <a:rPr lang="pl-PL" sz="2200" dirty="0"/>
              <a:t>„Profilaktyka zakażeń wirusem brodawczaka ludzkiego (HPV)” Agencja Oceny Technologii Medycznych i Taryfikacji Wydział Oceny Technologii Medycznych, Raport nr OT.434.2.2024 Warszawa, kwiecień 2024;</a:t>
            </a:r>
          </a:p>
          <a:p>
            <a:pPr marL="800100" lvl="1" indent="-342900" algn="just">
              <a:buFont typeface="Wingdings" panose="05000000000000000000" pitchFamily="2" charset="2"/>
              <a:buChar char="Ø"/>
            </a:pPr>
            <a:r>
              <a:rPr lang="pl-PL" sz="2200" dirty="0"/>
              <a:t>Szczepienia. Info - </a:t>
            </a:r>
            <a:r>
              <a:rPr lang="pl-PL" sz="2200" u="sng" dirty="0">
                <a:hlinkClick r:id="rId2">
                  <a:extLst>
                    <a:ext uri="{A12FA001-AC4F-418D-AE19-62706E023703}">
                      <ahyp:hlinkClr xmlns:ahyp="http://schemas.microsoft.com/office/drawing/2018/hyperlinkcolor" val="tx"/>
                    </a:ext>
                  </a:extLst>
                </a:hlinkClick>
              </a:rPr>
              <a:t>https://szczepienia.pzh.gov.pl/szczepionki/hpv/</a:t>
            </a:r>
            <a:endParaRPr lang="pl-PL" sz="2200" dirty="0"/>
          </a:p>
          <a:p>
            <a:pPr marL="800100" lvl="1" indent="-342900" algn="just">
              <a:buFont typeface="Wingdings" panose="05000000000000000000" pitchFamily="2" charset="2"/>
              <a:buChar char="Ø"/>
            </a:pPr>
            <a:r>
              <a:rPr lang="pl-PL" sz="2200" dirty="0"/>
              <a:t>Ministerstwo Zdrowia - </a:t>
            </a:r>
            <a:r>
              <a:rPr lang="pl-PL" sz="2200" u="sng" dirty="0">
                <a:hlinkClick r:id="rId3">
                  <a:extLst>
                    <a:ext uri="{A12FA001-AC4F-418D-AE19-62706E023703}">
                      <ahyp:hlinkClr xmlns:ahyp="http://schemas.microsoft.com/office/drawing/2018/hyperlinkcolor" val="tx"/>
                    </a:ext>
                  </a:extLst>
                </a:hlinkClick>
              </a:rPr>
              <a:t>https://www.gov.pl/web/zdrowie/hpv</a:t>
            </a:r>
            <a:endParaRPr lang="pl-PL" sz="2200" dirty="0"/>
          </a:p>
          <a:p>
            <a:pPr marL="800100" lvl="1" indent="-342900">
              <a:buFont typeface="Wingdings" panose="05000000000000000000" pitchFamily="2" charset="2"/>
              <a:buChar char="Ø"/>
            </a:pPr>
            <a:r>
              <a:rPr lang="pl-PL" sz="2200" dirty="0"/>
              <a:t>Ministerstwo Edukacji Narodowej -</a:t>
            </a:r>
            <a:r>
              <a:rPr lang="pl-PL" sz="2200" u="sng" dirty="0"/>
              <a:t>https://www.gov.pl/web/edukacja/szczepienia-przeciw-hpv</a:t>
            </a:r>
            <a:endParaRPr lang="pl-PL" sz="2200" dirty="0"/>
          </a:p>
          <a:p>
            <a:endParaRPr lang="pl-PL" dirty="0"/>
          </a:p>
        </p:txBody>
      </p:sp>
    </p:spTree>
    <p:extLst>
      <p:ext uri="{BB962C8B-B14F-4D97-AF65-F5344CB8AC3E}">
        <p14:creationId xmlns:p14="http://schemas.microsoft.com/office/powerpoint/2010/main" val="4049637182"/>
      </p:ext>
    </p:extLst>
  </p:cSld>
  <p:clrMapOvr>
    <a:masterClrMapping/>
  </p:clrMapOvr>
  <mc:AlternateContent xmlns:mc="http://schemas.openxmlformats.org/markup-compatibility/2006" xmlns:p14="http://schemas.microsoft.com/office/powerpoint/2010/main">
    <mc:Choice Requires="p14">
      <p:transition spd="slow" p14:dur="2000" advTm="7235"/>
    </mc:Choice>
    <mc:Fallback xmlns="">
      <p:transition spd="slow" advTm="7235"/>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6A7F4D3-E5FF-E165-FC4A-845DD5F22927}"/>
              </a:ext>
            </a:extLst>
          </p:cNvPr>
          <p:cNvSpPr>
            <a:spLocks noGrp="1"/>
          </p:cNvSpPr>
          <p:nvPr>
            <p:ph type="title"/>
          </p:nvPr>
        </p:nvSpPr>
        <p:spPr>
          <a:xfrm>
            <a:off x="838200" y="365125"/>
            <a:ext cx="10515600" cy="1325563"/>
          </a:xfrm>
        </p:spPr>
        <p:txBody>
          <a:bodyPr anchor="ctr">
            <a:normAutofit/>
          </a:bodyPr>
          <a:lstStyle/>
          <a:p>
            <a:pPr algn="ctr"/>
            <a:r>
              <a:rPr lang="pl-PL" dirty="0"/>
              <a:t>PAMIĘTAJ</a:t>
            </a:r>
          </a:p>
        </p:txBody>
      </p:sp>
      <p:pic>
        <p:nvPicPr>
          <p:cNvPr id="3" name="silentwaves">
            <a:hlinkClick r:id="" action="ppaction://media"/>
            <a:extLst>
              <a:ext uri="{FF2B5EF4-FFF2-40B4-BE49-F238E27FC236}">
                <a16:creationId xmlns:a16="http://schemas.microsoft.com/office/drawing/2014/main" id="{E8C23004-4BC6-31B2-52F4-BFC30579624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92800" y="3225800"/>
            <a:ext cx="406400" cy="406400"/>
          </a:xfrm>
          <a:prstGeom prst="rect">
            <a:avLst/>
          </a:prstGeom>
        </p:spPr>
      </p:pic>
      <p:pic>
        <p:nvPicPr>
          <p:cNvPr id="9" name="Symbol zastępczy zawartości 8" descr="Banner_HPV_1408x594">
            <a:extLst>
              <a:ext uri="{FF2B5EF4-FFF2-40B4-BE49-F238E27FC236}">
                <a16:creationId xmlns:a16="http://schemas.microsoft.com/office/drawing/2014/main" id="{8D9308C5-33C2-EB71-BA2E-75451E31F72E}"/>
              </a:ext>
            </a:extLst>
          </p:cNvPr>
          <p:cNvPicPr>
            <a:picLocks noGrp="1" noChangeAspect="1"/>
          </p:cNvPicPr>
          <p:nvPr>
            <p:ph idx="1"/>
          </p:nvPr>
        </p:nvPicPr>
        <p:blipFill>
          <a:blip r:embed="rId5"/>
          <a:stretch>
            <a:fillRect/>
          </a:stretch>
        </p:blipFill>
        <p:spPr>
          <a:xfrm>
            <a:off x="1360311" y="1825625"/>
            <a:ext cx="9471378" cy="3995738"/>
          </a:xfrm>
          <a:prstGeom prst="rect">
            <a:avLst/>
          </a:prstGeom>
        </p:spPr>
      </p:pic>
    </p:spTree>
    <p:extLst>
      <p:ext uri="{BB962C8B-B14F-4D97-AF65-F5344CB8AC3E}">
        <p14:creationId xmlns:p14="http://schemas.microsoft.com/office/powerpoint/2010/main" val="2480558335"/>
      </p:ext>
    </p:extLst>
  </p:cSld>
  <p:clrMapOvr>
    <a:masterClrMapping/>
  </p:clrMapOvr>
  <mc:AlternateContent xmlns:mc="http://schemas.openxmlformats.org/markup-compatibility/2006" xmlns:p14="http://schemas.microsoft.com/office/powerpoint/2010/main">
    <mc:Choice Requires="p14">
      <p:transition spd="slow" p14:dur="2000" advTm="9635"/>
    </mc:Choice>
    <mc:Fallback xmlns="">
      <p:transition spd="slow" advTm="96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7160E64-DDA3-70D3-5654-5E013FE579A5}"/>
              </a:ext>
            </a:extLst>
          </p:cNvPr>
          <p:cNvSpPr>
            <a:spLocks noGrp="1"/>
          </p:cNvSpPr>
          <p:nvPr>
            <p:ph type="title"/>
          </p:nvPr>
        </p:nvSpPr>
        <p:spPr>
          <a:xfrm>
            <a:off x="838200" y="365125"/>
            <a:ext cx="10515600" cy="670809"/>
          </a:xfrm>
        </p:spPr>
        <p:txBody>
          <a:bodyPr anchor="ctr">
            <a:normAutofit fontScale="90000"/>
          </a:bodyPr>
          <a:lstStyle/>
          <a:p>
            <a:r>
              <a:rPr lang="pl-PL" sz="2800" dirty="0"/>
              <a:t>Czy HPV jest niebezpieczny?</a:t>
            </a:r>
            <a:br>
              <a:rPr lang="pl-PL" sz="2800" dirty="0"/>
            </a:br>
            <a:endParaRPr lang="pl-PL" sz="2800" dirty="0"/>
          </a:p>
        </p:txBody>
      </p:sp>
      <p:sp>
        <p:nvSpPr>
          <p:cNvPr id="3" name="Symbol zastępczy zawartości 2">
            <a:extLst>
              <a:ext uri="{FF2B5EF4-FFF2-40B4-BE49-F238E27FC236}">
                <a16:creationId xmlns:a16="http://schemas.microsoft.com/office/drawing/2014/main" id="{113C8558-6C86-7A24-C21F-405ADD10B7A0}"/>
              </a:ext>
            </a:extLst>
          </p:cNvPr>
          <p:cNvSpPr>
            <a:spLocks noGrp="1"/>
          </p:cNvSpPr>
          <p:nvPr>
            <p:ph idx="1"/>
          </p:nvPr>
        </p:nvSpPr>
        <p:spPr>
          <a:xfrm>
            <a:off x="838200" y="1187672"/>
            <a:ext cx="6781800" cy="4634393"/>
          </a:xfrm>
        </p:spPr>
        <p:txBody>
          <a:bodyPr>
            <a:normAutofit/>
          </a:bodyPr>
          <a:lstStyle/>
          <a:p>
            <a:pPr algn="just"/>
            <a:r>
              <a:rPr lang="pl-PL" sz="2000" dirty="0"/>
              <a:t>Infekcje HPV są powszechne. Większość zakażeń HPV ma charakter bezobjawowy i przemijający. Jednak w przypadku organizmów osób, które samoistnie nie usuwają wirusa, mogą rozwinąć się potencjalnie poważne lub nawet zagrażające życiu choroby. Przetrwałe zakażenie wirusem HPV (dotyczy zakażeń utrzymujących się &gt;24 miesięcy) może w kolejnych latach prowadzić do onkogenezy (</a:t>
            </a:r>
            <a:r>
              <a:rPr lang="pl-PL" sz="2000" i="1" dirty="0"/>
              <a:t>proces prowadzący do powstania nowotworu</a:t>
            </a:r>
            <a:r>
              <a:rPr lang="pl-PL" sz="2000" dirty="0"/>
              <a:t>). Z reguły zmiany chorobowe w obrębie zakażonej okolicy rosną powoli, szybciej natomiast u osób z niedoborem odporności.</a:t>
            </a:r>
          </a:p>
          <a:p>
            <a:endParaRPr lang="pl-PL" sz="2000" dirty="0"/>
          </a:p>
        </p:txBody>
      </p:sp>
      <p:pic>
        <p:nvPicPr>
          <p:cNvPr id="4" name="Obraz 3">
            <a:extLst>
              <a:ext uri="{FF2B5EF4-FFF2-40B4-BE49-F238E27FC236}">
                <a16:creationId xmlns:a16="http://schemas.microsoft.com/office/drawing/2014/main" id="{84F4755A-FFEE-9CB0-3AAD-3CA1AE61D75D}"/>
              </a:ext>
            </a:extLst>
          </p:cNvPr>
          <p:cNvPicPr>
            <a:picLocks noChangeAspect="1"/>
          </p:cNvPicPr>
          <p:nvPr/>
        </p:nvPicPr>
        <p:blipFill>
          <a:blip r:embed="rId2"/>
          <a:srcRect b="5815"/>
          <a:stretch>
            <a:fillRect/>
          </a:stretch>
        </p:blipFill>
        <p:spPr>
          <a:xfrm>
            <a:off x="7892143" y="1035934"/>
            <a:ext cx="3831772" cy="3996440"/>
          </a:xfrm>
          <a:prstGeom prst="rect">
            <a:avLst/>
          </a:prstGeom>
          <a:noFill/>
        </p:spPr>
      </p:pic>
    </p:spTree>
    <p:extLst>
      <p:ext uri="{BB962C8B-B14F-4D97-AF65-F5344CB8AC3E}">
        <p14:creationId xmlns:p14="http://schemas.microsoft.com/office/powerpoint/2010/main" val="1527801616"/>
      </p:ext>
    </p:extLst>
  </p:cSld>
  <p:clrMapOvr>
    <a:masterClrMapping/>
  </p:clrMapOvr>
  <mc:AlternateContent xmlns:mc="http://schemas.openxmlformats.org/markup-compatibility/2006" xmlns:p14="http://schemas.microsoft.com/office/powerpoint/2010/main">
    <mc:Choice Requires="p14">
      <p:transition spd="slow" p14:dur="2000" advTm="23128"/>
    </mc:Choice>
    <mc:Fallback xmlns="">
      <p:transition spd="slow" advTm="2312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DFF1D9-E02C-FDE6-48A6-7E8611BDC6B6}"/>
              </a:ext>
            </a:extLst>
          </p:cNvPr>
          <p:cNvSpPr>
            <a:spLocks noGrp="1"/>
          </p:cNvSpPr>
          <p:nvPr>
            <p:ph type="title"/>
          </p:nvPr>
        </p:nvSpPr>
        <p:spPr>
          <a:xfrm>
            <a:off x="838200" y="365125"/>
            <a:ext cx="10515600" cy="670809"/>
          </a:xfrm>
        </p:spPr>
        <p:txBody>
          <a:bodyPr>
            <a:normAutofit fontScale="90000"/>
          </a:bodyPr>
          <a:lstStyle/>
          <a:p>
            <a:r>
              <a:rPr lang="pl-PL" sz="2800" dirty="0"/>
              <a:t>Jakie choroby nowotworowe wywołuje HPV?</a:t>
            </a:r>
            <a:br>
              <a:rPr lang="pl-PL" sz="2800" dirty="0"/>
            </a:br>
            <a:endParaRPr lang="pl-PL" sz="2800" dirty="0"/>
          </a:p>
        </p:txBody>
      </p:sp>
      <p:sp>
        <p:nvSpPr>
          <p:cNvPr id="3" name="Symbol zastępczy zawartości 2">
            <a:extLst>
              <a:ext uri="{FF2B5EF4-FFF2-40B4-BE49-F238E27FC236}">
                <a16:creationId xmlns:a16="http://schemas.microsoft.com/office/drawing/2014/main" id="{A508E13F-3359-B6B9-0A30-6A258F0C4819}"/>
              </a:ext>
            </a:extLst>
          </p:cNvPr>
          <p:cNvSpPr>
            <a:spLocks noGrp="1"/>
          </p:cNvSpPr>
          <p:nvPr>
            <p:ph idx="1"/>
          </p:nvPr>
        </p:nvSpPr>
        <p:spPr>
          <a:xfrm>
            <a:off x="838200" y="1035934"/>
            <a:ext cx="5182560" cy="4786132"/>
          </a:xfrm>
        </p:spPr>
        <p:txBody>
          <a:bodyPr>
            <a:normAutofit fontScale="92500" lnSpcReduction="20000"/>
          </a:bodyPr>
          <a:lstStyle/>
          <a:p>
            <a:pPr algn="just"/>
            <a:r>
              <a:rPr lang="pl-PL" dirty="0"/>
              <a:t>Prawie wszystkie przypadki raka szyjki macicy są wynikiem zakażenia onkogennym typem wirusa HPV.</a:t>
            </a:r>
          </a:p>
          <a:p>
            <a:pPr algn="just"/>
            <a:r>
              <a:rPr lang="pl-PL" b="1" dirty="0"/>
              <a:t>Wykazano, że DNA wirusa HPV jest obecne w 99,7% próbek z rakiem szyjki macicy, potwierdzając związek przyczynowy pomiędzy zakażeniem HPV, a rakiem szyjki macicy. </a:t>
            </a:r>
            <a:endParaRPr lang="pl-PL" dirty="0"/>
          </a:p>
          <a:p>
            <a:pPr algn="just"/>
            <a:r>
              <a:rPr lang="pl-PL" dirty="0"/>
              <a:t>Zakażenia HPV są czynnikiem etiologicznym szeregu jednostek chorobowych.</a:t>
            </a:r>
          </a:p>
          <a:p>
            <a:pPr algn="just"/>
            <a:r>
              <a:rPr lang="pl-PL" dirty="0"/>
              <a:t>Okres dzielący pierwotne zakażenie od stwierdzenia inwazyjnej postaci raka może wahać się od 5 do 40 lat.</a:t>
            </a:r>
          </a:p>
          <a:p>
            <a:endParaRPr lang="pl-PL" dirty="0"/>
          </a:p>
        </p:txBody>
      </p:sp>
      <p:pic>
        <p:nvPicPr>
          <p:cNvPr id="4" name="Obraz 3">
            <a:extLst>
              <a:ext uri="{FF2B5EF4-FFF2-40B4-BE49-F238E27FC236}">
                <a16:creationId xmlns:a16="http://schemas.microsoft.com/office/drawing/2014/main" id="{97B96537-A29F-2858-17C3-8CC1BD6A1F3E}"/>
              </a:ext>
            </a:extLst>
          </p:cNvPr>
          <p:cNvPicPr>
            <a:picLocks noChangeAspect="1"/>
          </p:cNvPicPr>
          <p:nvPr/>
        </p:nvPicPr>
        <p:blipFill>
          <a:blip r:embed="rId2"/>
          <a:stretch>
            <a:fillRect/>
          </a:stretch>
        </p:blipFill>
        <p:spPr>
          <a:xfrm>
            <a:off x="6171242" y="2482703"/>
            <a:ext cx="5761219" cy="2371550"/>
          </a:xfrm>
          <a:prstGeom prst="rect">
            <a:avLst/>
          </a:prstGeom>
        </p:spPr>
      </p:pic>
    </p:spTree>
    <p:extLst>
      <p:ext uri="{BB962C8B-B14F-4D97-AF65-F5344CB8AC3E}">
        <p14:creationId xmlns:p14="http://schemas.microsoft.com/office/powerpoint/2010/main" val="3352475010"/>
      </p:ext>
    </p:extLst>
  </p:cSld>
  <p:clrMapOvr>
    <a:masterClrMapping/>
  </p:clrMapOvr>
  <mc:AlternateContent xmlns:mc="http://schemas.openxmlformats.org/markup-compatibility/2006" xmlns:p14="http://schemas.microsoft.com/office/powerpoint/2010/main">
    <mc:Choice Requires="p14">
      <p:transition spd="slow" p14:dur="2000" advTm="22327"/>
    </mc:Choice>
    <mc:Fallback xmlns="">
      <p:transition spd="slow" advTm="22327"/>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ABBA305-2215-C23C-754C-0B7E8E4E6563}"/>
              </a:ext>
            </a:extLst>
          </p:cNvPr>
          <p:cNvSpPr>
            <a:spLocks noGrp="1"/>
          </p:cNvSpPr>
          <p:nvPr>
            <p:ph type="title"/>
          </p:nvPr>
        </p:nvSpPr>
        <p:spPr>
          <a:xfrm>
            <a:off x="838200" y="365126"/>
            <a:ext cx="10515600" cy="793824"/>
          </a:xfrm>
        </p:spPr>
        <p:txBody>
          <a:bodyPr>
            <a:normAutofit fontScale="90000"/>
          </a:bodyPr>
          <a:lstStyle/>
          <a:p>
            <a:r>
              <a:rPr lang="pl-PL" sz="2800" dirty="0"/>
              <a:t>Jakie inne choroby wywołuje HPV?</a:t>
            </a:r>
            <a:br>
              <a:rPr lang="pl-PL" sz="2800" dirty="0"/>
            </a:br>
            <a:endParaRPr lang="pl-PL" sz="2800" dirty="0"/>
          </a:p>
        </p:txBody>
      </p:sp>
      <p:sp>
        <p:nvSpPr>
          <p:cNvPr id="3" name="Symbol zastępczy zawartości 2">
            <a:extLst>
              <a:ext uri="{FF2B5EF4-FFF2-40B4-BE49-F238E27FC236}">
                <a16:creationId xmlns:a16="http://schemas.microsoft.com/office/drawing/2014/main" id="{D4C81525-EBBA-3CD2-2E7B-1D20CC0B2AB6}"/>
              </a:ext>
            </a:extLst>
          </p:cNvPr>
          <p:cNvSpPr>
            <a:spLocks noGrp="1"/>
          </p:cNvSpPr>
          <p:nvPr>
            <p:ph idx="1"/>
          </p:nvPr>
        </p:nvSpPr>
        <p:spPr>
          <a:xfrm>
            <a:off x="838200" y="1158950"/>
            <a:ext cx="10515600" cy="4651542"/>
          </a:xfrm>
        </p:spPr>
        <p:txBody>
          <a:bodyPr>
            <a:normAutofit/>
          </a:bodyPr>
          <a:lstStyle/>
          <a:p>
            <a:pPr marL="342900" lvl="0" indent="-342900" algn="just">
              <a:buFont typeface="Wingdings" panose="05000000000000000000" pitchFamily="2" charset="2"/>
              <a:buChar char="Ø"/>
            </a:pPr>
            <a:r>
              <a:rPr lang="pl-PL" dirty="0"/>
              <a:t>Brodawczakowatość krtani, będąca następstwem zakażenia HPV, jest najczęstszą tego typu zmianą w układzie oddechowym. Powstałe zwężenia dróg oddechowych mogą powodować dolegliwości o różnym nasileniu, szczególnie groźne u małych dzieci. </a:t>
            </a:r>
          </a:p>
          <a:p>
            <a:pPr marL="342900" lvl="0" indent="-342900" algn="just">
              <a:buFont typeface="Wingdings" panose="05000000000000000000" pitchFamily="2" charset="2"/>
              <a:buChar char="Ø"/>
            </a:pPr>
            <a:r>
              <a:rPr lang="pl-PL" dirty="0"/>
              <a:t>Znaczny problem stanowią HPV w patologii układu moczopłciowego. Brodawczakowatość sromu, prącia czy kłykciny okolicy odbytu stanowią ciągle narastający problem, ponieważ zmiany te mogą stanowić punkt wyjścia dla rozwoju nowotworów.</a:t>
            </a:r>
          </a:p>
          <a:p>
            <a:pPr marL="342900" lvl="0" indent="-342900" algn="just">
              <a:buFont typeface="Wingdings" panose="05000000000000000000" pitchFamily="2" charset="2"/>
              <a:buChar char="Ø"/>
            </a:pPr>
            <a:r>
              <a:rPr lang="pl-PL" dirty="0"/>
              <a:t>Kłykciny dużych rozmiarów mogą zwęzić kanał rodny stanowiąc przeszkodę mechaniczną oraz źródło zakażenia dla noworodka.</a:t>
            </a:r>
          </a:p>
          <a:p>
            <a:endParaRPr lang="pl-PL" dirty="0"/>
          </a:p>
        </p:txBody>
      </p:sp>
    </p:spTree>
    <p:extLst>
      <p:ext uri="{BB962C8B-B14F-4D97-AF65-F5344CB8AC3E}">
        <p14:creationId xmlns:p14="http://schemas.microsoft.com/office/powerpoint/2010/main" val="3361761164"/>
      </p:ext>
    </p:extLst>
  </p:cSld>
  <p:clrMapOvr>
    <a:masterClrMapping/>
  </p:clrMapOvr>
  <mc:AlternateContent xmlns:mc="http://schemas.openxmlformats.org/markup-compatibility/2006" xmlns:p14="http://schemas.microsoft.com/office/powerpoint/2010/main">
    <mc:Choice Requires="p14">
      <p:transition spd="slow" p14:dur="2000" advTm="18934"/>
    </mc:Choice>
    <mc:Fallback xmlns="">
      <p:transition spd="slow" advTm="18934"/>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4DCBB1-2D5B-2EC3-0D8E-6A9238964FDE}"/>
              </a:ext>
            </a:extLst>
          </p:cNvPr>
          <p:cNvSpPr>
            <a:spLocks noGrp="1"/>
          </p:cNvSpPr>
          <p:nvPr>
            <p:ph type="title"/>
          </p:nvPr>
        </p:nvSpPr>
        <p:spPr>
          <a:xfrm>
            <a:off x="838200" y="365125"/>
            <a:ext cx="10515600" cy="682383"/>
          </a:xfrm>
        </p:spPr>
        <p:txBody>
          <a:bodyPr>
            <a:normAutofit fontScale="90000"/>
          </a:bodyPr>
          <a:lstStyle/>
          <a:p>
            <a:br>
              <a:rPr lang="pl-PL" sz="3100" dirty="0"/>
            </a:br>
            <a:r>
              <a:rPr lang="pl-PL" sz="3100" dirty="0"/>
              <a:t>Skala zachorowalności na nowotwory HPV</a:t>
            </a:r>
            <a:br>
              <a:rPr lang="pl-PL" dirty="0"/>
            </a:br>
            <a:endParaRPr lang="pl-PL" dirty="0"/>
          </a:p>
        </p:txBody>
      </p:sp>
      <p:sp>
        <p:nvSpPr>
          <p:cNvPr id="3" name="Symbol zastępczy zawartości 2">
            <a:extLst>
              <a:ext uri="{FF2B5EF4-FFF2-40B4-BE49-F238E27FC236}">
                <a16:creationId xmlns:a16="http://schemas.microsoft.com/office/drawing/2014/main" id="{4444CEF2-4D39-5F84-493F-CE40BD96472F}"/>
              </a:ext>
            </a:extLst>
          </p:cNvPr>
          <p:cNvSpPr>
            <a:spLocks noGrp="1"/>
          </p:cNvSpPr>
          <p:nvPr>
            <p:ph idx="1"/>
          </p:nvPr>
        </p:nvSpPr>
        <p:spPr>
          <a:xfrm>
            <a:off x="838200" y="1047508"/>
            <a:ext cx="10515600" cy="4762984"/>
          </a:xfrm>
        </p:spPr>
        <p:txBody>
          <a:bodyPr>
            <a:normAutofit fontScale="92500" lnSpcReduction="20000"/>
          </a:bodyPr>
          <a:lstStyle/>
          <a:p>
            <a:pPr algn="just"/>
            <a:r>
              <a:rPr lang="pl-PL" dirty="0"/>
              <a:t>Szacuje się, że na świecie około 630 milionów ludzi jest zakażonych HPV. Około połowa aktywnych seksualnie kobiet i mężczyzn zostanie zakażona tym wirusem.</a:t>
            </a:r>
          </a:p>
          <a:p>
            <a:pPr algn="just"/>
            <a:r>
              <a:rPr lang="pl-PL" dirty="0"/>
              <a:t> ● Większość kobiet (80%) zostaje zakażona przed ukończeniem 50 roku życia. </a:t>
            </a:r>
          </a:p>
          <a:p>
            <a:pPr algn="just"/>
            <a:r>
              <a:rPr lang="pl-PL" dirty="0"/>
              <a:t> ● Globalnie notuje się około 500 000 nowych zachorowań rocznie, z czego około 300 000 kobiet umiera z powodu raka szyjki macicy (liczba kobiet chorujących na raka szyjki macicy na świecie wynosi około 1,4 miliona). </a:t>
            </a:r>
          </a:p>
          <a:p>
            <a:pPr algn="just"/>
            <a:r>
              <a:rPr lang="pl-PL" dirty="0"/>
              <a:t>● Infekcja HPV jest najbardziej rozpowszechniona wśród młodych osób dorosłych w wieku 18 – 28 lat. Większość zakażeń przebiega bezobjawowo, a do transmisji wirusa dochodzi nawet wtedy, gdy brak jest objawów chorobowych (brodawek czy innych widocznych zmian). </a:t>
            </a:r>
          </a:p>
          <a:p>
            <a:pPr algn="just"/>
            <a:r>
              <a:rPr lang="pl-PL" dirty="0"/>
              <a:t>● Szczyt wykrywalności HPV występuje pomiędzy 15 a 25 rokiem życia. Wraz ze wzrostem wieku badanych kobiet spada częstość zakażeń HPV, a zwiększa się wykrywalność raka szyjki macicy.</a:t>
            </a:r>
          </a:p>
          <a:p>
            <a:endParaRPr lang="pl-PL" dirty="0"/>
          </a:p>
        </p:txBody>
      </p:sp>
    </p:spTree>
    <p:extLst>
      <p:ext uri="{BB962C8B-B14F-4D97-AF65-F5344CB8AC3E}">
        <p14:creationId xmlns:p14="http://schemas.microsoft.com/office/powerpoint/2010/main" val="114124021"/>
      </p:ext>
    </p:extLst>
  </p:cSld>
  <p:clrMapOvr>
    <a:masterClrMapping/>
  </p:clrMapOvr>
  <mc:AlternateContent xmlns:mc="http://schemas.openxmlformats.org/markup-compatibility/2006" xmlns:p14="http://schemas.microsoft.com/office/powerpoint/2010/main">
    <mc:Choice Requires="p14">
      <p:transition spd="slow" p14:dur="2000" advTm="33759"/>
    </mc:Choice>
    <mc:Fallback xmlns="">
      <p:transition spd="slow" advTm="33759"/>
    </mc:Fallback>
  </mc:AlternateContent>
</p:sld>
</file>

<file path=ppt/theme/theme1.xml><?xml version="1.0" encoding="utf-8"?>
<a:theme xmlns:a="http://schemas.openxmlformats.org/drawingml/2006/main" name="Motyw pakietu Office">
  <a:themeElements>
    <a:clrScheme name="Niestandardowy 3">
      <a:dk1>
        <a:sysClr val="windowText" lastClr="000000"/>
      </a:dk1>
      <a:lt1>
        <a:sysClr val="window" lastClr="FFFFFF"/>
      </a:lt1>
      <a:dk2>
        <a:srgbClr val="0E2841"/>
      </a:dk2>
      <a:lt2>
        <a:srgbClr val="E8E8E8"/>
      </a:lt2>
      <a:accent1>
        <a:srgbClr val="004993"/>
      </a:accent1>
      <a:accent2>
        <a:srgbClr val="E6332A"/>
      </a:accent2>
      <a:accent3>
        <a:srgbClr val="4D94D8"/>
      </a:accent3>
      <a:accent4>
        <a:srgbClr val="F07062"/>
      </a:accent4>
      <a:accent5>
        <a:srgbClr val="7F7F7F"/>
      </a:accent5>
      <a:accent6>
        <a:srgbClr val="D8D8D8"/>
      </a:accent6>
      <a:hlink>
        <a:srgbClr val="467886"/>
      </a:hlink>
      <a:folHlink>
        <a:srgbClr val="96607D"/>
      </a:folHlink>
    </a:clrScheme>
    <a:fontScheme name="Niestandardowy 1">
      <a:majorFont>
        <a:latin typeface="Lato"/>
        <a:ea typeface=""/>
        <a:cs typeface=""/>
      </a:majorFont>
      <a:minorFont>
        <a:latin typeface="Lato"/>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754</TotalTime>
  <Words>4868</Words>
  <Application>Microsoft Office PowerPoint</Application>
  <PresentationFormat>Panoramiczny</PresentationFormat>
  <Paragraphs>494</Paragraphs>
  <Slides>57</Slides>
  <Notes>1</Notes>
  <HiddenSlides>0</HiddenSlides>
  <MMClips>2</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57</vt:i4>
      </vt:variant>
    </vt:vector>
  </HeadingPairs>
  <TitlesOfParts>
    <vt:vector size="62" baseType="lpstr">
      <vt:lpstr>Aptos</vt:lpstr>
      <vt:lpstr>Arial</vt:lpstr>
      <vt:lpstr>Lato</vt:lpstr>
      <vt:lpstr>Wingdings</vt:lpstr>
      <vt:lpstr>Motyw pakietu Office</vt:lpstr>
      <vt:lpstr>Dlaczego warto chronić dzieci przed HPV</vt:lpstr>
      <vt:lpstr>O wirusie HPV</vt:lpstr>
      <vt:lpstr>Wirus HPV</vt:lpstr>
      <vt:lpstr>Typy wirusa HPV</vt:lpstr>
      <vt:lpstr> Drogi zakażenia HPV </vt:lpstr>
      <vt:lpstr>Czy HPV jest niebezpieczny? </vt:lpstr>
      <vt:lpstr>Jakie choroby nowotworowe wywołuje HPV? </vt:lpstr>
      <vt:lpstr>Jakie inne choroby wywołuje HPV? </vt:lpstr>
      <vt:lpstr> Skala zachorowalności na nowotwory HPV </vt:lpstr>
      <vt:lpstr> Epidemiologia- zachorowalność w Polsce </vt:lpstr>
      <vt:lpstr>Zachorowalność u kobiet</vt:lpstr>
      <vt:lpstr>Zachorowalność u mężczyzn</vt:lpstr>
      <vt:lpstr>Liczba nowotworów złośliwych przypisywalna HPV w populacji Polskiej według płci i lokalizacji nowotworu, 1999–2020</vt:lpstr>
      <vt:lpstr>Leczenie, profilaktyka </vt:lpstr>
      <vt:lpstr>Metody leczenia</vt:lpstr>
      <vt:lpstr>Szczepienia przeciw HPV</vt:lpstr>
      <vt:lpstr> Szczepionki HPV  </vt:lpstr>
      <vt:lpstr>Budowa szczepionki HPV</vt:lpstr>
      <vt:lpstr> Jakie rodzaje szczepionek są dostępne w Polsce? </vt:lpstr>
      <vt:lpstr> Porównanie szczepionek na podstawie charakterystyki produktu leczniczego </vt:lpstr>
      <vt:lpstr> Kiedy dopuszczono do stosowania pierwszą szczepionkę przeciw HPV? </vt:lpstr>
      <vt:lpstr> Czy skład szczepionek przeciw HPV jest kontrolowany? </vt:lpstr>
      <vt:lpstr> Czy skład szczepionek przeciw HPV jest kontrolowany? </vt:lpstr>
      <vt:lpstr> Niepożądane odczyny poszczepienne, przeciwskazania do szczepień </vt:lpstr>
      <vt:lpstr> Jakie niepożądane odczyny poszczepienne mogą się pojawić po szczepieniach przeciw HPV? </vt:lpstr>
      <vt:lpstr>NOP</vt:lpstr>
      <vt:lpstr>Czy obawy o oddalone w czasie negatywne skutki szczepionek przeciw HPV są uzasadnione?</vt:lpstr>
      <vt:lpstr>Czy obawy o oddalone w czasie negatywne skutki szczepionek przeciw HPV są uzasadnione?</vt:lpstr>
      <vt:lpstr>   Czy korzyści ze szczepienia przeciw HPV przewyższają ryzyko? </vt:lpstr>
      <vt:lpstr> Skuteczność szczepionek przeciw HPV </vt:lpstr>
      <vt:lpstr>Skuteczność szczepionek przeciw HPV</vt:lpstr>
      <vt:lpstr>Skuteczność szczepionek przeciw HPV</vt:lpstr>
      <vt:lpstr>Skuteczność szczepionek przeciw HPV</vt:lpstr>
      <vt:lpstr> Dlaczego szczepienia przeciw HPV zalecane są nastolatkom? </vt:lpstr>
      <vt:lpstr>cd.</vt:lpstr>
      <vt:lpstr> Stanowisko towarzystw naukowych i konsultantów krajowych </vt:lpstr>
      <vt:lpstr>Programy szczepień przeciw HPV </vt:lpstr>
      <vt:lpstr>Programy szczepień na świecie</vt:lpstr>
      <vt:lpstr>Programy szczepień w Europie</vt:lpstr>
      <vt:lpstr>Przykłady efektów działania programów</vt:lpstr>
      <vt:lpstr> Powszechny program szczepień przeciw HPV w Polsce </vt:lpstr>
      <vt:lpstr>Powszechny program szczepień przeciw HPV w Polsce</vt:lpstr>
      <vt:lpstr>Zalecenia Ministra Zdrowia dotyczące realizacji szczepień przeciw ludzkiemu wirusowi brodawczaka (HPV) w ramach powszechnego programu szczepień</vt:lpstr>
      <vt:lpstr>cd. Zalecenia Ministra Zdrowia</vt:lpstr>
      <vt:lpstr>       Organizacja szczepień przeciw HPV w szkole </vt:lpstr>
      <vt:lpstr> Założenia programu i termin realizacji </vt:lpstr>
      <vt:lpstr> Podstawa prawna do realizacji szczepień zalecanych </vt:lpstr>
      <vt:lpstr>  Role w organizacji szczepień przeciw HPV w szkole </vt:lpstr>
      <vt:lpstr> Obecność rodzica podczas szczepienia dziecka  </vt:lpstr>
      <vt:lpstr>Statystyka</vt:lpstr>
      <vt:lpstr>  Szczepienia w rocznikach 2006-2017 w latach 2021-2026* - ogółem  (* stan na dzień 16.08.2026r) </vt:lpstr>
      <vt:lpstr>  Odsetek zaszczepionych w podziale terytorialnym oraz wg płci  w latach 2021-2026* (* stan na dzień 16.08.2026r)  </vt:lpstr>
      <vt:lpstr> Odsetek zaszczepionych na terenie nadzorowanym PSSE      w Rybniku oraz wg płci w latach 2021-2026* ( *stan na 16.08.2026r.) </vt:lpstr>
      <vt:lpstr>   Odsetek zaszczepionych wg. płci na terenie PSSE w Rybniku  </vt:lpstr>
      <vt:lpstr> Odsetek zaszczepionych wg. roczników urodzenia </vt:lpstr>
      <vt:lpstr> Źródła i materiały </vt:lpstr>
      <vt:lpstr>PAMIĘTAJ</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GIS - Marcin Szczupak</dc:creator>
  <cp:lastModifiedBy>PSSE Rybnik - Katarzyna Malcherczyk</cp:lastModifiedBy>
  <cp:revision>16</cp:revision>
  <dcterms:created xsi:type="dcterms:W3CDTF">2025-08-07T11:00:28Z</dcterms:created>
  <dcterms:modified xsi:type="dcterms:W3CDTF">2026-08-28T08:10:37Z</dcterms:modified>
</cp:coreProperties>
</file>