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4"/>
  </p:sldMasterIdLst>
  <p:notesMasterIdLst>
    <p:notesMasterId r:id="rId33"/>
  </p:notesMasterIdLst>
  <p:handoutMasterIdLst>
    <p:handoutMasterId r:id="rId34"/>
  </p:handoutMasterIdLst>
  <p:sldIdLst>
    <p:sldId id="1520" r:id="rId5"/>
    <p:sldId id="1579" r:id="rId6"/>
    <p:sldId id="1600" r:id="rId7"/>
    <p:sldId id="1518" r:id="rId8"/>
    <p:sldId id="1526" r:id="rId9"/>
    <p:sldId id="1580" r:id="rId10"/>
    <p:sldId id="1581" r:id="rId11"/>
    <p:sldId id="1541" r:id="rId12"/>
    <p:sldId id="1542" r:id="rId13"/>
    <p:sldId id="1582" r:id="rId14"/>
    <p:sldId id="1583" r:id="rId15"/>
    <p:sldId id="1584" r:id="rId16"/>
    <p:sldId id="1585" r:id="rId17"/>
    <p:sldId id="1586" r:id="rId18"/>
    <p:sldId id="1587" r:id="rId19"/>
    <p:sldId id="1588" r:id="rId20"/>
    <p:sldId id="1589" r:id="rId21"/>
    <p:sldId id="1590" r:id="rId22"/>
    <p:sldId id="1591" r:id="rId23"/>
    <p:sldId id="1592" r:id="rId24"/>
    <p:sldId id="1593" r:id="rId25"/>
    <p:sldId id="1594" r:id="rId26"/>
    <p:sldId id="1595" r:id="rId27"/>
    <p:sldId id="1596" r:id="rId28"/>
    <p:sldId id="1597" r:id="rId29"/>
    <p:sldId id="1598" r:id="rId30"/>
    <p:sldId id="1599" r:id="rId31"/>
    <p:sldId id="1556" r:id="rId32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100" d="100"/>
          <a:sy n="100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5D1EC30-5B0B-48D0-A1A8-66A96720DF24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9F68A4D-42A7-45F7-9930-00E8DCB48D7E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56375-2886-B5A3-8668-D8D7CDAA9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4C385E1-01AA-ABE4-18DC-462EBF4AF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6FA8EEE-EF98-E15B-27FD-439E0B32B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8627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instrukcje2" TargetMode="External"/><Relationship Id="rId2" Type="http://schemas.openxmlformats.org/officeDocument/2006/relationships/hyperlink" Target="https://www.gov.pl/web/nfosigw/generator-wnioskow-o-dofinansowanie" TargetMode="Externa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mailto:0201.zrodla_kogeneracja.sekretariat@nfosigw.gov.pl" TargetMode="External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8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2.svg"/><Relationship Id="rId4" Type="http://schemas.openxmlformats.org/officeDocument/2006/relationships/image" Target="../media/image39.png"/><Relationship Id="rId9" Type="http://schemas.openxmlformats.org/officeDocument/2006/relationships/hyperlink" Target="https://www.linkedin.com/company/18824772/admin/page-posts/published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youtu.be/gby8aSntG2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26452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3429000"/>
            <a:ext cx="6675120" cy="169817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pl-PL" altLang="pl-PL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1.15 Część 5) Źródła wysokosprawnej kogeneracji   </a:t>
            </a: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 w ramach II naboru</a:t>
            </a: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11.06.2026 r.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C8007-13B6-8E9A-DCD3-C9DFDE7F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CDABF-6B74-EF08-7591-F9DCCFA5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EEA030-820B-09A2-206C-06AE121E5C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Zgodnie z art. 2 ust. 1 pkt 2 ustawy a dnia 25 sierpnia 2006 r. o biokomponentach i biopaliwach ciekłych biomasa to ulegająca biodegradacji i pochodzenia biologicznego część: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pl-PL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produktów, odpadów lub pozostałości – pochodząca z działów przemysłu powiązanych z rolnictwem, rybołówstwem, akwakulturą lub leśnictwem,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b) produktów lub odpadów – pochodząca z rolnictwa, rybołówstwa, akwakultury lub leśnictwa,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c) pozostałości z rolnictwa, rybołówstwa, akwakultury lub leśnictwa,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d) odpadów lub pozostałości, w tym odpadów komunalnych, odpadów lub pozostałości przemysłowych oraz odpadów z uzdatniania wody i oczyszczania ścieków – w tym substancje roślinne lub zwierzęce.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Jednocześnie na podstawie art. 2 ust. 1 pkt 2b ustawy o biokomponentach i biopaliwach ciekłych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nie uznaje się za biomasę leśną produktów, odpadów lub pozostałości pochodzących z działów przemysłu powiązanych leśnictwem,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gdzie za „działy przemysłu powiązane z leśnictwem” należy uznać branże zajmujące się przetwarzaniem surowca drzewnego po jego pozyskaniu, takie jak tartaki</a:t>
            </a:r>
            <a:r>
              <a:rPr kumimoji="0" lang="pl-PL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zakłady produkcji sklejki, płyt drewnopochodnych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(MDF, wiórowych), fabryki papieru i celulozy oraz inne zakłady przemysłu drzewnego.</a:t>
            </a:r>
          </a:p>
          <a:p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11EC982-7F2C-BBD8-8964-A542E844E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2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DA867-4375-B984-10EF-4C7B4116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027E6-674A-8447-19D1-93C9C1AFE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Przedmiot wsparcia CD: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007D51-E673-1A6A-CB5B-D3BECD621D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W przypadku projektów wykorzystujących biogaz w instalacjach o całkowitej nominalnej mocy cieplnej co najmniej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 MW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lub stałe paliwa z biomasy w instalacjach o całkowitej nominalnej mocy cieplnej co najmniej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7,5 MW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jako źródło wytwarzania energii odnawialnej elektrycznej niezbędne będzie spełnienie kryteriów zrównoważonego rozwoju zgodnie z dyrektywą Parlamentu Europejskiego i Rady (UE) 2023/2413 z dnia 18 października 2023 r. zmieniającą dyrektywę (UE) 2018/2001, rozporządzenie (UE) 2018/1999 i dyrektywę 98/70/WE w odniesieniu do promowania energii ze źródeł odnawialnych oraz uchylającą dyrektywę Rady (UE) 2015/652</a:t>
            </a:r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0D949B0C-E402-C2FB-F484-47D733F2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86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461CE-1161-7FAB-00F2-599980B60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6084C-11BE-7BD3-89DD-08F8036C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Warunek: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FF4226-03FB-38EE-2A05-F6FC9B9A87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593410"/>
            <a:ext cx="11071952" cy="4671588"/>
          </a:xfrm>
        </p:spPr>
        <p:txBody>
          <a:bodyPr>
            <a:normAutofit/>
          </a:bodyPr>
          <a:lstStyle/>
          <a:p>
            <a:pPr marL="0" marR="0" lvl="0" indent="0" algn="l" defTabSz="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16000" algn="l"/>
              </a:tabLst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sz="20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dofinansowanie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mogą ubiegać się </a:t>
            </a:r>
            <a:r>
              <a:rPr kumimoji="0" lang="x-non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wyłącz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jednostki wytwórcze, z których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 najmniej 70%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lub więcej 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ciepła użytkowego wytworzonego w tej instalacji w roku kalendarzowym zostanie wprowadzone do publicznej sieci ciepłowniczej.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rozumieniu ustawy z dnia 14 grudnia 2018 r. o promowaniu energii elektrycznej z wysokosprawnej kogeneracji (D.U. z 2021 r. poz. 144, z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późn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zm.) obowiązującej na dzień złożenia wniosku o dofinansowanie.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ustawie o promowaniu energii z wysokosprawnej kogeneracji ważne jest, czy instalacja dostarcza ciepło do sieci, czy wykorzystuje je lokalnie (np. w zakładzie, budynkach przyłączonych bezpośrednio itp.).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✔️ </a:t>
            </a:r>
            <a:r>
              <a:rPr lang="pl-PL" sz="180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Jak to interpretować praktycznie?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Udział ciepła do sieci = ciepło oddane do sieci/ całkowite wyprodukowane ciepło x 100 %</a:t>
            </a:r>
          </a:p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&lt; 70% → ❌</a:t>
            </a:r>
          </a:p>
          <a:p>
            <a:pPr marL="0" lvl="0" indent="0" defTabSz="457200" eaLnBrk="0" fontAlgn="base" hangingPunct="0">
              <a:lnSpc>
                <a:spcPct val="120000"/>
              </a:lnSpc>
              <a:spcBef>
                <a:spcPct val="0"/>
              </a:spcBef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≥ 70% → ✔️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15900" algn="l"/>
              </a:tabLst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 będą wspierane jednostki wytwórcze wykorzystujące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paliwa kopalne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a także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instalacje termicznego przekształcania odpadów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lub innych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paliw alternatywnych wytworzonych z odpadów komunalnych.</a:t>
            </a: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2EF4AC8-8724-53B5-30DF-F6D543DD0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21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49B4-B7C1-FF6B-1E89-33F9F5B6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1F960-D5DE-3F99-F8F8-51A4E4B2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7B1F55-3E6D-AADF-4F60-30D5A93ACE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Realizacja przedsięwzięcia nie może wykraczać poza końcową datę okresu kwalifikowalności tj.: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Okres kwalifikowalności kosztów od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01.01.2021 r. do 29.06.2029 r.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D9FA239-7E7E-E3E3-31DE-212623436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7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1D293-9E2B-02FD-7AC2-4E47D0AFB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C2EE8-AEF3-4CBD-852E-CC24BCC58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Wymagania: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57460F-9C4C-5BD3-1F2D-03C6355E90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SPEŁNIENIE WARUNKÓW DLA WYSOKOSPRAWNEJ KOGENERACJI (OKREŚLONE W ZAŁĄCZNIKU III DO DYREKTYWY WS. EFEKTYWNOŚCI ENERGETYCZNEJ (EED) 2023/1791)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Zgodnie z Dyrektywą 2023/1791,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wysokosprawna kogeneracja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(WKK) to proces skojarzonego wytwarzania energii elektrycznej i cieplnej z jednego źródła energii, który musi osiągać znaczące oszczędności energii pierwotnej (powyżej 10%) w porównaniu do rozdzielnego wytwarzania, spełniając określone progi.</a:t>
            </a: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Należy przedstawić czy w wyniku realizacji projektu instalacja będzie spełniać warunki definicji wysokosprawnej kogeneracji określone w załączniku III do dyrektywy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ws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efektywności energetycznej (EED) 2023/1791.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5D5C9D94-9127-9816-8BCF-33772BFEE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93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1011C-B7FF-2476-9381-C01EAF2CD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EE9F-98DD-7F49-D447-C7877441F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21488-7DD8-B666-CC3E-A807659EA0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Koszty kwalifikowane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Okres kwalifikowalności: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01.01.2021 r. do 29.06.2029 r</a:t>
            </a: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„Wytycznymi w zakresie kosztów kwalifikowanych",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 zastrzeżeniem, że: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przygotowaniem przedsięwzięcia kwalifikuje się do wysokości nieprzekraczającej 10% sumy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zarządzaniem przedsięwzięciem kwalifikuje się do wysokości nieprzekraczającej 7%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nabycia nieruchomości kwalifikuje się do wysokości nieprzekraczającej 10%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 się ponoszenie kosztów związanych z działaniami edukacyjnymi w zakresie podnoszenia świadomości ekologicznej społeczeństwa oraz/albo na współpracę, w tym wymianę wiedzy i doświadczeń oraz konsultacje, z partnerami z innych Państw Członkowskich. Działania te są nieobligatoryjne, ale w przypadku ich wystąpienia w ramach przedsięwzięcia inwestycyjnego zgłoszonego we wniosku o dofinansowanie, są kwalifikowane do wysokości nieprzekraczającej 5% sumy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wartościami niematerialnymi i prawnymi kwalifikuje się do wysokości nieprzekraczającej 7% kosztów kwalifikowanych przedsięwzięcia;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80A2D-92D3-FFA3-2017-02195B5A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77AFC-B542-BFB4-FCE2-A71C3290C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9B3E-C890-991F-BCD3-E3A7B913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780B57-60F8-43EE-0759-8BF813E2F7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 jest kosztem niekwalifikowanym.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Cytat z PP.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 jest kosztem kwalifikowanym tylko wówczas, gdy jest on faktycznie i ostatecznie ponoszony przez Ostatecznego Odbiorcę (dalej OO), a OO nie ma prawnej możliwości odliczenia podatku naliczonego od podatku należnego w jakiejkolwiek części, zgodnie z przepisami ustawy o podatku od towarów i usług. Podatek VAT, który można odliczyć, nie może być uznany za kwalifikowany, nawet jeżeli nie został faktycznie odzyskany przez OO. Oznacza to, że w przypadkach, gdy OO może odliczyć podatek VAT, ale rezygnuje z tej możliwości, podatek VAT nie jest kosztem kwalifikowanym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CA004F7-0CB5-B087-2FB5-708CE1249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92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DBA45-6585-4AC4-8DD3-EF15BFE58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F25C6-1F07-7564-AC1D-B9AF5114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097CFE-1AA7-9DC1-0DC8-07053A5B4A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Budżet naboru dla zwrotnych oraz bezzwrotnych form dofinansowania wynosi do </a:t>
            </a:r>
            <a:r>
              <a:rPr lang="pl-PL" sz="20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500 000 000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,00 </a:t>
            </a:r>
            <a:r>
              <a:rPr kumimoji="0" 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zł</a:t>
            </a: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IDFont+F6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pl-PL" sz="20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398 550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000,00 zł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ze środków unijnych, tj. Europejskiego Funduszu Rozwoju Regionalnego (EFRR),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	w tym: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	- środki bezzwrotne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195 289 500,00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zł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	- środki zwrotne </a:t>
            </a:r>
            <a:r>
              <a:rPr lang="pl-PL" sz="20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203 260 500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,00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zł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IDFont+F6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101 450 000,00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3"/>
                <a:ea typeface="+mn-ea"/>
                <a:cs typeface="Arial" panose="020B0604020202020204" pitchFamily="34" charset="0"/>
              </a:rPr>
              <a:t>zł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DFont+F6"/>
                <a:ea typeface="+mn-ea"/>
                <a:cs typeface="Arial" panose="020B0604020202020204" pitchFamily="34" charset="0"/>
              </a:rPr>
              <a:t>ze środków krajowych NFOŚiGW (środki zwrotne)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60BE75A-9ADB-44BB-F60A-40B27CEBC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41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2723E-FB64-01BA-5BB6-103DC4A51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B6B7B-B767-EAAA-5848-60169DC0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   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D0E82B-5DBC-FCA4-314D-2367CCE73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091D058-DBA1-5E58-160A-819D43B4A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C160EE9-79CB-4D71-E663-51CFDFD49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10" y="1653711"/>
            <a:ext cx="10045579" cy="455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AC55-5E57-4FC4-B85B-1CD52B3E0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59F24-0C66-B4C0-A444-A982119EF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1134ED-2971-8073-BB21-01D0E73AAD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celu stworzenia wniosku o dofinansowanie wnioskodawca powinien się zarejestrować i utworzyć kontro w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aplikacji GWD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dostępnej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Generator wniosków o dofinansowanie - Narodowy Fundusz Ochrony Środowiska i Gospodarki Wodnej - Portal Gov.pl (www.gov.pl)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Wniosek o dofinansowanie należy sporządzić zgodnie z Instrukcją użytkownika Aplikacji GWD (instrukcja do wniosku wyświetla się z boku każdej karty)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Wszelkie ogólne instrukcje GWD (założenie konta, hasło itd.) dostępne są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3"/>
              </a:rPr>
              <a:t>https://www.gov.pl/web/nfosigw/instrukcje2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083664A3-AE6A-621C-540D-534247B0D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5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829325"/>
            <a:ext cx="754394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cap="none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Dodatkowe materiały szkoleniowe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37FF96-B4B4-DA1B-02EF-A7A5C321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82675" y="4069809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AF16197-BEB2-5D16-C98C-A849AF88CA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2914" y="2199469"/>
            <a:ext cx="7315200" cy="2824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Analiza finansowa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Mariusz Przeczka, Dep. Analiz i </a:t>
            </a:r>
            <a:r>
              <a:rPr lang="pl-PL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Ryzyka Finansowego https://www.youtube.com/watch?v=mMEFpmVfbt8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Zasada DNSH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Paweł Kryczkowski,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Dep. Energetyki i Przemysłu</a:t>
            </a:r>
          </a:p>
          <a:p>
            <a:pPr lvl="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tabLst>
                <a:tab pos="247650" algn="l"/>
                <a:tab pos="676275" algn="l"/>
              </a:tabLst>
              <a:defRPr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https://www.youtube.com/watch?v=Rek61BbbN7E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71A43-DF85-C5BE-9393-C9A5CE182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E3E4-4A67-7F7B-8B6E-ADEBAFAED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EE044A-91A0-404D-67CE-F4E261361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E38DE2-B1E0-216F-5877-596D8CCA8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B00DB42-921F-FB0E-C3C9-B44CE4A21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70" y="1663430"/>
            <a:ext cx="4416358" cy="41148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72A275C-E68F-4F5F-DF25-D173F45934DF}"/>
              </a:ext>
            </a:extLst>
          </p:cNvPr>
          <p:cNvSpPr txBox="1"/>
          <p:nvPr/>
        </p:nvSpPr>
        <p:spPr>
          <a:xfrm>
            <a:off x="4338669" y="3255370"/>
            <a:ext cx="4832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9A33B0A-B508-9C5C-8312-A6A5ADAE4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609" y="2776965"/>
            <a:ext cx="584835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9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02E25-54E0-43F3-1493-FB49F8EEF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A638-2231-A6C1-208E-3BE64895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Lista i zakres wymaganych załączników stanowi Załącznik nr 2 do Regulaminu 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6E11A8-D219-6773-DC7A-AA33B13B8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lnSpcReduction="1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x-none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</a:t>
            </a:r>
            <a:r>
              <a:rPr kumimoji="0" lang="pl-PL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ek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o dofinansowanie składa się wyłącznie w </a:t>
            </a:r>
            <a:r>
              <a:rPr kumimoji="0" lang="x-none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wersji elektronicznej przez GWD, </a:t>
            </a:r>
            <a:r>
              <a:rPr kumimoji="0" lang="x-none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przy użyciu podpisu elektronicznego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x-none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który wywołuje skutki prawne równoważne podpisowi własnoręcznemu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(forma elektroniczna).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Wszystkie załączniki należy załączyć do wniosku w generatorze w wersji elektronicznej i przesłać do NFOŚiGW.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Jeśli któryś z wymienionych na liście załączników nie dotyczy realizacji wnioskowanego przedsięwzięcia należy załączyć w jego miejsce stosowne oświadczenie wraz z uzasadnieniem.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Należy zachować chronologię załączników.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Studium Wykonalności wraz z Aktywnym Modelem Finansowym. Dane zawarte w Studium Wykonalności powinny być zgodne z danymi podanymi przez Wnioskodawcę we wniosku i innych załącznikach do wniosku.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Kalkulator pomocy publicznej - wymagany aktywny Excel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Przy załączaniu więcej niż jednego pliku do jednego załącznika należy: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 spakować załączane pliki do wspólnego archiwum,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 następnie załączyć to archiwum jako załącznik.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Pełnomocnictwa powinny być podpisane zgodnie z reprezentacją, natomiast oświadczenie dotyczące trwałości winno być podpisane przez osobę upoważnioną do reprezentowania wnioskodawcy/zgodnie z reprezentacją i dodatkowo osoby reprezentujące podmiot kontrolujący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AF27CCA-32E8-0F4B-A585-8E2EAC541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99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B9CA5-DEAC-2A73-C891-299D5FBC8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BE432-20A0-2CC3-3827-0751D9E0A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A54BA9-A75F-35B8-CE4E-EB14784096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zgodnie z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Regulaminem wyboru projektów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Programem Priorytetowym, kryteriami wyboru projektów.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Wnioski o dofinansowanie przedsięwzięć oceniane są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kryteriami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horyzontalnymi dla Programu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2021-2027;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specyficznymi dla ostatecznych odbiorców wsparcia w formie Instrumentów Finansowych”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2021-2027, </a:t>
            </a:r>
            <a:b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Działanie 02.01 Źródła wysokosprawnej kogeneracji</a:t>
            </a:r>
          </a:p>
          <a:p>
            <a:pPr marL="504825" marR="0" lvl="1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 horyzontalne i specyficzne dzielą się na obligatoryjne i </a:t>
            </a:r>
            <a:r>
              <a:rPr kumimoji="0" lang="pl-PL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rankingujące.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w dwóch etapach.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3CB3F12-BE17-B466-185A-C68CD4BD3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51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DEFB-F0F2-5ABA-DAED-0F8FFBB8B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5F4E-04CD-2D3E-A47F-5A545BF8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BC88E5-554B-0C80-B5C4-BDF3B8F18E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A524A-7F74-C316-7A83-8D73F5AD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Symbol zastępczy zawartości 7" descr="Na schemacie pokazano w sposób obrazowy jak dzielą się kryteria stosowane w naborze.">
            <a:extLst>
              <a:ext uri="{FF2B5EF4-FFF2-40B4-BE49-F238E27FC236}">
                <a16:creationId xmlns:a16="http://schemas.microsoft.com/office/drawing/2014/main" id="{89C00E7A-6D1E-D4F9-59D7-E21953F09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51" y="1979612"/>
            <a:ext cx="10546274" cy="412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777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418-BE41-C104-99A1-3AE3691F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6EC3-7E02-5E47-896F-992D0025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1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C2433C-E924-646B-5CDC-11D5315213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polega na weryfikacji spełnienia przez projekt Kryteriów obligatoryjnych ocenianych zero-jedynkowo, wchodzących w skład Kryteriów horyzontalnych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określonych w Załączniku nr 1  do Programu Priorytetowego.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 obligatoryjne są oceniane w systemie zerojedynkowym (możliwa ocena: TAK/NIE, a w uzasadnionych wypadkach NIE DOTYCZY). Niespełnienie kryterium (ocena: NIE) eliminuje projekt z możliwości otrzymania dofinansowania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5 dni roboczych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AC3675FF-5508-305A-C51F-6F0509A2F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08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3181-33CF-582B-A391-43927FB6E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F4E6-88C8-CA89-DF17-E39BCBF23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2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C7E999-E668-9F99-E298-4C8F560897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fontScale="77500" lnSpcReduction="2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Ocenie podlegają projekty, które zostały ocenione </a:t>
            </a:r>
            <a:r>
              <a:rPr kumimoji="0" lang="pl-PL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pozytywie na etapie 1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na podstawie: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punktowo, wchodzących w skład Kryteriów horyzontalnych </a:t>
            </a:r>
            <a:r>
              <a:rPr kumimoji="0" lang="pl-PL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określonych w Załączniku nr 1 do Programu Priorytetowego;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 stanowiących Specyficzne kryteria wyboru projektów (Działanie FENX.02.01), określonych w Załączniku </a:t>
            </a:r>
            <a:b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nr 2  do Programu Priorytetowego.</a:t>
            </a:r>
          </a:p>
          <a:p>
            <a:pPr marL="790575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Minimum punktowe wynosi 15 pkt.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b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10 dni roboczych 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gdy dochowanie powyższego terminu nie jest możliwe i jest niezależne od wnioskodawcy, NFOŚIGW może go wydłużyć o dodatkowy termin 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5 dni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D2B8E4A-2842-C39A-0E53-4FE733BC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47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756B-D360-EC4C-7818-99EF03628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2DE4-9749-DFF2-37A0-B58B13B1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LISTA RANKINGOWA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15A786-3B4A-E994-D246-F0C75154F7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Ocenione projekty, które spełniły kryteria zero-jedynkowe w etapie 2 oceny są umieszczane na liście rankingowej.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Liczba zebranych punktów w ramach oceny kryteriami rankingującymi decyduje o pozycji projektu na liście rankingowej.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Projekty uszeregowywane są w kolejności od pierwszego z największą liczbą punktów do wyczerpania kwoty przeznaczonej na dofinansowanie projektów w naborze.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wniosków, które w ocenie Etapu 2 według kryteriów obligatoryjnych (horyzontalnych i specyficznych) i rankingujących (horyzontalnych i specyficznych) uzyskały taką samą liczbę punktów, o kolejności umieszczenia wniosków na liście rankingowej decyduje większa liczba punktów uzyskanych na etapie oceny w ramach kryterium rozstrzygającego – gotowość do realizacji projektu.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wniosków, które otrzymały taką samą liczbę punktów w ramach kryterium gotowość do realizacji projektu, decyduje kolejne kryterium rozstrzygające, wskazane spośród kryteriów rankingujących w Kryteriach horyzontalnych dla Programu Fundusze Europejskie na Infrastrukturę, Klimat, Środowisko na lata 2021-2027 (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), aż do rozstrzygnięcia.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może zwrócić się do NFOŚiGW o powtórną ocenę wniosku, w terminie nie dłuższym 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niż 5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dni roboczych  od daty otrzymania pisma informującego o odmowie udzielenia dofinansowania, wskazując wszystkie kryteria, z których oceną się nie zgadza wraz z uzasadnieniem swojego stanowiska.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C00BB00-65EE-8EEE-67E4-7DD977529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69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4A79-7252-12E1-DDBD-B077E7D5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0708-B6B8-0AE7-15E9-662142A6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dirty="0"/>
              <a:t>Przydatne linki i komunikacja</a:t>
            </a:r>
            <a:br>
              <a:rPr lang="pl-PL" dirty="0"/>
            </a:b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FCD0FD-9E43-F2E8-7E43-46F17B7735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lnSpcReduction="1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Ogłoszenie o naborze i dokumentacja konkursowa dostępne są pod adresem: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https://www.gov.pl/web/nfosigw/wspolfinansowanie-projektow-realizowanych-w-ramach-programu-fundusze-europejskie-na-infrastrukture-klimat-srodowisko-2021-2027-feniks-czesc-5-zrodla-wysokosprawnej-kogeneracji---ii-nabor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Pytania dotyczące przygotowania wniosków w ramach naboru: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A6D3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0201.zrodla_kogeneracja.sekretariat@nfosigw.gov.pl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A6D3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A6D3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razie pojawiających się wątpliwości proszę o przesyłanie pytań na powyższy adres.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 stronie internetowej zamieszczony zostanie FAQ z odpowiedziami na kluczowe lub powtarzające się kwestie.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F3147AE3-31E4-0EF7-08A6-47D4B0A3E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64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 za uwagę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AB40F-CFB5-10B3-94E3-5CB65EC86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8040FB0-2A2A-C9E2-BDEE-299FC1BADB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882883"/>
            <a:ext cx="754394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cap="none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Dodatkowe materiały szkoleniowe cd: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64C9EAC-114A-F8B1-D3E7-B59284AE0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71FE3CD-59D2-8B25-3325-D72EB6011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A103000-AEDD-7932-6C6C-8F9E0283C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BF98B9B-027D-C325-2E04-7B7998245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82675" y="4069809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7F2C971-FD20-759D-3303-50A5CB1308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2914" y="2199469"/>
            <a:ext cx="7315200" cy="330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Dokumenty i zalecenia w zakresie udzielania zamówień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Łukasz Korporowicz, Aneta Schuetz, Wydział Kontroli Zamówień i Nieprawidłowości </a:t>
            </a:r>
            <a:r>
              <a:rPr kumimoji="0" lang="pl-PL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https://youtu.be/gby8aSntG2k</a:t>
            </a:r>
            <a:r>
              <a:rPr kumimoji="0" lang="pl-PL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Obowiązki promocyjne w projekcie - księga wizualizacji, podręcznik w zakresie informacji i promocji projektów UE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Agnieszka Janicka-Struska,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Wydział Promocji  https://youtu.be/f3VbkwtGUDo?si=2WTlHSG9ZBc9Z1HD&amp;t=11924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4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0572750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   Podstawowe informacje o naborze i ocenie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1.15 Część 5) Źródła wysokosprawnej kogeneracji  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Martyna Baran</a:t>
            </a:r>
            <a:b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Departament Energetyki i Przemysłu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Nabór  1.15. CZĘŚĆ 5)</a:t>
            </a:r>
            <a:br>
              <a:rPr lang="pl-PL" sz="2000" dirty="0"/>
            </a:br>
            <a:r>
              <a:rPr lang="pl-PL" sz="2000" dirty="0"/>
              <a:t> </a:t>
            </a:r>
            <a:br>
              <a:rPr lang="pl-PL" sz="2000" dirty="0"/>
            </a:br>
            <a:r>
              <a:rPr lang="pl-PL" sz="2000" dirty="0"/>
              <a:t>Źródła wysokosprawnej kogeneracji 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615443"/>
            <a:ext cx="6448983" cy="201168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Celem programu jest wspieranie rozwoju skojarzonej produkcji energii elektrycznej i ciepła w procesie wysokosprawnej kogeneracji (w tym także energii elektrycznej, ciepła i chłodu w procesie </a:t>
            </a:r>
            <a:r>
              <a:rPr lang="pl-PL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trigeneracji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), oraz magazynów energii cieplnej/elektrycznej przyczyniających się do integracji energii z OZE.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916197"/>
            <a:ext cx="6448983" cy="201168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Program zakłada realizację celu Programu Operacyjnego </a:t>
            </a:r>
            <a:r>
              <a:rPr lang="pl-PL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FEnIKS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, jakim jest poprawa warunków rozwoju kraju poprzez budowę infrastruktury technicznej i społecznej zgodnie  z założeniami rozwoju zrównoważonego.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2860-505C-81B9-8DAC-27514798E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28E6A-3CCB-2EC8-976E-3D638E3632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Nabór  1.15. CZĘŚĆ 5) 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Źródła wysokosprawnej kogeneracji 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0841F-EB1E-4E0A-599A-3ED35C5151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240573"/>
            <a:ext cx="6448983" cy="237552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pl-PL" altLang="pl-PL" b="1" dirty="0">
                <a:latin typeface="Open Sans" pitchFamily="34" charset="0"/>
              </a:rPr>
              <a:t>Finansowanie przedsięwzięć z wykorzystaniem instrumentu finansowego (IF) określonego w art. 2 pkt 8 ustawy z dnia 28 kwietnia 2022 r. o zasadach realizacji zadań finansowanych ze środków europejskich w  perspektywie finansowej 2021–2027 </a:t>
            </a:r>
            <a:br>
              <a:rPr lang="pl-PL" altLang="pl-PL" b="1" dirty="0">
                <a:latin typeface="Open Sans" pitchFamily="34" charset="0"/>
              </a:rPr>
            </a:br>
            <a:r>
              <a:rPr lang="pl-PL" altLang="pl-PL" b="1" dirty="0">
                <a:latin typeface="Open Sans" pitchFamily="34" charset="0"/>
              </a:rPr>
              <a:t>(Dz.U. 2022, poz. 1079 z </a:t>
            </a:r>
            <a:r>
              <a:rPr lang="pl-PL" altLang="pl-PL" b="1" dirty="0" err="1">
                <a:latin typeface="Open Sans" pitchFamily="34" charset="0"/>
              </a:rPr>
              <a:t>późn</a:t>
            </a:r>
            <a:r>
              <a:rPr lang="pl-PL" altLang="pl-PL" b="1" dirty="0">
                <a:latin typeface="Open Sans" pitchFamily="34" charset="0"/>
              </a:rPr>
              <a:t>. zm.), tj.: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E68976-B6E1-109F-676A-A09EEEC669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627123"/>
            <a:ext cx="6448983" cy="2462392"/>
          </a:xfrm>
        </p:spPr>
        <p:txBody>
          <a:bodyPr anchor="ctr">
            <a:norm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b="1" dirty="0">
                <a:latin typeface="Open Sans" pitchFamily="34" charset="0"/>
              </a:rPr>
              <a:t>ze środków Europejskiego Funduszu  Rozwoju Regionalnego (EFRR) w ramach Programu Operacyjnego Fundusze Europejskie na Infrastrukturę, Klimat, Środowisko 2021-2027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 środków krajowych Narodowego Funduszu Ochrony Środowiska i Gospodarki Wodnej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AF52DE18-F321-BBDE-3213-4FAD9E486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0764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CEB8-6AA5-ACEE-4266-A997BD3F9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91E848-0DCB-B444-36DA-D19DF208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3" y="293914"/>
            <a:ext cx="5910943" cy="979715"/>
          </a:xfrm>
        </p:spPr>
        <p:txBody>
          <a:bodyPr anchor="t">
            <a:no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sz="2200" dirty="0"/>
              <a:t>Dokumenty istotne dla naboru 1.15. CZĘŚĆ 5)  Źródła wysokosprawnej kogeneracji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BD434A-F88E-932A-01C1-F96DA34A97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974715"/>
            <a:ext cx="5366416" cy="4263854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 Priorytetowy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określa f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ormy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 warunki udzielania dofinansowania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oraz szczegółowe kryteria wyboru przedsięwzięć </a:t>
            </a: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Regulamin  z załącznikami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określa sposób złożenia i rozpatrywania wniosków od momentu ich wpływu na skrzynkę podawczą NFOŚiGW do momentu zawarcia umowy o dofinansowanie.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E80D9BDB-AD7F-8252-02BC-7807D92E3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8739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4" y="293914"/>
            <a:ext cx="5366416" cy="979715"/>
          </a:xfrm>
        </p:spPr>
        <p:txBody>
          <a:bodyPr anchor="t">
            <a:norm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dirty="0"/>
              <a:t>Najważniejsze informacje o naborze: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070043"/>
            <a:ext cx="5366416" cy="5168526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Wnioskodawcy w ramach naboru: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przedsiębiorcy,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jednostki samorządu terytorialnego oraz działające </a:t>
            </a:r>
            <a:br>
              <a:rPr lang="pl-PL" dirty="0"/>
            </a:br>
            <a:r>
              <a:rPr lang="pl-PL" dirty="0"/>
              <a:t>w ich imieniu jednostki organizacyjne,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podmioty świadczące usługi publiczne w ramach realizacji obowiązków własnych jednostek samorządu terytorialnego nie będące przedsiębiorcami,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dirty="0"/>
              <a:t>spółdzielnie mieszkaniowe.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Tryb naboru: </a:t>
            </a:r>
            <a:r>
              <a:rPr lang="pl-PL" b="1" dirty="0"/>
              <a:t>konkurencyjny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Początek naboru: </a:t>
            </a:r>
            <a:r>
              <a:rPr lang="pl-PL" b="1" dirty="0"/>
              <a:t>06.05.2026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Koniec naboru: </a:t>
            </a:r>
            <a:r>
              <a:rPr lang="pl-PL" b="1" dirty="0"/>
              <a:t>15.07.2026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Wnioski o dofinansowanie należy składać wyłącznie </a:t>
            </a:r>
            <a:br>
              <a:rPr lang="pl-PL" dirty="0"/>
            </a:br>
            <a:r>
              <a:rPr lang="pl-PL" dirty="0"/>
              <a:t>w postaci elektronicznej za pośrednictwem </a:t>
            </a:r>
            <a:r>
              <a:rPr lang="pl-PL" b="1" u="sng" dirty="0"/>
              <a:t>Aplikacji Generator Wniosków o Dofinansowanie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1A50ACF-ED9A-EC13-D52F-AE99D9E6A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E787-FE90-AF7E-479A-985E8E1B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8A18-7486-509A-0EA1-43D88BD98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89F6545-32A1-AC43-CFC6-AA02090DE4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Nabór obejmuje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budowę/rozbudowę jednostek wytwórczych, 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 mocy powyżej 50 kWe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pracujących w warunkach wysokosprawnej kogeneracji  opartych o OZE, tj. wykorzystujących biomasę  (z wyłączeniem biomasy pochodzącej z produkcji leśnej), biogaz (za wyjątkiem gazu ze zgazowania biomasy leśnej) lub </a:t>
            </a:r>
            <a:r>
              <a:rPr lang="pl-PL" sz="1800" b="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biometan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w tym także produkcję energii elektrycznej, ciepła i chłodu w procesie </a:t>
            </a:r>
            <a:r>
              <a:rPr lang="pl-PL" sz="1800" b="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trigeneracji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pl-PL" sz="18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endParaRPr lang="pl-PL" sz="18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l-PL" sz="12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(Definicja biomasy leśnej na podstawie art. 2 ust. 1 pkt 2 – biomasa, pkt 2b – biomasa leśna Dz. U. 2025 poz. 303   ustawy o biokomponentach i biopaliwach ciekłych)</a:t>
            </a:r>
          </a:p>
          <a:p>
            <a:pPr marL="0" lvl="0" indent="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l-PL" sz="12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endParaRPr lang="pl-PL" sz="1800" b="0" cap="none" spc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udowę magazynów energii, kt</a:t>
            </a:r>
            <a:r>
              <a:rPr lang="pl-PL" sz="1800" b="0" cap="none" spc="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óre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stanowić mogą </a:t>
            </a:r>
            <a:r>
              <a:rPr lang="x-none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dodatkowy (nieobowiązkowy) element przedsięwzięcia 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 warunkiem zintegrowania magazynu z budowanym źródłem wytwórczym pracującym w warunkach wysokosprawnej kogeneracji, o którym mowa w pkt 1 i są wykorzystywane wyłącznie na potrzeby magazynowania energii wytworzonej w tym źródle.</a:t>
            </a: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53DC973-81F6-C742-81C8-1F5C4205E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09367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97730884-5bf0-4adb-963c-097f91638024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7042158-f47d-48be-ab93-8f6036e2040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3780</TotalTime>
  <Words>2500</Words>
  <Application>Microsoft Office PowerPoint</Application>
  <PresentationFormat>Panoramiczny</PresentationFormat>
  <Paragraphs>198</Paragraphs>
  <Slides>28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41" baseType="lpstr">
      <vt:lpstr>Aptos</vt:lpstr>
      <vt:lpstr>Arial</vt:lpstr>
      <vt:lpstr>Calibri</vt:lpstr>
      <vt:lpstr>CIDFont+F3</vt:lpstr>
      <vt:lpstr>CIDFont+F6</vt:lpstr>
      <vt:lpstr>Open Sans</vt:lpstr>
      <vt:lpstr>Poppins</vt:lpstr>
      <vt:lpstr>Poppins Light</vt:lpstr>
      <vt:lpstr>Source Sans 3</vt:lpstr>
      <vt:lpstr>Source Sans Pro Semibold</vt:lpstr>
      <vt:lpstr>Symbol</vt:lpstr>
      <vt:lpstr>Wingdings</vt:lpstr>
      <vt:lpstr>Epic Nature</vt:lpstr>
      <vt:lpstr>Fundusze Europejskie na Infrastrukturę, klimat, środowisko</vt:lpstr>
      <vt:lpstr>Dodatkowe materiały szkoleniowe</vt:lpstr>
      <vt:lpstr>Dodatkowe materiały szkoleniowe cd:</vt:lpstr>
      <vt:lpstr>   Podstawowe informacje o naborze i ocenie 1.15 Część 5) Źródła wysokosprawnej kogeneracji       Martyna Baran Departament Energetyki i Przemysłu</vt:lpstr>
      <vt:lpstr>Nabór  1.15. CZĘŚĆ 5)   Źródła wysokosprawnej kogeneracji </vt:lpstr>
      <vt:lpstr>Nabór  1.15. CZĘŚĆ 5)   Źródła wysokosprawnej kogeneracji </vt:lpstr>
      <vt:lpstr>Dokumenty istotne dla naboru 1.15. CZĘŚĆ 5)  Źródła wysokosprawnej kogeneracji</vt:lpstr>
      <vt:lpstr>Najważniejsze informacje o naborze:</vt:lpstr>
      <vt:lpstr>Przedmiot wsparcia</vt:lpstr>
      <vt:lpstr>Przedmiot wsparcia CD:</vt:lpstr>
      <vt:lpstr> Przedmiot wsparcia CD:</vt:lpstr>
      <vt:lpstr>Warunek:</vt:lpstr>
      <vt:lpstr>Zasady finansowania projektu:</vt:lpstr>
      <vt:lpstr>Wymagania:</vt:lpstr>
      <vt:lpstr> Zasady finansowania projektu:</vt:lpstr>
      <vt:lpstr>Zasady  finansowania projektu:</vt:lpstr>
      <vt:lpstr>  Zasady finansowania projektu:</vt:lpstr>
      <vt:lpstr>      Zasady finansowania projektu:</vt:lpstr>
      <vt:lpstr>Wniosek o dofinansowanie:</vt:lpstr>
      <vt:lpstr> Wniosek o dofinansowanie:</vt:lpstr>
      <vt:lpstr>Lista i zakres wymaganych załączników stanowi Załącznik nr 2 do Regulaminu :</vt:lpstr>
      <vt:lpstr>OCENA WNIOSKU O DOFINANSOWANIE:</vt:lpstr>
      <vt:lpstr> OCENA WNIOSKU O DOFINANSOWANIE:</vt:lpstr>
      <vt:lpstr>OCENA – ETAP 1</vt:lpstr>
      <vt:lpstr>OCENA – ETAP 2</vt:lpstr>
      <vt:lpstr>LISTA RANKINGOWA</vt:lpstr>
      <vt:lpstr>Przydatne linki i komunikacja 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Żródła wysokosprawnej kogeneracji FEnIKS 2.nabór</dc:title>
  <dc:creator>Godz Agata</dc:creator>
  <cp:lastModifiedBy>Urzyczyn Anna</cp:lastModifiedBy>
  <cp:revision>83</cp:revision>
  <dcterms:created xsi:type="dcterms:W3CDTF">2024-06-26T20:20:27Z</dcterms:created>
  <dcterms:modified xsi:type="dcterms:W3CDTF">2026-06-09T09:52:29Z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