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3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940DA-5473-4116-82D8-9A1D72683CF4}" v="3" dt="2022-07-12T09:20:43.7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6" d="100"/>
          <a:sy n="106" d="100"/>
        </p:scale>
        <p:origin x="75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chow Iwona" userId="41b224fc-4f8f-4893-8347-bbf75c2627e3" providerId="ADAL" clId="{706940DA-5473-4116-82D8-9A1D72683CF4}"/>
    <pc:docChg chg="undo custSel delSld modSld sldOrd">
      <pc:chgData name="Korchow Iwona" userId="41b224fc-4f8f-4893-8347-bbf75c2627e3" providerId="ADAL" clId="{706940DA-5473-4116-82D8-9A1D72683CF4}" dt="2022-07-12T09:25:52.285" v="154" actId="1076"/>
      <pc:docMkLst>
        <pc:docMk/>
      </pc:docMkLst>
      <pc:sldChg chg="modSp mod">
        <pc:chgData name="Korchow Iwona" userId="41b224fc-4f8f-4893-8347-bbf75c2627e3" providerId="ADAL" clId="{706940DA-5473-4116-82D8-9A1D72683CF4}" dt="2022-07-12T09:15:59.012" v="20" actId="20577"/>
        <pc:sldMkLst>
          <pc:docMk/>
          <pc:sldMk cId="3598284323" sldId="256"/>
        </pc:sldMkLst>
        <pc:spChg chg="mod">
          <ac:chgData name="Korchow Iwona" userId="41b224fc-4f8f-4893-8347-bbf75c2627e3" providerId="ADAL" clId="{706940DA-5473-4116-82D8-9A1D72683CF4}" dt="2022-07-12T09:15:59.012" v="20" actId="20577"/>
          <ac:spMkLst>
            <pc:docMk/>
            <pc:sldMk cId="3598284323" sldId="256"/>
            <ac:spMk id="4" creationId="{F1F98C41-E66A-352B-4786-AED95A98BC73}"/>
          </ac:spMkLst>
        </pc:spChg>
      </pc:sldChg>
      <pc:sldChg chg="addSp delSp modSp mod">
        <pc:chgData name="Korchow Iwona" userId="41b224fc-4f8f-4893-8347-bbf75c2627e3" providerId="ADAL" clId="{706940DA-5473-4116-82D8-9A1D72683CF4}" dt="2022-07-12T09:22:26.681" v="153" actId="20577"/>
        <pc:sldMkLst>
          <pc:docMk/>
          <pc:sldMk cId="1511560334" sldId="259"/>
        </pc:sldMkLst>
        <pc:spChg chg="add del mod">
          <ac:chgData name="Korchow Iwona" userId="41b224fc-4f8f-4893-8347-bbf75c2627e3" providerId="ADAL" clId="{706940DA-5473-4116-82D8-9A1D72683CF4}" dt="2022-07-12T09:17:23.642" v="66" actId="478"/>
          <ac:spMkLst>
            <pc:docMk/>
            <pc:sldMk cId="1511560334" sldId="259"/>
            <ac:spMk id="3" creationId="{46FA35C6-8E72-58A3-7831-3931A8F947B6}"/>
          </ac:spMkLst>
        </pc:spChg>
        <pc:spChg chg="del">
          <ac:chgData name="Korchow Iwona" userId="41b224fc-4f8f-4893-8347-bbf75c2627e3" providerId="ADAL" clId="{706940DA-5473-4116-82D8-9A1D72683CF4}" dt="2022-07-12T09:16:13.866" v="22" actId="478"/>
          <ac:spMkLst>
            <pc:docMk/>
            <pc:sldMk cId="1511560334" sldId="259"/>
            <ac:spMk id="4" creationId="{00000000-0000-0000-0000-000000000000}"/>
          </ac:spMkLst>
        </pc:spChg>
        <pc:spChg chg="mod">
          <ac:chgData name="Korchow Iwona" userId="41b224fc-4f8f-4893-8347-bbf75c2627e3" providerId="ADAL" clId="{706940DA-5473-4116-82D8-9A1D72683CF4}" dt="2022-07-12T09:18:04.979" v="69" actId="948"/>
          <ac:spMkLst>
            <pc:docMk/>
            <pc:sldMk cId="1511560334" sldId="259"/>
            <ac:spMk id="5" creationId="{00000000-0000-0000-0000-000000000000}"/>
          </ac:spMkLst>
        </pc:spChg>
        <pc:spChg chg="mod">
          <ac:chgData name="Korchow Iwona" userId="41b224fc-4f8f-4893-8347-bbf75c2627e3" providerId="ADAL" clId="{706940DA-5473-4116-82D8-9A1D72683CF4}" dt="2022-07-12T09:17:48.176" v="67" actId="1076"/>
          <ac:spMkLst>
            <pc:docMk/>
            <pc:sldMk cId="1511560334" sldId="259"/>
            <ac:spMk id="6" creationId="{00000000-0000-0000-0000-000000000000}"/>
          </ac:spMkLst>
        </pc:spChg>
        <pc:spChg chg="mod">
          <ac:chgData name="Korchow Iwona" userId="41b224fc-4f8f-4893-8347-bbf75c2627e3" providerId="ADAL" clId="{706940DA-5473-4116-82D8-9A1D72683CF4}" dt="2022-07-12T09:22:26.681" v="153" actId="20577"/>
          <ac:spMkLst>
            <pc:docMk/>
            <pc:sldMk cId="1511560334" sldId="259"/>
            <ac:spMk id="8" creationId="{5534CE33-B4D3-B031-A565-C8D1127B53EF}"/>
          </ac:spMkLst>
        </pc:spChg>
        <pc:spChg chg="add mod">
          <ac:chgData name="Korchow Iwona" userId="41b224fc-4f8f-4893-8347-bbf75c2627e3" providerId="ADAL" clId="{706940DA-5473-4116-82D8-9A1D72683CF4}" dt="2022-07-12T09:18:12.368" v="70" actId="1076"/>
          <ac:spMkLst>
            <pc:docMk/>
            <pc:sldMk cId="1511560334" sldId="259"/>
            <ac:spMk id="9" creationId="{E65233B2-33B2-105C-241F-2C9C490CF2A3}"/>
          </ac:spMkLst>
        </pc:spChg>
        <pc:graphicFrameChg chg="add mod">
          <ac:chgData name="Korchow Iwona" userId="41b224fc-4f8f-4893-8347-bbf75c2627e3" providerId="ADAL" clId="{706940DA-5473-4116-82D8-9A1D72683CF4}" dt="2022-07-12T09:16:51.229" v="65" actId="1076"/>
          <ac:graphicFrameMkLst>
            <pc:docMk/>
            <pc:sldMk cId="1511560334" sldId="259"/>
            <ac:graphicFrameMk id="10" creationId="{718AA83F-89B6-ED4D-B113-0E717E2428FF}"/>
          </ac:graphicFrameMkLst>
        </pc:graphicFrameChg>
      </pc:sldChg>
      <pc:sldChg chg="addSp delSp modSp mod">
        <pc:chgData name="Korchow Iwona" userId="41b224fc-4f8f-4893-8347-bbf75c2627e3" providerId="ADAL" clId="{706940DA-5473-4116-82D8-9A1D72683CF4}" dt="2022-07-12T09:18:54.455" v="75" actId="1076"/>
        <pc:sldMkLst>
          <pc:docMk/>
          <pc:sldMk cId="3171248162" sldId="260"/>
        </pc:sldMkLst>
        <pc:spChg chg="add mod">
          <ac:chgData name="Korchow Iwona" userId="41b224fc-4f8f-4893-8347-bbf75c2627e3" providerId="ADAL" clId="{706940DA-5473-4116-82D8-9A1D72683CF4}" dt="2022-07-12T09:18:34.280" v="72" actId="1076"/>
          <ac:spMkLst>
            <pc:docMk/>
            <pc:sldMk cId="3171248162" sldId="260"/>
            <ac:spMk id="8" creationId="{7698E295-4634-3A62-3D4B-A488E93C0D7C}"/>
          </ac:spMkLst>
        </pc:spChg>
        <pc:spChg chg="del">
          <ac:chgData name="Korchow Iwona" userId="41b224fc-4f8f-4893-8347-bbf75c2627e3" providerId="ADAL" clId="{706940DA-5473-4116-82D8-9A1D72683CF4}" dt="2022-07-12T09:16:26.082" v="24" actId="21"/>
          <ac:spMkLst>
            <pc:docMk/>
            <pc:sldMk cId="3171248162" sldId="260"/>
            <ac:spMk id="9" creationId="{00000000-0000-0000-0000-000000000000}"/>
          </ac:spMkLst>
        </pc:spChg>
        <pc:spChg chg="mod">
          <ac:chgData name="Korchow Iwona" userId="41b224fc-4f8f-4893-8347-bbf75c2627e3" providerId="ADAL" clId="{706940DA-5473-4116-82D8-9A1D72683CF4}" dt="2022-07-12T09:18:38.407" v="73" actId="1076"/>
          <ac:spMkLst>
            <pc:docMk/>
            <pc:sldMk cId="3171248162" sldId="260"/>
            <ac:spMk id="11" creationId="{00000000-0000-0000-0000-000000000000}"/>
          </ac:spMkLst>
        </pc:spChg>
        <pc:graphicFrameChg chg="del">
          <ac:chgData name="Korchow Iwona" userId="41b224fc-4f8f-4893-8347-bbf75c2627e3" providerId="ADAL" clId="{706940DA-5473-4116-82D8-9A1D72683CF4}" dt="2022-07-12T09:16:26.082" v="24" actId="21"/>
          <ac:graphicFrameMkLst>
            <pc:docMk/>
            <pc:sldMk cId="3171248162" sldId="260"/>
            <ac:graphicFrameMk id="7" creationId="{A3528A03-087E-A378-6EEC-CC351E41A928}"/>
          </ac:graphicFrameMkLst>
        </pc:graphicFrameChg>
        <pc:picChg chg="mod">
          <ac:chgData name="Korchow Iwona" userId="41b224fc-4f8f-4893-8347-bbf75c2627e3" providerId="ADAL" clId="{706940DA-5473-4116-82D8-9A1D72683CF4}" dt="2022-07-12T09:18:54.455" v="75" actId="1076"/>
          <ac:picMkLst>
            <pc:docMk/>
            <pc:sldMk cId="3171248162" sldId="260"/>
            <ac:picMk id="3" creationId="{A30586CE-4A38-FBA5-833E-096F85BC2B56}"/>
          </ac:picMkLst>
        </pc:picChg>
      </pc:sldChg>
      <pc:sldChg chg="ord">
        <pc:chgData name="Korchow Iwona" userId="41b224fc-4f8f-4893-8347-bbf75c2627e3" providerId="ADAL" clId="{706940DA-5473-4116-82D8-9A1D72683CF4}" dt="2022-07-12T09:19:13" v="77"/>
        <pc:sldMkLst>
          <pc:docMk/>
          <pc:sldMk cId="1925160933" sldId="261"/>
        </pc:sldMkLst>
      </pc:sldChg>
      <pc:sldChg chg="del">
        <pc:chgData name="Korchow Iwona" userId="41b224fc-4f8f-4893-8347-bbf75c2627e3" providerId="ADAL" clId="{706940DA-5473-4116-82D8-9A1D72683CF4}" dt="2022-07-12T09:21:57.164" v="149" actId="47"/>
        <pc:sldMkLst>
          <pc:docMk/>
          <pc:sldMk cId="2458101076" sldId="262"/>
        </pc:sldMkLst>
      </pc:sldChg>
      <pc:sldChg chg="del">
        <pc:chgData name="Korchow Iwona" userId="41b224fc-4f8f-4893-8347-bbf75c2627e3" providerId="ADAL" clId="{706940DA-5473-4116-82D8-9A1D72683CF4}" dt="2022-07-12T09:21:47.948" v="148" actId="47"/>
        <pc:sldMkLst>
          <pc:docMk/>
          <pc:sldMk cId="3638851724" sldId="263"/>
        </pc:sldMkLst>
      </pc:sldChg>
      <pc:sldChg chg="ord">
        <pc:chgData name="Korchow Iwona" userId="41b224fc-4f8f-4893-8347-bbf75c2627e3" providerId="ADAL" clId="{706940DA-5473-4116-82D8-9A1D72683CF4}" dt="2022-07-12T09:19:35.456" v="79"/>
        <pc:sldMkLst>
          <pc:docMk/>
          <pc:sldMk cId="1125167297" sldId="264"/>
        </pc:sldMkLst>
      </pc:sldChg>
      <pc:sldChg chg="ord">
        <pc:chgData name="Korchow Iwona" userId="41b224fc-4f8f-4893-8347-bbf75c2627e3" providerId="ADAL" clId="{706940DA-5473-4116-82D8-9A1D72683CF4}" dt="2022-07-12T09:21:34.382" v="145"/>
        <pc:sldMkLst>
          <pc:docMk/>
          <pc:sldMk cId="3139444996" sldId="266"/>
        </pc:sldMkLst>
      </pc:sldChg>
      <pc:sldChg chg="ord">
        <pc:chgData name="Korchow Iwona" userId="41b224fc-4f8f-4893-8347-bbf75c2627e3" providerId="ADAL" clId="{706940DA-5473-4116-82D8-9A1D72683CF4}" dt="2022-07-12T09:21:45.791" v="147"/>
        <pc:sldMkLst>
          <pc:docMk/>
          <pc:sldMk cId="2637632492" sldId="267"/>
        </pc:sldMkLst>
      </pc:sldChg>
      <pc:sldChg chg="del">
        <pc:chgData name="Korchow Iwona" userId="41b224fc-4f8f-4893-8347-bbf75c2627e3" providerId="ADAL" clId="{706940DA-5473-4116-82D8-9A1D72683CF4}" dt="2022-07-12T09:21:59.097" v="151" actId="47"/>
        <pc:sldMkLst>
          <pc:docMk/>
          <pc:sldMk cId="2402804914" sldId="268"/>
        </pc:sldMkLst>
      </pc:sldChg>
      <pc:sldChg chg="addSp modSp mod ord">
        <pc:chgData name="Korchow Iwona" userId="41b224fc-4f8f-4893-8347-bbf75c2627e3" providerId="ADAL" clId="{706940DA-5473-4116-82D8-9A1D72683CF4}" dt="2022-07-12T09:25:52.285" v="154" actId="1076"/>
        <pc:sldMkLst>
          <pc:docMk/>
          <pc:sldMk cId="4053969265" sldId="269"/>
        </pc:sldMkLst>
        <pc:spChg chg="add mod">
          <ac:chgData name="Korchow Iwona" userId="41b224fc-4f8f-4893-8347-bbf75c2627e3" providerId="ADAL" clId="{706940DA-5473-4116-82D8-9A1D72683CF4}" dt="2022-07-12T09:21:13.843" v="143" actId="1036"/>
          <ac:spMkLst>
            <pc:docMk/>
            <pc:sldMk cId="4053969265" sldId="269"/>
            <ac:spMk id="5" creationId="{35990C36-1866-264B-E177-9D00C94DC1C1}"/>
          </ac:spMkLst>
        </pc:spChg>
        <pc:spChg chg="mod">
          <ac:chgData name="Korchow Iwona" userId="41b224fc-4f8f-4893-8347-bbf75c2627e3" providerId="ADAL" clId="{706940DA-5473-4116-82D8-9A1D72683CF4}" dt="2022-07-12T09:25:52.285" v="154" actId="1076"/>
          <ac:spMkLst>
            <pc:docMk/>
            <pc:sldMk cId="4053969265" sldId="269"/>
            <ac:spMk id="9" creationId="{00000000-0000-0000-0000-000000000000}"/>
          </ac:spMkLst>
        </pc:spChg>
        <pc:graphicFrameChg chg="modGraphic">
          <ac:chgData name="Korchow Iwona" userId="41b224fc-4f8f-4893-8347-bbf75c2627e3" providerId="ADAL" clId="{706940DA-5473-4116-82D8-9A1D72683CF4}" dt="2022-07-12T09:21:04.096" v="134" actId="20577"/>
          <ac:graphicFrameMkLst>
            <pc:docMk/>
            <pc:sldMk cId="4053969265" sldId="269"/>
            <ac:graphicFrameMk id="7" creationId="{8A50FC38-2E42-8499-507C-2F94D13F1786}"/>
          </ac:graphicFrameMkLst>
        </pc:graphicFrameChg>
      </pc:sldChg>
      <pc:sldChg chg="del">
        <pc:chgData name="Korchow Iwona" userId="41b224fc-4f8f-4893-8347-bbf75c2627e3" providerId="ADAL" clId="{706940DA-5473-4116-82D8-9A1D72683CF4}" dt="2022-07-12T09:21:58.036" v="150" actId="47"/>
        <pc:sldMkLst>
          <pc:docMk/>
          <pc:sldMk cId="4243738024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169E9-A3FF-4F07-9FC4-73CBBCC82E3D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455D3-1BDB-46A0-81F1-AD3796E474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7011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455D3-1BDB-46A0-81F1-AD3796E47429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77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1F98C41-E66A-352B-4786-AED95A98BC73}"/>
              </a:ext>
            </a:extLst>
          </p:cNvPr>
          <p:cNvSpPr txBox="1"/>
          <p:nvPr/>
        </p:nvSpPr>
        <p:spPr>
          <a:xfrm>
            <a:off x="755649" y="2146228"/>
            <a:ext cx="6264584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pl-PL" sz="4800" b="1" dirty="0">
                <a:solidFill>
                  <a:schemeClr val="bg1"/>
                </a:solidFill>
              </a:rPr>
              <a:t>Polona dla Naukowców </a:t>
            </a:r>
          </a:p>
          <a:p>
            <a:pPr algn="r"/>
            <a:r>
              <a:rPr lang="pl-PL" sz="4800" b="1" dirty="0">
                <a:solidFill>
                  <a:schemeClr val="bg1"/>
                </a:solidFill>
              </a:rPr>
              <a:t>	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572692" y="1179025"/>
            <a:ext cx="84278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Kultury i Dziedzictwa Narodowego 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Biblioteka Narodowa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1" y="392685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5534CE33-B4D3-B031-A565-C8D1127B53EF}"/>
              </a:ext>
            </a:extLst>
          </p:cNvPr>
          <p:cNvSpPr txBox="1"/>
          <p:nvPr/>
        </p:nvSpPr>
        <p:spPr>
          <a:xfrm>
            <a:off x="585755" y="4671240"/>
            <a:ext cx="110466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l-PL" dirty="0">
                <a:solidFill>
                  <a:srgbClr val="002060"/>
                </a:solidFill>
              </a:rPr>
              <a:t>Celem projektu „Polona dla Naukowców” było stworzenie opartej na potencjale technologii cyfrowych e– usługi PDN o wysokim poziomie dojrzałości, która znacząco poprawi pracę naukowców, szczególnie pracę z materiałami źródłowymi oraz istotnie poprawi dostęp do wyników prac naukowych. W ramach Projektu udostępniona została nowoczesna i uniwersalna platforma komunikacji między uczestnikami projektów badawczych, które wykorzystują    w swych badaniach obiekty zdigitalizowane. Wprowadzone zostały rozwiązania umożliwiające zarówno wyodrębnianie poszczególnych projektów badawczych, jak i ich interakcję. E- usługa PDN dostarcza nowe funkcje bazując na serwisach i zasobie ponad 3,6 miliona publikacji dostarczanych obecnie przez Repozytorium Cyfrowe BN. </a:t>
            </a:r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E65233B2-33B2-105C-241F-2C9C490CF2A3}"/>
              </a:ext>
            </a:extLst>
          </p:cNvPr>
          <p:cNvSpPr txBox="1">
            <a:spLocks/>
          </p:cNvSpPr>
          <p:nvPr/>
        </p:nvSpPr>
        <p:spPr>
          <a:xfrm>
            <a:off x="1854223" y="215933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718AA83F-89B6-ED4D-B113-0E717E242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199777"/>
              </p:ext>
            </p:extLst>
          </p:nvPr>
        </p:nvGraphicFramePr>
        <p:xfrm>
          <a:off x="635725" y="2887155"/>
          <a:ext cx="10946674" cy="107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8071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2019-08-30 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2021-08-29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2019-08-30 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dtytuł 2"/>
          <p:cNvSpPr txBox="1">
            <a:spLocks/>
          </p:cNvSpPr>
          <p:nvPr/>
        </p:nvSpPr>
        <p:spPr>
          <a:xfrm>
            <a:off x="0" y="221997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30586CE-4A38-FBA5-833E-096F85BC2B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375" y="2970571"/>
            <a:ext cx="9592306" cy="3336545"/>
          </a:xfrm>
          <a:prstGeom prst="rect">
            <a:avLst/>
          </a:prstGeom>
        </p:spPr>
      </p:pic>
      <p:sp>
        <p:nvSpPr>
          <p:cNvPr id="6" name="Podtytuł 2">
            <a:extLst>
              <a:ext uri="{FF2B5EF4-FFF2-40B4-BE49-F238E27FC236}">
                <a16:creationId xmlns:a16="http://schemas.microsoft.com/office/drawing/2014/main" id="{8D81DFFE-F206-589D-9147-2C64F28A5173}"/>
              </a:ext>
            </a:extLst>
          </p:cNvPr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/>
              <a:t>POPC - II Oś Priorytetowa, Działanie 2.1 Wysoka dostępność i jakość e-usług publicznych (84,63%) oraz budżet państwa (15,37%)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27897" y="126189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D7AB4EE-F1C2-F263-4381-53566C1BE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767534"/>
              </p:ext>
            </p:extLst>
          </p:nvPr>
        </p:nvGraphicFramePr>
        <p:xfrm>
          <a:off x="623392" y="2143163"/>
          <a:ext cx="10962594" cy="3292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36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7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812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Polona dla Naukowców (PDN)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Usługa typu A2C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Poziom dojrzałości – 5 (personalizacja)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i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kern="120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Zmodyfikowany system -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Repozytorium Cyfrowe Biblioteki Narodowej  (RCBN)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0" i="0" u="none" strike="noStrike" kern="120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F10F2811-CDDE-8EF2-80F4-67004DBA7FDF}"/>
              </a:ext>
            </a:extLst>
          </p:cNvPr>
          <p:cNvGrpSpPr/>
          <p:nvPr/>
        </p:nvGrpSpPr>
        <p:grpSpPr>
          <a:xfrm>
            <a:off x="9031362" y="2844468"/>
            <a:ext cx="1777437" cy="1441805"/>
            <a:chOff x="8711054" y="2486800"/>
            <a:chExt cx="1777437" cy="1441805"/>
          </a:xfrm>
        </p:grpSpPr>
        <p:sp>
          <p:nvSpPr>
            <p:cNvPr id="84" name="pole tekstowe 83"/>
            <p:cNvSpPr txBox="1"/>
            <p:nvPr/>
          </p:nvSpPr>
          <p:spPr>
            <a:xfrm>
              <a:off x="8711054" y="2486800"/>
              <a:ext cx="1777437" cy="144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Oznaczenia powiązanych 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systemów: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planowany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modyfikowany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istniejący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dot. systemów własnych oraz innych jednostek</a:t>
              </a:r>
              <a:endParaRPr lang="pl-PL" dirty="0">
                <a:solidFill>
                  <a:schemeClr val="tx2"/>
                </a:solidFill>
              </a:endParaRPr>
            </a:p>
          </p:txBody>
        </p:sp>
        <p:sp>
          <p:nvSpPr>
            <p:cNvPr id="85" name="Prostokąt 84"/>
            <p:cNvSpPr/>
            <p:nvPr/>
          </p:nvSpPr>
          <p:spPr>
            <a:xfrm>
              <a:off x="8832304" y="2924944"/>
              <a:ext cx="144016" cy="144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/>
            <p:cNvSpPr/>
            <p:nvPr/>
          </p:nvSpPr>
          <p:spPr>
            <a:xfrm>
              <a:off x="8832304" y="3114000"/>
              <a:ext cx="144016" cy="144000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/>
            <p:cNvSpPr/>
            <p:nvPr/>
          </p:nvSpPr>
          <p:spPr>
            <a:xfrm>
              <a:off x="8832304" y="3301200"/>
              <a:ext cx="144016" cy="144000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47" name="Grupa 46">
            <a:extLst>
              <a:ext uri="{FF2B5EF4-FFF2-40B4-BE49-F238E27FC236}">
                <a16:creationId xmlns:a16="http://schemas.microsoft.com/office/drawing/2014/main" id="{367798A4-5B1C-DEFB-CE15-560E70B54D89}"/>
              </a:ext>
            </a:extLst>
          </p:cNvPr>
          <p:cNvGrpSpPr>
            <a:grpSpLocks noChangeAspect="1"/>
          </p:cNvGrpSpPr>
          <p:nvPr/>
        </p:nvGrpSpPr>
        <p:grpSpPr>
          <a:xfrm>
            <a:off x="1286997" y="2647100"/>
            <a:ext cx="8291255" cy="3560067"/>
            <a:chOff x="2728735" y="2757124"/>
            <a:chExt cx="7147642" cy="2757284"/>
          </a:xfrm>
        </p:grpSpPr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B40B4C1D-FDC1-4453-0C57-EAAFCFE2236E}"/>
                </a:ext>
              </a:extLst>
            </p:cNvPr>
            <p:cNvSpPr/>
            <p:nvPr/>
          </p:nvSpPr>
          <p:spPr>
            <a:xfrm>
              <a:off x="6527335" y="3743791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ALMA</a:t>
              </a:r>
            </a:p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(biblioteczny system katalogowy)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DA81460C-9861-854E-0520-26BCC519D0D1}"/>
                </a:ext>
              </a:extLst>
            </p:cNvPr>
            <p:cNvSpPr/>
            <p:nvPr/>
          </p:nvSpPr>
          <p:spPr>
            <a:xfrm>
              <a:off x="4644207" y="3740094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b="1" i="1" dirty="0">
                  <a:solidFill>
                    <a:schemeClr val="tx2"/>
                  </a:solidFill>
                </a:rPr>
                <a:t>RCBN</a:t>
              </a:r>
            </a:p>
            <a:p>
              <a:pPr algn="ctr"/>
              <a:r>
                <a:rPr lang="pl-PL" sz="1200" b="1" i="1" dirty="0">
                  <a:solidFill>
                    <a:schemeClr val="tx2"/>
                  </a:solidFill>
                </a:rPr>
                <a:t>Repozytorium Cyfrowe Biblioteki Narodowej </a:t>
              </a:r>
            </a:p>
          </p:txBody>
        </p:sp>
        <p:cxnSp>
          <p:nvCxnSpPr>
            <p:cNvPr id="90" name="Łącznik prosty 89">
              <a:extLst>
                <a:ext uri="{FF2B5EF4-FFF2-40B4-BE49-F238E27FC236}">
                  <a16:creationId xmlns:a16="http://schemas.microsoft.com/office/drawing/2014/main" id="{B65ADFB1-33C6-2A76-C749-B44E2E0B7063}"/>
                </a:ext>
              </a:extLst>
            </p:cNvPr>
            <p:cNvCxnSpPr>
              <a:cxnSpLocks/>
            </p:cNvCxnSpPr>
            <p:nvPr/>
          </p:nvCxnSpPr>
          <p:spPr>
            <a:xfrm>
              <a:off x="6144457" y="4330618"/>
              <a:ext cx="160659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90">
              <a:extLst>
                <a:ext uri="{FF2B5EF4-FFF2-40B4-BE49-F238E27FC236}">
                  <a16:creationId xmlns:a16="http://schemas.microsoft.com/office/drawing/2014/main" id="{0C399709-5E67-F1B0-A049-275544799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00393" y="3297926"/>
              <a:ext cx="395" cy="64066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Łącznik prosty 91">
              <a:extLst>
                <a:ext uri="{FF2B5EF4-FFF2-40B4-BE49-F238E27FC236}">
                  <a16:creationId xmlns:a16="http://schemas.microsoft.com/office/drawing/2014/main" id="{62E29527-38DE-AA92-4D54-A6576F1147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3347" y="3157175"/>
              <a:ext cx="124" cy="815109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>
              <a:extLst>
                <a:ext uri="{FF2B5EF4-FFF2-40B4-BE49-F238E27FC236}">
                  <a16:creationId xmlns:a16="http://schemas.microsoft.com/office/drawing/2014/main" id="{3C182EB1-F2A6-CAB2-C9F6-108F4A4A4DB5}"/>
                </a:ext>
              </a:extLst>
            </p:cNvPr>
            <p:cNvCxnSpPr>
              <a:cxnSpLocks/>
              <a:endCxn id="95" idx="3"/>
            </p:cNvCxnSpPr>
            <p:nvPr/>
          </p:nvCxnSpPr>
          <p:spPr>
            <a:xfrm flipH="1">
              <a:off x="4238996" y="3157564"/>
              <a:ext cx="194392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Prostokąt 93">
              <a:extLst>
                <a:ext uri="{FF2B5EF4-FFF2-40B4-BE49-F238E27FC236}">
                  <a16:creationId xmlns:a16="http://schemas.microsoft.com/office/drawing/2014/main" id="{5D585C8D-7DCE-DB50-4DA4-869F8943B6D4}"/>
                </a:ext>
              </a:extLst>
            </p:cNvPr>
            <p:cNvSpPr/>
            <p:nvPr/>
          </p:nvSpPr>
          <p:spPr>
            <a:xfrm>
              <a:off x="6516417" y="2761520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b="1" i="1" dirty="0">
                  <a:solidFill>
                    <a:schemeClr val="tx2"/>
                  </a:solidFill>
                </a:rPr>
                <a:t>PDN</a:t>
              </a:r>
            </a:p>
            <a:p>
              <a:pPr algn="ctr"/>
              <a:r>
                <a:rPr lang="pl-PL" sz="1200" i="1" dirty="0">
                  <a:solidFill>
                    <a:schemeClr val="tx2"/>
                  </a:solidFill>
                </a:rPr>
                <a:t>Polona dla Naukowców</a:t>
              </a:r>
            </a:p>
          </p:txBody>
        </p:sp>
        <p:sp>
          <p:nvSpPr>
            <p:cNvPr id="95" name="Prostokąt 94">
              <a:extLst>
                <a:ext uri="{FF2B5EF4-FFF2-40B4-BE49-F238E27FC236}">
                  <a16:creationId xmlns:a16="http://schemas.microsoft.com/office/drawing/2014/main" id="{125B7196-DFB4-2C26-91D6-D51F3899A628}"/>
                </a:ext>
              </a:extLst>
            </p:cNvPr>
            <p:cNvSpPr/>
            <p:nvPr/>
          </p:nvSpPr>
          <p:spPr>
            <a:xfrm>
              <a:off x="2744996" y="2761520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tx2"/>
                  </a:solidFill>
                </a:rPr>
                <a:t>Kronik@</a:t>
              </a:r>
            </a:p>
          </p:txBody>
        </p: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CB7378B9-CBE8-B2ED-55ED-8082557373A4}"/>
                </a:ext>
              </a:extLst>
            </p:cNvPr>
            <p:cNvSpPr/>
            <p:nvPr/>
          </p:nvSpPr>
          <p:spPr>
            <a:xfrm>
              <a:off x="2728735" y="4718667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Cyfrowa Wypożyczalnia Międzybiblioteczna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FE5C70BA-0B4F-A4DF-BFD4-209ECEA5CB61}"/>
                </a:ext>
              </a:extLst>
            </p:cNvPr>
            <p:cNvSpPr/>
            <p:nvPr/>
          </p:nvSpPr>
          <p:spPr>
            <a:xfrm>
              <a:off x="6516417" y="4722320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Multiwyszukiwarka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98" name="Prostokąt 97">
              <a:extLst>
                <a:ext uri="{FF2B5EF4-FFF2-40B4-BE49-F238E27FC236}">
                  <a16:creationId xmlns:a16="http://schemas.microsoft.com/office/drawing/2014/main" id="{BA3FF976-DADF-624D-D230-DC3F0AB3464D}"/>
                </a:ext>
              </a:extLst>
            </p:cNvPr>
            <p:cNvSpPr/>
            <p:nvPr/>
          </p:nvSpPr>
          <p:spPr>
            <a:xfrm>
              <a:off x="4637956" y="4718668"/>
              <a:ext cx="1506501" cy="774633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Węzeł Krajowy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sp>
          <p:nvSpPr>
            <p:cNvPr id="99" name="Prostokąt 98">
              <a:extLst>
                <a:ext uri="{FF2B5EF4-FFF2-40B4-BE49-F238E27FC236}">
                  <a16:creationId xmlns:a16="http://schemas.microsoft.com/office/drawing/2014/main" id="{96EF93BE-306F-CA2F-3367-0398E3621EFF}"/>
                </a:ext>
              </a:extLst>
            </p:cNvPr>
            <p:cNvSpPr/>
            <p:nvPr/>
          </p:nvSpPr>
          <p:spPr>
            <a:xfrm>
              <a:off x="2728735" y="3740094"/>
              <a:ext cx="1494000" cy="792088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System Archiwizacji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100" name="Łącznik prosty ze strzałką 99">
              <a:extLst>
                <a:ext uri="{FF2B5EF4-FFF2-40B4-BE49-F238E27FC236}">
                  <a16:creationId xmlns:a16="http://schemas.microsoft.com/office/drawing/2014/main" id="{2AC34719-814D-518E-E062-B9FC0E5F3251}"/>
                </a:ext>
              </a:extLst>
            </p:cNvPr>
            <p:cNvCxnSpPr>
              <a:cxnSpLocks/>
              <a:stCxn id="89" idx="0"/>
              <a:endCxn id="107" idx="2"/>
            </p:cNvCxnSpPr>
            <p:nvPr/>
          </p:nvCxnSpPr>
          <p:spPr>
            <a:xfrm flipV="1">
              <a:off x="5391207" y="3549212"/>
              <a:ext cx="1956" cy="190882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y ze strzałką 100">
              <a:extLst>
                <a:ext uri="{FF2B5EF4-FFF2-40B4-BE49-F238E27FC236}">
                  <a16:creationId xmlns:a16="http://schemas.microsoft.com/office/drawing/2014/main" id="{923DD8EC-12ED-0B68-A731-2B307ED14816}"/>
                </a:ext>
              </a:extLst>
            </p:cNvPr>
            <p:cNvCxnSpPr>
              <a:cxnSpLocks/>
              <a:stCxn id="88" idx="1"/>
              <a:endCxn id="89" idx="3"/>
            </p:cNvCxnSpPr>
            <p:nvPr/>
          </p:nvCxnSpPr>
          <p:spPr>
            <a:xfrm flipH="1" flipV="1">
              <a:off x="6138207" y="4136138"/>
              <a:ext cx="389128" cy="3697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Łącznik prosty ze strzałką 101">
              <a:extLst>
                <a:ext uri="{FF2B5EF4-FFF2-40B4-BE49-F238E27FC236}">
                  <a16:creationId xmlns:a16="http://schemas.microsoft.com/office/drawing/2014/main" id="{60E22CCE-D1E0-B366-271E-DFAC478D5D44}"/>
                </a:ext>
              </a:extLst>
            </p:cNvPr>
            <p:cNvCxnSpPr>
              <a:cxnSpLocks/>
              <a:endCxn id="97" idx="1"/>
            </p:cNvCxnSpPr>
            <p:nvPr/>
          </p:nvCxnSpPr>
          <p:spPr>
            <a:xfrm>
              <a:off x="6300393" y="5118364"/>
              <a:ext cx="216024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102">
              <a:extLst>
                <a:ext uri="{FF2B5EF4-FFF2-40B4-BE49-F238E27FC236}">
                  <a16:creationId xmlns:a16="http://schemas.microsoft.com/office/drawing/2014/main" id="{427A780D-2EF6-70A3-F83D-72A5F93239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00393" y="4330717"/>
              <a:ext cx="0" cy="787647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Łącznik prosty ze strzałką 103">
              <a:extLst>
                <a:ext uri="{FF2B5EF4-FFF2-40B4-BE49-F238E27FC236}">
                  <a16:creationId xmlns:a16="http://schemas.microsoft.com/office/drawing/2014/main" id="{106A7249-216D-B39B-FB10-C31D970DF049}"/>
                </a:ext>
              </a:extLst>
            </p:cNvPr>
            <p:cNvCxnSpPr>
              <a:cxnSpLocks/>
              <a:stCxn id="89" idx="1"/>
              <a:endCxn id="99" idx="3"/>
            </p:cNvCxnSpPr>
            <p:nvPr/>
          </p:nvCxnSpPr>
          <p:spPr>
            <a:xfrm flipH="1">
              <a:off x="4222735" y="4136138"/>
              <a:ext cx="421472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Łącznik prosty ze strzałką 104">
              <a:extLst>
                <a:ext uri="{FF2B5EF4-FFF2-40B4-BE49-F238E27FC236}">
                  <a16:creationId xmlns:a16="http://schemas.microsoft.com/office/drawing/2014/main" id="{F005DDF3-583F-A55F-547D-1CE4004E7E16}"/>
                </a:ext>
              </a:extLst>
            </p:cNvPr>
            <p:cNvCxnSpPr>
              <a:cxnSpLocks/>
              <a:stCxn id="98" idx="0"/>
              <a:endCxn id="89" idx="2"/>
            </p:cNvCxnSpPr>
            <p:nvPr/>
          </p:nvCxnSpPr>
          <p:spPr>
            <a:xfrm flipV="1">
              <a:off x="5391207" y="4532182"/>
              <a:ext cx="0" cy="186486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ze strzałką 105">
              <a:extLst>
                <a:ext uri="{FF2B5EF4-FFF2-40B4-BE49-F238E27FC236}">
                  <a16:creationId xmlns:a16="http://schemas.microsoft.com/office/drawing/2014/main" id="{F3B44A03-F208-4C93-30F6-C1E59D46E713}"/>
                </a:ext>
              </a:extLst>
            </p:cNvPr>
            <p:cNvCxnSpPr>
              <a:cxnSpLocks/>
            </p:cNvCxnSpPr>
            <p:nvPr/>
          </p:nvCxnSpPr>
          <p:spPr>
            <a:xfrm>
              <a:off x="4222735" y="4265408"/>
              <a:ext cx="415221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Prostokąt 106">
              <a:extLst>
                <a:ext uri="{FF2B5EF4-FFF2-40B4-BE49-F238E27FC236}">
                  <a16:creationId xmlns:a16="http://schemas.microsoft.com/office/drawing/2014/main" id="{8AD1A407-7D8B-871D-2406-AFF36D2DA035}"/>
                </a:ext>
              </a:extLst>
            </p:cNvPr>
            <p:cNvSpPr/>
            <p:nvPr/>
          </p:nvSpPr>
          <p:spPr>
            <a:xfrm>
              <a:off x="4646163" y="2757124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tx2"/>
                  </a:solidFill>
                </a:rPr>
                <a:t>Polona </a:t>
              </a:r>
            </a:p>
            <a:p>
              <a:pPr algn="ctr"/>
              <a:r>
                <a:rPr lang="pl-PL" sz="1200" i="1" dirty="0">
                  <a:solidFill>
                    <a:schemeClr val="tx2"/>
                  </a:solidFill>
                </a:rPr>
                <a:t>Biblioteka Cyfrowa</a:t>
              </a:r>
            </a:p>
          </p:txBody>
        </p:sp>
        <p:sp>
          <p:nvSpPr>
            <p:cNvPr id="108" name="Prostokąt 107">
              <a:extLst>
                <a:ext uri="{FF2B5EF4-FFF2-40B4-BE49-F238E27FC236}">
                  <a16:creationId xmlns:a16="http://schemas.microsoft.com/office/drawing/2014/main" id="{08D47464-8562-E783-A218-C235BDA3C41E}"/>
                </a:ext>
              </a:extLst>
            </p:cNvPr>
            <p:cNvSpPr/>
            <p:nvPr/>
          </p:nvSpPr>
          <p:spPr>
            <a:xfrm>
              <a:off x="8382377" y="4718667"/>
              <a:ext cx="1494000" cy="792088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i="1" dirty="0">
                  <a:solidFill>
                    <a:schemeClr val="bg1"/>
                  </a:solidFill>
                </a:rPr>
                <a:t>Systemy analityczne</a:t>
              </a:r>
              <a:endParaRPr lang="pl-PL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109" name="Łącznik prosty ze strzałką 108">
              <a:extLst>
                <a:ext uri="{FF2B5EF4-FFF2-40B4-BE49-F238E27FC236}">
                  <a16:creationId xmlns:a16="http://schemas.microsoft.com/office/drawing/2014/main" id="{0EE33BE1-6B7F-0CCC-D066-7B31B313FE6D}"/>
                </a:ext>
              </a:extLst>
            </p:cNvPr>
            <p:cNvCxnSpPr>
              <a:cxnSpLocks/>
            </p:cNvCxnSpPr>
            <p:nvPr/>
          </p:nvCxnSpPr>
          <p:spPr>
            <a:xfrm>
              <a:off x="6144457" y="2996944"/>
              <a:ext cx="382878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Łącznik prosty ze strzałką 109">
              <a:extLst>
                <a:ext uri="{FF2B5EF4-FFF2-40B4-BE49-F238E27FC236}">
                  <a16:creationId xmlns:a16="http://schemas.microsoft.com/office/drawing/2014/main" id="{979B117A-F9CF-A5A3-AA1A-C1C5AAE1847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34100" y="3938143"/>
              <a:ext cx="178594" cy="5207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Łącznik prosty 110">
              <a:extLst>
                <a:ext uri="{FF2B5EF4-FFF2-40B4-BE49-F238E27FC236}">
                  <a16:creationId xmlns:a16="http://schemas.microsoft.com/office/drawing/2014/main" id="{8603FFAE-500C-7436-CE26-4C3C3CDBF6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88881" y="3297926"/>
              <a:ext cx="227536" cy="2487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111">
              <a:extLst>
                <a:ext uri="{FF2B5EF4-FFF2-40B4-BE49-F238E27FC236}">
                  <a16:creationId xmlns:a16="http://schemas.microsoft.com/office/drawing/2014/main" id="{D5268A8D-66A8-1AB4-1CC0-1903732640A3}"/>
                </a:ext>
              </a:extLst>
            </p:cNvPr>
            <p:cNvCxnSpPr>
              <a:cxnSpLocks/>
            </p:cNvCxnSpPr>
            <p:nvPr/>
          </p:nvCxnSpPr>
          <p:spPr>
            <a:xfrm>
              <a:off x="4421932" y="3973634"/>
              <a:ext cx="216024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Łącznik prosty 112">
              <a:extLst>
                <a:ext uri="{FF2B5EF4-FFF2-40B4-BE49-F238E27FC236}">
                  <a16:creationId xmlns:a16="http://schemas.microsoft.com/office/drawing/2014/main" id="{7C6883F6-C0D8-42B2-4AEA-57E4F4FDEAA7}"/>
                </a:ext>
              </a:extLst>
            </p:cNvPr>
            <p:cNvCxnSpPr>
              <a:cxnSpLocks/>
            </p:cNvCxnSpPr>
            <p:nvPr/>
          </p:nvCxnSpPr>
          <p:spPr>
            <a:xfrm>
              <a:off x="4421932" y="4392246"/>
              <a:ext cx="216024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Łącznik prosty 113">
              <a:extLst>
                <a:ext uri="{FF2B5EF4-FFF2-40B4-BE49-F238E27FC236}">
                  <a16:creationId xmlns:a16="http://schemas.microsoft.com/office/drawing/2014/main" id="{046518F0-944A-F1CF-B5CC-151D4B58A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1181" y="4385139"/>
              <a:ext cx="0" cy="743787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Łącznik prosty ze strzałką 114">
              <a:extLst>
                <a:ext uri="{FF2B5EF4-FFF2-40B4-BE49-F238E27FC236}">
                  <a16:creationId xmlns:a16="http://schemas.microsoft.com/office/drawing/2014/main" id="{143FB577-D578-24F4-AA48-F3944696359A}"/>
                </a:ext>
              </a:extLst>
            </p:cNvPr>
            <p:cNvCxnSpPr>
              <a:cxnSpLocks/>
              <a:endCxn id="96" idx="3"/>
            </p:cNvCxnSpPr>
            <p:nvPr/>
          </p:nvCxnSpPr>
          <p:spPr>
            <a:xfrm flipH="1">
              <a:off x="4222735" y="5114711"/>
              <a:ext cx="19844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Łącznik prosty ze strzałką 115">
              <a:extLst>
                <a:ext uri="{FF2B5EF4-FFF2-40B4-BE49-F238E27FC236}">
                  <a16:creationId xmlns:a16="http://schemas.microsoft.com/office/drawing/2014/main" id="{7619483D-3484-5E41-F23F-26EEC1A73629}"/>
                </a:ext>
              </a:extLst>
            </p:cNvPr>
            <p:cNvCxnSpPr>
              <a:cxnSpLocks/>
              <a:stCxn id="88" idx="0"/>
            </p:cNvCxnSpPr>
            <p:nvPr/>
          </p:nvCxnSpPr>
          <p:spPr>
            <a:xfrm flipV="1">
              <a:off x="7274335" y="3549650"/>
              <a:ext cx="2765" cy="194141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Łącznik prosty ze strzałką 116">
              <a:extLst>
                <a:ext uri="{FF2B5EF4-FFF2-40B4-BE49-F238E27FC236}">
                  <a16:creationId xmlns:a16="http://schemas.microsoft.com/office/drawing/2014/main" id="{28248CB0-D8CB-266E-0740-776CD3333658}"/>
                </a:ext>
              </a:extLst>
            </p:cNvPr>
            <p:cNvCxnSpPr>
              <a:cxnSpLocks/>
              <a:stCxn id="94" idx="1"/>
              <a:endCxn id="107" idx="3"/>
            </p:cNvCxnSpPr>
            <p:nvPr/>
          </p:nvCxnSpPr>
          <p:spPr>
            <a:xfrm flipH="1" flipV="1">
              <a:off x="6140163" y="3153168"/>
              <a:ext cx="376254" cy="439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Łącznik prosty 117">
              <a:extLst>
                <a:ext uri="{FF2B5EF4-FFF2-40B4-BE49-F238E27FC236}">
                  <a16:creationId xmlns:a16="http://schemas.microsoft.com/office/drawing/2014/main" id="{28D2F38A-5593-BFA6-1A92-174407D24156}"/>
                </a:ext>
              </a:extLst>
            </p:cNvPr>
            <p:cNvCxnSpPr>
              <a:cxnSpLocks/>
            </p:cNvCxnSpPr>
            <p:nvPr/>
          </p:nvCxnSpPr>
          <p:spPr>
            <a:xfrm>
              <a:off x="8010417" y="3040331"/>
              <a:ext cx="247783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Łącznik prosty 118">
              <a:extLst>
                <a:ext uri="{FF2B5EF4-FFF2-40B4-BE49-F238E27FC236}">
                  <a16:creationId xmlns:a16="http://schemas.microsoft.com/office/drawing/2014/main" id="{6983915A-FD0A-2364-6CC4-F65B88C65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8200" y="3040331"/>
              <a:ext cx="0" cy="2088595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Łącznik prosty ze strzałką 119">
              <a:extLst>
                <a:ext uri="{FF2B5EF4-FFF2-40B4-BE49-F238E27FC236}">
                  <a16:creationId xmlns:a16="http://schemas.microsoft.com/office/drawing/2014/main" id="{8BE0D5E7-9381-4098-E7C5-BE32152E6E48}"/>
                </a:ext>
              </a:extLst>
            </p:cNvPr>
            <p:cNvCxnSpPr>
              <a:cxnSpLocks/>
              <a:endCxn id="108" idx="1"/>
            </p:cNvCxnSpPr>
            <p:nvPr/>
          </p:nvCxnSpPr>
          <p:spPr>
            <a:xfrm>
              <a:off x="8258200" y="5114711"/>
              <a:ext cx="124177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Łącznik prosty 120">
              <a:extLst>
                <a:ext uri="{FF2B5EF4-FFF2-40B4-BE49-F238E27FC236}">
                  <a16:creationId xmlns:a16="http://schemas.microsoft.com/office/drawing/2014/main" id="{35A41E79-2C9F-27CA-BC83-00EBA8DB0B8C}"/>
                </a:ext>
              </a:extLst>
            </p:cNvPr>
            <p:cNvCxnSpPr>
              <a:cxnSpLocks/>
            </p:cNvCxnSpPr>
            <p:nvPr/>
          </p:nvCxnSpPr>
          <p:spPr>
            <a:xfrm>
              <a:off x="8010417" y="3286349"/>
              <a:ext cx="123293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Łącznik prosty 121">
              <a:extLst>
                <a:ext uri="{FF2B5EF4-FFF2-40B4-BE49-F238E27FC236}">
                  <a16:creationId xmlns:a16="http://schemas.microsoft.com/office/drawing/2014/main" id="{39F9F09D-6E19-8BA7-1BC4-BC151737F8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33710" y="3286349"/>
              <a:ext cx="883" cy="1842577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Łącznik prosty ze strzałką 122">
              <a:extLst>
                <a:ext uri="{FF2B5EF4-FFF2-40B4-BE49-F238E27FC236}">
                  <a16:creationId xmlns:a16="http://schemas.microsoft.com/office/drawing/2014/main" id="{B9B4E92F-F218-91B4-12D8-71AB435BC4D1}"/>
                </a:ext>
              </a:extLst>
            </p:cNvPr>
            <p:cNvCxnSpPr>
              <a:cxnSpLocks/>
              <a:endCxn id="97" idx="3"/>
            </p:cNvCxnSpPr>
            <p:nvPr/>
          </p:nvCxnSpPr>
          <p:spPr>
            <a:xfrm flipH="1">
              <a:off x="8010417" y="5118364"/>
              <a:ext cx="12417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Łącznik prosty ze strzałką 45">
            <a:extLst>
              <a:ext uri="{FF2B5EF4-FFF2-40B4-BE49-F238E27FC236}">
                <a16:creationId xmlns:a16="http://schemas.microsoft.com/office/drawing/2014/main" id="{1F301C41-3D55-5FEC-D1FD-9495881944C0}"/>
              </a:ext>
            </a:extLst>
          </p:cNvPr>
          <p:cNvCxnSpPr>
            <a:cxnSpLocks/>
          </p:cNvCxnSpPr>
          <p:nvPr/>
        </p:nvCxnSpPr>
        <p:spPr>
          <a:xfrm>
            <a:off x="4500701" y="4938966"/>
            <a:ext cx="0" cy="24078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248110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A50FC38-2E42-8499-507C-2F94D13F17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994473"/>
              </p:ext>
            </p:extLst>
          </p:nvPr>
        </p:nvGraphicFramePr>
        <p:xfrm>
          <a:off x="611962" y="2117762"/>
          <a:ext cx="10984781" cy="2654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101">
                  <a:extLst>
                    <a:ext uri="{9D8B030D-6E8A-4147-A177-3AD203B41FA5}">
                      <a16:colId xmlns:a16="http://schemas.microsoft.com/office/drawing/2014/main" val="4103999733"/>
                    </a:ext>
                  </a:extLst>
                </a:gridCol>
                <a:gridCol w="1592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0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027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990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Liczba usług publicznych udostępnionych on-line o stopniu dojrzałości co najmniej 4 - transakcja [szt.]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szt.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1,00 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762">
                <a:tc>
                  <a:txBody>
                    <a:bodyPr/>
                    <a:lstStyle/>
                    <a:p>
                      <a:pPr lvl="1" algn="l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Liczba załatwionych spraw poprzez udostępnioną on-line usługę publiczną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szt./rok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rezultatu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1 652,00 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0*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35990C36-1866-264B-E177-9D00C94DC1C1}"/>
              </a:ext>
            </a:extLst>
          </p:cNvPr>
          <p:cNvSpPr txBox="1"/>
          <p:nvPr/>
        </p:nvSpPr>
        <p:spPr>
          <a:xfrm>
            <a:off x="9815555" y="4518216"/>
            <a:ext cx="1796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rgbClr val="305496"/>
                </a:solidFill>
                <a:latin typeface="Calibri" panose="020F0502020204030204" pitchFamily="34" charset="0"/>
              </a:rPr>
              <a:t>* Termin osiągnięcia 05-2023</a:t>
            </a: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12977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152272"/>
              </p:ext>
            </p:extLst>
          </p:nvPr>
        </p:nvGraphicFramePr>
        <p:xfrm>
          <a:off x="623395" y="4423057"/>
          <a:ext cx="10948104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3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3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0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latin typeface="+mn-lt"/>
                        </a:rPr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latin typeface="+mn-lt"/>
                        </a:rPr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latin typeface="+mn-lt"/>
                        </a:rPr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 - brak realizacji ze względu na zbyt niskie zainteresowanie korzystaniem z portalu Polony ze strony użytkowników końcowych 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mała 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600" b="0" i="0" u="none" strike="noStrike" kern="120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niskie 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pl-PL" sz="16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redukowanie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64F24B6D-AB74-C6F3-A866-9F60D057EBC5}"/>
              </a:ext>
            </a:extLst>
          </p:cNvPr>
          <p:cNvSpPr txBox="1"/>
          <p:nvPr/>
        </p:nvSpPr>
        <p:spPr>
          <a:xfrm>
            <a:off x="623395" y="1857323"/>
            <a:ext cx="109481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 marL="271463">
              <a:spcBef>
                <a:spcPts val="800"/>
              </a:spcBef>
            </a:pPr>
            <a:r>
              <a:rPr lang="pl-PL" sz="1600" b="1" dirty="0">
                <a:solidFill>
                  <a:srgbClr val="305496"/>
                </a:solidFill>
                <a:latin typeface="Calibri" panose="020F0502020204030204" pitchFamily="34" charset="0"/>
              </a:rPr>
              <a:t>5 lat od płatności końcowej na rzecz beneficjenta</a:t>
            </a:r>
            <a:endParaRPr lang="pl-PL" sz="1600" dirty="0">
              <a:solidFill>
                <a:srgbClr val="305496"/>
              </a:solidFill>
              <a:latin typeface="Calibri" panose="020F0502020204030204" pitchFamily="34" charset="0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 marL="271463" lvl="1"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rgbClr val="305496"/>
                </a:solidFill>
                <a:latin typeface="Calibri" panose="020F0502020204030204" pitchFamily="34" charset="0"/>
              </a:rPr>
              <a:t>Środki na utrzymanie projektu w okresie trwałości będą zabezpieczone w rocznych planach finansowo-rzeczowych Biblioteki Narodowej i będą finansowane z budżetu Biblioteki Narodowej.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A63DC6C31DBA408B47D3A1221AD1B2" ma:contentTypeVersion="14" ma:contentTypeDescription="Utwórz nowy dokument." ma:contentTypeScope="" ma:versionID="21ae2a8a5e8ccd1e1bab2140873796b6">
  <xsd:schema xmlns:xsd="http://www.w3.org/2001/XMLSchema" xmlns:xs="http://www.w3.org/2001/XMLSchema" xmlns:p="http://schemas.microsoft.com/office/2006/metadata/properties" xmlns:ns2="505c0017-f874-43ac-950d-323adc31ce13" xmlns:ns3="9347f2ac-18f4-432a-8e33-20563812eb85" targetNamespace="http://schemas.microsoft.com/office/2006/metadata/properties" ma:root="true" ma:fieldsID="b74400ee2a00cbfbef9544aeccd903f3" ns2:_="" ns3:_="">
    <xsd:import namespace="505c0017-f874-43ac-950d-323adc31ce13"/>
    <xsd:import namespace="9347f2ac-18f4-432a-8e33-20563812eb8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c0017-f874-43ac-950d-323adc31ce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429bc51-21c2-43a9-b096-c5435b7983da}" ma:internalName="TaxCatchAll" ma:showField="CatchAllData" ma:web="505c0017-f874-43ac-950d-323adc31ce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7f2ac-18f4-432a-8e33-20563812eb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Tagi obrazów" ma:readOnly="false" ma:fieldId="{5cf76f15-5ced-4ddc-b409-7134ff3c332f}" ma:taxonomyMulti="true" ma:sspId="5618d734-f743-48c8-b44a-82b3f799ad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47f2ac-18f4-432a-8e33-20563812eb85">
      <Terms xmlns="http://schemas.microsoft.com/office/infopath/2007/PartnerControls"/>
    </lcf76f155ced4ddcb4097134ff3c332f>
    <TaxCatchAll xmlns="505c0017-f874-43ac-950d-323adc31ce13" xsi:nil="true"/>
    <SharedWithUsers xmlns="505c0017-f874-43ac-950d-323adc31ce13">
      <UserInfo>
        <DisplayName>Jurkowska Patrycja</DisplayName>
        <AccountId>26</AccountId>
        <AccountType/>
      </UserInfo>
      <UserInfo>
        <DisplayName>Nadulski Maciej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D3FCBB-EFB7-4A8B-80A3-24818F36C894}">
  <ds:schemaRefs>
    <ds:schemaRef ds:uri="505c0017-f874-43ac-950d-323adc31ce13"/>
    <ds:schemaRef ds:uri="9347f2ac-18f4-432a-8e33-20563812eb8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505c0017-f874-43ac-950d-323adc31ce13"/>
    <ds:schemaRef ds:uri="http://purl.org/dc/elements/1.1/"/>
    <ds:schemaRef ds:uri="http://schemas.microsoft.com/office/infopath/2007/PartnerControls"/>
    <ds:schemaRef ds:uri="9347f2ac-18f4-432a-8e33-20563812eb8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396</Words>
  <Application>Microsoft Office PowerPoint</Application>
  <PresentationFormat>Panoramiczny</PresentationFormat>
  <Paragraphs>86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Nadulski Maciej</cp:lastModifiedBy>
  <cp:revision>7</cp:revision>
  <dcterms:created xsi:type="dcterms:W3CDTF">2017-01-27T12:50:17Z</dcterms:created>
  <dcterms:modified xsi:type="dcterms:W3CDTF">2022-07-18T07:26:23Z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0x010100EFA63DC6C31DBA408B47D3A1221AD1B2</vt:lpwstr>
  </property>
  <property fmtid="{D5CDD505-2E9C-101B-9397-08002B2CF9AE}" pid="3" name="MediaServiceImageTags">
    <vt:lpwstr/>
  </property>
</Properties>
</file>