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0"/>
  </p:notesMasterIdLst>
  <p:handoutMasterIdLst>
    <p:handoutMasterId r:id="rId21"/>
  </p:handoutMasterIdLst>
  <p:sldIdLst>
    <p:sldId id="259" r:id="rId3"/>
    <p:sldId id="348" r:id="rId4"/>
    <p:sldId id="349" r:id="rId5"/>
    <p:sldId id="353" r:id="rId6"/>
    <p:sldId id="354" r:id="rId7"/>
    <p:sldId id="355" r:id="rId8"/>
    <p:sldId id="356" r:id="rId9"/>
    <p:sldId id="357" r:id="rId10"/>
    <p:sldId id="358" r:id="rId11"/>
    <p:sldId id="359" r:id="rId12"/>
    <p:sldId id="360" r:id="rId13"/>
    <p:sldId id="361" r:id="rId14"/>
    <p:sldId id="362" r:id="rId15"/>
    <p:sldId id="363" r:id="rId16"/>
    <p:sldId id="365" r:id="rId17"/>
    <p:sldId id="366" r:id="rId18"/>
    <p:sldId id="326" r:id="rId19"/>
  </p:sldIdLst>
  <p:sldSz cx="9144000" cy="6858000" type="screen4x3"/>
  <p:notesSz cx="6669088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59" autoAdjust="0"/>
    <p:restoredTop sz="94660"/>
  </p:normalViewPr>
  <p:slideViewPr>
    <p:cSldViewPr>
      <p:cViewPr>
        <p:scale>
          <a:sx n="70" d="100"/>
          <a:sy n="70" d="100"/>
        </p:scale>
        <p:origin x="-2814" y="-9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250" cy="4967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778250" y="1"/>
            <a:ext cx="2889250" cy="4967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BE32C-EAB9-4D67-B5E0-C273307D6EA0}" type="datetimeFigureOut">
              <a:rPr lang="pl-PL" smtClean="0"/>
              <a:pPr/>
              <a:t>2015-03-26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9898"/>
            <a:ext cx="2889250" cy="4967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778250" y="9429898"/>
            <a:ext cx="2889250" cy="4967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C5444F-F25A-4562-AD5E-47D356A3B2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194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12815B-C445-4F45-AC1B-3B42146D675D}" type="datetimeFigureOut">
              <a:rPr lang="pl-PL" smtClean="0"/>
              <a:pPr/>
              <a:t>2015-03-26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66909" y="4715908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6C9DDA-ED49-46B5-9DAB-9F232E0E33B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649867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18B2EB-9B32-4067-9BD4-0A6CC384709B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2015-03-26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59F2B-0C95-441F-B3A6-B608631DB815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09472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1817B-6893-44D9-B852-896DE55CE028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2015-03-26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4005A-C8E3-45B0-8E38-DC908556BFA5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4828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9EB8F-57AF-41DD-B1D9-0114F7274181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2015-03-26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98787-38C1-42B3-968B-B27E6494AC01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2595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BB4E94-E22C-4801-A28B-AA57FE4F1664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2015-03-26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A59F2B-0C95-441F-B3A6-B608631DB815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5481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67EEBB-D5E2-45AE-8BA4-C6AD13E32EA0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2015-03-26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FF58B-B7B6-49CB-A666-7EFEDBC0078C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0756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25AE72-44B0-4C2B-B17B-EA7F6DC8740A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2015-03-26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4BF95C-8421-4694-8215-5058D472772D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1060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6D1E8A-5184-4D90-B44E-5497F6E5CCF5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2015-03-26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493769-6782-4C2B-9A04-5BCAA6EE3AD5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26658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4505D5-BA5C-4E5F-B34F-EE8AEB60835E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2015-03-26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894E49-145C-4DFA-9F6F-76FE3364FB6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36898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871AAF-CA0A-407F-8C9F-4F70D19DEE62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2015-03-26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AF8CD2-8515-48A1-8E18-70F166468618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77108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45344F-99D7-460F-8367-6AC87C4171DB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2015-03-26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DA22CE-805C-48A8-ABD7-0F6C4AF04B94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93811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F96809-015E-46D0-8C9E-E23F378A5DF2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2015-03-26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73D6C5-DF6F-4CD9-A278-9F7E6143458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7032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B4F1B-7153-4B73-91FF-13E63FE95942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2015-03-26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FF58B-B7B6-49CB-A666-7EFEDBC0078C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71131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4F0233-D0E6-486B-97C8-5D8EF806613D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2015-03-26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2768F-D260-49AF-AFDE-77DED5BCCA35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91552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C9CB16-60C9-4CA1-BC4B-A2419C87EDCB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2015-03-26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A4005A-C8E3-45B0-8E38-DC908556BFA5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93822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7AAAED-D947-4AA1-9BF9-4491DA825B3C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2015-03-26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998787-38C1-42B3-968B-B27E6494AC01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591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97E25-1DC1-4D86-960E-8DC19499B087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2015-03-26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BF95C-8421-4694-8215-5058D472772D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3354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5463E-5112-46DB-A86C-522A5358B232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2015-03-26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93769-6782-4C2B-9A04-5BCAA6EE3AD5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8372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49B3A-75CB-4387-A06E-CB8169CDA725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2015-03-26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94E49-145C-4DFA-9F6F-76FE3364FB63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9027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dirty="0" err="1" smtClean="0"/>
              <a:t>grtweyrwe</a:t>
            </a:r>
            <a:endParaRPr lang="pl-PL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0289A-A776-428C-BB3F-15F82304F7F5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2015-03-26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F8CD2-8515-48A1-8E18-70F166468618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7755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D2C99-E1DB-4D60-9251-99528542EE32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2015-03-26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A22CE-805C-48A8-ABD7-0F6C4AF04B94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2098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8EB59-2F0F-4EA6-9118-4F4C9FC83E37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2015-03-26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3D6C5-DF6F-4CD9-A278-9F7E61434583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5258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EFC45-9C1D-4016-87CB-1172751CED2B}" type="datetime1">
              <a:rPr lang="pl-PL" smtClean="0">
                <a:solidFill>
                  <a:srgbClr val="000000"/>
                </a:solidFill>
              </a:rPr>
              <a:pPr>
                <a:defRPr/>
              </a:pPr>
              <a:t>2015-03-26</a:t>
            </a:fld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2768F-D260-49AF-AFDE-77DED5BCCA35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08028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99CCFF">
            <a:alpha val="3490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6876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dirty="0" err="1" smtClean="0"/>
              <a:t>Click</a:t>
            </a:r>
            <a:r>
              <a:rPr lang="pl-PL" altLang="pl-PL" dirty="0" smtClean="0"/>
              <a:t> to </a:t>
            </a:r>
            <a:r>
              <a:rPr lang="pl-PL" altLang="pl-PL" dirty="0" err="1" smtClean="0"/>
              <a:t>edit</a:t>
            </a:r>
            <a:r>
              <a:rPr lang="pl-PL" altLang="pl-PL" dirty="0" smtClean="0"/>
              <a:t> Master </a:t>
            </a:r>
            <a:r>
              <a:rPr lang="pl-PL" altLang="pl-PL" dirty="0" err="1" smtClean="0"/>
              <a:t>title</a:t>
            </a:r>
            <a:r>
              <a:rPr lang="pl-PL" altLang="pl-PL" dirty="0" smtClean="0"/>
              <a:t>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636912"/>
            <a:ext cx="7958138" cy="338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dirty="0" err="1" smtClean="0"/>
              <a:t>Click</a:t>
            </a:r>
            <a:r>
              <a:rPr lang="pl-PL" altLang="pl-PL" dirty="0" smtClean="0"/>
              <a:t> to </a:t>
            </a:r>
            <a:r>
              <a:rPr lang="pl-PL" altLang="pl-PL" dirty="0" err="1" smtClean="0"/>
              <a:t>edit</a:t>
            </a:r>
            <a:r>
              <a:rPr lang="pl-PL" altLang="pl-PL" dirty="0" smtClean="0"/>
              <a:t> Master </a:t>
            </a:r>
            <a:r>
              <a:rPr lang="pl-PL" altLang="pl-PL" dirty="0" err="1" smtClean="0"/>
              <a:t>text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styles</a:t>
            </a:r>
            <a:endParaRPr lang="pl-PL" altLang="pl-PL" dirty="0" smtClean="0"/>
          </a:p>
          <a:p>
            <a:pPr lvl="1"/>
            <a:r>
              <a:rPr lang="pl-PL" altLang="pl-PL" dirty="0" smtClean="0"/>
              <a:t>Second </a:t>
            </a:r>
            <a:r>
              <a:rPr lang="pl-PL" altLang="pl-PL" dirty="0" err="1" smtClean="0"/>
              <a:t>level</a:t>
            </a:r>
            <a:endParaRPr lang="pl-PL" altLang="pl-PL" dirty="0" smtClean="0"/>
          </a:p>
          <a:p>
            <a:pPr lvl="2"/>
            <a:r>
              <a:rPr lang="pl-PL" altLang="pl-PL" dirty="0" smtClean="0"/>
              <a:t>Third </a:t>
            </a:r>
            <a:r>
              <a:rPr lang="pl-PL" altLang="pl-PL" dirty="0" err="1" smtClean="0"/>
              <a:t>level</a:t>
            </a:r>
            <a:endParaRPr lang="pl-PL" altLang="pl-PL" dirty="0" smtClean="0"/>
          </a:p>
          <a:p>
            <a:pPr lvl="3"/>
            <a:r>
              <a:rPr lang="pl-PL" altLang="pl-PL" dirty="0" err="1" smtClean="0"/>
              <a:t>Fourth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level</a:t>
            </a:r>
            <a:endParaRPr lang="pl-PL" altLang="pl-PL" dirty="0" smtClean="0"/>
          </a:p>
          <a:p>
            <a:pPr lvl="4"/>
            <a:r>
              <a:rPr lang="pl-PL" altLang="pl-PL" dirty="0" err="1" smtClean="0"/>
              <a:t>Fifth</a:t>
            </a:r>
            <a:r>
              <a:rPr lang="pl-PL" altLang="pl-PL" dirty="0" smtClean="0"/>
              <a:t> </a:t>
            </a:r>
            <a:r>
              <a:rPr lang="pl-PL" altLang="pl-PL" dirty="0" err="1" smtClean="0"/>
              <a:t>level</a:t>
            </a:r>
            <a:endParaRPr lang="pl-PL" altLang="pl-PL" dirty="0" smtClean="0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404664"/>
            <a:ext cx="281027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 fontAlgn="base">
              <a:spcAft>
                <a:spcPct val="0"/>
              </a:spcAft>
              <a:defRPr/>
            </a:pPr>
            <a:fld id="{3F1C14DE-D5C6-49E2-9F37-BDC8DE149502}" type="datetime1">
              <a:rPr lang="pl-PL" smtClean="0">
                <a:solidFill>
                  <a:srgbClr val="000000"/>
                </a:solidFill>
              </a:rPr>
              <a:pPr fontAlgn="base">
                <a:spcAft>
                  <a:spcPct val="0"/>
                </a:spcAft>
                <a:defRPr/>
              </a:pPr>
              <a:t>2015-03-26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35896" y="404664"/>
            <a:ext cx="144016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 fontAlgn="base">
              <a:spcAft>
                <a:spcPct val="0"/>
              </a:spcAft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04664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 fontAlgn="base">
              <a:spcAft>
                <a:spcPct val="0"/>
              </a:spcAft>
              <a:defRPr/>
            </a:pPr>
            <a:fld id="{67ED36BA-473C-4C7C-BED1-ACAF380598F5}" type="slidenum">
              <a:rPr lang="pl-PL">
                <a:solidFill>
                  <a:srgbClr val="000000"/>
                </a:solidFill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pic>
        <p:nvPicPr>
          <p:cNvPr id="9" name="Picture 9" descr="Z:\Promocja\_Grafika\logotypy - pozostałe inne\Solid\znaczekEFIOPT.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0064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56421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0C9BC9D9-D6BD-40CC-A3C7-1B0FF9EC8D0F}" type="datetime1">
              <a:rPr lang="pl-PL" smtClean="0">
                <a:solidFill>
                  <a:srgbClr val="000000"/>
                </a:solidFill>
              </a:rPr>
              <a:pPr fontAlgn="base">
                <a:spcAft>
                  <a:spcPct val="0"/>
                </a:spcAft>
                <a:defRPr/>
              </a:pPr>
              <a:t>2015-03-26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67ED36BA-473C-4C7C-BED1-ACAF380598F5}" type="slidenum">
              <a:rPr lang="pl-PL" smtClean="0">
                <a:solidFill>
                  <a:srgbClr val="000000"/>
                </a:solidFill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  <p:pic>
        <p:nvPicPr>
          <p:cNvPr id="7" name="Picture 9" descr="Z:\Promocja\_Grafika\logotypy - pozostałe inne\Solid\znaczekEFIOPT.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8"/>
            <a:ext cx="10064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75065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5" y="2276872"/>
            <a:ext cx="8001000" cy="3096344"/>
          </a:xfrm>
        </p:spPr>
        <p:txBody>
          <a:bodyPr anchor="t">
            <a:normAutofit fontScale="90000"/>
          </a:bodyPr>
          <a:lstStyle/>
          <a:p>
            <a:pPr algn="ctr"/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cap="small" dirty="0" smtClean="0">
                <a:solidFill>
                  <a:schemeClr val="accent6">
                    <a:lumMod val="50000"/>
                  </a:schemeClr>
                </a:solidFill>
              </a:rPr>
              <a:t>FUNDUSZ AZYLU, MIGRACJI I INTEGRACJI</a:t>
            </a:r>
            <a:br>
              <a:rPr lang="pl-PL" sz="2800" cap="small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pl-PL" sz="2000" cap="small" dirty="0" smtClean="0">
                <a:solidFill>
                  <a:schemeClr val="accent6">
                    <a:lumMod val="50000"/>
                  </a:schemeClr>
                </a:solidFill>
              </a:rPr>
              <a:t>zasady </a:t>
            </a:r>
            <a:r>
              <a:rPr lang="pl-PL" sz="2000" cap="small" dirty="0" err="1" smtClean="0">
                <a:solidFill>
                  <a:schemeClr val="accent6">
                    <a:lumMod val="50000"/>
                  </a:schemeClr>
                </a:solidFill>
              </a:rPr>
              <a:t>kwalifikowalności</a:t>
            </a:r>
            <a:r>
              <a:rPr lang="pl-PL" sz="2000" cap="small" dirty="0" smtClean="0">
                <a:solidFill>
                  <a:schemeClr val="accent6">
                    <a:lumMod val="50000"/>
                  </a:schemeClr>
                </a:solidFill>
              </a:rPr>
              <a:t> wydatków</a:t>
            </a:r>
            <a:r>
              <a:rPr lang="pl-PL" sz="2800" cap="small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pl-PL" sz="2800" cap="small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pl-PL" sz="2800" cap="small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pl-PL" sz="2800" cap="small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pl-PL" sz="2800" cap="small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pl-PL" sz="2800" cap="small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pl-PL" sz="2800" cap="small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pl-PL" sz="2800" cap="small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pl-PL" sz="2800" cap="small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pl-PL" sz="2800" cap="small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pl-PL" sz="2800" cap="small" dirty="0" smtClean="0">
                <a:solidFill>
                  <a:srgbClr val="FF0000"/>
                </a:solidFill>
              </a:rPr>
              <a:t/>
            </a:r>
            <a:br>
              <a:rPr lang="pl-PL" sz="2800" cap="small" dirty="0" smtClean="0">
                <a:solidFill>
                  <a:srgbClr val="FF0000"/>
                </a:solidFill>
              </a:rPr>
            </a:br>
            <a:r>
              <a:rPr lang="pl-PL" altLang="pl-PL" sz="2800" dirty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pl-PL" altLang="pl-PL" sz="2800" dirty="0">
                <a:solidFill>
                  <a:schemeClr val="tx1"/>
                </a:solidFill>
                <a:latin typeface="Calibri" pitchFamily="34" charset="0"/>
              </a:rPr>
            </a:br>
            <a:endParaRPr lang="pl-PL" sz="28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52084" y="14139"/>
            <a:ext cx="1981200" cy="476250"/>
          </a:xfrm>
        </p:spPr>
        <p:txBody>
          <a:bodyPr/>
          <a:lstStyle/>
          <a:p>
            <a:pPr>
              <a:defRPr/>
            </a:pPr>
            <a:endParaRPr lang="pl-PL" dirty="0" smtClean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89113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683568" y="5661248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 smtClean="0"/>
          </a:p>
          <a:p>
            <a:endParaRPr lang="pl-PL" dirty="0"/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72978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1934417"/>
            <a:ext cx="8101781" cy="4518919"/>
          </a:xfrm>
        </p:spPr>
        <p:txBody>
          <a:bodyPr anchor="t">
            <a:normAutofit fontScale="90000"/>
          </a:bodyPr>
          <a:lstStyle/>
          <a:p>
            <a:pPr lvl="1"/>
            <a:r>
              <a:rPr lang="pl-PL" sz="2700" b="1" dirty="0">
                <a:latin typeface="+mn-lt"/>
              </a:rPr>
              <a:t>K</a:t>
            </a:r>
            <a:r>
              <a:rPr lang="pl-PL" sz="2700" b="1" dirty="0" smtClean="0">
                <a:solidFill>
                  <a:schemeClr val="tx1"/>
                </a:solidFill>
                <a:latin typeface="+mn-lt"/>
              </a:rPr>
              <a:t>oszty kwalifikowalne – </a:t>
            </a:r>
            <a:r>
              <a:rPr lang="pl-PL" sz="2700" b="1" dirty="0" smtClean="0">
                <a:latin typeface="+mn-lt"/>
              </a:rPr>
              <a:t>towary zużywające się i zaopatrzenie, inne wydatki drobne</a:t>
            </a:r>
            <a:br>
              <a:rPr lang="pl-PL" sz="2700" b="1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- </a:t>
            </a:r>
            <a:r>
              <a:rPr lang="pl-PL" sz="2000" dirty="0">
                <a:latin typeface="+mn-lt"/>
              </a:rPr>
              <a:t>jako towar zużywający się należy rozumieć towar jednokrotnego użytku, który zużywany jest w całości na potrzeby projektu (np. wyżywienie, lekarstwa, ubrania, w przypadku których jako zużycie należy rozumieć wydanie osobie z grupy docelowej, itp</a:t>
            </a:r>
            <a:r>
              <a:rPr lang="pl-PL" sz="2000" dirty="0" smtClean="0">
                <a:latin typeface="+mn-lt"/>
              </a:rPr>
              <a:t>.)</a:t>
            </a:r>
            <a:r>
              <a:rPr lang="pl-PL" sz="2000" dirty="0">
                <a:latin typeface="+mn-lt"/>
              </a:rPr>
              <a:t/>
            </a:r>
            <a:br>
              <a:rPr lang="pl-PL" sz="2000" dirty="0">
                <a:latin typeface="+mn-lt"/>
              </a:rPr>
            </a:b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- jako </a:t>
            </a:r>
            <a:r>
              <a:rPr lang="pl-PL" sz="2000" dirty="0">
                <a:latin typeface="+mn-lt"/>
              </a:rPr>
              <a:t>zaopatrzenie należy rozumieć towar, który zużywa się szybciej niż sprzęt, do którego został zakupiony (np. drobny sprzęt IT, płyty CD itp</a:t>
            </a:r>
            <a:r>
              <a:rPr lang="pl-PL" sz="2000" dirty="0" smtClean="0">
                <a:latin typeface="+mn-lt"/>
              </a:rPr>
              <a:t>.)</a:t>
            </a:r>
            <a:br>
              <a:rPr lang="pl-PL" sz="2000" dirty="0" smtClean="0">
                <a:latin typeface="+mn-lt"/>
              </a:rPr>
            </a:br>
            <a:r>
              <a:rPr lang="pl-PL" sz="2000" dirty="0">
                <a:latin typeface="+mn-lt"/>
              </a:rPr>
              <a:t/>
            </a:r>
            <a:br>
              <a:rPr lang="pl-PL" sz="2000" dirty="0">
                <a:latin typeface="+mn-lt"/>
              </a:rPr>
            </a:br>
            <a:r>
              <a:rPr lang="pl-PL" sz="2000" dirty="0" smtClean="0">
                <a:latin typeface="+mn-lt"/>
              </a:rPr>
              <a:t>- jako </a:t>
            </a:r>
            <a:r>
              <a:rPr lang="pl-PL" sz="2000" dirty="0">
                <a:latin typeface="+mn-lt"/>
              </a:rPr>
              <a:t>inne wydatki drobne należy rozumieć wszelkie jednorazowe usługi i zakupy sprzętu i wyposażenia o niskiej wartości (np. kurierskie, pocztowe, lampa na biurko, czajnik), szczególnie w przypadku, gdy nie stanowią wspólnego, większego zakupu, który zostałby wskazany w innej kategorii wydatków (np. sprzęt i wyposażenie</a:t>
            </a:r>
            <a:r>
              <a:rPr lang="pl-PL" sz="2000" dirty="0" smtClean="0">
                <a:latin typeface="+mn-lt"/>
              </a:rPr>
              <a:t>)</a:t>
            </a:r>
            <a:r>
              <a:rPr lang="pl-PL" sz="1200" dirty="0"/>
              <a:t/>
            </a:r>
            <a:br>
              <a:rPr lang="pl-PL" sz="1200" dirty="0"/>
            </a:br>
            <a:r>
              <a:rPr lang="pl-PL" sz="1200" dirty="0"/>
              <a:t/>
            </a:r>
            <a:br>
              <a:rPr lang="pl-PL" sz="1200" dirty="0"/>
            </a:br>
            <a:endParaRPr lang="pl-PL" sz="3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2000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1934417"/>
            <a:ext cx="8101781" cy="4518919"/>
          </a:xfrm>
        </p:spPr>
        <p:txBody>
          <a:bodyPr anchor="t">
            <a:normAutofit/>
          </a:bodyPr>
          <a:lstStyle/>
          <a:p>
            <a:pPr lvl="1"/>
            <a:r>
              <a:rPr lang="pl-PL" sz="2400" b="1" dirty="0">
                <a:latin typeface="+mn-lt"/>
              </a:rPr>
              <a:t>K</a:t>
            </a:r>
            <a:r>
              <a:rPr lang="pl-PL" sz="2400" b="1" dirty="0" smtClean="0">
                <a:solidFill>
                  <a:schemeClr val="tx1"/>
                </a:solidFill>
                <a:latin typeface="+mn-lt"/>
              </a:rPr>
              <a:t>oszty kwalifikowalne – </a:t>
            </a:r>
            <a:r>
              <a:rPr lang="pl-PL" sz="2400" b="1" dirty="0" smtClean="0">
                <a:latin typeface="+mn-lt"/>
              </a:rPr>
              <a:t>usługi zewnętrzne</a:t>
            </a:r>
            <a:r>
              <a:rPr lang="pl-PL" sz="2700" b="1" dirty="0" smtClean="0">
                <a:latin typeface="+mn-lt"/>
              </a:rPr>
              <a:t/>
            </a:r>
            <a:br>
              <a:rPr lang="pl-PL" sz="2700" b="1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dirty="0" smtClean="0">
                <a:latin typeface="+mn-lt"/>
              </a:rPr>
              <a:t>- </a:t>
            </a:r>
            <a:r>
              <a:rPr lang="pl-PL" sz="2000" dirty="0" smtClean="0">
                <a:latin typeface="+mn-lt"/>
              </a:rPr>
              <a:t>dotyczy </a:t>
            </a:r>
            <a:r>
              <a:rPr lang="pl-PL" sz="2000" dirty="0">
                <a:latin typeface="+mn-lt"/>
              </a:rPr>
              <a:t>przede wszystkim takich usług, których Beneficjent nie jest w stanie wykonać samodzielnie lub wykonanie których przez podmiot zewnętrzny jest bardziej korzystne czy to ze względów ekonomicznych czy też ze względu na kompetencję, skalę, doświadczenie, uprawnienia lub </a:t>
            </a:r>
            <a:r>
              <a:rPr lang="pl-PL" sz="2000" dirty="0" smtClean="0">
                <a:latin typeface="+mn-lt"/>
              </a:rPr>
              <a:t>specjalizację</a:t>
            </a:r>
            <a:r>
              <a:rPr lang="pl-PL" sz="2000" dirty="0"/>
              <a:t/>
            </a:r>
            <a:br>
              <a:rPr lang="pl-PL" sz="2000" dirty="0"/>
            </a:br>
            <a:r>
              <a:rPr lang="pl-PL" sz="1200" dirty="0"/>
              <a:t/>
            </a:r>
            <a:br>
              <a:rPr lang="pl-PL" sz="1200" dirty="0"/>
            </a:br>
            <a:r>
              <a:rPr lang="pl-PL" sz="1200" dirty="0"/>
              <a:t/>
            </a:r>
            <a:br>
              <a:rPr lang="pl-PL" sz="1200" dirty="0"/>
            </a:br>
            <a:endParaRPr lang="pl-PL" sz="3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63284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1934417"/>
            <a:ext cx="8101781" cy="4518919"/>
          </a:xfrm>
        </p:spPr>
        <p:txBody>
          <a:bodyPr anchor="t">
            <a:normAutofit/>
          </a:bodyPr>
          <a:lstStyle/>
          <a:p>
            <a:pPr lvl="1"/>
            <a:r>
              <a:rPr lang="pl-PL" sz="2400" b="1" dirty="0">
                <a:latin typeface="+mn-lt"/>
              </a:rPr>
              <a:t>K</a:t>
            </a:r>
            <a:r>
              <a:rPr lang="pl-PL" sz="2400" b="1" dirty="0" smtClean="0">
                <a:solidFill>
                  <a:schemeClr val="tx1"/>
                </a:solidFill>
                <a:latin typeface="+mn-lt"/>
              </a:rPr>
              <a:t>oszty kwalifikowalne – informacje</a:t>
            </a:r>
            <a:r>
              <a:rPr lang="pl-PL" sz="2400" b="1" dirty="0">
                <a:solidFill>
                  <a:schemeClr val="tx1"/>
                </a:solidFill>
                <a:latin typeface="+mn-lt"/>
              </a:rPr>
              <a:t>, publikacje i promocja</a:t>
            </a:r>
            <a:r>
              <a:rPr lang="pl-PL" sz="2700" b="1" dirty="0" smtClean="0">
                <a:latin typeface="+mn-lt"/>
              </a:rPr>
              <a:t/>
            </a:r>
            <a:br>
              <a:rPr lang="pl-PL" sz="2700" b="1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- </a:t>
            </a:r>
            <a:r>
              <a:rPr lang="pl-PL" sz="2000" dirty="0">
                <a:latin typeface="+mn-lt"/>
              </a:rPr>
              <a:t>koszty dotyczące wszelkich działań merytorycznych o charakterze informacji i promocji, koszty publikacji wydanych w ramach projektu. Kategoria ta nie obejmuje ogólnych działań informacyjno-promocyjnych dotyczących projektu, niezwiązanych z konkretnym działaniem </a:t>
            </a:r>
            <a:r>
              <a:rPr lang="pl-PL" sz="2000" dirty="0" smtClean="0">
                <a:latin typeface="+mn-lt"/>
              </a:rPr>
              <a:t>merytorycznym </a:t>
            </a:r>
            <a:r>
              <a:rPr lang="pl-PL" sz="2000" dirty="0"/>
              <a:t/>
            </a:r>
            <a:br>
              <a:rPr lang="pl-PL" sz="2000" dirty="0"/>
            </a:br>
            <a:r>
              <a:rPr lang="pl-PL" sz="1200" dirty="0"/>
              <a:t/>
            </a:r>
            <a:br>
              <a:rPr lang="pl-PL" sz="1200" dirty="0"/>
            </a:br>
            <a:r>
              <a:rPr lang="pl-PL" sz="1200" dirty="0"/>
              <a:t/>
            </a:r>
            <a:br>
              <a:rPr lang="pl-PL" sz="1200" dirty="0"/>
            </a:br>
            <a:endParaRPr lang="pl-PL" sz="3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57794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1934417"/>
            <a:ext cx="8101781" cy="4518919"/>
          </a:xfrm>
        </p:spPr>
        <p:txBody>
          <a:bodyPr anchor="t">
            <a:normAutofit/>
          </a:bodyPr>
          <a:lstStyle/>
          <a:p>
            <a:pPr lvl="1"/>
            <a:r>
              <a:rPr lang="pl-PL" sz="2400" b="1" dirty="0" smtClean="0">
                <a:latin typeface="+mn-lt"/>
              </a:rPr>
              <a:t>K</a:t>
            </a:r>
            <a:r>
              <a:rPr lang="pl-PL" sz="2400" b="1" dirty="0" smtClean="0">
                <a:solidFill>
                  <a:schemeClr val="tx1"/>
                </a:solidFill>
                <a:latin typeface="+mn-lt"/>
              </a:rPr>
              <a:t>oszty kwalifikowalne – inne koszty bezpośrednie</a:t>
            </a:r>
            <a:r>
              <a:rPr lang="pl-PL" sz="2700" b="1" dirty="0" smtClean="0">
                <a:latin typeface="+mn-lt"/>
              </a:rPr>
              <a:t/>
            </a:r>
            <a:br>
              <a:rPr lang="pl-PL" sz="2700" b="1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- to co nie mieści się w innych kategoriach</a:t>
            </a:r>
            <a:br>
              <a:rPr lang="pl-PL" sz="2000" dirty="0" smtClean="0">
                <a:latin typeface="+mn-lt"/>
              </a:rPr>
            </a:br>
            <a:r>
              <a:rPr lang="pl-PL" sz="2000" dirty="0">
                <a:latin typeface="+mn-lt"/>
              </a:rPr>
              <a:t/>
            </a:r>
            <a:br>
              <a:rPr lang="pl-PL" sz="2000" dirty="0">
                <a:latin typeface="+mn-lt"/>
              </a:rPr>
            </a:br>
            <a:r>
              <a:rPr lang="pl-PL" sz="2000" dirty="0" smtClean="0">
                <a:latin typeface="+mn-lt"/>
              </a:rPr>
              <a:t>- w tej kategorii należy umieścić koszty reintegracji po powrocie</a:t>
            </a:r>
            <a:br>
              <a:rPr lang="pl-PL" sz="2000" dirty="0" smtClean="0">
                <a:latin typeface="+mn-lt"/>
              </a:rPr>
            </a:br>
            <a:r>
              <a:rPr lang="pl-PL" sz="2000" dirty="0">
                <a:latin typeface="+mn-lt"/>
              </a:rPr>
              <a:t/>
            </a:r>
            <a:br>
              <a:rPr lang="pl-PL" sz="2000" dirty="0">
                <a:latin typeface="+mn-lt"/>
              </a:rPr>
            </a:br>
            <a:r>
              <a:rPr lang="pl-PL" sz="2000" dirty="0" smtClean="0">
                <a:latin typeface="+mn-lt"/>
              </a:rPr>
              <a:t>- wsparcie grup docelowych</a:t>
            </a:r>
            <a:br>
              <a:rPr lang="pl-PL" sz="2000" dirty="0" smtClean="0">
                <a:latin typeface="+mn-lt"/>
              </a:rPr>
            </a:br>
            <a:r>
              <a:rPr lang="pl-PL" sz="2000" dirty="0">
                <a:latin typeface="+mn-lt"/>
              </a:rPr>
              <a:t/>
            </a:r>
            <a:br>
              <a:rPr lang="pl-PL" sz="2000" dirty="0">
                <a:latin typeface="+mn-lt"/>
              </a:rPr>
            </a:br>
            <a:r>
              <a:rPr lang="pl-PL" sz="2000" dirty="0" smtClean="0">
                <a:latin typeface="+mn-lt"/>
              </a:rPr>
              <a:t>- ryczałty na koszty ponoszone za granicą (transfer, ewaluacja biznesplanów itp.)</a:t>
            </a:r>
            <a:r>
              <a:rPr lang="pl-PL" sz="2000" dirty="0">
                <a:latin typeface="+mn-lt"/>
              </a:rPr>
              <a:t/>
            </a:r>
            <a:br>
              <a:rPr lang="pl-PL" sz="2000" dirty="0">
                <a:latin typeface="+mn-lt"/>
              </a:rPr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1200" dirty="0"/>
              <a:t/>
            </a:r>
            <a:br>
              <a:rPr lang="pl-PL" sz="1200" dirty="0"/>
            </a:br>
            <a:r>
              <a:rPr lang="pl-PL" sz="1200" dirty="0"/>
              <a:t/>
            </a:r>
            <a:br>
              <a:rPr lang="pl-PL" sz="1200" dirty="0"/>
            </a:br>
            <a:endParaRPr lang="pl-PL" sz="3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23685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1934417"/>
            <a:ext cx="8101781" cy="4518919"/>
          </a:xfrm>
        </p:spPr>
        <p:txBody>
          <a:bodyPr anchor="t">
            <a:normAutofit fontScale="90000"/>
          </a:bodyPr>
          <a:lstStyle/>
          <a:p>
            <a:pPr lvl="1"/>
            <a:r>
              <a:rPr lang="pl-PL" sz="2700" b="1" dirty="0" smtClean="0">
                <a:latin typeface="+mn-lt"/>
              </a:rPr>
              <a:t>K</a:t>
            </a:r>
            <a:r>
              <a:rPr lang="pl-PL" sz="2700" b="1" dirty="0" smtClean="0">
                <a:solidFill>
                  <a:schemeClr val="tx1"/>
                </a:solidFill>
                <a:latin typeface="+mn-lt"/>
              </a:rPr>
              <a:t>oszty kwalifikowalne </a:t>
            </a:r>
            <a:r>
              <a:rPr lang="pl-PL" sz="2700" b="1" dirty="0">
                <a:solidFill>
                  <a:schemeClr val="tx1"/>
                </a:solidFill>
                <a:latin typeface="+mn-lt"/>
              </a:rPr>
              <a:t>– </a:t>
            </a:r>
            <a:r>
              <a:rPr lang="pl-PL" sz="2700" b="1" dirty="0" smtClean="0">
                <a:solidFill>
                  <a:schemeClr val="tx1"/>
                </a:solidFill>
                <a:latin typeface="+mn-lt"/>
              </a:rPr>
              <a:t>koszty </a:t>
            </a:r>
            <a:r>
              <a:rPr lang="pl-PL" sz="2700" b="1" dirty="0">
                <a:solidFill>
                  <a:schemeClr val="tx1"/>
                </a:solidFill>
                <a:latin typeface="+mn-lt"/>
              </a:rPr>
              <a:t>niestanowiące podstawy obliczenia kosztów pośrednich</a:t>
            </a:r>
            <a:r>
              <a:rPr lang="pl-PL" sz="2700" b="1" dirty="0" smtClean="0">
                <a:latin typeface="+mn-lt"/>
              </a:rPr>
              <a:t/>
            </a:r>
            <a:br>
              <a:rPr lang="pl-PL" sz="2700" b="1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200" dirty="0" smtClean="0">
                <a:latin typeface="+mn-lt"/>
              </a:rPr>
              <a:t>- </a:t>
            </a:r>
            <a:r>
              <a:rPr lang="pl-PL" sz="2200" dirty="0">
                <a:latin typeface="+mn-lt"/>
              </a:rPr>
              <a:t>dotyczące zakupu usług remontowo-budowlanych, dostaw inwestycyjnych oraz tworzenia, rozbudowy i modernizacji systemów </a:t>
            </a:r>
            <a:r>
              <a:rPr lang="pl-PL" sz="2200" dirty="0" smtClean="0">
                <a:latin typeface="+mn-lt"/>
              </a:rPr>
              <a:t>informatycznych</a:t>
            </a:r>
            <a:br>
              <a:rPr lang="pl-PL" sz="2200" dirty="0" smtClean="0">
                <a:latin typeface="+mn-lt"/>
              </a:rPr>
            </a:br>
            <a:r>
              <a:rPr lang="pl-PL" sz="2200" dirty="0">
                <a:latin typeface="+mn-lt"/>
              </a:rPr>
              <a:t/>
            </a:r>
            <a:br>
              <a:rPr lang="pl-PL" sz="2200" dirty="0">
                <a:latin typeface="+mn-lt"/>
              </a:rPr>
            </a:br>
            <a:r>
              <a:rPr lang="pl-PL" sz="2200" dirty="0" smtClean="0">
                <a:latin typeface="+mn-lt"/>
              </a:rPr>
              <a:t>- </a:t>
            </a:r>
            <a:r>
              <a:rPr lang="pl-PL" sz="2200" dirty="0">
                <a:latin typeface="+mn-lt"/>
              </a:rPr>
              <a:t>koszty poniesione w wyniku zastosowania, od progu 30 000 EUR netto, zasady konkurencyjności lub ustawy PZP</a:t>
            </a: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000" dirty="0">
                <a:latin typeface="+mn-lt"/>
              </a:rPr>
              <a:t/>
            </a:r>
            <a:br>
              <a:rPr lang="pl-PL" sz="2000" dirty="0">
                <a:latin typeface="+mn-lt"/>
              </a:rPr>
            </a:br>
            <a:r>
              <a:rPr lang="pl-PL" sz="2000" dirty="0">
                <a:latin typeface="+mn-lt"/>
              </a:rPr>
              <a:t/>
            </a:r>
            <a:br>
              <a:rPr lang="pl-PL" sz="2000" dirty="0">
                <a:latin typeface="+mn-lt"/>
              </a:rPr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1200" dirty="0"/>
              <a:t/>
            </a:r>
            <a:br>
              <a:rPr lang="pl-PL" sz="1200" dirty="0"/>
            </a:br>
            <a:r>
              <a:rPr lang="pl-PL" sz="1200" dirty="0"/>
              <a:t/>
            </a:r>
            <a:br>
              <a:rPr lang="pl-PL" sz="1200" dirty="0"/>
            </a:br>
            <a:endParaRPr lang="pl-PL" sz="3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1309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1934417"/>
            <a:ext cx="8101781" cy="4518919"/>
          </a:xfrm>
        </p:spPr>
        <p:txBody>
          <a:bodyPr anchor="t">
            <a:normAutofit fontScale="90000"/>
          </a:bodyPr>
          <a:lstStyle/>
          <a:p>
            <a:pPr algn="l"/>
            <a:r>
              <a:rPr lang="pl-PL" sz="2700" b="1" dirty="0" smtClean="0">
                <a:latin typeface="+mn-lt"/>
              </a:rPr>
              <a:t>K</a:t>
            </a:r>
            <a:r>
              <a:rPr lang="pl-PL" sz="2700" b="1" dirty="0" smtClean="0">
                <a:solidFill>
                  <a:schemeClr val="tx1"/>
                </a:solidFill>
                <a:latin typeface="+mn-lt"/>
              </a:rPr>
              <a:t>oszty kwalifikowalne </a:t>
            </a:r>
            <a:r>
              <a:rPr lang="pl-PL" sz="2700" b="1" dirty="0">
                <a:solidFill>
                  <a:schemeClr val="tx1"/>
                </a:solidFill>
                <a:latin typeface="+mn-lt"/>
              </a:rPr>
              <a:t>– </a:t>
            </a:r>
            <a:r>
              <a:rPr lang="pl-PL" sz="2700" b="1" dirty="0" smtClean="0">
                <a:solidFill>
                  <a:schemeClr val="tx1"/>
                </a:solidFill>
                <a:latin typeface="+mn-lt"/>
              </a:rPr>
              <a:t>koszty pośrednie (1)</a:t>
            </a:r>
            <a:r>
              <a:rPr lang="pl-PL" sz="2700" b="1" dirty="0" smtClean="0">
                <a:latin typeface="+mn-lt"/>
              </a:rPr>
              <a:t/>
            </a:r>
            <a:br>
              <a:rPr lang="pl-PL" sz="2700" b="1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200" dirty="0" smtClean="0"/>
              <a:t>- 25 </a:t>
            </a:r>
            <a:r>
              <a:rPr lang="pl-PL" sz="2200" dirty="0"/>
              <a:t>% kosztów bezpośrednich – w przypadku projektów o wartości do 1 mln zł </a:t>
            </a:r>
            <a:r>
              <a:rPr lang="pl-PL" sz="2200" dirty="0" smtClean="0"/>
              <a:t>włącznie</a:t>
            </a:r>
            <a:r>
              <a:rPr lang="pl-PL" sz="2200" dirty="0"/>
              <a:t/>
            </a:r>
            <a:br>
              <a:rPr lang="pl-PL" sz="2200" dirty="0"/>
            </a:br>
            <a:r>
              <a:rPr lang="pl-PL" sz="2200" dirty="0" smtClean="0"/>
              <a:t>- 20 </a:t>
            </a:r>
            <a:r>
              <a:rPr lang="pl-PL" sz="2200" dirty="0"/>
              <a:t>% kosztów bezpośrednich – w przypadku projektów o wartości powyżej 1 mln zł do 2 mln zł </a:t>
            </a:r>
            <a:r>
              <a:rPr lang="pl-PL" sz="2200" dirty="0" smtClean="0"/>
              <a:t>włącznie</a:t>
            </a:r>
            <a:r>
              <a:rPr lang="pl-PL" sz="2200" dirty="0"/>
              <a:t/>
            </a:r>
            <a:br>
              <a:rPr lang="pl-PL" sz="2200" dirty="0"/>
            </a:br>
            <a:r>
              <a:rPr lang="pl-PL" sz="2200" dirty="0" smtClean="0"/>
              <a:t>- 15 </a:t>
            </a:r>
            <a:r>
              <a:rPr lang="pl-PL" sz="2200" dirty="0"/>
              <a:t>% kosztów bezpośrednich – w przypadku projektów o wartości powyżej 2 mln zł do 5 mln zł </a:t>
            </a:r>
            <a:r>
              <a:rPr lang="pl-PL" sz="2200" dirty="0" smtClean="0"/>
              <a:t>włącznie</a:t>
            </a:r>
            <a:r>
              <a:rPr lang="pl-PL" sz="2200" dirty="0"/>
              <a:t/>
            </a:r>
            <a:br>
              <a:rPr lang="pl-PL" sz="2200" dirty="0"/>
            </a:br>
            <a:r>
              <a:rPr lang="pl-PL" sz="2200" dirty="0" smtClean="0"/>
              <a:t>- 10 </a:t>
            </a:r>
            <a:r>
              <a:rPr lang="pl-PL" sz="2200" dirty="0"/>
              <a:t>% kosztów bezpośrednich – w przypadku projektów o wartości przekraczającej 5 mln </a:t>
            </a:r>
            <a:r>
              <a:rPr lang="pl-PL" sz="2200" dirty="0" smtClean="0"/>
              <a:t>zł</a:t>
            </a:r>
            <a:br>
              <a:rPr lang="pl-PL" sz="2200" dirty="0" smtClean="0"/>
            </a:br>
            <a:r>
              <a:rPr lang="pl-PL" sz="2200" dirty="0"/>
              <a:t/>
            </a:r>
            <a:br>
              <a:rPr lang="pl-PL" sz="2200" dirty="0"/>
            </a:br>
            <a:r>
              <a:rPr lang="pl-PL" sz="2200" dirty="0" smtClean="0"/>
              <a:t>- można chcieć mniej</a:t>
            </a:r>
            <a:br>
              <a:rPr lang="pl-PL" sz="2200" dirty="0" smtClean="0"/>
            </a:br>
            <a:r>
              <a:rPr lang="pl-PL" sz="2200" dirty="0" smtClean="0"/>
              <a:t>- obniżenie kosztów ze względu na koszty niestanowiące….. nie powoduje obniżenie kosztów pośrednich poniżej 5%.</a:t>
            </a:r>
            <a:r>
              <a:rPr lang="pl-PL" sz="3200" dirty="0"/>
              <a:t/>
            </a:r>
            <a:br>
              <a:rPr lang="pl-PL" sz="3200" dirty="0"/>
            </a:br>
            <a:r>
              <a:rPr lang="pl-PL" sz="6600" dirty="0" smtClean="0">
                <a:latin typeface="+mn-lt"/>
              </a:rPr>
              <a:t/>
            </a:r>
            <a:br>
              <a:rPr lang="pl-PL" sz="6600" dirty="0" smtClean="0">
                <a:latin typeface="+mn-lt"/>
              </a:rPr>
            </a:br>
            <a:r>
              <a:rPr lang="pl-PL" sz="6600" dirty="0">
                <a:latin typeface="+mn-lt"/>
              </a:rPr>
              <a:t/>
            </a:r>
            <a:br>
              <a:rPr lang="pl-PL" sz="6600" dirty="0">
                <a:latin typeface="+mn-lt"/>
              </a:rPr>
            </a:br>
            <a:r>
              <a:rPr lang="pl-PL" sz="6600" dirty="0">
                <a:latin typeface="+mn-lt"/>
              </a:rPr>
              <a:t/>
            </a:r>
            <a:br>
              <a:rPr lang="pl-PL" sz="6600" dirty="0">
                <a:latin typeface="+mn-lt"/>
              </a:rPr>
            </a:br>
            <a:r>
              <a:rPr lang="pl-PL" sz="6600" dirty="0"/>
              <a:t/>
            </a:r>
            <a:br>
              <a:rPr lang="pl-PL" sz="6600" dirty="0"/>
            </a:br>
            <a:r>
              <a:rPr lang="pl-PL" dirty="0"/>
              <a:t/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endParaRPr lang="pl-PL" sz="9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51160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1934417"/>
            <a:ext cx="8101781" cy="4518919"/>
          </a:xfrm>
        </p:spPr>
        <p:txBody>
          <a:bodyPr anchor="t">
            <a:normAutofit fontScale="90000"/>
          </a:bodyPr>
          <a:lstStyle/>
          <a:p>
            <a:pPr algn="l"/>
            <a:r>
              <a:rPr lang="pl-PL" sz="2700" b="1" dirty="0" smtClean="0">
                <a:latin typeface="+mn-lt"/>
              </a:rPr>
              <a:t>K</a:t>
            </a:r>
            <a:r>
              <a:rPr lang="pl-PL" sz="2700" b="1" dirty="0" smtClean="0">
                <a:solidFill>
                  <a:schemeClr val="tx1"/>
                </a:solidFill>
                <a:latin typeface="+mn-lt"/>
              </a:rPr>
              <a:t>oszty kwalifikowalne </a:t>
            </a:r>
            <a:r>
              <a:rPr lang="pl-PL" sz="2700" b="1" dirty="0">
                <a:solidFill>
                  <a:schemeClr val="tx1"/>
                </a:solidFill>
                <a:latin typeface="+mn-lt"/>
              </a:rPr>
              <a:t>– </a:t>
            </a:r>
            <a:r>
              <a:rPr lang="pl-PL" sz="2700" b="1" dirty="0" smtClean="0">
                <a:solidFill>
                  <a:schemeClr val="tx1"/>
                </a:solidFill>
                <a:latin typeface="+mn-lt"/>
              </a:rPr>
              <a:t>koszty pośrednie (2)</a:t>
            </a:r>
            <a:r>
              <a:rPr lang="pl-PL" sz="2700" b="1" dirty="0" smtClean="0">
                <a:latin typeface="+mn-lt"/>
              </a:rPr>
              <a:t/>
            </a:r>
            <a:br>
              <a:rPr lang="pl-PL" sz="2700" b="1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200" dirty="0" smtClean="0"/>
              <a:t>- koszty zarządzania, zarządu, personelu obsługowego, obsługi księgowej</a:t>
            </a:r>
            <a:br>
              <a:rPr lang="pl-PL" sz="2200" dirty="0" smtClean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- biura dot. </a:t>
            </a:r>
            <a:r>
              <a:rPr lang="pl-PL" sz="2200" dirty="0"/>
              <a:t>o</a:t>
            </a:r>
            <a:r>
              <a:rPr lang="pl-PL" sz="2200" dirty="0" smtClean="0"/>
              <a:t>bsługi projektu</a:t>
            </a:r>
            <a:br>
              <a:rPr lang="pl-PL" sz="2200" dirty="0" smtClean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- działania informacyjno-promocyjne dot. projektu</a:t>
            </a:r>
            <a:br>
              <a:rPr lang="pl-PL" sz="2200" dirty="0" smtClean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- koszt sprzętu dla personelu rozliczanego w kosztach pośrednich</a:t>
            </a:r>
            <a:br>
              <a:rPr lang="pl-PL" sz="2200" dirty="0" smtClean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- koszty poczty, telekomunikacji, materiałów biurowych, ubezpieczeń, ochrony </a:t>
            </a:r>
            <a:br>
              <a:rPr lang="pl-PL" sz="2200" dirty="0" smtClean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3200" dirty="0"/>
              <a:t/>
            </a:r>
            <a:br>
              <a:rPr lang="pl-PL" sz="3200" dirty="0"/>
            </a:br>
            <a:r>
              <a:rPr lang="pl-PL" sz="6600" dirty="0" smtClean="0">
                <a:latin typeface="+mn-lt"/>
              </a:rPr>
              <a:t/>
            </a:r>
            <a:br>
              <a:rPr lang="pl-PL" sz="6600" dirty="0" smtClean="0">
                <a:latin typeface="+mn-lt"/>
              </a:rPr>
            </a:br>
            <a:r>
              <a:rPr lang="pl-PL" sz="6600" dirty="0">
                <a:latin typeface="+mn-lt"/>
              </a:rPr>
              <a:t/>
            </a:r>
            <a:br>
              <a:rPr lang="pl-PL" sz="6600" dirty="0">
                <a:latin typeface="+mn-lt"/>
              </a:rPr>
            </a:br>
            <a:r>
              <a:rPr lang="pl-PL" sz="6600" dirty="0">
                <a:latin typeface="+mn-lt"/>
              </a:rPr>
              <a:t/>
            </a:r>
            <a:br>
              <a:rPr lang="pl-PL" sz="6600" dirty="0">
                <a:latin typeface="+mn-lt"/>
              </a:rPr>
            </a:br>
            <a:r>
              <a:rPr lang="pl-PL" sz="6600" dirty="0"/>
              <a:t/>
            </a:r>
            <a:br>
              <a:rPr lang="pl-PL" sz="6600" dirty="0"/>
            </a:br>
            <a:r>
              <a:rPr lang="pl-PL" dirty="0"/>
              <a:t/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endParaRPr lang="pl-PL" sz="9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85134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816424"/>
          </a:xfrm>
        </p:spPr>
        <p:txBody>
          <a:bodyPr anchor="t"/>
          <a:lstStyle/>
          <a:p>
            <a:pPr algn="ctr"/>
            <a:r>
              <a:rPr lang="pl-PL" sz="2000" dirty="0" smtClean="0">
                <a:solidFill>
                  <a:schemeClr val="tx1"/>
                </a:solidFill>
              </a:rPr>
              <a:t/>
            </a:r>
            <a:br>
              <a:rPr lang="pl-PL" sz="2000" dirty="0" smtClean="0">
                <a:solidFill>
                  <a:schemeClr val="tx1"/>
                </a:solidFill>
              </a:rPr>
            </a:br>
            <a:r>
              <a:rPr lang="pl-PL" sz="2000" dirty="0">
                <a:solidFill>
                  <a:schemeClr val="tx1"/>
                </a:solidFill>
              </a:rPr>
              <a:t/>
            </a:r>
            <a:br>
              <a:rPr lang="pl-PL" sz="2000" dirty="0">
                <a:solidFill>
                  <a:schemeClr val="tx1"/>
                </a:solidFill>
              </a:rPr>
            </a:br>
            <a:r>
              <a:rPr lang="pl-PL" sz="2400" b="1" dirty="0" smtClean="0">
                <a:solidFill>
                  <a:schemeClr val="tx1"/>
                </a:solidFill>
              </a:rPr>
              <a:t>DZIĘKUJEMY ZA UWAGĘ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dirty="0"/>
              <a:t>	</a:t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42424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816424"/>
          </a:xfrm>
        </p:spPr>
        <p:txBody>
          <a:bodyPr anchor="t">
            <a:normAutofit fontScale="90000"/>
          </a:bodyPr>
          <a:lstStyle/>
          <a:p>
            <a:pPr algn="l"/>
            <a:r>
              <a:rPr lang="pl-PL" sz="2700" b="1" dirty="0"/>
              <a:t>W</a:t>
            </a:r>
            <a:r>
              <a:rPr lang="pl-PL" sz="2700" b="1" dirty="0" smtClean="0">
                <a:solidFill>
                  <a:schemeClr val="tx1"/>
                </a:solidFill>
              </a:rPr>
              <a:t>drażanie projektów (1)</a:t>
            </a:r>
            <a:r>
              <a:rPr lang="pl-PL" sz="2000" dirty="0" smtClean="0">
                <a:solidFill>
                  <a:schemeClr val="tx1"/>
                </a:solidFill>
              </a:rPr>
              <a:t/>
            </a:r>
            <a:br>
              <a:rPr lang="pl-PL" sz="2000" dirty="0" smtClean="0">
                <a:solidFill>
                  <a:schemeClr val="tx1"/>
                </a:solidFill>
              </a:rPr>
            </a:br>
            <a:r>
              <a:rPr lang="pl-PL" sz="2000" dirty="0">
                <a:solidFill>
                  <a:schemeClr val="tx1"/>
                </a:solidFill>
              </a:rPr>
              <a:t/>
            </a:r>
            <a:br>
              <a:rPr lang="pl-PL" sz="2000" dirty="0">
                <a:solidFill>
                  <a:schemeClr val="tx1"/>
                </a:solidFill>
              </a:rPr>
            </a:br>
            <a:r>
              <a:rPr lang="pl-PL" sz="2000" dirty="0" smtClean="0"/>
              <a:t>- wkład własny w postaci wolontariatu (max. 50%), praca z grupą docelową</a:t>
            </a:r>
            <a:br>
              <a:rPr lang="pl-PL" sz="20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>- VAT jest kwalifikowalny, jeżeli jest niemożliwy do odzyskania</a:t>
            </a:r>
            <a:br>
              <a:rPr lang="pl-PL" sz="20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>- nie trzeba będzie uzyskiwać interpretacji indywidualnej Izby Skarbowej </a:t>
            </a:r>
            <a:r>
              <a:rPr lang="pl-PL" sz="2000" dirty="0" err="1" smtClean="0"/>
              <a:t>ws</a:t>
            </a:r>
            <a:r>
              <a:rPr lang="pl-PL" sz="2000" dirty="0" smtClean="0"/>
              <a:t>. VAT</a:t>
            </a:r>
            <a:br>
              <a:rPr lang="pl-PL" sz="20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>- dedykowane konto lub subkonto projektu – dla środków przekazanych przez COPE MSW</a:t>
            </a:r>
            <a:br>
              <a:rPr lang="pl-PL" sz="20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>	</a:t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97324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816424"/>
          </a:xfrm>
        </p:spPr>
        <p:txBody>
          <a:bodyPr anchor="t">
            <a:normAutofit fontScale="90000"/>
          </a:bodyPr>
          <a:lstStyle/>
          <a:p>
            <a:pPr algn="l"/>
            <a:r>
              <a:rPr lang="pl-PL" sz="2700" b="1" dirty="0"/>
              <a:t>W</a:t>
            </a:r>
            <a:r>
              <a:rPr lang="pl-PL" sz="2700" b="1" dirty="0" smtClean="0">
                <a:solidFill>
                  <a:schemeClr val="tx1"/>
                </a:solidFill>
              </a:rPr>
              <a:t>drażanie projektów (2)</a:t>
            </a:r>
            <a:r>
              <a:rPr lang="pl-PL" sz="2000" dirty="0" smtClean="0">
                <a:solidFill>
                  <a:schemeClr val="tx1"/>
                </a:solidFill>
              </a:rPr>
              <a:t/>
            </a:r>
            <a:br>
              <a:rPr lang="pl-PL" sz="2000" dirty="0" smtClean="0">
                <a:solidFill>
                  <a:schemeClr val="tx1"/>
                </a:solidFill>
              </a:rPr>
            </a:br>
            <a:r>
              <a:rPr lang="pl-PL" sz="2000" dirty="0" smtClean="0">
                <a:solidFill>
                  <a:schemeClr val="tx1"/>
                </a:solidFill>
              </a:rPr>
              <a:t/>
            </a:r>
            <a:br>
              <a:rPr lang="pl-PL" sz="2000" dirty="0" smtClean="0">
                <a:solidFill>
                  <a:schemeClr val="tx1"/>
                </a:solidFill>
              </a:rPr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>- reguła proporcjonalności – koszty bezpośrednie i pośrednie</a:t>
            </a:r>
            <a:br>
              <a:rPr lang="pl-PL" sz="20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>- trwałość projektu</a:t>
            </a:r>
            <a:br>
              <a:rPr lang="pl-PL" sz="20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>- dokumentowanie wydatków – tylko 10% próba po zakończeniu realizacji projektu</a:t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>	</a:t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16521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1844824"/>
            <a:ext cx="8101781" cy="4032448"/>
          </a:xfrm>
        </p:spPr>
        <p:txBody>
          <a:bodyPr anchor="t">
            <a:normAutofit fontScale="90000"/>
          </a:bodyPr>
          <a:lstStyle/>
          <a:p>
            <a:pPr algn="l"/>
            <a:r>
              <a:rPr lang="pl-PL" sz="2700" b="1" dirty="0"/>
              <a:t>K</a:t>
            </a:r>
            <a:r>
              <a:rPr lang="pl-PL" sz="2700" b="1" dirty="0" smtClean="0">
                <a:solidFill>
                  <a:schemeClr val="tx1"/>
                </a:solidFill>
              </a:rPr>
              <a:t>oszty kwalifikowalne - kategorie</a:t>
            </a:r>
            <a:r>
              <a:rPr lang="pl-PL" sz="2000" dirty="0" smtClean="0">
                <a:solidFill>
                  <a:schemeClr val="tx1"/>
                </a:solidFill>
              </a:rPr>
              <a:t/>
            </a:r>
            <a:br>
              <a:rPr lang="pl-PL" sz="2000" dirty="0" smtClean="0">
                <a:solidFill>
                  <a:schemeClr val="tx1"/>
                </a:solidFill>
              </a:rPr>
            </a:br>
            <a:r>
              <a:rPr lang="pl-PL" sz="2400" dirty="0"/>
              <a:t>A) koszty personelu (z wyłączeniem kosztów zarządzania projektem)</a:t>
            </a:r>
            <a:br>
              <a:rPr lang="pl-PL" sz="2400" dirty="0"/>
            </a:br>
            <a:r>
              <a:rPr lang="pl-PL" sz="2400" dirty="0"/>
              <a:t>B) wolontariat</a:t>
            </a:r>
            <a:br>
              <a:rPr lang="pl-PL" sz="2400" dirty="0"/>
            </a:br>
            <a:r>
              <a:rPr lang="pl-PL" sz="2400" dirty="0"/>
              <a:t>C) koszty transportu, podróży i utrzymania</a:t>
            </a:r>
            <a:br>
              <a:rPr lang="pl-PL" sz="2400" dirty="0"/>
            </a:br>
            <a:r>
              <a:rPr lang="pl-PL" sz="2400" dirty="0"/>
              <a:t>D) sprzęt i wyposażenie</a:t>
            </a:r>
            <a:br>
              <a:rPr lang="pl-PL" sz="2400" dirty="0"/>
            </a:br>
            <a:r>
              <a:rPr lang="pl-PL" sz="2400" dirty="0"/>
              <a:t>E) nieruchomości (zakup, budowa, remont, najem, usługi ogólne)</a:t>
            </a:r>
            <a:br>
              <a:rPr lang="pl-PL" sz="2400" dirty="0"/>
            </a:br>
            <a:r>
              <a:rPr lang="pl-PL" sz="2400" dirty="0"/>
              <a:t>F) towary zużywające się i zaopatrzenie, inne wydatki drobne</a:t>
            </a:r>
            <a:br>
              <a:rPr lang="pl-PL" sz="2400" dirty="0"/>
            </a:br>
            <a:r>
              <a:rPr lang="pl-PL" sz="2400" dirty="0"/>
              <a:t>G) usługi zewnętrzne</a:t>
            </a:r>
            <a:br>
              <a:rPr lang="pl-PL" sz="2400" dirty="0"/>
            </a:br>
            <a:r>
              <a:rPr lang="pl-PL" sz="2400" dirty="0"/>
              <a:t>H) informacje, publikacje i promocja</a:t>
            </a:r>
            <a:br>
              <a:rPr lang="pl-PL" sz="2400" dirty="0"/>
            </a:br>
            <a:r>
              <a:rPr lang="pl-PL" sz="2400" dirty="0"/>
              <a:t>I) inne koszy bezpośrednie</a:t>
            </a:r>
            <a:br>
              <a:rPr lang="pl-PL" sz="2400" dirty="0"/>
            </a:br>
            <a:r>
              <a:rPr lang="pl-PL" sz="2400" dirty="0"/>
              <a:t>J) koszty niestanowiące podstawy obliczenia kosztów </a:t>
            </a:r>
            <a:r>
              <a:rPr lang="pl-PL" sz="2400" dirty="0" smtClean="0"/>
              <a:t>pośrednich</a:t>
            </a:r>
            <a:br>
              <a:rPr lang="pl-PL" sz="2400" dirty="0" smtClean="0"/>
            </a:br>
            <a:r>
              <a:rPr lang="pl-PL" sz="2400" dirty="0" smtClean="0"/>
              <a:t>K) koszty pośrednie</a:t>
            </a:r>
            <a:r>
              <a:rPr lang="pl-PL" sz="1800" dirty="0"/>
              <a:t/>
            </a:r>
            <a:br>
              <a:rPr lang="pl-PL" sz="18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>	</a:t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4098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816424"/>
          </a:xfrm>
        </p:spPr>
        <p:txBody>
          <a:bodyPr anchor="t">
            <a:normAutofit/>
          </a:bodyPr>
          <a:lstStyle/>
          <a:p>
            <a:pPr algn="l"/>
            <a:r>
              <a:rPr lang="pl-PL" sz="2400" b="1" dirty="0"/>
              <a:t>K</a:t>
            </a:r>
            <a:r>
              <a:rPr lang="pl-PL" sz="2400" b="1" dirty="0" smtClean="0">
                <a:solidFill>
                  <a:schemeClr val="tx1"/>
                </a:solidFill>
              </a:rPr>
              <a:t>oszty kwalifikowalne – koszty personelu</a:t>
            </a:r>
            <a:r>
              <a:rPr lang="pl-PL" sz="1800" dirty="0"/>
              <a:t/>
            </a:r>
            <a:br>
              <a:rPr lang="pl-PL" sz="18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- umowy o pracę, cywilnoprawne, działalność gospodarcza wykonywana samodzielnie</a:t>
            </a:r>
            <a:br>
              <a:rPr lang="pl-PL" sz="2000" dirty="0" smtClean="0"/>
            </a:br>
            <a:r>
              <a:rPr lang="pl-PL" sz="2000" dirty="0" smtClean="0"/>
              <a:t> - karty czasu pracy, gdy osoba wykonuje obowiązki nie tylko w ramach projektu</a:t>
            </a:r>
            <a:br>
              <a:rPr lang="pl-PL" sz="2000" dirty="0" smtClean="0"/>
            </a:br>
            <a:r>
              <a:rPr lang="pl-PL" sz="2000" dirty="0" smtClean="0"/>
              <a:t>- max. 240 godzin miesięcznie</a:t>
            </a:r>
            <a:br>
              <a:rPr lang="pl-PL" sz="2000" dirty="0" smtClean="0"/>
            </a:br>
            <a:r>
              <a:rPr lang="pl-PL" sz="2000" dirty="0" smtClean="0"/>
              <a:t>- koszty personelu zarządzającego w kosztach pośrednich</a:t>
            </a:r>
            <a:br>
              <a:rPr lang="pl-PL" sz="2000" dirty="0" smtClean="0"/>
            </a:br>
            <a:r>
              <a:rPr lang="pl-PL" sz="2000" dirty="0" smtClean="0"/>
              <a:t>- możliwe rozliczenie umowy o pracę ryczałtem – 1h=ostatni rok </a:t>
            </a:r>
            <a:r>
              <a:rPr lang="pl-PL" sz="2000" dirty="0" err="1" smtClean="0"/>
              <a:t>zatr</a:t>
            </a:r>
            <a:r>
              <a:rPr lang="pl-PL" sz="2000" dirty="0" smtClean="0"/>
              <a:t>./1720</a:t>
            </a:r>
            <a:br>
              <a:rPr lang="pl-PL" sz="2000" dirty="0" smtClean="0"/>
            </a:br>
            <a:r>
              <a:rPr lang="pl-PL" sz="2000" dirty="0" smtClean="0"/>
              <a:t>- zapłata tylko przelewem bankowym</a:t>
            </a: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8020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816424"/>
          </a:xfrm>
        </p:spPr>
        <p:txBody>
          <a:bodyPr anchor="t">
            <a:normAutofit/>
          </a:bodyPr>
          <a:lstStyle/>
          <a:p>
            <a:pPr algn="l"/>
            <a:r>
              <a:rPr lang="pl-PL" sz="2400" b="1" dirty="0"/>
              <a:t>K</a:t>
            </a:r>
            <a:r>
              <a:rPr lang="pl-PL" sz="2400" b="1" dirty="0" smtClean="0">
                <a:solidFill>
                  <a:schemeClr val="tx1"/>
                </a:solidFill>
              </a:rPr>
              <a:t>oszty kwalifikowalne – wolontariat</a:t>
            </a:r>
            <a:r>
              <a:rPr lang="pl-PL" sz="1800" dirty="0"/>
              <a:t/>
            </a:r>
            <a:br>
              <a:rPr lang="pl-PL" sz="18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- konieczna umowa</a:t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- </a:t>
            </a:r>
            <a:r>
              <a:rPr lang="pl-PL" sz="2000" dirty="0"/>
              <a:t>kwalifikowalne są jedynie świadczenia wykonywane przez wolontariuszy bezpośrednio z grupą </a:t>
            </a:r>
            <a:r>
              <a:rPr lang="pl-PL" sz="2000" dirty="0" smtClean="0"/>
              <a:t>docelową</a:t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- 12 PLN/h</a:t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- pracownicy nie mogą być wolontariuszami</a:t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- max. 50% wkładu spoza funduszu i BP (100%-85%=15%; 15%/2=7,5%)</a:t>
            </a:r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5849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2060848"/>
            <a:ext cx="8101781" cy="3960440"/>
          </a:xfrm>
        </p:spPr>
        <p:txBody>
          <a:bodyPr anchor="t">
            <a:normAutofit fontScale="90000"/>
          </a:bodyPr>
          <a:lstStyle/>
          <a:p>
            <a:pPr algn="l"/>
            <a:r>
              <a:rPr lang="pl-PL" sz="2700" b="1" dirty="0"/>
              <a:t>K</a:t>
            </a:r>
            <a:r>
              <a:rPr lang="pl-PL" sz="2700" b="1" dirty="0" smtClean="0">
                <a:solidFill>
                  <a:schemeClr val="tx1"/>
                </a:solidFill>
              </a:rPr>
              <a:t>oszty kwalifikowalne – </a:t>
            </a:r>
            <a:r>
              <a:rPr lang="pl-PL" sz="2700" b="1" dirty="0" smtClean="0"/>
              <a:t>koszty </a:t>
            </a:r>
            <a:r>
              <a:rPr lang="pl-PL" sz="2700" b="1" dirty="0"/>
              <a:t>transportu, podróży i utrzymania</a:t>
            </a:r>
            <a:r>
              <a:rPr lang="pl-PL" sz="1800" dirty="0"/>
              <a:t/>
            </a:r>
            <a:br>
              <a:rPr lang="pl-PL" sz="1800" dirty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200" dirty="0" smtClean="0"/>
              <a:t>- wszelki transport, kolej i samolot – nie I klasa</a:t>
            </a:r>
            <a:br>
              <a:rPr lang="pl-PL" sz="2200" dirty="0" smtClean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- możliwe przeloty samolotem w kraju, jeżeli jest to najbardziej ekonomiczne rozwiązanie</a:t>
            </a:r>
            <a:br>
              <a:rPr lang="pl-PL" sz="2200" dirty="0" smtClean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- stawki z rozporządzenia dla personelu projektu, uczestnicy (np. grupa docelowa – mogą być rzeczywiste koszty)</a:t>
            </a:r>
            <a:br>
              <a:rPr lang="pl-PL" sz="2200" dirty="0" smtClean="0"/>
            </a:br>
            <a:r>
              <a:rPr lang="pl-PL" sz="2200" dirty="0"/>
              <a:t/>
            </a:r>
            <a:br>
              <a:rPr lang="pl-PL" sz="2200" dirty="0"/>
            </a:br>
            <a:r>
              <a:rPr lang="pl-PL" sz="2200" dirty="0" smtClean="0"/>
              <a:t>- </a:t>
            </a:r>
            <a:r>
              <a:rPr lang="pl-PL" sz="2200" smtClean="0"/>
              <a:t>organizacje </a:t>
            </a:r>
            <a:r>
              <a:rPr lang="pl-PL" sz="2200" smtClean="0"/>
              <a:t>międzynarodowe </a:t>
            </a:r>
            <a:r>
              <a:rPr lang="pl-PL" sz="2200" dirty="0" smtClean="0"/>
              <a:t>– własne stawki </a:t>
            </a:r>
            <a:endParaRPr lang="pl-PL" sz="22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0518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1934417"/>
            <a:ext cx="8101781" cy="4518919"/>
          </a:xfrm>
        </p:spPr>
        <p:txBody>
          <a:bodyPr anchor="t"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lang="pl-PL" sz="2700" b="1" dirty="0">
                <a:latin typeface="+mn-lt"/>
              </a:rPr>
              <a:t>K</a:t>
            </a:r>
            <a:r>
              <a:rPr lang="pl-PL" sz="2700" b="1" dirty="0" smtClean="0">
                <a:solidFill>
                  <a:schemeClr val="tx1"/>
                </a:solidFill>
                <a:latin typeface="+mn-lt"/>
              </a:rPr>
              <a:t>oszty kwalifikowalne – </a:t>
            </a:r>
            <a:r>
              <a:rPr lang="pl-PL" sz="2700" b="1" dirty="0" smtClean="0">
                <a:latin typeface="+mn-lt"/>
              </a:rPr>
              <a:t>sprzęt oprogramowanie i wyposażenie</a:t>
            </a: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200" dirty="0" smtClean="0">
                <a:latin typeface="+mn-lt"/>
              </a:rPr>
              <a:t>- zakup, dzierżawa, leasing</a:t>
            </a:r>
            <a:br>
              <a:rPr lang="pl-PL" sz="2200" dirty="0" smtClean="0">
                <a:latin typeface="+mn-lt"/>
              </a:rPr>
            </a:br>
            <a:r>
              <a:rPr lang="pl-PL" sz="2200" dirty="0" smtClean="0">
                <a:latin typeface="+mn-lt"/>
              </a:rPr>
              <a:t>- amortyzacja</a:t>
            </a:r>
            <a:br>
              <a:rPr lang="pl-PL" sz="2200" dirty="0" smtClean="0">
                <a:latin typeface="+mn-lt"/>
              </a:rPr>
            </a:br>
            <a:r>
              <a:rPr lang="pl-PL" sz="2200" dirty="0" smtClean="0">
                <a:latin typeface="+mn-lt"/>
              </a:rPr>
              <a:t>- sprzęt do 50 000 PLN zakupiony 6 miesięcy od rozpoczęcia projektu – 100% kosztów kwalifikowalne</a:t>
            </a:r>
            <a:br>
              <a:rPr lang="pl-PL" sz="2200" dirty="0" smtClean="0">
                <a:latin typeface="+mn-lt"/>
              </a:rPr>
            </a:br>
            <a:r>
              <a:rPr lang="pl-PL" sz="2200" dirty="0" smtClean="0">
                <a:latin typeface="+mn-lt"/>
              </a:rPr>
              <a:t/>
            </a:r>
            <a:br>
              <a:rPr lang="pl-PL" sz="2200" dirty="0" smtClean="0">
                <a:latin typeface="+mn-lt"/>
              </a:rPr>
            </a:br>
            <a:r>
              <a:rPr lang="pl-PL" sz="2200" dirty="0">
                <a:latin typeface="+mn-lt"/>
              </a:rPr>
              <a:t>- zakupy sprzętu, oprogramowania i wyposażenia, których koszt jest równy lub wyższy niż 50 000 PLN lub dokonane po ww. terminie kwalifikowalne są jedynie w oparciu o koszty </a:t>
            </a:r>
            <a:r>
              <a:rPr lang="pl-PL" sz="2200" dirty="0" smtClean="0">
                <a:latin typeface="+mn-lt"/>
              </a:rPr>
              <a:t>amortyzacji</a:t>
            </a:r>
            <a:br>
              <a:rPr lang="pl-PL" sz="2200" dirty="0" smtClean="0">
                <a:latin typeface="+mn-lt"/>
              </a:rPr>
            </a:br>
            <a:r>
              <a:rPr lang="pl-PL" sz="2200" dirty="0">
                <a:latin typeface="+mn-lt"/>
              </a:rPr>
              <a:t/>
            </a:r>
            <a:br>
              <a:rPr lang="pl-PL" sz="2200" dirty="0">
                <a:latin typeface="+mn-lt"/>
              </a:rPr>
            </a:br>
            <a:r>
              <a:rPr lang="pl-PL" sz="2200" dirty="0">
                <a:latin typeface="+mn-lt"/>
              </a:rPr>
              <a:t>- niniejszy punkt nie dotyczy projektów, których głównym przedmiotem jest pozyskanie przez Beneficjenta sprzętu, oprogramowania lub </a:t>
            </a:r>
            <a:r>
              <a:rPr lang="pl-PL" sz="2200" dirty="0" smtClean="0">
                <a:latin typeface="+mn-lt"/>
              </a:rPr>
              <a:t>wyposażenia</a:t>
            </a:r>
            <a:r>
              <a:rPr lang="pl-PL" sz="1200" dirty="0"/>
              <a:t/>
            </a:r>
            <a:br>
              <a:rPr lang="pl-PL" sz="1200" dirty="0"/>
            </a:br>
            <a:endParaRPr lang="pl-PL" sz="3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11655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74674" y="1934417"/>
            <a:ext cx="8101781" cy="4518919"/>
          </a:xfrm>
        </p:spPr>
        <p:txBody>
          <a:bodyPr anchor="t"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lang="pl-PL" sz="2700" b="1" dirty="0">
                <a:latin typeface="+mn-lt"/>
              </a:rPr>
              <a:t>K</a:t>
            </a:r>
            <a:r>
              <a:rPr lang="pl-PL" sz="2700" b="1" dirty="0" smtClean="0">
                <a:solidFill>
                  <a:schemeClr val="tx1"/>
                </a:solidFill>
                <a:latin typeface="+mn-lt"/>
              </a:rPr>
              <a:t>oszty kwalifikowalne – </a:t>
            </a:r>
            <a:r>
              <a:rPr lang="pl-PL" sz="2700" b="1" dirty="0" smtClean="0">
                <a:latin typeface="+mn-lt"/>
              </a:rPr>
              <a:t>nieruchomości</a:t>
            </a:r>
            <a:br>
              <a:rPr lang="pl-PL" sz="2700" b="1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/>
            </a:r>
            <a:br>
              <a:rPr lang="pl-PL" sz="2000" dirty="0" smtClean="0">
                <a:latin typeface="+mn-lt"/>
              </a:rPr>
            </a:br>
            <a:r>
              <a:rPr lang="pl-PL" sz="2200" dirty="0" smtClean="0">
                <a:latin typeface="+mn-lt"/>
              </a:rPr>
              <a:t>- najem, remont, budowa, koszty eksploatacji</a:t>
            </a:r>
            <a:br>
              <a:rPr lang="pl-PL" sz="2200" dirty="0" smtClean="0">
                <a:latin typeface="+mn-lt"/>
              </a:rPr>
            </a:br>
            <a:r>
              <a:rPr lang="pl-PL" sz="2200" dirty="0">
                <a:latin typeface="+mn-lt"/>
              </a:rPr>
              <a:t/>
            </a:r>
            <a:br>
              <a:rPr lang="pl-PL" sz="2200" dirty="0">
                <a:latin typeface="+mn-lt"/>
              </a:rPr>
            </a:br>
            <a:r>
              <a:rPr lang="pl-PL" sz="2200" dirty="0" smtClean="0">
                <a:latin typeface="+mn-lt"/>
              </a:rPr>
              <a:t>- powierzchnia wykorzystywana na zarządzanie projektem – koszty pośrednie</a:t>
            </a:r>
            <a:br>
              <a:rPr lang="pl-PL" sz="2200" dirty="0" smtClean="0">
                <a:latin typeface="+mn-lt"/>
              </a:rPr>
            </a:br>
            <a:r>
              <a:rPr lang="pl-PL" sz="2200" dirty="0">
                <a:latin typeface="+mn-lt"/>
              </a:rPr>
              <a:t/>
            </a:r>
            <a:br>
              <a:rPr lang="pl-PL" sz="2200" dirty="0">
                <a:latin typeface="+mn-lt"/>
              </a:rPr>
            </a:br>
            <a:r>
              <a:rPr lang="pl-PL" sz="2200" dirty="0" smtClean="0">
                <a:latin typeface="+mn-lt"/>
              </a:rPr>
              <a:t>- zakup gruntu – zasadniczo nie</a:t>
            </a:r>
            <a:br>
              <a:rPr lang="pl-PL" sz="2200" dirty="0" smtClean="0">
                <a:latin typeface="+mn-lt"/>
              </a:rPr>
            </a:br>
            <a:r>
              <a:rPr lang="pl-PL" sz="2200" dirty="0">
                <a:latin typeface="+mn-lt"/>
              </a:rPr>
              <a:t/>
            </a:r>
            <a:br>
              <a:rPr lang="pl-PL" sz="2200" dirty="0">
                <a:latin typeface="+mn-lt"/>
              </a:rPr>
            </a:br>
            <a:r>
              <a:rPr lang="pl-PL" sz="2200" dirty="0" smtClean="0">
                <a:latin typeface="+mn-lt"/>
              </a:rPr>
              <a:t>- remonty i modernizacje – tylko drobne</a:t>
            </a:r>
            <a:br>
              <a:rPr lang="pl-PL" sz="2200" dirty="0" smtClean="0">
                <a:latin typeface="+mn-lt"/>
              </a:rPr>
            </a:br>
            <a:r>
              <a:rPr lang="pl-PL" sz="2200" dirty="0">
                <a:latin typeface="+mn-lt"/>
              </a:rPr>
              <a:t/>
            </a:r>
            <a:br>
              <a:rPr lang="pl-PL" sz="2200" dirty="0">
                <a:latin typeface="+mn-lt"/>
              </a:rPr>
            </a:br>
            <a:r>
              <a:rPr lang="pl-PL" sz="2200" dirty="0" smtClean="0">
                <a:latin typeface="+mn-lt"/>
              </a:rPr>
              <a:t>- budowa, remont, modernizacja bez limitu, gdy wykazane zostanie, że nieruchomość będzie wykorzystywana do celów projektu przez min. 10 lat</a:t>
            </a:r>
            <a:r>
              <a:rPr lang="pl-PL" sz="1200" dirty="0"/>
              <a:t/>
            </a:r>
            <a:br>
              <a:rPr lang="pl-PL" sz="1200" dirty="0"/>
            </a:br>
            <a:endParaRPr lang="pl-PL" sz="3600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162800" y="23664"/>
            <a:ext cx="1981200" cy="476250"/>
          </a:xfrm>
        </p:spPr>
        <p:txBody>
          <a:bodyPr/>
          <a:lstStyle/>
          <a:p>
            <a:pPr>
              <a:defRPr/>
            </a:pPr>
            <a:fld id="{1501BB45-1B63-4822-8F5F-440351FECC73}" type="slidenum">
              <a:rPr lang="pl-PL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467544" y="258088"/>
            <a:ext cx="3240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Centrum Obsługi Projektów Europejskich MSW</a:t>
            </a:r>
            <a:endParaRPr lang="pl-PL" sz="1000" dirty="0">
              <a:solidFill>
                <a:srgbClr val="4D4D4D"/>
              </a:solidFill>
            </a:endParaRP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ul. Rakowiecka 2a, 02-517 Warszawa</a:t>
            </a:r>
          </a:p>
          <a:p>
            <a:pPr>
              <a:defRPr/>
            </a:pPr>
            <a:r>
              <a:rPr lang="pl-PL" sz="1000" dirty="0">
                <a:solidFill>
                  <a:srgbClr val="4D4D4D"/>
                </a:solidFill>
              </a:rPr>
              <a:t>tel.  22 542 84 </a:t>
            </a:r>
            <a:r>
              <a:rPr lang="pl-PL" sz="1000" dirty="0" smtClean="0">
                <a:solidFill>
                  <a:srgbClr val="4D4D4D"/>
                </a:solidFill>
              </a:rPr>
              <a:t>05 </a:t>
            </a:r>
            <a:r>
              <a:rPr lang="pl-PL" sz="1000" dirty="0">
                <a:solidFill>
                  <a:srgbClr val="4D4D4D"/>
                </a:solidFill>
              </a:rPr>
              <a:t>faks 22 542 84 44</a:t>
            </a:r>
          </a:p>
          <a:p>
            <a:pPr>
              <a:defRPr/>
            </a:pPr>
            <a:r>
              <a:rPr lang="pl-PL" sz="1000" dirty="0" smtClean="0">
                <a:solidFill>
                  <a:srgbClr val="4D4D4D"/>
                </a:solidFill>
              </a:rPr>
              <a:t>www.copemsw.gov.pl</a:t>
            </a:r>
            <a:endParaRPr lang="pl-PL" sz="1000" dirty="0">
              <a:solidFill>
                <a:srgbClr val="4D4D4D"/>
              </a:solidFill>
            </a:endParaRPr>
          </a:p>
        </p:txBody>
      </p:sp>
      <p:pic>
        <p:nvPicPr>
          <p:cNvPr id="8" name="Obraz 7" descr="C:\Users\bziolkowski\AppData\Local\Microsoft\Windows\Temporary Internet Files\Content.Word\COPE_LOGO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9580"/>
            <a:ext cx="3371850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4182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rofil">
  <a:themeElements>
    <a:clrScheme name="Profil 10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000099"/>
      </a:accent2>
      <a:accent3>
        <a:srgbClr val="FFFFFF"/>
      </a:accent3>
      <a:accent4>
        <a:srgbClr val="000000"/>
      </a:accent4>
      <a:accent5>
        <a:srgbClr val="CED5DD"/>
      </a:accent5>
      <a:accent6>
        <a:srgbClr val="00008A"/>
      </a:accent6>
      <a:hlink>
        <a:srgbClr val="336699"/>
      </a:hlink>
      <a:folHlink>
        <a:srgbClr val="003366"/>
      </a:folHlink>
    </a:clrScheme>
    <a:fontScheme name="Profi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000099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00008A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1_Profil 10">
    <a:dk1>
      <a:srgbClr val="000000"/>
    </a:dk1>
    <a:lt1>
      <a:srgbClr val="FFFFFF"/>
    </a:lt1>
    <a:dk2>
      <a:srgbClr val="000000"/>
    </a:dk2>
    <a:lt2>
      <a:srgbClr val="DDDDDD"/>
    </a:lt2>
    <a:accent1>
      <a:srgbClr val="A3B2C1"/>
    </a:accent1>
    <a:accent2>
      <a:srgbClr val="000099"/>
    </a:accent2>
    <a:accent3>
      <a:srgbClr val="FFFFFF"/>
    </a:accent3>
    <a:accent4>
      <a:srgbClr val="000000"/>
    </a:accent4>
    <a:accent5>
      <a:srgbClr val="CED5DD"/>
    </a:accent5>
    <a:accent6>
      <a:srgbClr val="00008A"/>
    </a:accent6>
    <a:hlink>
      <a:srgbClr val="336699"/>
    </a:hlink>
    <a:folHlink>
      <a:srgbClr val="0033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1309</TotalTime>
  <Words>522</Words>
  <Application>Microsoft Office PowerPoint</Application>
  <PresentationFormat>Pokaz na ekranie (4:3)</PresentationFormat>
  <Paragraphs>100</Paragraphs>
  <Slides>17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17</vt:i4>
      </vt:variant>
    </vt:vector>
  </HeadingPairs>
  <TitlesOfParts>
    <vt:vector size="19" baseType="lpstr">
      <vt:lpstr>1_Profil</vt:lpstr>
      <vt:lpstr>Motyw pakietu Office</vt:lpstr>
      <vt:lpstr>   FUNDUSZ AZYLU, MIGRACJI I INTEGRACJI zasady kwalifikowalności wydatków       </vt:lpstr>
      <vt:lpstr>Wdrażanie projektów (1)  - wkład własny w postaci wolontariatu (max. 50%), praca z grupą docelową  - VAT jest kwalifikowalny, jeżeli jest niemożliwy do odzyskania  - nie trzeba będzie uzyskiwać interpretacji indywidualnej Izby Skarbowej ws. VAT  - dedykowane konto lub subkonto projektu – dla środków przekazanych przez COPE MSW          </vt:lpstr>
      <vt:lpstr>Wdrażanie projektów (2)   - reguła proporcjonalności – koszty bezpośrednie i pośrednie  - trwałość projektu  - dokumentowanie wydatków – tylko 10% próba po zakończeniu realizacji projektu          </vt:lpstr>
      <vt:lpstr>Koszty kwalifikowalne - kategorie A) koszty personelu (z wyłączeniem kosztów zarządzania projektem) B) wolontariat C) koszty transportu, podróży i utrzymania D) sprzęt i wyposażenie E) nieruchomości (zakup, budowa, remont, najem, usługi ogólne) F) towary zużywające się i zaopatrzenie, inne wydatki drobne G) usługi zewnętrzne H) informacje, publikacje i promocja I) inne koszy bezpośrednie J) koszty niestanowiące podstawy obliczenia kosztów pośrednich K) koszty pośrednie         </vt:lpstr>
      <vt:lpstr>Koszty kwalifikowalne – koszty personelu  - umowy o pracę, cywilnoprawne, działalność gospodarcza wykonywana samodzielnie  - karty czasu pracy, gdy osoba wykonuje obowiązki nie tylko w ramach projektu - max. 240 godzin miesięcznie - koszty personelu zarządzającego w kosztach pośrednich - możliwe rozliczenie umowy o pracę ryczałtem – 1h=ostatni rok zatr./1720 - zapłata tylko przelewem bankowym</vt:lpstr>
      <vt:lpstr>Koszty kwalifikowalne – wolontariat  - konieczna umowa  - kwalifikowalne są jedynie świadczenia wykonywane przez wolontariuszy bezpośrednio z grupą docelową  - 12 PLN/h  - pracownicy nie mogą być wolontariuszami  - max. 50% wkładu spoza funduszu i BP (100%-85%=15%; 15%/2=7,5%)</vt:lpstr>
      <vt:lpstr>Koszty kwalifikowalne – koszty transportu, podróży i utrzymania  - wszelki transport, kolej i samolot – nie I klasa  - możliwe przeloty samolotem w kraju, jeżeli jest to najbardziej ekonomiczne rozwiązanie  - stawki z rozporządzenia dla personelu projektu, uczestnicy (np. grupa docelowa – mogą być rzeczywiste koszty)  - organizacje międzynarodowe – własne stawki </vt:lpstr>
      <vt:lpstr>Koszty kwalifikowalne – sprzęt oprogramowanie i wyposażenie - zakup, dzierżawa, leasing - amortyzacja - sprzęt do 50 000 PLN zakupiony 6 miesięcy od rozpoczęcia projektu – 100% kosztów kwalifikowalne  - zakupy sprzętu, oprogramowania i wyposażenia, których koszt jest równy lub wyższy niż 50 000 PLN lub dokonane po ww. terminie kwalifikowalne są jedynie w oparciu o koszty amortyzacji  - niniejszy punkt nie dotyczy projektów, których głównym przedmiotem jest pozyskanie przez Beneficjenta sprzętu, oprogramowania lub wyposażenia </vt:lpstr>
      <vt:lpstr>Koszty kwalifikowalne – nieruchomości  - najem, remont, budowa, koszty eksploatacji  - powierzchnia wykorzystywana na zarządzanie projektem – koszty pośrednie  - zakup gruntu – zasadniczo nie  - remonty i modernizacje – tylko drobne  - budowa, remont, modernizacja bez limitu, gdy wykazane zostanie, że nieruchomość będzie wykorzystywana do celów projektu przez min. 10 lat </vt:lpstr>
      <vt:lpstr>Koszty kwalifikowalne – towary zużywające się i zaopatrzenie, inne wydatki drobne  - jako towar zużywający się należy rozumieć towar jednokrotnego użytku, który zużywany jest w całości na potrzeby projektu (np. wyżywienie, lekarstwa, ubrania, w przypadku których jako zużycie należy rozumieć wydanie osobie z grupy docelowej, itp.)  - jako zaopatrzenie należy rozumieć towar, który zużywa się szybciej niż sprzęt, do którego został zakupiony (np. drobny sprzęt IT, płyty CD itp.)  - jako inne wydatki drobne należy rozumieć wszelkie jednorazowe usługi i zakupy sprzętu i wyposażenia o niskiej wartości (np. kurierskie, pocztowe, lampa na biurko, czajnik), szczególnie w przypadku, gdy nie stanowią wspólnego, większego zakupu, który zostałby wskazany w innej kategorii wydatków (np. sprzęt i wyposażenie)  </vt:lpstr>
      <vt:lpstr>Koszty kwalifikowalne – usługi zewnętrzne  - dotyczy przede wszystkim takich usług, których Beneficjent nie jest w stanie wykonać samodzielnie lub wykonanie których przez podmiot zewnętrzny jest bardziej korzystne czy to ze względów ekonomicznych czy też ze względu na kompetencję, skalę, doświadczenie, uprawnienia lub specjalizację   </vt:lpstr>
      <vt:lpstr>Koszty kwalifikowalne – informacje, publikacje i promocja  - koszty dotyczące wszelkich działań merytorycznych o charakterze informacji i promocji, koszty publikacji wydanych w ramach projektu. Kategoria ta nie obejmuje ogólnych działań informacyjno-promocyjnych dotyczących projektu, niezwiązanych z konkretnym działaniem merytorycznym    </vt:lpstr>
      <vt:lpstr>Koszty kwalifikowalne – inne koszty bezpośrednie  - to co nie mieści się w innych kategoriach  - w tej kategorii należy umieścić koszty reintegracji po powrocie  - wsparcie grup docelowych  - ryczałty na koszty ponoszone za granicą (transfer, ewaluacja biznesplanów itp.)    </vt:lpstr>
      <vt:lpstr>Koszty kwalifikowalne – koszty niestanowiące podstawy obliczenia kosztów pośrednich  - dotyczące zakupu usług remontowo-budowlanych, dostaw inwestycyjnych oraz tworzenia, rozbudowy i modernizacji systemów informatycznych  - koszty poniesione w wyniku zastosowania, od progu 30 000 EUR netto, zasady konkurencyjności lub ustawy PZP      </vt:lpstr>
      <vt:lpstr>Koszty kwalifikowalne – koszty pośrednie (1)  - 25 % kosztów bezpośrednich – w przypadku projektów o wartości do 1 mln zł włącznie - 20 % kosztów bezpośrednich – w przypadku projektów o wartości powyżej 1 mln zł do 2 mln zł włącznie - 15 % kosztów bezpośrednich – w przypadku projektów o wartości powyżej 2 mln zł do 5 mln zł włącznie - 10 % kosztów bezpośrednich – w przypadku projektów o wartości przekraczającej 5 mln zł  - można chcieć mniej - obniżenie kosztów ze względu na koszty niestanowiące….. nie powoduje obniżenie kosztów pośrednich poniżej 5%.       </vt:lpstr>
      <vt:lpstr>Koszty kwalifikowalne – koszty pośrednie (2)  - koszty zarządzania, zarządu, personelu obsługowego, obsługi księgowej  - biura dot. obsługi projektu  - działania informacyjno-promocyjne dot. projektu  - koszt sprzętu dla personelu rozliczanego w kosztach pośrednich  - koszty poczty, telekomunikacji, materiałów biurowych, ubezpieczeń, ochrony           </vt:lpstr>
      <vt:lpstr>  DZIĘKUJEMY ZA UWAGĘ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SZKOLENIE DLA WNIOSKODAWCÓW  Kwalifikowalność wydatków</dc:title>
  <dc:creator>User</dc:creator>
  <cp:lastModifiedBy>ptyszko</cp:lastModifiedBy>
  <cp:revision>116</cp:revision>
  <cp:lastPrinted>2015-03-11T07:35:13Z</cp:lastPrinted>
  <dcterms:created xsi:type="dcterms:W3CDTF">2014-08-25T06:41:09Z</dcterms:created>
  <dcterms:modified xsi:type="dcterms:W3CDTF">2015-03-26T10:47:04Z</dcterms:modified>
</cp:coreProperties>
</file>