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40"/>
  </p:notesMasterIdLst>
  <p:sldIdLst>
    <p:sldId id="256" r:id="rId2"/>
    <p:sldId id="258" r:id="rId3"/>
    <p:sldId id="259" r:id="rId4"/>
    <p:sldId id="277" r:id="rId5"/>
    <p:sldId id="270" r:id="rId6"/>
    <p:sldId id="260" r:id="rId7"/>
    <p:sldId id="261" r:id="rId8"/>
    <p:sldId id="262" r:id="rId9"/>
    <p:sldId id="263" r:id="rId10"/>
    <p:sldId id="264" r:id="rId11"/>
    <p:sldId id="278" r:id="rId12"/>
    <p:sldId id="279" r:id="rId13"/>
    <p:sldId id="280" r:id="rId14"/>
    <p:sldId id="288" r:id="rId15"/>
    <p:sldId id="281" r:id="rId16"/>
    <p:sldId id="265" r:id="rId17"/>
    <p:sldId id="274" r:id="rId18"/>
    <p:sldId id="275" r:id="rId19"/>
    <p:sldId id="276" r:id="rId20"/>
    <p:sldId id="268" r:id="rId21"/>
    <p:sldId id="269" r:id="rId22"/>
    <p:sldId id="283" r:id="rId23"/>
    <p:sldId id="298" r:id="rId24"/>
    <p:sldId id="284" r:id="rId25"/>
    <p:sldId id="285" r:id="rId26"/>
    <p:sldId id="286" r:id="rId27"/>
    <p:sldId id="287" r:id="rId28"/>
    <p:sldId id="291" r:id="rId29"/>
    <p:sldId id="290" r:id="rId30"/>
    <p:sldId id="299" r:id="rId31"/>
    <p:sldId id="297" r:id="rId32"/>
    <p:sldId id="292" r:id="rId33"/>
    <p:sldId id="293" r:id="rId34"/>
    <p:sldId id="294" r:id="rId35"/>
    <p:sldId id="295" r:id="rId36"/>
    <p:sldId id="296" r:id="rId37"/>
    <p:sldId id="272" r:id="rId38"/>
    <p:sldId id="273" r:id="rId39"/>
  </p:sldIdLst>
  <p:sldSz cx="9144000" cy="6858000" type="screen4x3"/>
  <p:notesSz cx="6742113" cy="9872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5">
          <p15:clr>
            <a:srgbClr val="A4A3A4"/>
          </p15:clr>
        </p15:guide>
        <p15:guide id="2" pos="218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5"/>
        <p:guide pos="21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D0DD0782-84DA-49D5-B4B4-88C872D0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42113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38" tIns="45569" rIns="91138" bIns="4556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CA1F934-837B-4D66-88DA-7F5232D9AD7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85913" y="-11736388"/>
            <a:ext cx="16646526" cy="124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F6CB3BB-C8CF-4DA9-8D0C-5A88DE2CDAA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9475"/>
            <a:ext cx="538956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</p:spTree>
    <p:extLst>
      <p:ext uri="{BB962C8B-B14F-4D97-AF65-F5344CB8AC3E}">
        <p14:creationId xmlns:p14="http://schemas.microsoft.com/office/powerpoint/2010/main" val="30138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69FFC895-E623-49A7-AF2A-043A61547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5B59A0E-10E0-49BD-A05B-700C4EADC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8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2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5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79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5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2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21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6D651B00-D471-42F0-8D68-395FA0C8D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21FEFC3-ABE4-4F38-85EB-611959858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4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id="{56EAD534-A8D7-44BF-94DF-CB51736DE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Symbol zastępczy notatek 2">
            <a:extLst>
              <a:ext uri="{FF2B5EF4-FFF2-40B4-BE49-F238E27FC236}">
                <a16:creationId xmlns:a16="http://schemas.microsoft.com/office/drawing/2014/main" id="{7EEF8BC4-BE44-414F-AB1C-1F2E74149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76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id="{8DE8C81C-EF39-4D7F-B063-5CB5FDC94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id="{8062AA10-B8A2-4759-A70D-6E13E28D9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44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>
            <a:extLst>
              <a:ext uri="{FF2B5EF4-FFF2-40B4-BE49-F238E27FC236}">
                <a16:creationId xmlns:a16="http://schemas.microsoft.com/office/drawing/2014/main" id="{1CB1BD21-9F27-40CF-A6DA-AEB926EC3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Symbol zastępczy notatek 2">
            <a:extLst>
              <a:ext uri="{FF2B5EF4-FFF2-40B4-BE49-F238E27FC236}">
                <a16:creationId xmlns:a16="http://schemas.microsoft.com/office/drawing/2014/main" id="{756A5738-7522-46E2-9DA3-F2425E36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9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3B3FFAAE-10C1-43B8-A2E5-F801DAA4B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679FA9F-85D1-4858-AFF6-2F9418D0B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5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1B5175BD-F03C-4FBF-ABFF-02B7390F5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763BE5-875A-46BB-B5CE-661D0825F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0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44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9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97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78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0401C0-E779-42C1-A73B-A206A7E2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4B23F60-F1B9-4615-A499-27245791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48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81CAB4A-EFAF-4DC9-8C3F-071779E4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B9B517-F43F-4125-B325-7B40DBDFB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03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37E2F731-EDE2-4F42-B174-0A3136B3F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4FB7D9B-34FA-4845-8C95-30385869D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8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17D5B82-4336-4520-917E-5D7C632C0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2B38FDB-0224-479A-8ABD-C1194BFE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29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67991F08-554B-4F3C-B936-6E9BDFC24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972F187-A779-465E-AA1F-701B9B9E8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5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17D5B82-4336-4520-917E-5D7C632C0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2B38FDB-0224-479A-8ABD-C1194BFE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840EE7E4-B71C-41FC-8DAA-2998DAF8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0FCF0EF-66D3-4D33-85CC-8FA98E94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1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8355415D-26AA-4F77-80FE-5C22EDD25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A5032B9-318F-4722-9C90-1CCE7D1FC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8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B317CF50-CBEE-44AD-82A3-3D4034FB8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F4D4D73-A83D-45B1-AE00-E139D28E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4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689D70A-A027-446E-909C-A1EADA2F7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0167206-3F07-430A-8F5E-4064754D6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3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3D23112-B599-42FB-86DB-16EDB0C64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9300"/>
            <a:ext cx="493712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D76503B-1298-4DFD-9FC3-CAF116243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9475"/>
            <a:ext cx="5392738" cy="44418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7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1CB5B38-34F9-421E-8FA2-8844726F6859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413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3A40-7629-4DAE-ACF7-0AA1BC8CD8F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455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3A40-7629-4DAE-ACF7-0AA1BC8CD8F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667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3A40-7629-4DAE-ACF7-0AA1BC8CD8F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38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3A40-7629-4DAE-ACF7-0AA1BC8CD8F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968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3A40-7629-4DAE-ACF7-0AA1BC8CD8F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523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3A40-7629-4DAE-ACF7-0AA1BC8CD8F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867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B65CE-5F44-4EC4-A13F-E36467E9683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317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9011-7AB8-4457-8FDA-AC65C91981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14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787F0FA9-9B8D-4DD5-A833-6C2AC1AAF799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371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035AD839-8AA4-4FF5-8168-23F30EE27FF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07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ADD4D-8D0C-4592-8A6C-DFE2E78C439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62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12A4-970F-4E39-AF33-920FBDC3E54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2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7C77-BF86-40CF-A949-0410BD1E257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60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733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F74FD-5345-403B-A675-C59BF4422EE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760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CF7C8-813B-4EC1-8939-8A6A70F28C3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28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49E022-78E2-4500-8C5E-EE49340B406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96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rodzina/otwarty-konkurs-ofert-na-finansowe-wspieranie-zadan-z-zakresu-rozwoju-instytucji-opieki-nad-dziecmi-w-wieku-do-lat-3-maluch-20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gov.pl/web/rodzina/przykladowe-oferty-konkursowe3" TargetMode="External"/><Relationship Id="rId4" Type="http://schemas.openxmlformats.org/officeDocument/2006/relationships/hyperlink" Target="https://www.gov.pl/web/uw-warminsko-mazurski/oferta-maluch--202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v.pl/web/uw-warminsko-mazurski/oferta-maluch--2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chlusewicz@uw.olsztyn.p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gov.pl/web/rodzina/maluch-2024" TargetMode="External"/><Relationship Id="rId4" Type="http://schemas.openxmlformats.org/officeDocument/2006/relationships/hyperlink" Target="mailto:mrutynowski@uw.olsztyn.p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3FCC643B-50E4-4F60-99D6-E62AB9EF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31" y="-2187624"/>
            <a:ext cx="7343775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/>
            </a:br>
            <a:br>
              <a:rPr lang="pl-PL" altLang="pl-PL" sz="3600" b="1" dirty="0">
                <a:cs typeface="Arial" panose="020B0604020202020204" pitchFamily="34" charset="0"/>
              </a:rPr>
            </a:br>
            <a:endParaRPr lang="pl-PL" altLang="pl-PL" sz="3600" b="1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Resortowy Program rozwoju instytucji opieki nad dziećmi w wieku do lat 3 MALUCH +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edycja 2021r.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600" b="1" dirty="0">
                <a:cs typeface="Arial" panose="020B0604020202020204" pitchFamily="34" charset="0"/>
              </a:rPr>
              <a:t>- </a:t>
            </a:r>
            <a:r>
              <a:rPr lang="pl-PL" altLang="pl-PL" b="1" i="1" dirty="0">
                <a:cs typeface="Arial" panose="020B0604020202020204" pitchFamily="34" charset="0"/>
              </a:rPr>
              <a:t>podmioty samorządowe -</a:t>
            </a:r>
            <a:br>
              <a:rPr lang="pl-PL" altLang="pl-PL" sz="3600" b="1" dirty="0">
                <a:cs typeface="Arial" panose="020B0604020202020204" pitchFamily="34" charset="0"/>
              </a:rPr>
            </a:br>
            <a:endParaRPr lang="pl-PL" altLang="pl-PL" sz="3600" b="1" dirty="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E4C7056C-F0F8-415A-9F13-7E55B409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5255073"/>
            <a:ext cx="7550001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75000"/>
              <a:buFontTx/>
              <a:buNone/>
            </a:pPr>
            <a:endParaRPr lang="pl-PL" altLang="pl-PL" sz="24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600"/>
              </a:spcBef>
              <a:buClrTx/>
              <a:buSzPct val="75000"/>
              <a:buFontTx/>
              <a:buNone/>
            </a:pPr>
            <a:r>
              <a:rPr lang="pl-PL" altLang="pl-PL" sz="2000" dirty="0"/>
              <a:t>Warmińsko-Mazurski Urząd Wojewódzki w Olsztynie</a:t>
            </a:r>
          </a:p>
          <a:p>
            <a:pPr algn="ctr" eaLnBrk="1" hangingPunct="1">
              <a:spcBef>
                <a:spcPts val="600"/>
              </a:spcBef>
              <a:buClrTx/>
              <a:buSzPct val="75000"/>
              <a:buFontTx/>
              <a:buNone/>
            </a:pPr>
            <a:r>
              <a:rPr lang="pl-PL" altLang="pl-PL" sz="2000" dirty="0"/>
              <a:t>7 września 2020 r.</a:t>
            </a:r>
          </a:p>
        </p:txBody>
      </p:sp>
      <p:pic>
        <p:nvPicPr>
          <p:cNvPr id="4100" name="Obraz 4">
            <a:extLst>
              <a:ext uri="{FF2B5EF4-FFF2-40B4-BE49-F238E27FC236}">
                <a16:creationId xmlns:a16="http://schemas.microsoft.com/office/drawing/2014/main" id="{B90FA4F0-398B-4EE8-A421-8B41B79F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49" y="27371"/>
            <a:ext cx="326850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5" y="1700808"/>
            <a:ext cx="79208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1600" b="1" dirty="0"/>
              <a:t>Ogólne zasady:</a:t>
            </a:r>
            <a:endParaRPr lang="pl-PL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udział dofinansowania – max. </a:t>
            </a:r>
            <a:r>
              <a:rPr lang="pl-PL" sz="1600" b="1" dirty="0"/>
              <a:t>80% kosztów realizacji zadania,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wydatki na</a:t>
            </a:r>
            <a:r>
              <a:rPr lang="pl-PL" sz="1600" dirty="0"/>
              <a:t> </a:t>
            </a:r>
            <a:r>
              <a:rPr lang="pl-PL" sz="1600" b="1" dirty="0"/>
              <a:t>tworzenie nowych: </a:t>
            </a:r>
            <a:r>
              <a:rPr lang="pl-PL" sz="1600" dirty="0"/>
              <a:t>majątkowe lub bieżące (katalog wydatków pkt 5.3.1 Programu); dopuszcza się koszty pośrednie max. </a:t>
            </a:r>
            <a:r>
              <a:rPr lang="pl-PL" sz="1600" b="1" dirty="0"/>
              <a:t>15%</a:t>
            </a:r>
            <a:r>
              <a:rPr lang="pl-PL" sz="1600" dirty="0"/>
              <a:t> kosztów realizacji zadania ogółem w części dotyczącej tworzenia,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wydatki na zapewnienie funkcjonowania: </a:t>
            </a:r>
            <a:r>
              <a:rPr lang="pl-PL" sz="1600" dirty="0"/>
              <a:t>bieżące (katalog wydatków pkt 5.3.3 Programu); dopuszcza się koszty pośrednie max. </a:t>
            </a:r>
            <a:r>
              <a:rPr lang="pl-PL" sz="1600" b="1" dirty="0"/>
              <a:t>10%</a:t>
            </a:r>
            <a:r>
              <a:rPr lang="pl-PL" sz="1600" dirty="0"/>
              <a:t> kosztów realizacji zadania ogółem w części dotyczącej funkcjonowania,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wydatki kwalifikowane (dofinansowanie oraz wkład własny): </a:t>
            </a:r>
            <a:r>
              <a:rPr lang="pl-PL" sz="1600" b="1" dirty="0"/>
              <a:t>od 1 stycznia do 31 grudnia 2021 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300" dirty="0"/>
              <a:t>.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" y="855949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42450791-D731-459E-931C-9D619D69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404405" cy="74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96752"/>
            <a:ext cx="8209037" cy="59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1300" b="1" dirty="0"/>
              <a:t>Pkt </a:t>
            </a:r>
            <a:r>
              <a:rPr lang="pl-PL" sz="1300" b="1" u="sng" dirty="0"/>
              <a:t>5.3.1</a:t>
            </a:r>
            <a:r>
              <a:rPr lang="pl-PL" sz="1300" b="1" dirty="0"/>
              <a:t> Programu:</a:t>
            </a:r>
            <a:r>
              <a:rPr lang="pl-PL" sz="1300" dirty="0"/>
              <a:t> </a:t>
            </a:r>
            <a:r>
              <a:rPr lang="x-none" sz="1200" dirty="0"/>
              <a:t>W module 1</a:t>
            </a:r>
            <a:r>
              <a:rPr lang="pl-PL" sz="1200" dirty="0"/>
              <a:t>a i 1b</a:t>
            </a:r>
            <a:r>
              <a:rPr lang="x-none" sz="1200" dirty="0"/>
              <a:t> wydatki </a:t>
            </a:r>
            <a:r>
              <a:rPr lang="x-none" sz="1400" b="1" dirty="0">
                <a:solidFill>
                  <a:srgbClr val="FF0000"/>
                </a:solidFill>
              </a:rPr>
              <a:t>na tworzenie</a:t>
            </a:r>
            <a:r>
              <a:rPr lang="x-none" sz="1200" dirty="0"/>
              <a:t> nowych miejsc opieki mogą dotyczyć</a:t>
            </a:r>
            <a:r>
              <a:rPr lang="pl-PL" sz="1200" dirty="0"/>
              <a:t> głównie:</a:t>
            </a:r>
          </a:p>
          <a:p>
            <a:pPr lvl="0"/>
            <a:r>
              <a:rPr lang="pl-PL" sz="1200" b="1" dirty="0"/>
              <a:t>a) </a:t>
            </a:r>
            <a:r>
              <a:rPr lang="x-none" sz="1200" b="1" dirty="0"/>
              <a:t>zakup</a:t>
            </a:r>
            <a:r>
              <a:rPr lang="pl-PL" sz="1200" b="1" dirty="0"/>
              <a:t>u</a:t>
            </a:r>
            <a:r>
              <a:rPr lang="x-none" sz="1200" b="1" dirty="0"/>
              <a:t> nieruchomości</a:t>
            </a:r>
            <a:r>
              <a:rPr lang="x-none" sz="1200" dirty="0"/>
              <a:t>,</a:t>
            </a:r>
            <a:endParaRPr lang="pl-PL" sz="1200" dirty="0"/>
          </a:p>
          <a:p>
            <a:pPr lvl="0" algn="just"/>
            <a:r>
              <a:rPr lang="pl-PL" sz="1200" b="1" dirty="0"/>
              <a:t>b) budowy obiektu budowlanego i robót budowlanych</a:t>
            </a:r>
            <a:r>
              <a:rPr lang="pl-PL" sz="1200" dirty="0"/>
              <a:t>, zgodnie z art. 3 pkt 6 i 7 ustawy z dnia 7 lipca 1994 r. Prawo budowlane (Dz. U. z 2019 r. poz. 1186, z </a:t>
            </a:r>
            <a:r>
              <a:rPr lang="pl-PL" sz="1200" dirty="0" err="1"/>
              <a:t>późn</a:t>
            </a:r>
            <a:r>
              <a:rPr lang="pl-PL" sz="1200" dirty="0"/>
              <a:t>. zm.), tj. budowa, przez którą rozumie się </a:t>
            </a:r>
            <a:r>
              <a:rPr lang="x-none" sz="1200" dirty="0"/>
              <a:t>wykonywanie obiektu budowlanego w określonym miejscu, a także odbudow</a:t>
            </a:r>
            <a:r>
              <a:rPr lang="pl-PL" sz="1200" dirty="0"/>
              <a:t>a</a:t>
            </a:r>
            <a:r>
              <a:rPr lang="x-none" sz="1200" dirty="0"/>
              <a:t>, rozbudow</a:t>
            </a:r>
            <a:r>
              <a:rPr lang="pl-PL" sz="1200" dirty="0"/>
              <a:t>a</a:t>
            </a:r>
            <a:r>
              <a:rPr lang="x-none" sz="1200" dirty="0"/>
              <a:t>, nadbudow</a:t>
            </a:r>
            <a:r>
              <a:rPr lang="pl-PL" sz="1200" dirty="0"/>
              <a:t>a</a:t>
            </a:r>
            <a:r>
              <a:rPr lang="x-none" sz="1200" dirty="0"/>
              <a:t> obiektu budowlanego</a:t>
            </a:r>
            <a:r>
              <a:rPr lang="pl-PL" sz="1200" dirty="0"/>
              <a:t> oraz roboty budowlane, przez które rozumie się budowę, a także </a:t>
            </a:r>
            <a:r>
              <a:rPr lang="x-none" sz="1200" dirty="0"/>
              <a:t>prace polegające na przebudowie, montażu, remoncie lub rozbiórce obiektu budowlanego</a:t>
            </a:r>
            <a:r>
              <a:rPr lang="pl-PL" sz="1200" dirty="0"/>
              <a:t>,</a:t>
            </a:r>
          </a:p>
          <a:p>
            <a:pPr lvl="0" algn="just"/>
            <a:r>
              <a:rPr lang="pl-PL" sz="1200" b="1" dirty="0"/>
              <a:t>c) przebudowy obiektu budowlanego</a:t>
            </a:r>
            <a:r>
              <a:rPr lang="pl-PL" sz="1200" dirty="0"/>
              <a:t>, zgodnie z art. 3 pkt 7a ustawy z dnia 7 lipca 1994 r. – Prawo budowlane, tj. </a:t>
            </a:r>
            <a:r>
              <a:rPr lang="x-none" sz="1200" dirty="0"/>
              <a:t>wykonywanie robót budowlanych, w wyniku których następuje zmiana parametrów użytkowych lub technicznych istniejącego obiektu budowlanego, z wyjątkiem charakterystycznych parametrów, jak: kubatura, powierzchnia zabudowy, wysokość, długość, szerokość bądź liczba kondygnacji</a:t>
            </a:r>
            <a:r>
              <a:rPr lang="pl-PL" sz="1200" dirty="0"/>
              <a:t>,</a:t>
            </a:r>
          </a:p>
          <a:p>
            <a:pPr lvl="0" algn="just"/>
            <a:r>
              <a:rPr lang="pl-PL" sz="1200" b="1" dirty="0"/>
              <a:t>d) </a:t>
            </a:r>
            <a:r>
              <a:rPr lang="x-none" sz="1200" b="1" dirty="0"/>
              <a:t>zakup</a:t>
            </a:r>
            <a:r>
              <a:rPr lang="pl-PL" sz="1200" b="1" dirty="0"/>
              <a:t>u</a:t>
            </a:r>
            <a:r>
              <a:rPr lang="x-none" sz="1200" b="1" dirty="0"/>
              <a:t> i montaż</a:t>
            </a:r>
            <a:r>
              <a:rPr lang="pl-PL" sz="1200" b="1" dirty="0"/>
              <a:t>u</a:t>
            </a:r>
            <a:r>
              <a:rPr lang="x-none" sz="1200" b="1" dirty="0"/>
              <a:t> wyposażenia </a:t>
            </a:r>
            <a:r>
              <a:rPr lang="x-none" sz="1200" dirty="0"/>
              <a:t>(w tym m. in. meble, wyposażenie wypoczynkowe, wyposażenie sanitarne, </a:t>
            </a:r>
            <a:r>
              <a:rPr lang="pl-PL" sz="1200" dirty="0"/>
              <a:t>wyposażenie kuchenne, </a:t>
            </a:r>
            <a:r>
              <a:rPr lang="x-none" sz="1200" dirty="0"/>
              <a:t>zabawki),</a:t>
            </a:r>
            <a:endParaRPr lang="pl-PL" sz="1200" dirty="0"/>
          </a:p>
          <a:p>
            <a:pPr lvl="0" algn="just"/>
            <a:r>
              <a:rPr lang="pl-PL" sz="1200" b="1" dirty="0"/>
              <a:t>e) </a:t>
            </a:r>
            <a:r>
              <a:rPr lang="x-none" sz="1200" b="1" dirty="0"/>
              <a:t>zakup</a:t>
            </a:r>
            <a:r>
              <a:rPr lang="pl-PL" sz="1200" b="1" dirty="0"/>
              <a:t>u</a:t>
            </a:r>
            <a:r>
              <a:rPr lang="x-none" sz="1200" b="1" dirty="0"/>
              <a:t> pomocy do prowadzenia zajęć opiekuńczo-wychowawczych i edukacyjnych</a:t>
            </a:r>
            <a:r>
              <a:rPr lang="x-none" sz="1200" dirty="0"/>
              <a:t>, specjalistycznego sprzętu oraz narzędzi do rozpoznawania potrzeb rozwojowych i edukacyjnych oraz możliwości psychofizycznych dzieci, wspomagania rozwoju i prowadzenia terapii dzieci ze specjalnymi potrzebami edukacyjnymi, ze szczególnym uwzględnieniem tych pomocy, sprzętu i narzędzi,</a:t>
            </a:r>
            <a:endParaRPr lang="pl-PL" sz="1200" dirty="0"/>
          </a:p>
          <a:p>
            <a:pPr lvl="0" algn="just"/>
            <a:r>
              <a:rPr lang="pl-PL" sz="1200" b="1" dirty="0"/>
              <a:t>f) </a:t>
            </a:r>
            <a:r>
              <a:rPr lang="x-none" sz="1200" b="1" dirty="0"/>
              <a:t>wyposażeni</a:t>
            </a:r>
            <a:r>
              <a:rPr lang="pl-PL" sz="1200" b="1" dirty="0"/>
              <a:t>a</a:t>
            </a:r>
            <a:r>
              <a:rPr lang="x-none" sz="1200" b="1" dirty="0"/>
              <a:t> i montaż</a:t>
            </a:r>
            <a:r>
              <a:rPr lang="pl-PL" sz="1200" b="1" dirty="0"/>
              <a:t>u</a:t>
            </a:r>
            <a:r>
              <a:rPr lang="x-none" sz="1200" b="1" dirty="0"/>
              <a:t> placu zabaw </a:t>
            </a:r>
            <a:r>
              <a:rPr lang="x-none" sz="1200" dirty="0"/>
              <a:t>wraz z bezpieczną nawierzchnią i ogrodzeniem </a:t>
            </a:r>
            <a:r>
              <a:rPr lang="pl-PL" sz="1200" dirty="0"/>
              <a:t>(w ramach programu nie można sfinansować wyłącznie wyposażenia i montażu placu zabaw wraz z bezpieczną nawierzchnią </a:t>
            </a:r>
            <a:br>
              <a:rPr lang="pl-PL" sz="1200" dirty="0"/>
            </a:br>
            <a:r>
              <a:rPr lang="pl-PL" sz="1200" dirty="0"/>
              <a:t>i ogrodzeniem, ponieważ nie przyczynia się to bezpośrednio do utworzenia miejsc opieki), </a:t>
            </a:r>
          </a:p>
          <a:p>
            <a:pPr lvl="0" algn="just"/>
            <a:r>
              <a:rPr lang="pl-PL" sz="1200" b="1" dirty="0"/>
              <a:t>g) kosztów pośrednich, </a:t>
            </a:r>
            <a:r>
              <a:rPr lang="pl-PL" sz="1200" dirty="0"/>
              <a:t>takich jak: </a:t>
            </a:r>
            <a:r>
              <a:rPr lang="x-none" sz="1200" dirty="0"/>
              <a:t>koszty szkolenia, naboru i ubezpieczeń personelu,</a:t>
            </a:r>
            <a:r>
              <a:rPr lang="pl-PL" sz="1200" dirty="0"/>
              <a:t> koszty </a:t>
            </a:r>
            <a:r>
              <a:rPr lang="x-none" sz="1200" dirty="0"/>
              <a:t>certyfikacji i pozwoleń,</a:t>
            </a:r>
            <a:r>
              <a:rPr lang="pl-PL" sz="1200" dirty="0"/>
              <a:t> koszty </a:t>
            </a:r>
            <a:r>
              <a:rPr lang="x-none" sz="1200" dirty="0"/>
              <a:t>szkolenia i ubezpieczeń wolontariuszy, koszty obsługi </a:t>
            </a:r>
            <a:r>
              <a:rPr lang="pl-PL" sz="1200" dirty="0"/>
              <a:t>(</a:t>
            </a:r>
            <a:r>
              <a:rPr lang="x-none" sz="1200" dirty="0"/>
              <a:t>zarządu, obsługi księgowej, prawnej, kadrowej), </a:t>
            </a:r>
            <a:r>
              <a:rPr lang="pl-PL" sz="1200" dirty="0"/>
              <a:t>koszty </a:t>
            </a:r>
            <a:r>
              <a:rPr lang="x-none" sz="1200" dirty="0"/>
              <a:t>naboru dzieci</a:t>
            </a:r>
            <a:r>
              <a:rPr lang="pl-PL" sz="1200" dirty="0"/>
              <a:t>,</a:t>
            </a:r>
            <a:r>
              <a:rPr lang="x-none" sz="1200" dirty="0"/>
              <a:t> koszty promocji i informacji o instytucji opieki nad dziećmi</a:t>
            </a:r>
            <a:r>
              <a:rPr lang="pl-PL" sz="1200" dirty="0"/>
              <a:t>, koszty prowadzenia rachunku bankowego i koszty przelewów</a:t>
            </a:r>
            <a:r>
              <a:rPr lang="x-none" sz="1200" dirty="0"/>
              <a:t>.</a:t>
            </a:r>
            <a:endParaRPr lang="pl-PL" sz="1200" dirty="0">
              <a:effectLst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400704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312DFD71-2EB8-43F3-8A52-E42B4D55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7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49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36" y="1124744"/>
            <a:ext cx="8065021" cy="59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Pkt 5.3.3 Programu: </a:t>
            </a:r>
            <a:r>
              <a:rPr lang="pl-PL" sz="1400" dirty="0"/>
              <a:t>W module 1a, 1b i 2, wydatki bieżące </a:t>
            </a:r>
            <a:r>
              <a:rPr lang="pl-PL" sz="1600" b="1" dirty="0">
                <a:solidFill>
                  <a:srgbClr val="FF0000"/>
                </a:solidFill>
              </a:rPr>
              <a:t>na zapewnienie funkcjonowania </a:t>
            </a:r>
            <a:r>
              <a:rPr lang="pl-PL" sz="1400" dirty="0"/>
              <a:t>miejsc opieki dotyczą wszystkich wydatków związanych z funkcjonowaniem miejsc, w szczególności: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a)</a:t>
            </a:r>
            <a:r>
              <a:rPr lang="pl-PL" sz="1400" dirty="0"/>
              <a:t>	</a:t>
            </a:r>
            <a:r>
              <a:rPr lang="pl-PL" sz="1400" b="1" dirty="0"/>
              <a:t>wynagrodzenia całego personelu </a:t>
            </a:r>
            <a:r>
              <a:rPr lang="pl-PL" sz="1400" dirty="0"/>
              <a:t>instytucji opieki nad dziećmi do lat 3, w tym wynagrodzenia personelu specjalizującego się w pracy z dziećmi niepełnosprawnymi i wymagającymi szczególnej opieki (z wyłączeniem wynagrodzenia personelu zajmującego się przygotowywaniem wyżywienia),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b)</a:t>
            </a:r>
            <a:r>
              <a:rPr lang="pl-PL" sz="1400" dirty="0"/>
              <a:t>	</a:t>
            </a:r>
            <a:r>
              <a:rPr lang="pl-PL" sz="1400" b="1" dirty="0"/>
              <a:t>dostaw mediów </a:t>
            </a:r>
            <a:r>
              <a:rPr lang="pl-PL" sz="1400" dirty="0"/>
              <a:t>(m.in. opłaty za energię elektryczną, cieplną, gazową i wodę, opłaty przesyłowe, opłaty za odprowadzanie ścieków, opłaty za usługi telefoniczne i internetowe),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c)</a:t>
            </a:r>
            <a:r>
              <a:rPr lang="pl-PL" sz="1400" dirty="0"/>
              <a:t>	</a:t>
            </a:r>
            <a:r>
              <a:rPr lang="pl-PL" sz="1400" b="1" dirty="0"/>
              <a:t>czynszu, najmu, opłat administracyjnych dotyczących lokalu </a:t>
            </a:r>
            <a:r>
              <a:rPr lang="pl-PL" sz="1400" dirty="0"/>
              <a:t>(m.in. wywóz śmieci), </a:t>
            </a:r>
            <a:br>
              <a:rPr lang="pl-PL" sz="1400" dirty="0"/>
            </a:br>
            <a:r>
              <a:rPr lang="pl-PL" sz="1400" dirty="0"/>
              <a:t>w którym sprawowana jest opieka,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d)</a:t>
            </a:r>
            <a:r>
              <a:rPr lang="pl-PL" sz="1400" dirty="0"/>
              <a:t>	</a:t>
            </a:r>
            <a:r>
              <a:rPr lang="pl-PL" sz="1400" b="1" dirty="0"/>
              <a:t>kosztów związanych z utrzymaniem czystości </a:t>
            </a:r>
            <a:r>
              <a:rPr lang="pl-PL" sz="1400" dirty="0"/>
              <a:t>w instytucji opieki,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e)</a:t>
            </a:r>
            <a:r>
              <a:rPr lang="pl-PL" sz="1400" dirty="0"/>
              <a:t>	</a:t>
            </a:r>
            <a:r>
              <a:rPr lang="pl-PL" sz="1400" b="1" dirty="0"/>
              <a:t>zakup środków higienicznych</a:t>
            </a:r>
            <a:r>
              <a:rPr lang="pl-PL" sz="1400" dirty="0"/>
              <a:t>,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/>
              <a:t>f)</a:t>
            </a:r>
            <a:r>
              <a:rPr lang="pl-PL" sz="1400" dirty="0"/>
              <a:t>	</a:t>
            </a:r>
            <a:r>
              <a:rPr lang="pl-PL" sz="1400" b="1" dirty="0"/>
              <a:t>koszty pośrednie, </a:t>
            </a:r>
            <a:r>
              <a:rPr lang="pl-PL" sz="1400" dirty="0"/>
              <a:t>takie jak: koszty obsługi (zarządu, obsługi księgowej, prawnej, kadrowej), koszty prowadzenia rachunku bankowego i koszty przelewów.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4" y="699445"/>
            <a:ext cx="8171164" cy="4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CB4BD1BA-B6A2-4298-9B8B-5E341246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69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263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8" y="1318689"/>
            <a:ext cx="792088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1600" b="1" dirty="0"/>
              <a:t>WAŻNE:</a:t>
            </a:r>
            <a:endParaRPr lang="pl-PL" sz="160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u="sng" dirty="0"/>
              <a:t>WYDATKI KWALIFIKOWALNE </a:t>
            </a:r>
            <a:r>
              <a:rPr lang="pl-PL" sz="1600" dirty="0"/>
              <a:t>w zakresie tworzenia nowych miejsc opieki to wydatki: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dirty="0"/>
              <a:t>        - poniesione i zapłacone do dnia wpisu instytucji opieki do rejestru żłobków </a:t>
            </a:r>
            <a:br>
              <a:rPr lang="pl-PL" sz="1600" dirty="0"/>
            </a:br>
            <a:r>
              <a:rPr lang="pl-PL" sz="1600" dirty="0"/>
              <a:t>		i klubów dziecięcych lub wykazu dziennych opiekunów </a:t>
            </a:r>
            <a:r>
              <a:rPr lang="pl-PL" sz="1600" b="1" dirty="0"/>
              <a:t>bądź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dirty="0"/>
              <a:t>        - takie, dla których data poniesienia do dnia wpisu do rejestru/wykazu została 		udokumentowana dokumentem memoriałowym (np. fakturą), a których 		termin zapłaty nastąpił po dniu wpisu do rejestru jednak nie później niż do 31 		grudnia 2021 r.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u="sng" dirty="0"/>
              <a:t>wkład własny: </a:t>
            </a:r>
            <a:r>
              <a:rPr lang="pl-PL" sz="1600" dirty="0"/>
              <a:t>co najmniej 20%, w przypadku pozyskania przez oferenta środków finansowych innych niż środki własne (również ze środków UE), środki z innych źródeł są na równi traktowane ze środkami własnymi podmiotu.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4" y="522641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E4C847B4-0627-498F-9E8B-41BC3F75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7513"/>
            <a:ext cx="2555776" cy="7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660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4" y="1412776"/>
            <a:ext cx="7920880" cy="47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 algn="just"/>
            <a:r>
              <a:rPr lang="pl-PL" sz="1600" dirty="0"/>
              <a:t>Podmioty biorące udział w Programie zobowiązane są do </a:t>
            </a:r>
            <a:r>
              <a:rPr lang="pl-PL" sz="1600" b="1" dirty="0"/>
              <a:t>przestrzegania standardów </a:t>
            </a:r>
            <a:r>
              <a:rPr lang="pl-PL" sz="1600" dirty="0"/>
              <a:t>dotyczących: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wymagań lokalowych i sanitarnych dotyczących żłobków i klubów dziecięcych,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opieki i edukacji, zgodnie z którymi będzie sprawowana opieka nad dziećmi </a:t>
            </a:r>
            <a:br>
              <a:rPr lang="pl-PL" sz="1600" dirty="0"/>
            </a:br>
            <a:r>
              <a:rPr lang="pl-PL" sz="1600" dirty="0"/>
              <a:t>w żłobkach, klubach dziecięcych i przez dziennego opiekuna,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/>
              <a:t>jakości wypełniania funkcji opiekuńczo-wychowawczych i edukacyjnych – zgodnie z warunkami i standardami jakości zawartymi w ustawie oraz w aktach wykonawczych do ustawy, a tym samym wpisane do rejestru żłobków i klubów dziecięcych lub wykazu dziennych opiekunów.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- wywiązywania się ze zobowiązań, o których mowa odpowiednio w art. 35 ust.1 lub art. 47a ustawy dotyczących zmiany danych lub informacji zawartych w rejestrze; 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8" y="675091"/>
            <a:ext cx="8171164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784C7585-0DB5-4634-946A-005592E2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496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8" y="2334472"/>
            <a:ext cx="7920880" cy="35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odsetki od zadłużenia; koszty pożyczki i kredytu; kary i grzywny;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wpłaty na Państwowy Fundusz Rehabilitacji Osób Niepełnosprawnych (PFRON);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wydatek poniesiony na zakup używanego środka trwałego, który był w ciągu 7 lat wstecz od daty zakupu (w przypadku nieruchomości 10 lat), przed dniem realizacji zadania, współfinansowany ze środków unijnych lub z dotacji krajowych;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podatek VAT, który może zostać odzyskany na podstawie przepisów krajowych;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inne niż część kapitałowa raty leasingowej wydatki związane z umową leasingu;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odsetki za opóźnienie w regulowaniu zobowiązań oraz odsetki za zwłokę z tytułu nieterminowych wpłat należności budżetowych i innych należności, do których stosuje się przepisy ustawy z dnia 29 sierpnia 1997 r. – Ordynacja podatkowa (Dz. U. z 2019 r. poz. 900, z </a:t>
            </a:r>
            <a:r>
              <a:rPr lang="pl-PL" sz="1600" dirty="0" err="1"/>
              <a:t>późn</a:t>
            </a:r>
            <a:r>
              <a:rPr lang="pl-PL" sz="1600" dirty="0"/>
              <a:t>. zm.);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600" dirty="0"/>
              <a:t>koszty amortyzacji; zakup i utrzymanie samochodu oraz zakup paliwa.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35750"/>
            <a:ext cx="482453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2000" b="1" u="sng" dirty="0">
                <a:solidFill>
                  <a:schemeClr val="accent1">
                    <a:lumMod val="50000"/>
                  </a:schemeClr>
                </a:solidFill>
              </a:rPr>
              <a:t>Koszty niekwalifikowalne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6239DFB-A470-4B89-B5AC-85001F08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829212"/>
            <a:ext cx="5991298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58D83C-7A0D-404C-A682-7AD5815A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369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DAA50148-1C17-44DF-884D-56786DC2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74" y="1064009"/>
            <a:ext cx="7488238" cy="50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SzPct val="75000"/>
              <a:buFontTx/>
              <a:buNone/>
              <a:defRPr/>
            </a:pPr>
            <a:endParaRPr lang="pl-PL" sz="1400" b="1" dirty="0"/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pl-PL" altLang="pl-PL" sz="1400" b="1" dirty="0"/>
              <a:t>Wzór oferty konkursowej do pobrania na stronie Ministerstwa Rodziny, Pracy i Polityki Społecznej: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pl-PL" altLang="pl-PL" sz="14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altLang="pl-PL" sz="1400" dirty="0"/>
              <a:t>Link: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altLang="pl-PL" sz="1400" dirty="0">
                <a:hlinkClick r:id="rId3"/>
              </a:rPr>
              <a:t>https://www.gov.pl/web/rodzina/otwarty-konkurs-ofert-na-finansowe-wspieranie-zadan-z-zakresu-rozwoju-instytucji-opieki-nad-dziecmi-w-wieku-do-lat-3-maluch-2021</a:t>
            </a:r>
            <a:endParaRPr lang="pl-PL" altLang="pl-PL" sz="14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pl-PL" altLang="pl-PL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altLang="pl-PL" sz="1400" dirty="0"/>
              <a:t>Zał. 1a	- oferta konkursowa dla modułu 1a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Zał. 1b	- oferta konkursowa dla modułu 1b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Zał. 2	- oferta konkursowa dla modułu 2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altLang="pl-PL" sz="1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200" dirty="0"/>
              <a:t>lub na stronie tut. Urzędu: </a:t>
            </a:r>
            <a:r>
              <a:rPr lang="pl-PL" altLang="pl-PL" sz="1200" dirty="0">
                <a:hlinkClick r:id="rId4"/>
              </a:rPr>
              <a:t>https://www.gov.pl/web/uw-warminsko-mazurski/oferta-maluch--2021</a:t>
            </a:r>
            <a:r>
              <a:rPr lang="pl-PL" altLang="pl-PL" sz="12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altLang="pl-PL" sz="1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/>
              <a:t>Przykładowe oferty konkursowe (wypełnione):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altLang="pl-PL" sz="1400" dirty="0">
                <a:hlinkClick r:id="rId5"/>
              </a:rPr>
              <a:t>https://www.gov.pl/web/rodzina/przykladowe-oferty-konkursowe3</a:t>
            </a:r>
            <a:r>
              <a:rPr lang="pl-PL" altLang="pl-PL" sz="14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endParaRPr lang="pl-PL" altLang="pl-PL" sz="1200" dirty="0"/>
          </a:p>
          <a:p>
            <a:pPr algn="just" eaLnBrk="1" hangingPunct="1">
              <a:lnSpc>
                <a:spcPct val="90000"/>
              </a:lnSpc>
              <a:buClrTx/>
              <a:buSzPct val="75000"/>
              <a:buFontTx/>
              <a:buNone/>
              <a:defRPr/>
            </a:pPr>
            <a:endParaRPr lang="pl-PL" altLang="pl-PL" sz="1200" dirty="0">
              <a:solidFill>
                <a:schemeClr val="tx1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9900BFEF-ECD1-4E52-8942-83C3C8DE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65" y="620688"/>
            <a:ext cx="5429509" cy="58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pl-PL" altLang="pl-PL" sz="3200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Wzór oferty konkursowej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3200" dirty="0">
              <a:solidFill>
                <a:srgbClr val="006666"/>
              </a:solidFill>
            </a:endParaRP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B2C1264A-9CFD-4E58-8F53-A3AD0831B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22" y="32319"/>
            <a:ext cx="1907611" cy="5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2">
            <a:extLst>
              <a:ext uri="{FF2B5EF4-FFF2-40B4-BE49-F238E27FC236}">
                <a16:creationId xmlns:a16="http://schemas.microsoft.com/office/drawing/2014/main" id="{EEDFF716-D321-4AC3-9F17-42981167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0271"/>
            <a:ext cx="633571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Wzór oferty konkursowej -moduł 1a</a:t>
            </a:r>
          </a:p>
        </p:txBody>
      </p:sp>
      <p:graphicFrame>
        <p:nvGraphicFramePr>
          <p:cNvPr id="22531" name="Obiekt 4">
            <a:extLst>
              <a:ext uri="{FF2B5EF4-FFF2-40B4-BE49-F238E27FC236}">
                <a16:creationId xmlns:a16="http://schemas.microsoft.com/office/drawing/2014/main" id="{E6F99BC1-D0B2-4D1E-8EA0-BA9C22D4F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41722"/>
              </p:ext>
            </p:extLst>
          </p:nvPr>
        </p:nvGraphicFramePr>
        <p:xfrm>
          <a:off x="971600" y="545724"/>
          <a:ext cx="8683614" cy="576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Arkusz" r:id="rId4" imgW="18402343" imgH="15954483" progId="Excel.Sheet.8">
                  <p:embed/>
                </p:oleObj>
              </mc:Choice>
              <mc:Fallback>
                <p:oleObj name="Arkusz" r:id="rId4" imgW="18402343" imgH="15954483" progId="Excel.Sheet.8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45724"/>
                        <a:ext cx="8683614" cy="5766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ymbol zastępczy stopki 1"/>
          <p:cNvSpPr txBox="1">
            <a:spLocks/>
          </p:cNvSpPr>
          <p:nvPr/>
        </p:nvSpPr>
        <p:spPr>
          <a:xfrm>
            <a:off x="2202277" y="64379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431468-7F73-4360-ACA6-AF7FAC0C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319"/>
            <a:ext cx="2034454" cy="6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iekt 1">
            <a:extLst>
              <a:ext uri="{FF2B5EF4-FFF2-40B4-BE49-F238E27FC236}">
                <a16:creationId xmlns:a16="http://schemas.microsoft.com/office/drawing/2014/main" id="{4AE4D2D6-98FF-42C0-9091-2392DAEDF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58332"/>
              </p:ext>
            </p:extLst>
          </p:nvPr>
        </p:nvGraphicFramePr>
        <p:xfrm>
          <a:off x="899592" y="846234"/>
          <a:ext cx="9010256" cy="557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Arkusz" r:id="rId4" imgW="17897443" imgH="16392455" progId="Excel.Sheet.8">
                  <p:embed/>
                </p:oleObj>
              </mc:Choice>
              <mc:Fallback>
                <p:oleObj name="Arkusz" r:id="rId4" imgW="17897443" imgH="16392455" progId="Excel.Sheet.8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846234"/>
                        <a:ext cx="9010256" cy="557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2">
            <a:extLst>
              <a:ext uri="{FF2B5EF4-FFF2-40B4-BE49-F238E27FC236}">
                <a16:creationId xmlns:a16="http://schemas.microsoft.com/office/drawing/2014/main" id="{4D56B79C-50B3-4D3C-8035-3E52AB89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-47265"/>
            <a:ext cx="446797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pl-PL" altLang="pl-PL" sz="2400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Wzór oferty konkursowej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– moduł 1b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6666"/>
              </a:solidFill>
            </a:endParaRP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343879" y="6492875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B39EF6-815C-4746-870B-9F6C277A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iekt 1">
            <a:extLst>
              <a:ext uri="{FF2B5EF4-FFF2-40B4-BE49-F238E27FC236}">
                <a16:creationId xmlns:a16="http://schemas.microsoft.com/office/drawing/2014/main" id="{9BBA2BB3-29FE-4ED3-AB0E-BB03F9103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46007"/>
              </p:ext>
            </p:extLst>
          </p:nvPr>
        </p:nvGraphicFramePr>
        <p:xfrm>
          <a:off x="1292160" y="748619"/>
          <a:ext cx="8424937" cy="59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Arkusz" r:id="rId4" imgW="18021429" imgH="13753960" progId="Excel.Sheet.8">
                  <p:embed/>
                </p:oleObj>
              </mc:Choice>
              <mc:Fallback>
                <p:oleObj name="Arkusz" r:id="rId4" imgW="18021429" imgH="13753960" progId="Excel.Sheet.8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160" y="748619"/>
                        <a:ext cx="8424937" cy="5961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2">
            <a:extLst>
              <a:ext uri="{FF2B5EF4-FFF2-40B4-BE49-F238E27FC236}">
                <a16:creationId xmlns:a16="http://schemas.microsoft.com/office/drawing/2014/main" id="{A3F34200-5708-48A1-851A-8822E745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199"/>
            <a:ext cx="3963914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pl-PL" altLang="pl-PL" sz="2000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pl-PL" altLang="pl-PL" sz="2000" b="1" dirty="0">
                <a:solidFill>
                  <a:schemeClr val="accent1">
                    <a:lumMod val="50000"/>
                  </a:schemeClr>
                </a:solidFill>
              </a:rPr>
              <a:t>Wzór oferty konkursowej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pl-PL" altLang="pl-PL" sz="2000" b="1" dirty="0">
                <a:solidFill>
                  <a:schemeClr val="accent1">
                    <a:lumMod val="50000"/>
                  </a:schemeClr>
                </a:solidFill>
              </a:rPr>
              <a:t>– moduł 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6666"/>
              </a:solidFill>
            </a:endParaRP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273044" y="647201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6C68EE-897C-421F-B93A-169F0797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8D9EFF23-8C3D-4FA8-B9CA-98F48A63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650372"/>
            <a:ext cx="7780337" cy="63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Zakres tematyczny spotkania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0FA79E95-E9B1-4466-AC20-AB86A7BC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422" y="1288870"/>
            <a:ext cx="6924675" cy="483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Cel programu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Podstawa prawna Programu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Harmonogram konkursu oraz wyniki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Zasady Programu MALUCH+ 2021</a:t>
            </a:r>
          </a:p>
          <a:p>
            <a:pPr marL="0" indent="0" eaLnBrk="1" hangingPunct="1">
              <a:spcBef>
                <a:spcPts val="0"/>
              </a:spcBef>
              <a:buClr>
                <a:srgbClr val="003366"/>
              </a:buClr>
              <a:buSzPct val="75000"/>
              <a:defRPr/>
            </a:pPr>
            <a:r>
              <a:rPr lang="pl-PL" altLang="pl-PL" sz="1600" dirty="0"/>
              <a:t>    - moduł 1a oraz 1b</a:t>
            </a:r>
          </a:p>
          <a:p>
            <a:pPr marL="0" indent="0" eaLnBrk="1" hangingPunct="1">
              <a:spcBef>
                <a:spcPts val="0"/>
              </a:spcBef>
              <a:buClr>
                <a:srgbClr val="003366"/>
              </a:buClr>
              <a:buSzPct val="75000"/>
              <a:defRPr/>
            </a:pPr>
            <a:r>
              <a:rPr lang="pl-PL" altLang="pl-PL" sz="1600" dirty="0"/>
              <a:t>    - moduł 2  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Koszty niekwalifikowalne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Wzór oferty konkursowej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Załączniki do oferty konkursowej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Kwalifikowanie ofert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Zawarcie umowy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Zadania oferenta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Najczęściej popełniane błędy</a:t>
            </a:r>
          </a:p>
          <a:p>
            <a:pPr eaLnBrk="1" hangingPunct="1">
              <a:spcBef>
                <a:spcPts val="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"/>
              <a:defRPr/>
            </a:pPr>
            <a:r>
              <a:rPr lang="pl-PL" altLang="pl-PL" sz="1600" dirty="0"/>
              <a:t>Kontakt</a:t>
            </a:r>
          </a:p>
          <a:p>
            <a:pPr marL="0" indent="0" eaLnBrk="1" hangingPunct="1">
              <a:lnSpc>
                <a:spcPct val="90000"/>
              </a:lnSpc>
              <a:buClr>
                <a:srgbClr val="003366"/>
              </a:buClr>
              <a:buSzPct val="75000"/>
              <a:defRPr/>
            </a:pPr>
            <a:endParaRPr lang="pl-PL" altLang="pl-PL" sz="2000" dirty="0"/>
          </a:p>
          <a:p>
            <a:pPr eaLnBrk="1" hangingPunct="1">
              <a:lnSpc>
                <a:spcPct val="90000"/>
              </a:lnSpc>
              <a:buClrTx/>
              <a:buSzPct val="75000"/>
              <a:buFontTx/>
              <a:buNone/>
              <a:defRPr/>
            </a:pPr>
            <a:r>
              <a:rPr lang="pl-PL" altLang="pl-PL" sz="2000" dirty="0"/>
              <a:t> 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7B45EA1F-FC48-4B36-A0E5-CA483FE9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4" y="14940"/>
            <a:ext cx="2333975" cy="71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60350"/>
            <a:ext cx="4947394" cy="73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Załączniki do oferty konkursowej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102FF315-717F-4FD7-9A26-E6D8E016D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196752"/>
            <a:ext cx="7693025" cy="54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1400" b="1" dirty="0"/>
              <a:t>Moduł 1 a</a:t>
            </a:r>
          </a:p>
          <a:p>
            <a:pPr>
              <a:spcBef>
                <a:spcPct val="0"/>
              </a:spcBef>
            </a:pPr>
            <a:r>
              <a:rPr lang="pl-PL" altLang="pl-PL" sz="1400" dirty="0"/>
              <a:t>1. Kalkulacja kosztów (określona przez wojewodę),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2. Oświadczanie o braku utworzonych przez </a:t>
            </a:r>
            <a:r>
              <a:rPr lang="pl-PL" altLang="pl-PL" sz="1400" dirty="0" err="1"/>
              <a:t>jst</a:t>
            </a:r>
            <a:r>
              <a:rPr lang="pl-PL" altLang="pl-PL" sz="1400" dirty="0"/>
              <a:t> żłobków i klubów dziecięcych wpisanych do rejestru żłóbków i klubów dziecięcych na dzień składania oferty konkursowej – zał. nr 11 do Programu </a:t>
            </a:r>
          </a:p>
          <a:p>
            <a:pPr>
              <a:spcBef>
                <a:spcPct val="0"/>
              </a:spcBef>
            </a:pPr>
            <a:endParaRPr lang="pl-PL" altLang="pl-PL" sz="1400" b="1" dirty="0"/>
          </a:p>
          <a:p>
            <a:pPr>
              <a:spcBef>
                <a:spcPct val="0"/>
              </a:spcBef>
            </a:pPr>
            <a:r>
              <a:rPr lang="pl-PL" altLang="pl-PL" sz="1400" b="1" dirty="0"/>
              <a:t>Moduł 1 b</a:t>
            </a:r>
          </a:p>
          <a:p>
            <a:pPr>
              <a:spcBef>
                <a:spcPct val="0"/>
              </a:spcBef>
            </a:pPr>
            <a:r>
              <a:rPr lang="pl-PL" altLang="pl-PL" sz="1400" dirty="0"/>
              <a:t>1. Kalkulacja kosztów (określona przez wojewodę),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2. Dokument (np. uchwała rady gminy) potwierdzający istnienie lub planowane wprowadzenie 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w 2021 r. powszechnego systemu dofinansowania pobytu dzieci w instytucjach opieki, przez który rozumie się: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    - prowadzenie przez gminę instytucji opieki, które zapewniają miejsca dla przynajmniej 33% dzieci w rocznikach 1-2 </a:t>
            </a:r>
            <a:r>
              <a:rPr lang="pl-PL" altLang="pl-PL" sz="1400" b="1" dirty="0"/>
              <a:t>lub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    - dofinansowanie przez gminę pobytu wszystkich dzieci w niepublicznych instytucjach opieki (np. dopłaty do miejsc w instytucjach prowadzonych przez podmioty niegminne, bony dla rodziców na pokrycie kosztów pobytu dziecka w niegminnych instytucjach opieki)</a:t>
            </a:r>
          </a:p>
          <a:p>
            <a:pPr>
              <a:spcBef>
                <a:spcPct val="0"/>
              </a:spcBef>
            </a:pPr>
            <a:endParaRPr lang="pl-PL" altLang="pl-PL" sz="1400" b="1" dirty="0"/>
          </a:p>
          <a:p>
            <a:pPr>
              <a:spcBef>
                <a:spcPct val="0"/>
              </a:spcBef>
            </a:pPr>
            <a:r>
              <a:rPr lang="pl-PL" altLang="pl-PL" sz="1400" b="1" dirty="0"/>
              <a:t>Moduł 2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1. Kalkulacja kosztów (określona przez wojewodę),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2. Wyciąg z rejestru żłobków i klubów dziecięcych (na dzień składania oferty),</a:t>
            </a:r>
          </a:p>
          <a:p>
            <a:pPr algn="just">
              <a:spcBef>
                <a:spcPct val="0"/>
              </a:spcBef>
            </a:pPr>
            <a:r>
              <a:rPr lang="pl-PL" altLang="pl-PL" sz="1400" dirty="0"/>
              <a:t>3. Oświadczenie o przeciętnej miesięcznej liczbie dotowanych dzieci w niepublicznych żłobkach i klubach dziecięcych w 2020 r. – zał. nr 12 do Programu </a:t>
            </a:r>
          </a:p>
          <a:p>
            <a:r>
              <a:rPr lang="pl-PL" altLang="pl-PL" dirty="0"/>
              <a:t> 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1B39FC3-1BF6-4CC9-A094-492F6DBF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56792"/>
            <a:ext cx="7693025" cy="47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UWAGA!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pl-PL" sz="1600" dirty="0">
              <a:solidFill>
                <a:srgbClr val="00B050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 module 1a i 1b, w przypadku oferty dotyczącej inwestycji budowlanej, beneficjent będzie miał obowiązek przedstawienia </a:t>
            </a:r>
            <a:r>
              <a:rPr lang="pl-PL" sz="1600" b="1" dirty="0"/>
              <a:t>programu inwestycji </a:t>
            </a:r>
            <a:r>
              <a:rPr lang="pl-PL" sz="1600" dirty="0"/>
              <a:t>oraz dokumentu potwierdzającego</a:t>
            </a:r>
            <a:r>
              <a:rPr lang="pl-PL" sz="1600" b="1" dirty="0"/>
              <a:t> tytuł prawny do lokalu,</a:t>
            </a:r>
            <a:r>
              <a:rPr lang="pl-PL" sz="1600" dirty="0"/>
              <a:t> w którym będzie prowadzona instytucja opieki, na </a:t>
            </a:r>
            <a:r>
              <a:rPr lang="pl-PL" sz="1600" b="1" u="sng" dirty="0">
                <a:solidFill>
                  <a:srgbClr val="00B050"/>
                </a:solidFill>
              </a:rPr>
              <a:t>etapie składania do Wojewody oświadczenia o przyjęciu dofinansowania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SzPct val="110000"/>
              <a:defRPr/>
            </a:pPr>
            <a:r>
              <a:rPr lang="pl-PL" sz="1600" dirty="0"/>
              <a:t>      Wzór programu inwestycji – zał. nr 10 do Programu </a:t>
            </a:r>
          </a:p>
          <a:p>
            <a:pPr marL="0" indent="0">
              <a:spcBef>
                <a:spcPts val="0"/>
              </a:spcBef>
              <a:buSzPct val="110000"/>
              <a:defRPr/>
            </a:pPr>
            <a:endParaRPr lang="pl-PL" sz="1400" b="1" dirty="0"/>
          </a:p>
          <a:p>
            <a:pPr marL="0" indent="0">
              <a:spcBef>
                <a:spcPts val="0"/>
              </a:spcBef>
              <a:defRPr/>
            </a:pPr>
            <a:endParaRPr lang="pl-PL" sz="1400" dirty="0"/>
          </a:p>
          <a:p>
            <a:pPr marL="0" indent="0">
              <a:spcBef>
                <a:spcPts val="0"/>
              </a:spcBef>
              <a:defRPr/>
            </a:pPr>
            <a:endParaRPr lang="pl-PL" altLang="pl-PL" sz="1400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84" y="511175"/>
            <a:ext cx="4841920" cy="49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Załączniki do oferty konkursowej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534F92-229D-4CA6-B259-FB055095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196752"/>
            <a:ext cx="76930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/>
            <a:r>
              <a:rPr lang="pl-PL" sz="1600" b="1" dirty="0"/>
              <a:t>Wymagania wg pkt. 8.1 Resortowego programu „Maluch+” 2021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 razie stwierdzenia w ofercie (załącznikach) – braków, błędów lub niejasności, Wojewoda informuje o nich oferenta i </a:t>
            </a:r>
            <a:r>
              <a:rPr lang="pl-PL" sz="1600" b="1" dirty="0"/>
              <a:t>wzywa do korekty</a:t>
            </a:r>
            <a:r>
              <a:rPr lang="pl-PL" sz="1600" dirty="0"/>
              <a:t>, uzupełnienia lub wyjaśnienia, wskazując sposób poprawy, uzupełnienia lub wyjaśnienia </a:t>
            </a:r>
            <a:br>
              <a:rPr lang="pl-PL" sz="1600" dirty="0"/>
            </a:br>
            <a:r>
              <a:rPr lang="pl-PL" sz="1600" b="1" dirty="0"/>
              <a:t>w wyznaczonym terminie</a:t>
            </a:r>
            <a:r>
              <a:rPr lang="pl-PL" sz="1600" dirty="0"/>
              <a:t>, pod rygorem odrzucenia oferty.</a:t>
            </a:r>
            <a:endParaRPr lang="pl-PL" sz="1600" b="1" dirty="0"/>
          </a:p>
          <a:p>
            <a:pPr marL="0" indent="0">
              <a:spcBef>
                <a:spcPts val="0"/>
              </a:spcBef>
              <a:defRPr/>
            </a:pPr>
            <a:endParaRPr lang="pl-PL" sz="1400" dirty="0"/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Wojewoda informuje i wzywa do korekty drogą mailową na adres poczty elektronicznej podany w ofercie; określa jednakowy dla wszystkich oferentów tryb dokonywania korekt, uzupełnień lub wyjaśnień.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Korekty, uzupełnienia i wyjaśnienia mogą być dokonywane wyłącznie przez oferenta lub przez osobę upoważnioną. </a:t>
            </a:r>
          </a:p>
          <a:p>
            <a:pPr marL="0" indent="0" algn="ctr">
              <a:lnSpc>
                <a:spcPct val="150000"/>
              </a:lnSpc>
            </a:pPr>
            <a:r>
              <a:rPr lang="pl-PL" sz="1600" dirty="0">
                <a:solidFill>
                  <a:srgbClr val="FF0000"/>
                </a:solidFill>
              </a:rPr>
              <a:t>Oferta oraz załączniki mogą być skorygowane lub uzupełnione </a:t>
            </a:r>
            <a:r>
              <a:rPr lang="pl-PL" sz="1600" b="1" u="sng" dirty="0">
                <a:solidFill>
                  <a:srgbClr val="FF0000"/>
                </a:solidFill>
              </a:rPr>
              <a:t>jeden raz </a:t>
            </a:r>
            <a:r>
              <a:rPr lang="pl-PL" sz="1600" dirty="0">
                <a:solidFill>
                  <a:srgbClr val="FF0000"/>
                </a:solidFill>
              </a:rPr>
              <a:t>na prośbę beneficjenta (przed upływem terminu składania ofert) !</a:t>
            </a:r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29613"/>
            <a:ext cx="5065192" cy="5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Kwalifikowanie ofert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0A9248-0DC4-4246-89F8-8C952A82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605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A8B0E60-B006-4240-AE95-DE30B23F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80AEC43-8D9B-40E7-B6F8-5BDC00F4C874}"/>
              </a:ext>
            </a:extLst>
          </p:cNvPr>
          <p:cNvSpPr txBox="1"/>
          <p:nvPr/>
        </p:nvSpPr>
        <p:spPr>
          <a:xfrm>
            <a:off x="755576" y="2416651"/>
            <a:ext cx="7931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Beneficjenci zakwalifikowani do Programu,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ciągu 7 dni roboczych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 dnia ogłoszenia wyników konkursu - dostarczają do Urzędu Wojewódzkiego: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oświadczenie o przyjęciu dotacji lub środków z Funduszu Pracy,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inwestycji oraz tytuł prawny do lokalu.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EC14EF56-311C-44B8-9A90-4E4ABFCB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29613"/>
            <a:ext cx="5065192" cy="5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Wyniki Konkursu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E87F216-4588-4F27-95EE-43BFA18C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15F1A0A-3BE4-4C34-81B4-33CDF764110F}"/>
              </a:ext>
            </a:extLst>
          </p:cNvPr>
          <p:cNvSpPr txBox="1"/>
          <p:nvPr/>
        </p:nvSpPr>
        <p:spPr>
          <a:xfrm>
            <a:off x="1835696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!!!</a:t>
            </a:r>
          </a:p>
        </p:txBody>
      </p:sp>
    </p:spTree>
    <p:extLst>
      <p:ext uri="{BB962C8B-B14F-4D97-AF65-F5344CB8AC3E}">
        <p14:creationId xmlns:p14="http://schemas.microsoft.com/office/powerpoint/2010/main" val="358908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11" y="1256112"/>
            <a:ext cx="76930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sz="1600" dirty="0"/>
              <a:t>Wojewoda zawiera z beneficjentami umowy o dofinansowanie niezwłocznie i nie później niż w terminie </a:t>
            </a:r>
            <a:r>
              <a:rPr lang="pl-PL" sz="1600" b="1" dirty="0"/>
              <a:t>do 3 miesięcy po uzyskaniu środków na realizację Programu</a:t>
            </a:r>
            <a:r>
              <a:rPr lang="pl-PL" sz="1600" dirty="0"/>
              <a:t>, z zastrzeżeniem że beneficjent przedłożył komplet spójnych i poprawnych dokumentów niezbędnych do jej zawarcia.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W pierwszej kolejności wojewoda zawiera umowy z beneficjentami, którzy uzyskali dofinansowanie do utworzenia nowych miejsc opieki (moduł 1a, 1b i 3).</a:t>
            </a:r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11" y="633173"/>
            <a:ext cx="4057080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Zawarcie umowy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8930D00-78A0-424A-95C8-9C4E8B31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A163BD6-C93C-40E8-A5EF-444320C2A8B8}"/>
              </a:ext>
            </a:extLst>
          </p:cNvPr>
          <p:cNvSpPr txBox="1"/>
          <p:nvPr/>
        </p:nvSpPr>
        <p:spPr>
          <a:xfrm>
            <a:off x="967110" y="3704384"/>
            <a:ext cx="7493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WAŻNE !!! W przypadku rezygnacji z podpisania umowy wymagane jest złożenie pisemnej rezygnacji wraz ze szczegółowym uzasadnieniem. </a:t>
            </a:r>
          </a:p>
        </p:txBody>
      </p:sp>
    </p:spTree>
    <p:extLst>
      <p:ext uri="{BB962C8B-B14F-4D97-AF65-F5344CB8AC3E}">
        <p14:creationId xmlns:p14="http://schemas.microsoft.com/office/powerpoint/2010/main" val="292172014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313384"/>
            <a:ext cx="76930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Złożenie oferty na właściwych formularzu wraz z wymaganymi załącznikami;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Zapewnienie kompletności, poprawności i aktualności danych wykazywanych w rejestrze żłobków i klubów dziecięcych oraz </a:t>
            </a:r>
            <a:br>
              <a:rPr lang="pl-PL" sz="1800" dirty="0"/>
            </a:br>
            <a:r>
              <a:rPr lang="pl-PL" sz="1800" dirty="0"/>
              <a:t>w wykazie opiekunów;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Realizacja zadań zgodnie z zawartymi umowami;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Umieszczenie informacji o korzystaniu z dofinansowania z Programu „MALUCH+” 2021 w widocznym miejscu na terenie dofinansowanej instytucji przez okres trwałości oraz możliwość korzystania z logo;</a:t>
            </a:r>
            <a:endParaRPr lang="pl-PL" altLang="pl-PL" sz="1800" dirty="0">
              <a:solidFill>
                <a:srgbClr val="FF000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7" y="693690"/>
            <a:ext cx="4489128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Zadania oferenta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6684D1-EBFA-42E6-A954-D8199404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942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313384"/>
            <a:ext cx="7693025" cy="3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Prowadzenie wyodrębnionej ewidencji księgowej dla poszczególnych źródeł dofinansowania;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Prowadzenie odrębnego rachunku bankowego dla środków dofinansowania, w sytuacji przyznania dofinansowania z dwóch źródeł prowadzenie odrębnych rachunków bankowych dla tych środków;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Zapewnienie minimalnego okresu funkcjonowania miejsc dofinansowanych z Programu, zgodnie z Programem i zawartą umową;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52" y="693690"/>
            <a:ext cx="4129088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Zadania oferenta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E40E01-A237-4D41-A9A4-CDC714E1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5122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ADC80104-C6EA-4FDA-9EF9-B5902ADD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1628800"/>
            <a:ext cx="76930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solidFill>
                  <a:srgbClr val="002060"/>
                </a:solidFill>
              </a:rPr>
              <a:t>TERMINOWE rozliczenie z wojewodą otrzymanego dofinansowania oraz poddanie się kontroli zgodnie z umową w sprawie udzielenia dofinansowania;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Przedstawienie na żądanie wojewody wyjaśnień, informacji </a:t>
            </a:r>
            <a:br>
              <a:rPr lang="pl-PL" sz="1800" dirty="0"/>
            </a:br>
            <a:r>
              <a:rPr lang="pl-PL" sz="1800" dirty="0"/>
              <a:t>i dokumentów dotyczących realizacji zadania;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Przechowywanie dokumentacji związanej z realizacją zadania przez okres 5 lat.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altLang="pl-PL" sz="1800" dirty="0">
              <a:solidFill>
                <a:srgbClr val="002060"/>
              </a:solidFill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23" y="800110"/>
            <a:ext cx="3985072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Zadania oferenta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FE54397-0806-4FDE-9A75-217202F1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2236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4" y="1052736"/>
            <a:ext cx="7920880" cy="513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Dofinansowanie dotyczy zadań realizowanych w okresie od dnia 1 stycznia 2021 r. do dnia 31 grudnia 2021 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Zakończenie zadania polegającego na utworzeniu nowych miejsc opieki w ramach modułu 1 i 3 należy rozumieć jako dzień dokonania wpisu instytucji opieki do rejestru żłobków i klubów dziecięcych lub do wykazu dziennych opiekunów lub dzień dokonania zmiany ww. wpisu, który może przypadać do dnia 31 stycznia 2022 r., przy czym wykorzystanie środków z dotacji/Funduszu Pracy oraz środków własnych na to zadanie, jak i rzeczowe zakończenie zadania, musi nastąpić do 31 grudnia 2021 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Beneficjent otrzymujący dofinansowanie zobowiązany jest do zwrotu niewykorzystanej części dofinansowania w terminie nie dłuższym niż 15 dni od dnia zakończenia zadania i nie później niż 15 stycznia 2022 r. oraz jego rozliczenia w sposób wskazany przez wojewodę.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16861"/>
            <a:ext cx="5220072" cy="5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rgbClr val="30ACEC">
                    <a:lumMod val="50000"/>
                  </a:srgbClr>
                </a:solidFill>
              </a:rPr>
              <a:t>Czas trwania zadania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A14DD8-92CD-4893-901D-DFE854F6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283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3C060B2-468D-47CA-8C57-C9D5E0F2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4" y="1412777"/>
            <a:ext cx="79208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pl-PL" sz="1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Podmiot objęty dofinansowaniem z Programu w zakresie tworzenia miejsc zobowiązuje się do zapewnienia po 2021 r. funkcjonowania miejsc opieki nad dziećmi, powstałych z udziałem środków z Programu, przez minimalny okres funkcjonowania miejsc: </a:t>
            </a:r>
            <a:r>
              <a:rPr lang="pl-PL" sz="1600" b="1" dirty="0"/>
              <a:t>5 lat, tj. do dnia 31 grudnia 2026 r. </a:t>
            </a:r>
            <a:r>
              <a:rPr lang="pl-PL" sz="1600" dirty="0"/>
              <a:t>(min. 60% miejsc wskazanych w umowie wykorzystywanych przez ww. okres).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63459"/>
            <a:ext cx="5794900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rgbClr val="30ACEC">
                    <a:lumMod val="50000"/>
                  </a:srgbClr>
                </a:solidFill>
              </a:rPr>
              <a:t>Okres trwałości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D07C20-7F51-428D-99C7-E15CF980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569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91433345-7366-4FDD-8ACE-A697956B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2132856"/>
            <a:ext cx="7693025" cy="41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3366"/>
              </a:buClr>
              <a:buSzPct val="75000"/>
              <a:defRPr/>
            </a:pPr>
            <a:endParaRPr lang="pl-PL" altLang="pl-PL" sz="1600" dirty="0"/>
          </a:p>
          <a:p>
            <a:pPr algn="ctr">
              <a:spcBef>
                <a:spcPts val="0"/>
              </a:spcBef>
              <a:defRPr/>
            </a:pPr>
            <a:endParaRPr lang="pl-PL" sz="1600" b="1" dirty="0"/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2000" dirty="0"/>
              <a:t>Celem programu MALUCH+ jest </a:t>
            </a:r>
            <a:r>
              <a:rPr lang="pl-PL" sz="2000" b="1" dirty="0"/>
              <a:t>zwiększenie dostępności oraz standardu </a:t>
            </a:r>
            <a:r>
              <a:rPr lang="pl-PL" sz="2000" dirty="0"/>
              <a:t>miejsc opieki w żłobkach, klubach dziecięcych </a:t>
            </a:r>
            <a:br>
              <a:rPr lang="pl-PL" sz="2000" dirty="0"/>
            </a:br>
            <a:r>
              <a:rPr lang="pl-PL" sz="2000" dirty="0"/>
              <a:t>i u dziennych opiekunów dla wszystkich dzieci, </a:t>
            </a:r>
            <a:br>
              <a:rPr lang="pl-PL" sz="2000" dirty="0"/>
            </a:br>
            <a:r>
              <a:rPr lang="pl-PL" sz="2000" dirty="0"/>
              <a:t>w tym dzieci niepełnosprawnych oraz wymagających szczególnej opieki. 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2000" dirty="0"/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8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Cel programu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C011EC5F-EF0C-4A5F-9DCE-00CB3E06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3185"/>
            <a:ext cx="2339752" cy="7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7EA5DD-41B7-45FE-A8B0-D3B8FD90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AC011F4-2EA7-4496-AF68-3EF1431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196752"/>
            <a:ext cx="5794900" cy="7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rgbClr val="30ACEC">
                    <a:lumMod val="50000"/>
                  </a:srgbClr>
                </a:solidFill>
              </a:rPr>
              <a:t>Najczęściej popełniane błędy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C50B73-1E2B-4B77-9A04-717DB578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4E99476-4BD8-40ED-A6D9-DB424221A7CF}"/>
              </a:ext>
            </a:extLst>
          </p:cNvPr>
          <p:cNvSpPr txBox="1"/>
          <p:nvPr/>
        </p:nvSpPr>
        <p:spPr>
          <a:xfrm>
            <a:off x="1403648" y="220486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99"/>
                </a:solidFill>
              </a:rPr>
              <a:t>Nieterminowość,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99"/>
                </a:solidFill>
              </a:rPr>
              <a:t>Braki w dokumentacji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99"/>
                </a:solidFill>
              </a:rPr>
              <a:t>Brak podpisów osób upoważnionych,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99"/>
                </a:solidFill>
              </a:rPr>
              <a:t>Brak kontaktu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99"/>
                </a:solidFill>
              </a:rPr>
              <a:t>Niespójność oferty,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99"/>
                </a:solidFill>
              </a:rPr>
              <a:t>Błędy rachunkowe,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99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708920"/>
            <a:ext cx="778033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Jak znaleźć materiały dot. programu Maluch+ 2021 na stronie Urzędu?</a:t>
            </a:r>
          </a:p>
        </p:txBody>
      </p:sp>
      <p:sp>
        <p:nvSpPr>
          <p:cNvPr id="3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FF6215-F9F6-4678-BC4B-EB3E73AB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96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50" y="613573"/>
            <a:ext cx="6446128" cy="5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chemeClr val="accent1">
                    <a:lumMod val="50000"/>
                  </a:schemeClr>
                </a:solidFill>
              </a:rPr>
              <a:t>1. Strona www Warmińsko-Mazurskiego Urzędu Wojewódzkiego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53660" y="6428111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32</a:t>
            </a:fld>
            <a:endParaRPr lang="pl-PL" alt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182AC9-84DF-41AF-A707-3DBBD97E3691}"/>
              </a:ext>
            </a:extLst>
          </p:cNvPr>
          <p:cNvSpPr txBox="1"/>
          <p:nvPr/>
        </p:nvSpPr>
        <p:spPr>
          <a:xfrm>
            <a:off x="2791793" y="108984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https://www.gov.pl/web/uw-warminsko-mazurski/oferta-maluch--2021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CCE6AE-7D7D-4DB8-A3CD-932AD43E3B89}"/>
              </a:ext>
            </a:extLst>
          </p:cNvPr>
          <p:cNvSpPr txBox="1"/>
          <p:nvPr/>
        </p:nvSpPr>
        <p:spPr>
          <a:xfrm>
            <a:off x="825053" y="1451837"/>
            <a:ext cx="7971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https://www.gov.pl/web/uw-warminsko-mazurski/oferta-maluch--2021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040F51AB-E730-4FD9-8127-AC83D3802FB9}"/>
              </a:ext>
            </a:extLst>
          </p:cNvPr>
          <p:cNvGrpSpPr/>
          <p:nvPr/>
        </p:nvGrpSpPr>
        <p:grpSpPr>
          <a:xfrm>
            <a:off x="825053" y="1875009"/>
            <a:ext cx="7971730" cy="646331"/>
            <a:chOff x="825053" y="1875009"/>
            <a:chExt cx="7971730" cy="646331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5ED52-BF8A-43A2-9F0D-78FA585082D1}"/>
                </a:ext>
              </a:extLst>
            </p:cNvPr>
            <p:cNvSpPr txBox="1"/>
            <p:nvPr/>
          </p:nvSpPr>
          <p:spPr>
            <a:xfrm>
              <a:off x="825053" y="1875009"/>
              <a:ext cx="7971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Zakładka:</a:t>
              </a:r>
            </a:p>
            <a:p>
              <a:r>
                <a:rPr lang="pl-PL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 robimy           Programy Rządowe         Maluch Plus         Maluch 2021</a:t>
              </a:r>
            </a:p>
          </p:txBody>
        </p:sp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C86F6983-B14C-43EA-92B8-0900FB75A835}"/>
                </a:ext>
              </a:extLst>
            </p:cNvPr>
            <p:cNvSpPr/>
            <p:nvPr/>
          </p:nvSpPr>
          <p:spPr>
            <a:xfrm>
              <a:off x="2220497" y="2198174"/>
              <a:ext cx="360040" cy="203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trzałka: w prawo 13">
              <a:extLst>
                <a:ext uri="{FF2B5EF4-FFF2-40B4-BE49-F238E27FC236}">
                  <a16:creationId xmlns:a16="http://schemas.microsoft.com/office/drawing/2014/main" id="{75C814E7-7EE2-458A-9E3E-D315A129E8A0}"/>
                </a:ext>
              </a:extLst>
            </p:cNvPr>
            <p:cNvSpPr/>
            <p:nvPr/>
          </p:nvSpPr>
          <p:spPr>
            <a:xfrm>
              <a:off x="6819258" y="2228995"/>
              <a:ext cx="360040" cy="203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Strzałka: w prawo 15">
              <a:extLst>
                <a:ext uri="{FF2B5EF4-FFF2-40B4-BE49-F238E27FC236}">
                  <a16:creationId xmlns:a16="http://schemas.microsoft.com/office/drawing/2014/main" id="{11C208E7-10AB-4882-8F72-DBB88D21938A}"/>
                </a:ext>
              </a:extLst>
            </p:cNvPr>
            <p:cNvSpPr/>
            <p:nvPr/>
          </p:nvSpPr>
          <p:spPr>
            <a:xfrm>
              <a:off x="4897773" y="2228996"/>
              <a:ext cx="360040" cy="203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6769B45F-4E2A-4C25-AFCB-D7C9F1CD5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" b="15538"/>
          <a:stretch/>
        </p:blipFill>
        <p:spPr>
          <a:xfrm>
            <a:off x="971599" y="2537838"/>
            <a:ext cx="7825183" cy="3489623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E16CE1B3-BF66-4791-92D1-6B02A03E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0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781" y="311853"/>
            <a:ext cx="5353224" cy="5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2. Zakładka „Co robimy”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F3ABC00A-5A4C-4175-BC9D-8AFD177798BC}"/>
              </a:ext>
            </a:extLst>
          </p:cNvPr>
          <p:cNvGrpSpPr/>
          <p:nvPr/>
        </p:nvGrpSpPr>
        <p:grpSpPr>
          <a:xfrm>
            <a:off x="1043608" y="980727"/>
            <a:ext cx="7913171" cy="4661717"/>
            <a:chOff x="1043608" y="980727"/>
            <a:chExt cx="7913171" cy="4661717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2"/>
            <a:srcRect b="14098"/>
            <a:stretch/>
          </p:blipFill>
          <p:spPr>
            <a:xfrm>
              <a:off x="1043608" y="980727"/>
              <a:ext cx="7913171" cy="4661717"/>
            </a:xfrm>
            <a:prstGeom prst="rect">
              <a:avLst/>
            </a:prstGeom>
          </p:spPr>
        </p:pic>
        <p:sp>
          <p:nvSpPr>
            <p:cNvPr id="4" name="Strzałka w dół 3"/>
            <p:cNvSpPr/>
            <p:nvPr/>
          </p:nvSpPr>
          <p:spPr>
            <a:xfrm rot="20314893">
              <a:off x="5473790" y="1281566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Strzałka w dół 4"/>
            <p:cNvSpPr/>
            <p:nvPr/>
          </p:nvSpPr>
          <p:spPr>
            <a:xfrm rot="5400000">
              <a:off x="5071883" y="4723034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" name="Symbol zastępczy stopki 1"/>
          <p:cNvSpPr txBox="1">
            <a:spLocks/>
          </p:cNvSpPr>
          <p:nvPr/>
        </p:nvSpPr>
        <p:spPr>
          <a:xfrm>
            <a:off x="2153660" y="643472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001225-5C2B-4BEE-9691-7B890906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319"/>
            <a:ext cx="1818430" cy="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24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7673516B-3BC4-4548-80FA-C3C8BF75306F}"/>
              </a:ext>
            </a:extLst>
          </p:cNvPr>
          <p:cNvGrpSpPr/>
          <p:nvPr/>
        </p:nvGrpSpPr>
        <p:grpSpPr>
          <a:xfrm>
            <a:off x="1043608" y="980728"/>
            <a:ext cx="7876659" cy="4608512"/>
            <a:chOff x="1043608" y="980728"/>
            <a:chExt cx="7876659" cy="4104456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2"/>
            <a:srcRect b="16625"/>
            <a:stretch/>
          </p:blipFill>
          <p:spPr>
            <a:xfrm>
              <a:off x="1043608" y="980728"/>
              <a:ext cx="7876659" cy="4104456"/>
            </a:xfrm>
            <a:prstGeom prst="rect">
              <a:avLst/>
            </a:prstGeom>
          </p:spPr>
        </p:pic>
        <p:sp>
          <p:nvSpPr>
            <p:cNvPr id="3" name="Strzałka w dół 2"/>
            <p:cNvSpPr/>
            <p:nvPr/>
          </p:nvSpPr>
          <p:spPr>
            <a:xfrm rot="16200000">
              <a:off x="1815223" y="2585377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0"/>
            <a:ext cx="5785272" cy="8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4. Zakładka „Maluch+ 2021”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E308FDC-FAB4-4303-B5F5-AC3C9123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319"/>
            <a:ext cx="1818430" cy="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0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05503"/>
            <a:ext cx="4900018" cy="4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5. „Oferta MALUCH+ 2021”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2A5F1A2-61A8-475A-9F68-D314E9EC8E4C}"/>
              </a:ext>
            </a:extLst>
          </p:cNvPr>
          <p:cNvGrpSpPr/>
          <p:nvPr/>
        </p:nvGrpSpPr>
        <p:grpSpPr>
          <a:xfrm>
            <a:off x="1090058" y="1160748"/>
            <a:ext cx="7913172" cy="4536504"/>
            <a:chOff x="1115616" y="980728"/>
            <a:chExt cx="7913172" cy="360040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2"/>
            <a:srcRect b="27202"/>
            <a:stretch/>
          </p:blipFill>
          <p:spPr>
            <a:xfrm>
              <a:off x="1115616" y="980728"/>
              <a:ext cx="7913172" cy="3600400"/>
            </a:xfrm>
            <a:prstGeom prst="rect">
              <a:avLst/>
            </a:prstGeom>
          </p:spPr>
        </p:pic>
        <p:sp>
          <p:nvSpPr>
            <p:cNvPr id="4" name="Strzałka w dół 3"/>
            <p:cNvSpPr/>
            <p:nvPr/>
          </p:nvSpPr>
          <p:spPr>
            <a:xfrm rot="16200000">
              <a:off x="1959239" y="2801401"/>
              <a:ext cx="268696" cy="803814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CD8C5AE-D55A-4AFC-8E86-D313628D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319"/>
            <a:ext cx="1962446" cy="6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71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469" t="7280" r="41762" b="2451"/>
          <a:stretch/>
        </p:blipFill>
        <p:spPr>
          <a:xfrm>
            <a:off x="1696983" y="555492"/>
            <a:ext cx="5750034" cy="588933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4452"/>
            <a:ext cx="53841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</a:rPr>
              <a:t>6. Lista załączników do pobrania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8ACB00-F029-4B9A-AD40-C08F7F54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319"/>
            <a:ext cx="1818430" cy="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7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51713A18-B869-4BBD-B350-4B2FB88A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72" y="2276872"/>
            <a:ext cx="78390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b="1" dirty="0"/>
          </a:p>
          <a:p>
            <a:pPr marL="457200" indent="-455613" algn="ctr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b="1" dirty="0"/>
              <a:t>Wydział Polityki Społecznej </a:t>
            </a:r>
          </a:p>
          <a:p>
            <a:pPr marL="457200" indent="-455613" algn="ctr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b="1" dirty="0"/>
              <a:t>Warmińsko-Mazurski Urząd Wojewódzki w Olsztynie:</a:t>
            </a: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b="1" dirty="0"/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dirty="0"/>
              <a:t>Marta </a:t>
            </a:r>
            <a:r>
              <a:rPr lang="pl-PL" altLang="pl-PL" sz="1600" dirty="0" err="1"/>
              <a:t>Chłusewicz</a:t>
            </a:r>
            <a:r>
              <a:rPr lang="pl-PL" altLang="pl-PL" sz="1600" dirty="0"/>
              <a:t>, tel. 89 52 32 758, </a:t>
            </a:r>
            <a:r>
              <a:rPr lang="pl-PL" altLang="pl-PL" sz="1600" dirty="0">
                <a:hlinkClick r:id="rId3"/>
              </a:rPr>
              <a:t>mchlusewicz@uw.olsztyn.pl</a:t>
            </a:r>
            <a:r>
              <a:rPr lang="pl-PL" altLang="pl-PL" sz="1600" dirty="0"/>
              <a:t> </a:t>
            </a: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altLang="pl-PL" sz="1600" dirty="0"/>
              <a:t>Mateusz </a:t>
            </a:r>
            <a:r>
              <a:rPr lang="pl-PL" altLang="pl-PL" sz="1600" dirty="0" err="1"/>
              <a:t>Rutynowski</a:t>
            </a:r>
            <a:r>
              <a:rPr lang="pl-PL" altLang="pl-PL" sz="1600" dirty="0"/>
              <a:t>, tel. 89 52 32 399, </a:t>
            </a:r>
            <a:r>
              <a:rPr lang="pl-PL" altLang="pl-PL" sz="1600" dirty="0">
                <a:hlinkClick r:id="rId4"/>
              </a:rPr>
              <a:t>mrutynowski@uw.olsztyn.pl</a:t>
            </a:r>
            <a:r>
              <a:rPr lang="pl-PL" altLang="pl-PL" sz="1600" dirty="0"/>
              <a:t> </a:t>
            </a: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dirty="0"/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altLang="pl-PL" sz="1600" b="1" dirty="0"/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sz="1400" dirty="0">
              <a:hlinkClick r:id="rId5"/>
            </a:endParaRPr>
          </a:p>
          <a:p>
            <a:pPr marL="457200" indent="-455613" eaLnBrk="1" hangingPunct="1">
              <a:lnSpc>
                <a:spcPct val="80000"/>
              </a:lnSpc>
              <a:buClrTx/>
              <a:buSzPct val="75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pl-PL" sz="1400" dirty="0">
              <a:hlinkClick r:id="rId5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3366"/>
              </a:buClr>
              <a:buSzPct val="75000"/>
              <a:defRPr/>
            </a:pPr>
            <a:endParaRPr lang="pl-PL" altLang="pl-PL" sz="1400" dirty="0">
              <a:solidFill>
                <a:schemeClr val="tx1"/>
              </a:solidFill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37" y="659811"/>
            <a:ext cx="4438260" cy="62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Osoby do kontaktu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346444-3FFD-45B6-9F95-D7E00953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319"/>
            <a:ext cx="2034454" cy="6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FDDC3C40-873D-4E67-A7B5-7E808F70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870" y="2420888"/>
            <a:ext cx="7672388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600" b="1" dirty="0"/>
              <a:t>Dziękujemy za uwagę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E36692BE-E026-470C-8D24-A9050CD8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5733256"/>
            <a:ext cx="6624736" cy="6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75000"/>
              <a:buFontTx/>
              <a:buNone/>
            </a:pPr>
            <a:r>
              <a:rPr lang="pl-PL" altLang="pl-PL" sz="1800" dirty="0">
                <a:solidFill>
                  <a:srgbClr val="006666"/>
                </a:solidFill>
              </a:rPr>
              <a:t>Materiał opracowany przez pracowników </a:t>
            </a:r>
          </a:p>
          <a:p>
            <a:pPr algn="ctr" eaLnBrk="1" hangingPunct="1">
              <a:spcBef>
                <a:spcPct val="0"/>
              </a:spcBef>
              <a:buClrTx/>
              <a:buSzPct val="75000"/>
              <a:buFontTx/>
              <a:buNone/>
            </a:pPr>
            <a:r>
              <a:rPr lang="pl-PL" altLang="pl-PL" sz="1800" dirty="0">
                <a:solidFill>
                  <a:srgbClr val="006666"/>
                </a:solidFill>
              </a:rPr>
              <a:t>Wydziału Polityki Społecznej </a:t>
            </a:r>
          </a:p>
          <a:p>
            <a:pPr algn="ctr" eaLnBrk="1" hangingPunct="1">
              <a:spcBef>
                <a:spcPct val="0"/>
              </a:spcBef>
              <a:buClrTx/>
              <a:buSzPct val="75000"/>
              <a:buFontTx/>
              <a:buNone/>
            </a:pPr>
            <a:r>
              <a:rPr lang="pl-PL" altLang="pl-PL" sz="1800" dirty="0">
                <a:solidFill>
                  <a:srgbClr val="006666"/>
                </a:solidFill>
              </a:rPr>
              <a:t>Warmińsko-Mazurskiego Urzędu Wojewódzkiego w Olsztynie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38</a:t>
            </a:fld>
            <a:endParaRPr lang="pl-PL" alt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91433345-7366-4FDD-8ACE-A697956B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200712"/>
            <a:ext cx="7693025" cy="506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3366"/>
              </a:buClr>
              <a:buSzPct val="75000"/>
              <a:defRPr/>
            </a:pPr>
            <a:endParaRPr lang="pl-PL" altLang="pl-PL" sz="1600" dirty="0"/>
          </a:p>
          <a:p>
            <a:pPr marL="0" indent="0" algn="just"/>
            <a:r>
              <a:rPr lang="pl-PL" sz="1600" dirty="0"/>
              <a:t>Art. 62 </a:t>
            </a:r>
            <a:r>
              <a:rPr lang="pl-PL" sz="1600" i="1" dirty="0"/>
              <a:t>ustawy z dnia 4 lutego 2011 r. o opiece nad dziećmi w wieku do lat 3 </a:t>
            </a:r>
          </a:p>
          <a:p>
            <a:pPr marL="0" indent="0" algn="just"/>
            <a:r>
              <a:rPr lang="pl-PL" sz="1600" dirty="0"/>
              <a:t>(Dz. U. z 2020 r. poz. 326, z </a:t>
            </a:r>
            <a:r>
              <a:rPr lang="pl-PL" sz="1600" dirty="0" err="1"/>
              <a:t>późn</a:t>
            </a:r>
            <a:r>
              <a:rPr lang="pl-PL" sz="1600" dirty="0"/>
              <a:t>. zm.)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Art. 109i ust. 1. </a:t>
            </a:r>
            <a:r>
              <a:rPr lang="pl-PL" sz="1600" i="1" dirty="0"/>
              <a:t>ustawy z dnia 20 kwietnia 2004 r. o promocji zatrudnienia </a:t>
            </a:r>
            <a:br>
              <a:rPr lang="pl-PL" sz="1600" i="1" dirty="0"/>
            </a:br>
            <a:r>
              <a:rPr lang="pl-PL" sz="1600" i="1" dirty="0"/>
              <a:t>i instytucjach rynku pracy </a:t>
            </a:r>
            <a:r>
              <a:rPr lang="pl-PL" sz="1600" dirty="0"/>
              <a:t>(Dz. U. z 2019 r. poz. 1482, z </a:t>
            </a:r>
            <a:r>
              <a:rPr lang="pl-PL" sz="1600" dirty="0" err="1"/>
              <a:t>późn</a:t>
            </a:r>
            <a:r>
              <a:rPr lang="pl-PL" sz="1600" dirty="0"/>
              <a:t>. zm.) </a:t>
            </a:r>
          </a:p>
          <a:p>
            <a:pPr marL="0" indent="0" algn="just">
              <a:lnSpc>
                <a:spcPct val="150000"/>
              </a:lnSpc>
            </a:pPr>
            <a:r>
              <a:rPr lang="pl-PL" sz="1600" dirty="0"/>
              <a:t>Program kompleksowego wsparcia dla rodzin „Za życiem” ustanowiony na podstawie uchwały nr 160 Rady Ministrów z dnia 20 grudnia 2016 r. w sprawie programu kompleksowego wsparcia dla rodzin „Za życiem” (M.P. poz. 1250), priorytet II </a:t>
            </a:r>
            <a:r>
              <a:rPr lang="pl-PL" sz="1600" i="1" dirty="0"/>
              <a:t>Wczesne wspomaganie rozwoju dziecka i jego rodziny</a:t>
            </a:r>
            <a:r>
              <a:rPr lang="pl-PL" sz="1600" dirty="0"/>
              <a:t>, działanie 2.5. </a:t>
            </a:r>
            <a:r>
              <a:rPr lang="pl-PL" sz="1600" i="1" dirty="0"/>
              <a:t>Dofinansowanie zapewnienia funkcjonowania miejsc opieki nad dziećmi </a:t>
            </a:r>
            <a:br>
              <a:rPr lang="pl-PL" sz="1600" i="1" dirty="0"/>
            </a:br>
            <a:r>
              <a:rPr lang="pl-PL" sz="1600" i="1" dirty="0"/>
              <a:t>w wieku do lat 3 posiadających orzeczenie o niepełnosprawności lub wymagających szczególnej opieki. </a:t>
            </a:r>
            <a:endParaRPr lang="pl-PL" sz="1600" dirty="0"/>
          </a:p>
          <a:p>
            <a:pPr algn="ctr">
              <a:spcBef>
                <a:spcPts val="0"/>
              </a:spcBef>
              <a:defRPr/>
            </a:pPr>
            <a:r>
              <a:rPr lang="pl-PL" sz="2000" dirty="0"/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5" y="116632"/>
            <a:ext cx="8171164" cy="10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Podstawa prawna Programu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7EDB857A-E9DA-40BE-8864-FD4CED0E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84" y="18176"/>
            <a:ext cx="2076616" cy="64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295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EF40FC6B-2B9C-419D-AD23-67F24D90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0769"/>
            <a:ext cx="77041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defRPr/>
            </a:pPr>
            <a:r>
              <a:rPr lang="pl-PL" sz="1800" b="1" dirty="0"/>
              <a:t>29 lipca br. – </a:t>
            </a:r>
            <a:r>
              <a:rPr lang="pl-PL" sz="1800" dirty="0"/>
              <a:t>ogłoszenie programu „MALUCH+” 2021</a:t>
            </a:r>
          </a:p>
          <a:p>
            <a:pPr algn="just">
              <a:defRPr/>
            </a:pPr>
            <a:r>
              <a:rPr lang="pl-PL" sz="1800" b="1" dirty="0"/>
              <a:t>7 września – 16 października br.</a:t>
            </a:r>
            <a:r>
              <a:rPr lang="pl-PL" sz="1800" dirty="0"/>
              <a:t> – termin składania ofert konkursowych w ramach modułu 1, </a:t>
            </a:r>
          </a:p>
          <a:p>
            <a:pPr algn="just">
              <a:defRPr/>
            </a:pPr>
            <a:r>
              <a:rPr lang="pl-PL" sz="1800" b="1" dirty="0"/>
              <a:t>7 września – 6 listopada br.</a:t>
            </a:r>
            <a:r>
              <a:rPr lang="pl-PL" sz="1800" dirty="0"/>
              <a:t> – termin składania ofert konkursowych </a:t>
            </a:r>
            <a:br>
              <a:rPr lang="pl-PL" sz="1800" dirty="0"/>
            </a:br>
            <a:r>
              <a:rPr lang="pl-PL" sz="1800" dirty="0"/>
              <a:t>w ramach modułu 2,</a:t>
            </a:r>
          </a:p>
          <a:p>
            <a:pPr algn="just">
              <a:defRPr/>
            </a:pPr>
            <a:r>
              <a:rPr lang="pl-PL" sz="1800" b="1" dirty="0"/>
              <a:t>27 listopada br.</a:t>
            </a:r>
            <a:r>
              <a:rPr lang="pl-PL" sz="1800" dirty="0"/>
              <a:t> – ogłoszenie wyników dla modułu 1,</a:t>
            </a:r>
          </a:p>
          <a:p>
            <a:pPr algn="just">
              <a:defRPr/>
            </a:pPr>
            <a:r>
              <a:rPr lang="pl-PL" sz="1800" b="1" dirty="0"/>
              <a:t>15 stycznia 2021 r.</a:t>
            </a:r>
            <a:r>
              <a:rPr lang="pl-PL" sz="1800" dirty="0"/>
              <a:t> – ogłoszenie wyników dla modułu 2,</a:t>
            </a:r>
          </a:p>
          <a:p>
            <a:pPr marL="0" algn="just">
              <a:spcBef>
                <a:spcPts val="0"/>
              </a:spcBef>
              <a:defRPr/>
            </a:pPr>
            <a:endParaRPr lang="pl-PL" sz="1800" dirty="0"/>
          </a:p>
          <a:p>
            <a:pPr marL="0" algn="just" eaLnBrk="1" hangingPunct="1">
              <a:spcBef>
                <a:spcPts val="0"/>
              </a:spcBef>
              <a:buClrTx/>
              <a:buSzPct val="75000"/>
              <a:buFontTx/>
              <a:buNone/>
              <a:defRPr/>
            </a:pPr>
            <a:r>
              <a:rPr lang="pl-PL" altLang="pl-PL" sz="1800" dirty="0"/>
              <a:t>Wyniki konkursu zostaną podane do publicznej wiadomości na stronie internetowej Ministerstwa Rodziny, Pracy i Polityki Społecznej oraz za pośrednictwem urzędów wojewódzkich.</a:t>
            </a:r>
          </a:p>
          <a:p>
            <a:pPr>
              <a:defRPr/>
            </a:pPr>
            <a:r>
              <a:rPr lang="pl-PL" sz="1400" dirty="0"/>
              <a:t> 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C2957F2-8F17-43EA-9470-8A1FD707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056" y="381973"/>
            <a:ext cx="5173167" cy="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Harmonogram Programu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674DD0D-9551-4267-AD66-7502AD90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19"/>
            <a:ext cx="2322486" cy="7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277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>
            <a:extLst>
              <a:ext uri="{FF2B5EF4-FFF2-40B4-BE49-F238E27FC236}">
                <a16:creationId xmlns:a16="http://schemas.microsoft.com/office/drawing/2014/main" id="{59512B96-814C-4524-9E15-A3D9BE61F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832"/>
            <a:ext cx="7693025" cy="367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pl-PL" sz="1400" dirty="0">
              <a:solidFill>
                <a:srgbClr val="1B1B1B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/>
              <a:t>Jednostki</a:t>
            </a:r>
            <a:r>
              <a:rPr lang="pl-PL" sz="1800" dirty="0">
                <a:solidFill>
                  <a:srgbClr val="1B1B1B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/>
              <a:t>samorządu terytorialnego mogą składać wnioski w ramach dwóch modułów: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l-PL" sz="1800" b="1" dirty="0"/>
              <a:t>moduł 1a oraz 1b </a:t>
            </a:r>
            <a:r>
              <a:rPr lang="pl-PL" sz="1800" dirty="0"/>
              <a:t>(tworzenie nowych miejsc opieki oraz ich funkcjonowanie bądź samo tworzenie nowych miejsc),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l-PL" sz="1800" b="1" dirty="0"/>
              <a:t>moduł 2</a:t>
            </a:r>
            <a:r>
              <a:rPr lang="pl-PL" sz="1800" dirty="0"/>
              <a:t> (funkcjonowanie miejsc utworzonych we wcześniejszych edycjach Programu).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pl-PL" sz="18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defRPr/>
            </a:pPr>
            <a:r>
              <a:rPr lang="pl-PL" sz="1800" dirty="0"/>
              <a:t>O dofinansowanie może się ubiegać </a:t>
            </a:r>
            <a:r>
              <a:rPr lang="pl-PL" sz="1800" b="1" dirty="0"/>
              <a:t>gmina, powiat oraz województwo.</a:t>
            </a:r>
            <a:endParaRPr lang="pl-PL" sz="18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defRPr/>
            </a:pPr>
            <a:endParaRPr lang="pl-PL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8" y="980728"/>
            <a:ext cx="8171164" cy="6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6F96E4F0-D528-4253-A0F1-CE103152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509415" cy="7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C914DDE7-8765-4DD3-BBCB-06ADF305C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56792"/>
            <a:ext cx="7775575" cy="49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pl-PL" altLang="pl-PL" sz="1600" b="1" dirty="0"/>
              <a:t>Moduł 1a</a:t>
            </a:r>
            <a:r>
              <a:rPr lang="pl-PL" altLang="pl-PL" sz="1600" dirty="0"/>
              <a:t> - dofinansowywane będą zadania realizowane na terenie gmin, gdzie na dzień składania oferty konkursowej </a:t>
            </a:r>
            <a:r>
              <a:rPr lang="pl-PL" altLang="pl-PL" sz="1600" b="1" dirty="0"/>
              <a:t>nie funkcjonowały</a:t>
            </a:r>
            <a:r>
              <a:rPr lang="pl-PL" altLang="pl-PL" sz="1600" dirty="0"/>
              <a:t> żłobki lub kluby dziecięce utworzone przez jednostki samorządu terytorialnego.</a:t>
            </a:r>
          </a:p>
          <a:p>
            <a:pPr marL="0" indent="0" algn="just">
              <a:lnSpc>
                <a:spcPct val="150000"/>
              </a:lnSpc>
            </a:pPr>
            <a:r>
              <a:rPr lang="pl-PL" altLang="pl-PL" sz="1600" b="1" dirty="0"/>
              <a:t>Moduł 1b</a:t>
            </a:r>
            <a:r>
              <a:rPr lang="pl-PL" altLang="pl-PL" sz="1600" dirty="0"/>
              <a:t> - dofinansowywane będą zadania realizowane na terenie gmin, gdzie na dzień składania oferty konkursowej </a:t>
            </a:r>
            <a:r>
              <a:rPr lang="pl-PL" altLang="pl-PL" sz="1600" b="1" dirty="0"/>
              <a:t>funkcjonowały</a:t>
            </a:r>
            <a:r>
              <a:rPr lang="pl-PL" altLang="pl-PL" sz="1600" dirty="0"/>
              <a:t> żłobki lub kluby dziecięce </a:t>
            </a:r>
            <a:br>
              <a:rPr lang="pl-PL" altLang="pl-PL" sz="1600" dirty="0"/>
            </a:br>
            <a:r>
              <a:rPr lang="pl-PL" altLang="pl-PL" sz="1600" dirty="0"/>
              <a:t>i wnioskowana wysokość dofinansowania na zadanie polegające na tworzeniu nowych miejsc opieki w gminie nie przekracza 6 mln zł (warunki muszą być spełnione łącznie).</a:t>
            </a:r>
          </a:p>
          <a:p>
            <a:pPr marL="0" indent="0" algn="just">
              <a:lnSpc>
                <a:spcPct val="150000"/>
              </a:lnSpc>
            </a:pPr>
            <a:r>
              <a:rPr lang="pl-PL" altLang="pl-PL" sz="1600" b="1" dirty="0"/>
              <a:t>Moduł 2</a:t>
            </a:r>
            <a:r>
              <a:rPr lang="pl-PL" altLang="pl-PL" sz="1600" dirty="0"/>
              <a:t> - dofinansowane będą zadania na terenie gmin, które utworzyły miejsca opieki z udziałem środków </a:t>
            </a:r>
            <a:r>
              <a:rPr lang="pl-PL" altLang="pl-PL" sz="1600" b="1" dirty="0"/>
              <a:t>z wcześniejszych</a:t>
            </a:r>
            <a:r>
              <a:rPr lang="pl-PL" altLang="pl-PL" sz="1600" dirty="0"/>
              <a:t> edycji Programu (również z edycji 2020 jeśli nowe miejsca nie zostały jeszcze wpisane do rejestru żłobków </a:t>
            </a:r>
            <a:br>
              <a:rPr lang="pl-PL" altLang="pl-PL" sz="1600" dirty="0"/>
            </a:br>
            <a:r>
              <a:rPr lang="pl-PL" altLang="pl-PL" sz="1600" dirty="0"/>
              <a:t>i klubów dziecięcych lub wykazu dziennych opiekunów).</a:t>
            </a:r>
          </a:p>
          <a:p>
            <a:r>
              <a:rPr lang="pl-PL" altLang="pl-PL" dirty="0"/>
              <a:t>  </a:t>
            </a:r>
            <a:r>
              <a:rPr lang="pl-PL" altLang="pl-PL" b="1" dirty="0"/>
              <a:t> </a:t>
            </a:r>
            <a:endParaRPr lang="pl-PL" altLang="pl-PL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931750"/>
            <a:ext cx="8171164" cy="5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123D0C6A-F4FE-4BA2-969C-1DCD22D9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49" y="0"/>
            <a:ext cx="2604751" cy="8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id="{BF87422A-2D70-46AA-9DDF-1D61278E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45" y="1693503"/>
            <a:ext cx="76930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l-PL" sz="1600" b="1" dirty="0"/>
              <a:t>Wysokość dofinansowania do tworzenia i funkcjonowania miejsc opieki</a:t>
            </a:r>
          </a:p>
          <a:p>
            <a:pPr>
              <a:lnSpc>
                <a:spcPct val="150000"/>
              </a:lnSpc>
              <a:defRPr/>
            </a:pPr>
            <a:r>
              <a:rPr lang="pl-PL" sz="1600" b="1" dirty="0"/>
              <a:t>Moduł 1a</a:t>
            </a:r>
            <a:endParaRPr lang="pl-PL" sz="16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 w przypadku wydatków na tworzenie miejsc: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dirty="0"/>
              <a:t>   -  nie więcej niż </a:t>
            </a:r>
            <a:r>
              <a:rPr lang="pl-PL" sz="1600" b="1" dirty="0"/>
              <a:t>33 000 </a:t>
            </a:r>
            <a:r>
              <a:rPr lang="pl-PL" sz="1600" dirty="0"/>
              <a:t>zł na 1 nowo tworzone miejsce w żłobku lub klubie dziecięcym,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dirty="0"/>
              <a:t>   -  nie więcej niż </a:t>
            </a:r>
            <a:r>
              <a:rPr lang="pl-PL" sz="1600" b="1" dirty="0"/>
              <a:t>5 000 </a:t>
            </a:r>
            <a:r>
              <a:rPr lang="pl-PL" sz="1600" dirty="0"/>
              <a:t>zł na 1 nowo tworzone miejsce u dziennego opiekuna;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 w przypadku wydatków na funkcjonowanie miejsc - kwota dofinansowania zostanie określona na etapie rozstrzygnięcia konkursu, przy czym w przypadku miejsc dla dzieci niepełnosprawnych lub wymagających szczególnej opieki – ww. kwota zostanie odpowiednio zwiększona.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400" dirty="0"/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53" y="1127560"/>
            <a:ext cx="8171164" cy="46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sz="3200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5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A6B2AAC5-1B16-4B91-9BDB-FE0974DE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88"/>
            <a:ext cx="2411760" cy="7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9128ABC-AF7E-4597-9FC5-AEB3BF6D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979589"/>
            <a:ext cx="7489452" cy="54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b="1" dirty="0"/>
              <a:t>Moduł 1b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l-PL" sz="1600" dirty="0"/>
              <a:t>    w przypadku wydatków na tworzenie miejsc: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l-PL" sz="1600" dirty="0"/>
              <a:t>    - nie więcej niż </a:t>
            </a:r>
            <a:r>
              <a:rPr lang="pl-PL" sz="1600" b="1" dirty="0"/>
              <a:t>30 000 </a:t>
            </a:r>
            <a:r>
              <a:rPr lang="pl-PL" sz="1600" dirty="0"/>
              <a:t>zł  na 1 nowo tworzone miejsce w żłobku lub klubie dziecięcym,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l-PL" sz="1600" dirty="0"/>
              <a:t>    - nie więcej niż </a:t>
            </a:r>
            <a:r>
              <a:rPr lang="pl-PL" sz="1600" b="1" dirty="0"/>
              <a:t>5 000 </a:t>
            </a:r>
            <a:r>
              <a:rPr lang="pl-PL" sz="1600" dirty="0"/>
              <a:t>zł na 1 nowo tworzone miejsce u dziennego opiekuna;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l-PL" sz="1600" dirty="0"/>
              <a:t>    w przypadku wydatków na funkcjonowanie miejsc – kwota dofinansowania zostanie określona na etapie rozstrzygnięcia konkursu, przy czym w przypadku miejsc dla dzieci niepełnosprawnych lub wymagających szczególnej opieki – ww. kwota zostanie odpowiednio zwiększona.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endParaRPr lang="pl-PL" sz="1600" b="1" u="sng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sz="1600" b="1" dirty="0"/>
              <a:t>Moduł 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l-PL" sz="1600" dirty="0"/>
              <a:t>kwota dofinansowania zostanie określona na etapie rozstrzygnięcia konkursu, przy czym w przypadku miejsc dla dzieci niepełnosprawnych lub wymagających szczególnej opieki – ww. kwota zostanie odpowiednio zwiększona. </a:t>
            </a:r>
          </a:p>
          <a:p>
            <a:pPr algn="just">
              <a:defRPr/>
            </a:pPr>
            <a:r>
              <a:rPr lang="pl-PL" sz="1600" dirty="0"/>
              <a:t> </a:t>
            </a: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35F348E-36F5-4C8E-9E3A-C2A9CD9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346379"/>
            <a:ext cx="8171164" cy="78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3366"/>
              </a:buClr>
              <a:buSzPct val="75000"/>
            </a:pP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Zasady programu MALUCH+ 2021</a:t>
            </a:r>
          </a:p>
        </p:txBody>
      </p:sp>
      <p:sp>
        <p:nvSpPr>
          <p:cNvPr id="4" name="Symbol zastępczy stopki 1"/>
          <p:cNvSpPr txBox="1">
            <a:spLocks/>
          </p:cNvSpPr>
          <p:nvPr/>
        </p:nvSpPr>
        <p:spPr>
          <a:xfrm>
            <a:off x="2132500" y="628944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 Unicode MS" charset="0"/>
              </a:defRPr>
            </a:lvl9pPr>
          </a:lstStyle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Warmińsko-Mazurski Urząd Wojewódzki w Olsztynie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5200E-74D0-4549-948C-EBB90C21492A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C4903E4D-8E95-4C9D-AC77-48658C24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06"/>
            <a:ext cx="2411760" cy="7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3242</Words>
  <Application>Microsoft Office PowerPoint</Application>
  <PresentationFormat>Pokaz na ekranie (4:3)</PresentationFormat>
  <Paragraphs>313</Paragraphs>
  <Slides>38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Corbel</vt:lpstr>
      <vt:lpstr>Times New Roman</vt:lpstr>
      <vt:lpstr>Wingdings</vt:lpstr>
      <vt:lpstr>Paralaksa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Maluch 2013 – edycja 2  16 X 2013 – spotkanie informacyjne dla beneficjentów programu</dc:title>
  <dc:creator>Parkitna-Janowska Agnieszka</dc:creator>
  <cp:lastModifiedBy>Marta Chłusewicz</cp:lastModifiedBy>
  <cp:revision>158</cp:revision>
  <cp:lastPrinted>2020-08-12T07:01:55Z</cp:lastPrinted>
  <dcterms:created xsi:type="dcterms:W3CDTF">2013-10-07T08:51:28Z</dcterms:created>
  <dcterms:modified xsi:type="dcterms:W3CDTF">2020-09-04T10:43:06Z</dcterms:modified>
  <cp:contentStatus/>
</cp:coreProperties>
</file>