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26" r:id="rId1"/>
  </p:sldMasterIdLst>
  <p:notesMasterIdLst>
    <p:notesMasterId r:id="rId40"/>
  </p:notesMasterIdLst>
  <p:sldIdLst>
    <p:sldId id="256" r:id="rId2"/>
    <p:sldId id="258" r:id="rId3"/>
    <p:sldId id="259" r:id="rId4"/>
    <p:sldId id="277" r:id="rId5"/>
    <p:sldId id="270" r:id="rId6"/>
    <p:sldId id="260" r:id="rId7"/>
    <p:sldId id="261" r:id="rId8"/>
    <p:sldId id="262" r:id="rId9"/>
    <p:sldId id="263" r:id="rId10"/>
    <p:sldId id="264" r:id="rId11"/>
    <p:sldId id="278" r:id="rId12"/>
    <p:sldId id="279" r:id="rId13"/>
    <p:sldId id="280" r:id="rId14"/>
    <p:sldId id="288" r:id="rId15"/>
    <p:sldId id="281" r:id="rId16"/>
    <p:sldId id="265" r:id="rId17"/>
    <p:sldId id="274" r:id="rId18"/>
    <p:sldId id="275" r:id="rId19"/>
    <p:sldId id="276" r:id="rId20"/>
    <p:sldId id="268" r:id="rId21"/>
    <p:sldId id="269" r:id="rId22"/>
    <p:sldId id="283" r:id="rId23"/>
    <p:sldId id="298" r:id="rId24"/>
    <p:sldId id="284" r:id="rId25"/>
    <p:sldId id="285" r:id="rId26"/>
    <p:sldId id="286" r:id="rId27"/>
    <p:sldId id="287" r:id="rId28"/>
    <p:sldId id="291" r:id="rId29"/>
    <p:sldId id="290" r:id="rId30"/>
    <p:sldId id="299" r:id="rId31"/>
    <p:sldId id="297" r:id="rId32"/>
    <p:sldId id="292" r:id="rId33"/>
    <p:sldId id="293" r:id="rId34"/>
    <p:sldId id="294" r:id="rId35"/>
    <p:sldId id="295" r:id="rId36"/>
    <p:sldId id="296" r:id="rId37"/>
    <p:sldId id="272" r:id="rId38"/>
    <p:sldId id="273" r:id="rId39"/>
  </p:sldIdLst>
  <p:sldSz cx="9144000" cy="6858000" type="screen4x3"/>
  <p:notesSz cx="6742113" cy="9872663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Arial Unicode M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65">
          <p15:clr>
            <a:srgbClr val="A4A3A4"/>
          </p15:clr>
        </p15:guide>
        <p15:guide id="2" pos="2183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 varScale="1">
        <p:scale>
          <a:sx n="114" d="100"/>
          <a:sy n="114" d="100"/>
        </p:scale>
        <p:origin x="1524" y="11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65"/>
        <p:guide pos="218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1">
            <a:extLst>
              <a:ext uri="{FF2B5EF4-FFF2-40B4-BE49-F238E27FC236}">
                <a16:creationId xmlns:a16="http://schemas.microsoft.com/office/drawing/2014/main" id="{D0DD0782-84DA-49D5-B4B4-88C872D0A3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742113" cy="9872663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1138" tIns="45569" rIns="91138" bIns="45569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pl-PL" altLang="pl-PL"/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ACA1F934-837B-4D66-88DA-7F5232D9AD7D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4285913" y="-11736388"/>
            <a:ext cx="16646526" cy="12484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CF6CB3BB-C8CF-4DA9-8D0C-5A88DE2CDAA9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73100" y="4689475"/>
            <a:ext cx="5389563" cy="443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altLang="pl-PL" noProof="0"/>
          </a:p>
        </p:txBody>
      </p:sp>
    </p:spTree>
    <p:extLst>
      <p:ext uri="{BB962C8B-B14F-4D97-AF65-F5344CB8AC3E}">
        <p14:creationId xmlns:p14="http://schemas.microsoft.com/office/powerpoint/2010/main" val="3013800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>
            <a:extLst>
              <a:ext uri="{FF2B5EF4-FFF2-40B4-BE49-F238E27FC236}">
                <a16:creationId xmlns:a16="http://schemas.microsoft.com/office/drawing/2014/main" id="{69FFC895-E623-49A7-AF2A-043A6154775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95B59A0E-10E0-49BD-A05B-700C4EADCC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8882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227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5265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779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49520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9230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04210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">
            <a:extLst>
              <a:ext uri="{FF2B5EF4-FFF2-40B4-BE49-F238E27FC236}">
                <a16:creationId xmlns:a16="http://schemas.microsoft.com/office/drawing/2014/main" id="{6D651B00-D471-42F0-8D68-395FA0C8DA4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521FEFC3-ABE4-4F38-85EB-61195985896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641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ymbol zastępczy obrazu slajdu 1">
            <a:extLst>
              <a:ext uri="{FF2B5EF4-FFF2-40B4-BE49-F238E27FC236}">
                <a16:creationId xmlns:a16="http://schemas.microsoft.com/office/drawing/2014/main" id="{56EAD534-A8D7-44BF-94DF-CB51736DEF4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3555" name="Symbol zastępczy notatek 2">
            <a:extLst>
              <a:ext uri="{FF2B5EF4-FFF2-40B4-BE49-F238E27FC236}">
                <a16:creationId xmlns:a16="http://schemas.microsoft.com/office/drawing/2014/main" id="{7EEF8BC4-BE44-414F-AB1C-1F2E74149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0076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ymbol zastępczy obrazu slajdu 1">
            <a:extLst>
              <a:ext uri="{FF2B5EF4-FFF2-40B4-BE49-F238E27FC236}">
                <a16:creationId xmlns:a16="http://schemas.microsoft.com/office/drawing/2014/main" id="{8DE8C81C-EF39-4D7F-B063-5CB5FDC940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5603" name="Symbol zastępczy notatek 2">
            <a:extLst>
              <a:ext uri="{FF2B5EF4-FFF2-40B4-BE49-F238E27FC236}">
                <a16:creationId xmlns:a16="http://schemas.microsoft.com/office/drawing/2014/main" id="{8062AA10-B8A2-4759-A70D-6E13E28D9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34449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ymbol zastępczy obrazu slajdu 1">
            <a:extLst>
              <a:ext uri="{FF2B5EF4-FFF2-40B4-BE49-F238E27FC236}">
                <a16:creationId xmlns:a16="http://schemas.microsoft.com/office/drawing/2014/main" id="{1CB1BD21-9F27-40CF-A6DA-AEB926EC3F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7651" name="Symbol zastępczy notatek 2">
            <a:extLst>
              <a:ext uri="{FF2B5EF4-FFF2-40B4-BE49-F238E27FC236}">
                <a16:creationId xmlns:a16="http://schemas.microsoft.com/office/drawing/2014/main" id="{756A5738-7522-46E2-9DA3-F2425E3681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789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">
            <a:extLst>
              <a:ext uri="{FF2B5EF4-FFF2-40B4-BE49-F238E27FC236}">
                <a16:creationId xmlns:a16="http://schemas.microsoft.com/office/drawing/2014/main" id="{3B3FFAAE-10C1-43B8-A2E5-F801DAA4B3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5679FA9F-85D1-4858-AFF6-2F9418D0BC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8595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">
            <a:extLst>
              <a:ext uri="{FF2B5EF4-FFF2-40B4-BE49-F238E27FC236}">
                <a16:creationId xmlns:a16="http://schemas.microsoft.com/office/drawing/2014/main" id="{1B5175BD-F03C-4FBF-ABFF-02B7390F56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A0763BE5-875A-46BB-B5CE-661D0825F96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260035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53160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5447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47969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09972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027839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">
            <a:extLst>
              <a:ext uri="{FF2B5EF4-FFF2-40B4-BE49-F238E27FC236}">
                <a16:creationId xmlns:a16="http://schemas.microsoft.com/office/drawing/2014/main" id="{C10401C0-E779-42C1-A73B-A206A7E2B2A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84B23F60-F1B9-4615-A499-27245791505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393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24802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">
            <a:extLst>
              <a:ext uri="{FF2B5EF4-FFF2-40B4-BE49-F238E27FC236}">
                <a16:creationId xmlns:a16="http://schemas.microsoft.com/office/drawing/2014/main" id="{181CAB4A-EFAF-4DC9-8C3F-071779E4D95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DB9B517-F43F-4125-B325-7B40DBDFB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40361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">
            <a:extLst>
              <a:ext uri="{FF2B5EF4-FFF2-40B4-BE49-F238E27FC236}">
                <a16:creationId xmlns:a16="http://schemas.microsoft.com/office/drawing/2014/main" id="{37E2F731-EDE2-4F42-B174-0A3136B3F21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34FB7D9B-34FA-4845-8C95-30385869DD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47832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417D5B82-4336-4520-917E-5D7C632C07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2B38FDB-0224-479A-8ABD-C1194BFE9B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12930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">
            <a:extLst>
              <a:ext uri="{FF2B5EF4-FFF2-40B4-BE49-F238E27FC236}">
                <a16:creationId xmlns:a16="http://schemas.microsoft.com/office/drawing/2014/main" id="{67991F08-554B-4F3C-B936-6E9BDFC241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B972F187-A779-465E-AA1F-701B9B9E8C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459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1">
            <a:extLst>
              <a:ext uri="{FF2B5EF4-FFF2-40B4-BE49-F238E27FC236}">
                <a16:creationId xmlns:a16="http://schemas.microsoft.com/office/drawing/2014/main" id="{417D5B82-4336-4520-917E-5D7C632C07E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9219" name="Rectangle 2">
            <a:extLst>
              <a:ext uri="{FF2B5EF4-FFF2-40B4-BE49-F238E27FC236}">
                <a16:creationId xmlns:a16="http://schemas.microsoft.com/office/drawing/2014/main" id="{32B38FDB-0224-479A-8ABD-C1194BFE9B4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0692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">
            <a:extLst>
              <a:ext uri="{FF2B5EF4-FFF2-40B4-BE49-F238E27FC236}">
                <a16:creationId xmlns:a16="http://schemas.microsoft.com/office/drawing/2014/main" id="{840EE7E4-B71C-41FC-8DAA-2998DAF8D98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50FCF0EF-66D3-4D33-85CC-8FA98E94320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8120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">
            <a:extLst>
              <a:ext uri="{FF2B5EF4-FFF2-40B4-BE49-F238E27FC236}">
                <a16:creationId xmlns:a16="http://schemas.microsoft.com/office/drawing/2014/main" id="{8355415D-26AA-4F77-80FE-5C22EDD25A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7" name="Rectangle 2">
            <a:extLst>
              <a:ext uri="{FF2B5EF4-FFF2-40B4-BE49-F238E27FC236}">
                <a16:creationId xmlns:a16="http://schemas.microsoft.com/office/drawing/2014/main" id="{0A5032B9-318F-4722-9C90-1CCE7D1FCB4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7885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>
            <a:extLst>
              <a:ext uri="{FF2B5EF4-FFF2-40B4-BE49-F238E27FC236}">
                <a16:creationId xmlns:a16="http://schemas.microsoft.com/office/drawing/2014/main" id="{B317CF50-CBEE-44AD-82A3-3D4034FB8B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AF4D4D73-A83D-45B1-AE00-E139D28EABA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64001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">
            <a:extLst>
              <a:ext uri="{FF2B5EF4-FFF2-40B4-BE49-F238E27FC236}">
                <a16:creationId xmlns:a16="http://schemas.microsoft.com/office/drawing/2014/main" id="{9689D70A-A027-446E-909C-A1EADA2F7DE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00167206-3F07-430A-8F5E-4064754D66A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70374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">
            <a:extLst>
              <a:ext uri="{FF2B5EF4-FFF2-40B4-BE49-F238E27FC236}">
                <a16:creationId xmlns:a16="http://schemas.microsoft.com/office/drawing/2014/main" id="{C3D23112-B599-42FB-86DB-16EDB0C6413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01700" y="749300"/>
            <a:ext cx="4937125" cy="3702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BD76503B-1298-4DFD-9FC3-CAF11624313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73100" y="4689475"/>
            <a:ext cx="5392738" cy="4441825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l-PL" altLang="pl-PL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29713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203200" y="0"/>
            <a:ext cx="3778250" cy="6858001"/>
            <a:chOff x="203200" y="0"/>
            <a:chExt cx="3778250" cy="6858001"/>
          </a:xfrm>
        </p:grpSpPr>
        <p:sp>
          <p:nvSpPr>
            <p:cNvPr id="14" name="Freeform 6"/>
            <p:cNvSpPr/>
            <p:nvPr/>
          </p:nvSpPr>
          <p:spPr bwMode="auto">
            <a:xfrm>
              <a:off x="641350" y="0"/>
              <a:ext cx="1365250" cy="3971925"/>
            </a:xfrm>
            <a:custGeom>
              <a:avLst/>
              <a:gdLst/>
              <a:ahLst/>
              <a:cxnLst/>
              <a:rect l="0" t="0" r="r" b="b"/>
              <a:pathLst>
                <a:path w="860" h="2502">
                  <a:moveTo>
                    <a:pt x="0" y="2445"/>
                  </a:moveTo>
                  <a:lnTo>
                    <a:pt x="228" y="2502"/>
                  </a:lnTo>
                  <a:lnTo>
                    <a:pt x="860" y="0"/>
                  </a:lnTo>
                  <a:lnTo>
                    <a:pt x="620" y="0"/>
                  </a:lnTo>
                  <a:lnTo>
                    <a:pt x="0" y="24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5" name="Freeform 7"/>
            <p:cNvSpPr/>
            <p:nvPr/>
          </p:nvSpPr>
          <p:spPr bwMode="auto">
            <a:xfrm>
              <a:off x="203200" y="0"/>
              <a:ext cx="1336675" cy="3862388"/>
            </a:xfrm>
            <a:custGeom>
              <a:avLst/>
              <a:gdLst/>
              <a:ahLst/>
              <a:cxnLst/>
              <a:rect l="0" t="0" r="r" b="b"/>
              <a:pathLst>
                <a:path w="842" h="2433">
                  <a:moveTo>
                    <a:pt x="842" y="0"/>
                  </a:moveTo>
                  <a:lnTo>
                    <a:pt x="602" y="0"/>
                  </a:lnTo>
                  <a:lnTo>
                    <a:pt x="0" y="2376"/>
                  </a:lnTo>
                  <a:lnTo>
                    <a:pt x="228" y="2433"/>
                  </a:lnTo>
                  <a:lnTo>
                    <a:pt x="842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6" name="Freeform 8"/>
            <p:cNvSpPr/>
            <p:nvPr/>
          </p:nvSpPr>
          <p:spPr bwMode="auto">
            <a:xfrm>
              <a:off x="207963" y="3776663"/>
              <a:ext cx="1936750" cy="3081338"/>
            </a:xfrm>
            <a:custGeom>
              <a:avLst/>
              <a:gdLst/>
              <a:ahLst/>
              <a:cxnLst/>
              <a:rect l="0" t="0" r="r" b="b"/>
              <a:pathLst>
                <a:path w="1220" h="1941">
                  <a:moveTo>
                    <a:pt x="0" y="0"/>
                  </a:moveTo>
                  <a:lnTo>
                    <a:pt x="1166" y="1941"/>
                  </a:lnTo>
                  <a:lnTo>
                    <a:pt x="1220" y="194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0" name="Freeform 9"/>
            <p:cNvSpPr/>
            <p:nvPr/>
          </p:nvSpPr>
          <p:spPr bwMode="auto">
            <a:xfrm>
              <a:off x="646113" y="3886200"/>
              <a:ext cx="2373313" cy="2971800"/>
            </a:xfrm>
            <a:custGeom>
              <a:avLst/>
              <a:gdLst/>
              <a:ahLst/>
              <a:cxnLst/>
              <a:rect l="0" t="0" r="r" b="b"/>
              <a:pathLst>
                <a:path w="1495" h="1872">
                  <a:moveTo>
                    <a:pt x="1495" y="1872"/>
                  </a:moveTo>
                  <a:lnTo>
                    <a:pt x="0" y="0"/>
                  </a:lnTo>
                  <a:lnTo>
                    <a:pt x="1442" y="1872"/>
                  </a:lnTo>
                  <a:lnTo>
                    <a:pt x="1495" y="187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1" name="Freeform 10"/>
            <p:cNvSpPr/>
            <p:nvPr/>
          </p:nvSpPr>
          <p:spPr bwMode="auto">
            <a:xfrm>
              <a:off x="641350" y="3881438"/>
              <a:ext cx="3340100" cy="2976563"/>
            </a:xfrm>
            <a:custGeom>
              <a:avLst/>
              <a:gdLst/>
              <a:ahLst/>
              <a:cxnLst/>
              <a:rect l="0" t="0" r="r" b="b"/>
              <a:pathLst>
                <a:path w="2104" h="1875">
                  <a:moveTo>
                    <a:pt x="0" y="0"/>
                  </a:moveTo>
                  <a:lnTo>
                    <a:pt x="3" y="3"/>
                  </a:lnTo>
                  <a:lnTo>
                    <a:pt x="1498" y="1875"/>
                  </a:lnTo>
                  <a:lnTo>
                    <a:pt x="2104" y="1875"/>
                  </a:lnTo>
                  <a:lnTo>
                    <a:pt x="228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2" name="Freeform 11"/>
            <p:cNvSpPr/>
            <p:nvPr/>
          </p:nvSpPr>
          <p:spPr bwMode="auto">
            <a:xfrm>
              <a:off x="203200" y="3771900"/>
              <a:ext cx="2660650" cy="3086100"/>
            </a:xfrm>
            <a:custGeom>
              <a:avLst/>
              <a:gdLst/>
              <a:ahLst/>
              <a:cxnLst/>
              <a:rect l="0" t="0" r="r" b="b"/>
              <a:pathLst>
                <a:path w="1676" h="1944">
                  <a:moveTo>
                    <a:pt x="1676" y="1944"/>
                  </a:moveTo>
                  <a:lnTo>
                    <a:pt x="264" y="111"/>
                  </a:lnTo>
                  <a:lnTo>
                    <a:pt x="225" y="60"/>
                  </a:lnTo>
                  <a:lnTo>
                    <a:pt x="228" y="60"/>
                  </a:lnTo>
                  <a:lnTo>
                    <a:pt x="264" y="111"/>
                  </a:lnTo>
                  <a:lnTo>
                    <a:pt x="234" y="69"/>
                  </a:lnTo>
                  <a:lnTo>
                    <a:pt x="228" y="57"/>
                  </a:lnTo>
                  <a:lnTo>
                    <a:pt x="222" y="54"/>
                  </a:lnTo>
                  <a:lnTo>
                    <a:pt x="0" y="0"/>
                  </a:lnTo>
                  <a:lnTo>
                    <a:pt x="3" y="3"/>
                  </a:lnTo>
                  <a:lnTo>
                    <a:pt x="1223" y="1944"/>
                  </a:lnTo>
                  <a:lnTo>
                    <a:pt x="1676" y="1944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39673" y="914401"/>
            <a:ext cx="6947127" cy="3488266"/>
          </a:xfrm>
        </p:spPr>
        <p:txBody>
          <a:bodyPr anchor="b">
            <a:normAutofit/>
          </a:bodyPr>
          <a:lstStyle>
            <a:lvl1pPr algn="r">
              <a:defRPr sz="5400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24238" y="4402666"/>
            <a:ext cx="5762563" cy="1364531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25773" y="6117336"/>
            <a:ext cx="857473" cy="365125"/>
          </a:xfrm>
        </p:spPr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623733" y="6117336"/>
            <a:ext cx="3609438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5320" y="6117336"/>
            <a:ext cx="411480" cy="365125"/>
          </a:xfrm>
        </p:spPr>
        <p:txBody>
          <a:bodyPr/>
          <a:lstStyle/>
          <a:p>
            <a:pPr>
              <a:defRPr/>
            </a:pPr>
            <a:fld id="{A1CB5B38-34F9-421E-8FA2-8844726F6859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  <p:sp>
        <p:nvSpPr>
          <p:cNvPr id="23" name="Freeform 12"/>
          <p:cNvSpPr/>
          <p:nvPr/>
        </p:nvSpPr>
        <p:spPr bwMode="auto">
          <a:xfrm>
            <a:off x="203200" y="3771900"/>
            <a:ext cx="361950" cy="90488"/>
          </a:xfrm>
          <a:custGeom>
            <a:avLst/>
            <a:gdLst/>
            <a:ahLst/>
            <a:cxnLst/>
            <a:rect l="0" t="0" r="r" b="b"/>
            <a:pathLst>
              <a:path w="228" h="57">
                <a:moveTo>
                  <a:pt x="228" y="57"/>
                </a:moveTo>
                <a:lnTo>
                  <a:pt x="0" y="0"/>
                </a:lnTo>
                <a:lnTo>
                  <a:pt x="222" y="54"/>
                </a:lnTo>
                <a:lnTo>
                  <a:pt x="228" y="57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4" name="Freeform 13"/>
          <p:cNvSpPr/>
          <p:nvPr/>
        </p:nvSpPr>
        <p:spPr bwMode="auto">
          <a:xfrm>
            <a:off x="560388" y="3867150"/>
            <a:ext cx="61913" cy="80963"/>
          </a:xfrm>
          <a:custGeom>
            <a:avLst/>
            <a:gdLst/>
            <a:ahLst/>
            <a:cxnLst/>
            <a:rect l="0" t="0" r="r" b="b"/>
            <a:pathLst>
              <a:path w="39" h="51">
                <a:moveTo>
                  <a:pt x="0" y="0"/>
                </a:moveTo>
                <a:lnTo>
                  <a:pt x="39" y="51"/>
                </a:lnTo>
                <a:lnTo>
                  <a:pt x="3" y="0"/>
                </a:lnTo>
                <a:lnTo>
                  <a:pt x="0" y="0"/>
                </a:lnTo>
                <a:close/>
              </a:path>
            </a:pathLst>
          </a:custGeom>
          <a:solidFill>
            <a:srgbClr val="29ABE2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</p:spTree>
    <p:extLst>
      <p:ext uri="{BB962C8B-B14F-4D97-AF65-F5344CB8AC3E}">
        <p14:creationId xmlns:p14="http://schemas.microsoft.com/office/powerpoint/2010/main" val="184131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braz panoramiczny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3" y="4732865"/>
            <a:ext cx="751599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89975" y="932112"/>
            <a:ext cx="6171065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3" y="5299603"/>
            <a:ext cx="751599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43A40-7629-4DAE-ACF7-0AA1BC8CD8F0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8345505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685800"/>
            <a:ext cx="751599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43A40-7629-4DAE-ACF7-0AA1BC8CD8F0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356675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598235" y="3428999"/>
            <a:ext cx="6631128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3" y="4343400"/>
            <a:ext cx="751599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43A40-7629-4DAE-ACF7-0AA1BC8CD8F0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523802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3308581"/>
            <a:ext cx="751598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7381"/>
            <a:ext cx="751599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43A40-7629-4DAE-ACF7-0AA1BC8CD8F0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5296859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969421" y="863023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72197" y="2819399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6741" y="685801"/>
            <a:ext cx="6974115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5" y="3886200"/>
            <a:ext cx="751599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775200"/>
            <a:ext cx="751599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43A40-7629-4DAE-ACF7-0AA1BC8CD8F0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0952372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5" y="685801"/>
            <a:ext cx="7515991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13524" y="3505200"/>
            <a:ext cx="7515992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3524" y="4343400"/>
            <a:ext cx="7515992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8143A40-7629-4DAE-ACF7-0AA1BC8CD8F0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0586703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2B65CE-5F44-4EC4-A13F-E36467E96836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1631745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01393" y="685800"/>
            <a:ext cx="1328123" cy="5105400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3524" y="685800"/>
            <a:ext cx="6016373" cy="5105400"/>
          </a:xfrm>
        </p:spPr>
        <p:txBody>
          <a:bodyPr vert="eaVert" anchor="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049011-7AB8-4457-8FDA-AC65C91981BD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28141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2133" y="2667000"/>
            <a:ext cx="7704667" cy="3332816"/>
          </a:xfrm>
        </p:spPr>
        <p:txBody>
          <a:bodyPr anchor="ctr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44329" y="6108173"/>
            <a:ext cx="857473" cy="365125"/>
          </a:xfrm>
        </p:spPr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2647" y="6108173"/>
            <a:ext cx="5314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8967" y="6108173"/>
            <a:ext cx="427833" cy="365125"/>
          </a:xfrm>
        </p:spPr>
        <p:txBody>
          <a:bodyPr/>
          <a:lstStyle/>
          <a:p>
            <a:pPr>
              <a:defRPr/>
            </a:pPr>
            <a:fld id="{787F0FA9-9B8D-4DD5-A833-6C2AC1AAF799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41371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6995" y="2666998"/>
            <a:ext cx="6699805" cy="2360071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86998" y="5027070"/>
            <a:ext cx="6699802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73317" y="6116070"/>
            <a:ext cx="413483" cy="365125"/>
          </a:xfrm>
        </p:spPr>
        <p:txBody>
          <a:bodyPr/>
          <a:lstStyle/>
          <a:p>
            <a:pPr>
              <a:defRPr/>
            </a:pPr>
            <a:fld id="{035AD839-8AA4-4FF5-8168-23F30EE27FF7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3073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2133" y="685801"/>
            <a:ext cx="7704667" cy="1752599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82133" y="2667000"/>
            <a:ext cx="3739896" cy="336867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46904" y="2667000"/>
            <a:ext cx="3739896" cy="3346824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C5ADD4D-8D0C-4592-8A6C-DFE2E78C439B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206264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29481" y="2658533"/>
            <a:ext cx="345629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3523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61710" y="2667000"/>
            <a:ext cx="3467806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57266" y="3335336"/>
            <a:ext cx="3672248" cy="2665259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F012A4-970F-4E39-AF33-920FBDC3E54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3229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007C77-BF86-40CF-A949-0410BD1E2577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2760774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117334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3524" y="1600200"/>
            <a:ext cx="2662534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7553" y="685800"/>
            <a:ext cx="4681962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3524" y="2971800"/>
            <a:ext cx="2662534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A4F74FD-5345-403B-A675-C59BF4422EE8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97606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2332" y="1752599"/>
            <a:ext cx="4070679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97495" y="914400"/>
            <a:ext cx="2461371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2332" y="3124199"/>
            <a:ext cx="4070679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pl-PL" alt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6CF7C8-813B-4EC1-8939-8A6A70F28C35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37128826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0"/>
            <a:ext cx="2132013" cy="6858001"/>
            <a:chOff x="0" y="0"/>
            <a:chExt cx="2132013" cy="6858001"/>
          </a:xfrm>
        </p:grpSpPr>
        <p:sp>
          <p:nvSpPr>
            <p:cNvPr id="15" name="Freeform 6"/>
            <p:cNvSpPr/>
            <p:nvPr/>
          </p:nvSpPr>
          <p:spPr bwMode="auto">
            <a:xfrm>
              <a:off x="0" y="0"/>
              <a:ext cx="1073150" cy="5291138"/>
            </a:xfrm>
            <a:custGeom>
              <a:avLst/>
              <a:gdLst/>
              <a:ahLst/>
              <a:cxnLst/>
              <a:rect l="0" t="0" r="r" b="b"/>
              <a:pathLst>
                <a:path w="676" h="3333">
                  <a:moveTo>
                    <a:pt x="0" y="3132"/>
                  </a:moveTo>
                  <a:lnTo>
                    <a:pt x="0" y="3312"/>
                  </a:lnTo>
                  <a:lnTo>
                    <a:pt x="126" y="3333"/>
                  </a:lnTo>
                  <a:lnTo>
                    <a:pt x="676" y="0"/>
                  </a:lnTo>
                  <a:lnTo>
                    <a:pt x="514" y="0"/>
                  </a:lnTo>
                  <a:lnTo>
                    <a:pt x="0" y="313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/>
            <p:cNvSpPr/>
            <p:nvPr/>
          </p:nvSpPr>
          <p:spPr bwMode="auto">
            <a:xfrm>
              <a:off x="0" y="0"/>
              <a:ext cx="758825" cy="4624388"/>
            </a:xfrm>
            <a:custGeom>
              <a:avLst/>
              <a:gdLst/>
              <a:ahLst/>
              <a:cxnLst/>
              <a:rect l="0" t="0" r="r" b="b"/>
              <a:pathLst>
                <a:path w="478" h="2913">
                  <a:moveTo>
                    <a:pt x="478" y="0"/>
                  </a:moveTo>
                  <a:lnTo>
                    <a:pt x="318" y="0"/>
                  </a:lnTo>
                  <a:lnTo>
                    <a:pt x="0" y="1938"/>
                  </a:lnTo>
                  <a:lnTo>
                    <a:pt x="0" y="2913"/>
                  </a:lnTo>
                  <a:lnTo>
                    <a:pt x="478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7" name="Freeform 8"/>
            <p:cNvSpPr/>
            <p:nvPr/>
          </p:nvSpPr>
          <p:spPr bwMode="auto">
            <a:xfrm>
              <a:off x="0" y="5662613"/>
              <a:ext cx="906463" cy="1195388"/>
            </a:xfrm>
            <a:custGeom>
              <a:avLst/>
              <a:gdLst/>
              <a:ahLst/>
              <a:cxnLst/>
              <a:rect l="0" t="0" r="r" b="b"/>
              <a:pathLst>
                <a:path w="571" h="753">
                  <a:moveTo>
                    <a:pt x="0" y="0"/>
                  </a:moveTo>
                  <a:lnTo>
                    <a:pt x="0" y="12"/>
                  </a:lnTo>
                  <a:lnTo>
                    <a:pt x="538" y="753"/>
                  </a:lnTo>
                  <a:lnTo>
                    <a:pt x="571" y="7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8" name="Freeform 9"/>
            <p:cNvSpPr/>
            <p:nvPr/>
          </p:nvSpPr>
          <p:spPr bwMode="auto">
            <a:xfrm>
              <a:off x="0" y="5295900"/>
              <a:ext cx="1487488" cy="1562100"/>
            </a:xfrm>
            <a:custGeom>
              <a:avLst/>
              <a:gdLst/>
              <a:ahLst/>
              <a:cxnLst/>
              <a:rect l="0" t="0" r="r" b="b"/>
              <a:pathLst>
                <a:path w="937" h="984">
                  <a:moveTo>
                    <a:pt x="0" y="0"/>
                  </a:moveTo>
                  <a:lnTo>
                    <a:pt x="0" y="3"/>
                  </a:lnTo>
                  <a:lnTo>
                    <a:pt x="901" y="984"/>
                  </a:lnTo>
                  <a:lnTo>
                    <a:pt x="937" y="9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/>
            <p:cNvSpPr/>
            <p:nvPr/>
          </p:nvSpPr>
          <p:spPr bwMode="auto">
            <a:xfrm>
              <a:off x="0" y="5257800"/>
              <a:ext cx="2132013" cy="1600200"/>
            </a:xfrm>
            <a:custGeom>
              <a:avLst/>
              <a:gdLst/>
              <a:ahLst/>
              <a:cxnLst/>
              <a:rect l="0" t="0" r="r" b="b"/>
              <a:pathLst>
                <a:path w="1343" h="1008">
                  <a:moveTo>
                    <a:pt x="0" y="24"/>
                  </a:moveTo>
                  <a:lnTo>
                    <a:pt x="937" y="1008"/>
                  </a:lnTo>
                  <a:lnTo>
                    <a:pt x="1343" y="1008"/>
                  </a:lnTo>
                  <a:lnTo>
                    <a:pt x="126" y="21"/>
                  </a:lnTo>
                  <a:lnTo>
                    <a:pt x="0" y="0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/>
            <p:cNvSpPr/>
            <p:nvPr/>
          </p:nvSpPr>
          <p:spPr bwMode="auto">
            <a:xfrm>
              <a:off x="0" y="5357813"/>
              <a:ext cx="1377950" cy="1500188"/>
            </a:xfrm>
            <a:custGeom>
              <a:avLst/>
              <a:gdLst/>
              <a:ahLst/>
              <a:cxnLst/>
              <a:rect l="0" t="0" r="r" b="b"/>
              <a:pathLst>
                <a:path w="868" h="945">
                  <a:moveTo>
                    <a:pt x="0" y="192"/>
                  </a:moveTo>
                  <a:lnTo>
                    <a:pt x="571" y="945"/>
                  </a:lnTo>
                  <a:lnTo>
                    <a:pt x="868" y="945"/>
                  </a:lnTo>
                  <a:lnTo>
                    <a:pt x="0" y="0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82133" y="457201"/>
            <a:ext cx="7704667" cy="19812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2134" y="2667000"/>
            <a:ext cx="7704666" cy="33569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8679" y="6116070"/>
            <a:ext cx="8574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pl-PL" alt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86997" y="61160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73317" y="6116070"/>
            <a:ext cx="4134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D849E022-78E2-4500-8C5E-EE49340B4062}" type="slidenum">
              <a:rPr lang="pl-PL" altLang="pl-PL" smtClean="0"/>
              <a:pPr>
                <a:defRPr/>
              </a:pPr>
              <a:t>‹#›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096067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rodzina/otwarty-konkurs-ofert-na-finansowe-wspieranie-zadan-z-zakresu-rozwoju-instytucji-opieki-nad-dziecmi-w-wieku-do-lat-3-maluch-2021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www.gov.pl/web/rodzina/przykladowe-oferty-konkursowe3" TargetMode="External"/><Relationship Id="rId4" Type="http://schemas.openxmlformats.org/officeDocument/2006/relationships/hyperlink" Target="https://www.gov.pl/web/uw-warminsko-mazurski/oferta-maluch--2021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png"/><Relationship Id="rId5" Type="http://schemas.openxmlformats.org/officeDocument/2006/relationships/image" Target="../media/image3.emf"/><Relationship Id="rId4" Type="http://schemas.openxmlformats.org/officeDocument/2006/relationships/oleObject" Target="../embeddings/oleObject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5" Type="http://schemas.openxmlformats.org/officeDocument/2006/relationships/image" Target="../media/image5.e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gov.pl/web/uw-warminsko-mazurski/oferta-maluch--2021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mailto:mchlusewicz@uw.olsztyn.pl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hyperlink" Target="https://www.gov.pl/web/rodzina/maluch-2024" TargetMode="External"/><Relationship Id="rId4" Type="http://schemas.openxmlformats.org/officeDocument/2006/relationships/hyperlink" Target="mailto:mrutynowski@uw.olsztyn.pl" TargetMode="Externa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>
            <a:extLst>
              <a:ext uri="{FF2B5EF4-FFF2-40B4-BE49-F238E27FC236}">
                <a16:creationId xmlns:a16="http://schemas.microsoft.com/office/drawing/2014/main" id="{3FCC643B-50E4-4F60-99D6-E62AB9EFEA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0431" y="-2187624"/>
            <a:ext cx="7343775" cy="7776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br>
              <a:rPr lang="pl-PL" altLang="pl-PL" sz="3600" b="1" dirty="0"/>
            </a:br>
            <a:br>
              <a:rPr lang="pl-PL" altLang="pl-PL" sz="3600" b="1" dirty="0"/>
            </a:br>
            <a:br>
              <a:rPr lang="pl-PL" altLang="pl-PL" sz="3600" b="1" dirty="0"/>
            </a:br>
            <a:br>
              <a:rPr lang="pl-PL" altLang="pl-PL" sz="3600" b="1" dirty="0"/>
            </a:br>
            <a:br>
              <a:rPr lang="pl-PL" altLang="pl-PL" sz="3600" b="1" dirty="0"/>
            </a:br>
            <a:br>
              <a:rPr lang="pl-PL" altLang="pl-PL" sz="3600" b="1" dirty="0"/>
            </a:br>
            <a:br>
              <a:rPr lang="pl-PL" altLang="pl-PL" sz="3600" b="1" dirty="0"/>
            </a:br>
            <a:br>
              <a:rPr lang="pl-PL" altLang="pl-PL" sz="3600" b="1" dirty="0"/>
            </a:br>
            <a:br>
              <a:rPr lang="pl-PL" altLang="pl-PL" sz="3600" b="1" dirty="0"/>
            </a:br>
            <a:br>
              <a:rPr lang="pl-PL" altLang="pl-PL" sz="3600" b="1" dirty="0">
                <a:cs typeface="Arial" panose="020B0604020202020204" pitchFamily="34" charset="0"/>
              </a:rPr>
            </a:br>
            <a:endParaRPr lang="pl-PL" altLang="pl-PL" sz="3600" b="1" dirty="0"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Arial" panose="020B0604020202020204" pitchFamily="34" charset="0"/>
              </a:rPr>
              <a:t>Resortowy Program rozwoju instytucji opieki nad dziećmi w wieku do lat 3 MALUCH +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Arial" panose="020B0604020202020204" pitchFamily="34" charset="0"/>
              </a:rPr>
              <a:t>edycja 2021r.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altLang="pl-PL" sz="24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600" b="1" dirty="0">
                <a:cs typeface="Arial" panose="020B0604020202020204" pitchFamily="34" charset="0"/>
              </a:rPr>
              <a:t>- </a:t>
            </a:r>
            <a:r>
              <a:rPr lang="pl-PL" altLang="pl-PL" b="1" i="1" dirty="0">
                <a:cs typeface="Arial" panose="020B0604020202020204" pitchFamily="34" charset="0"/>
              </a:rPr>
              <a:t>podmioty samorządowe -</a:t>
            </a:r>
            <a:br>
              <a:rPr lang="pl-PL" altLang="pl-PL" sz="3600" b="1" dirty="0">
                <a:cs typeface="Arial" panose="020B0604020202020204" pitchFamily="34" charset="0"/>
              </a:rPr>
            </a:br>
            <a:endParaRPr lang="pl-PL" altLang="pl-PL" sz="3600" b="1" dirty="0"/>
          </a:p>
        </p:txBody>
      </p:sp>
      <p:sp>
        <p:nvSpPr>
          <p:cNvPr id="4099" name="Text Box 2">
            <a:extLst>
              <a:ext uri="{FF2B5EF4-FFF2-40B4-BE49-F238E27FC236}">
                <a16:creationId xmlns:a16="http://schemas.microsoft.com/office/drawing/2014/main" id="{E4C7056C-F0F8-415A-9F13-7E55B4091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9632" y="5255073"/>
            <a:ext cx="7550001" cy="1589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spcBef>
                <a:spcPts val="600"/>
              </a:spcBef>
              <a:buClrTx/>
              <a:buSzPct val="75000"/>
              <a:buFontTx/>
              <a:buNone/>
            </a:pPr>
            <a:endParaRPr lang="pl-PL" altLang="pl-PL" sz="2400" dirty="0">
              <a:solidFill>
                <a:srgbClr val="FFFFFF"/>
              </a:solidFill>
            </a:endParaRPr>
          </a:p>
          <a:p>
            <a:pPr algn="ctr" eaLnBrk="1" hangingPunct="1">
              <a:spcBef>
                <a:spcPts val="600"/>
              </a:spcBef>
              <a:buClrTx/>
              <a:buSzPct val="75000"/>
              <a:buFontTx/>
              <a:buNone/>
            </a:pPr>
            <a:r>
              <a:rPr lang="pl-PL" altLang="pl-PL" sz="2000" dirty="0"/>
              <a:t>Warmińsko-Mazurski Urząd Wojewódzki w Olsztynie</a:t>
            </a:r>
          </a:p>
          <a:p>
            <a:pPr algn="ctr" eaLnBrk="1" hangingPunct="1">
              <a:spcBef>
                <a:spcPts val="600"/>
              </a:spcBef>
              <a:buClrTx/>
              <a:buSzPct val="75000"/>
              <a:buFontTx/>
              <a:buNone/>
            </a:pPr>
            <a:r>
              <a:rPr lang="pl-PL" altLang="pl-PL" sz="2000" dirty="0"/>
              <a:t>7 września 2020 r.</a:t>
            </a:r>
          </a:p>
        </p:txBody>
      </p:sp>
      <p:pic>
        <p:nvPicPr>
          <p:cNvPr id="4100" name="Obraz 4">
            <a:extLst>
              <a:ext uri="{FF2B5EF4-FFF2-40B4-BE49-F238E27FC236}">
                <a16:creationId xmlns:a16="http://schemas.microsoft.com/office/drawing/2014/main" id="{B90FA4F0-398B-4EE8-A421-8B41B79FA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7749" y="27371"/>
            <a:ext cx="3268501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5" y="1700808"/>
            <a:ext cx="7920880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pl-PL" sz="1600" b="1" dirty="0"/>
              <a:t>Ogólne zasady:</a:t>
            </a:r>
            <a:endParaRPr lang="pl-PL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udział dofinansowania – max. </a:t>
            </a:r>
            <a:r>
              <a:rPr lang="pl-PL" sz="1600" b="1" dirty="0"/>
              <a:t>80% kosztów realizacji zadania,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b="1" dirty="0"/>
              <a:t>wydatki na</a:t>
            </a:r>
            <a:r>
              <a:rPr lang="pl-PL" sz="1600" dirty="0"/>
              <a:t> </a:t>
            </a:r>
            <a:r>
              <a:rPr lang="pl-PL" sz="1600" b="1" dirty="0"/>
              <a:t>tworzenie nowych: </a:t>
            </a:r>
            <a:r>
              <a:rPr lang="pl-PL" sz="1600" dirty="0"/>
              <a:t>majątkowe lub bieżące (katalog wydatków pkt 5.3.1 Programu); dopuszcza się koszty pośrednie max. </a:t>
            </a:r>
            <a:r>
              <a:rPr lang="pl-PL" sz="1600" b="1" dirty="0"/>
              <a:t>15%</a:t>
            </a:r>
            <a:r>
              <a:rPr lang="pl-PL" sz="1600" dirty="0"/>
              <a:t> kosztów realizacji zadania ogółem w części dotyczącej tworzenia,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b="1" dirty="0"/>
              <a:t>wydatki na zapewnienie funkcjonowania: </a:t>
            </a:r>
            <a:r>
              <a:rPr lang="pl-PL" sz="1600" dirty="0"/>
              <a:t>bieżące (katalog wydatków pkt 5.3.3 Programu); dopuszcza się koszty pośrednie max. </a:t>
            </a:r>
            <a:r>
              <a:rPr lang="pl-PL" sz="1600" b="1" dirty="0"/>
              <a:t>10%</a:t>
            </a:r>
            <a:r>
              <a:rPr lang="pl-PL" sz="1600" dirty="0"/>
              <a:t> kosztów realizacji zadania ogółem w części dotyczącej funkcjonowania,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wydatki kwalifikowane (dofinansowanie oraz wkład własny): </a:t>
            </a:r>
            <a:r>
              <a:rPr lang="pl-PL" sz="1600" b="1" dirty="0"/>
              <a:t>od 1 stycznia do 31 grudnia 2021 r.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300" dirty="0"/>
              <a:t>.</a:t>
            </a: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175" y="855949"/>
            <a:ext cx="8171164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10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42450791-D731-459E-931C-9D619D69C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0"/>
            <a:ext cx="2404405" cy="741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1196752"/>
            <a:ext cx="8209037" cy="593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pl-PL" sz="1300" b="1" dirty="0"/>
              <a:t>Pkt </a:t>
            </a:r>
            <a:r>
              <a:rPr lang="pl-PL" sz="1300" b="1" u="sng" dirty="0"/>
              <a:t>5.3.1</a:t>
            </a:r>
            <a:r>
              <a:rPr lang="pl-PL" sz="1300" b="1" dirty="0"/>
              <a:t> Programu:</a:t>
            </a:r>
            <a:r>
              <a:rPr lang="pl-PL" sz="1300" dirty="0"/>
              <a:t> </a:t>
            </a:r>
            <a:r>
              <a:rPr lang="x-none" sz="1200" dirty="0"/>
              <a:t>W module 1</a:t>
            </a:r>
            <a:r>
              <a:rPr lang="pl-PL" sz="1200" dirty="0"/>
              <a:t>a i 1b</a:t>
            </a:r>
            <a:r>
              <a:rPr lang="x-none" sz="1200" dirty="0"/>
              <a:t> wydatki </a:t>
            </a:r>
            <a:r>
              <a:rPr lang="x-none" sz="1400" b="1" dirty="0">
                <a:solidFill>
                  <a:srgbClr val="FF0000"/>
                </a:solidFill>
              </a:rPr>
              <a:t>na tworzenie</a:t>
            </a:r>
            <a:r>
              <a:rPr lang="x-none" sz="1200" dirty="0"/>
              <a:t> nowych miejsc opieki mogą dotyczyć</a:t>
            </a:r>
            <a:r>
              <a:rPr lang="pl-PL" sz="1200" dirty="0"/>
              <a:t> głównie:</a:t>
            </a:r>
          </a:p>
          <a:p>
            <a:pPr lvl="0"/>
            <a:r>
              <a:rPr lang="pl-PL" sz="1200" b="1" dirty="0"/>
              <a:t>a) </a:t>
            </a:r>
            <a:r>
              <a:rPr lang="x-none" sz="1200" b="1" dirty="0"/>
              <a:t>zakup</a:t>
            </a:r>
            <a:r>
              <a:rPr lang="pl-PL" sz="1200" b="1" dirty="0"/>
              <a:t>u</a:t>
            </a:r>
            <a:r>
              <a:rPr lang="x-none" sz="1200" b="1" dirty="0"/>
              <a:t> nieruchomości</a:t>
            </a:r>
            <a:r>
              <a:rPr lang="x-none" sz="1200" dirty="0"/>
              <a:t>,</a:t>
            </a:r>
            <a:endParaRPr lang="pl-PL" sz="1200" dirty="0"/>
          </a:p>
          <a:p>
            <a:pPr lvl="0" algn="just"/>
            <a:r>
              <a:rPr lang="pl-PL" sz="1200" b="1" dirty="0"/>
              <a:t>b) budowy obiektu budowlanego i robót budowlanych</a:t>
            </a:r>
            <a:r>
              <a:rPr lang="pl-PL" sz="1200" dirty="0"/>
              <a:t>, zgodnie z art. 3 pkt 6 i 7 ustawy z dnia 7 lipca 1994 r. Prawo budowlane (Dz. U. z 2019 r. poz. 1186, z </a:t>
            </a:r>
            <a:r>
              <a:rPr lang="pl-PL" sz="1200" dirty="0" err="1"/>
              <a:t>późn</a:t>
            </a:r>
            <a:r>
              <a:rPr lang="pl-PL" sz="1200" dirty="0"/>
              <a:t>. zm.), tj. budowa, przez którą rozumie się </a:t>
            </a:r>
            <a:r>
              <a:rPr lang="x-none" sz="1200" dirty="0"/>
              <a:t>wykonywanie obiektu budowlanego w określonym miejscu, a także odbudow</a:t>
            </a:r>
            <a:r>
              <a:rPr lang="pl-PL" sz="1200" dirty="0"/>
              <a:t>a</a:t>
            </a:r>
            <a:r>
              <a:rPr lang="x-none" sz="1200" dirty="0"/>
              <a:t>, rozbudow</a:t>
            </a:r>
            <a:r>
              <a:rPr lang="pl-PL" sz="1200" dirty="0"/>
              <a:t>a</a:t>
            </a:r>
            <a:r>
              <a:rPr lang="x-none" sz="1200" dirty="0"/>
              <a:t>, nadbudow</a:t>
            </a:r>
            <a:r>
              <a:rPr lang="pl-PL" sz="1200" dirty="0"/>
              <a:t>a</a:t>
            </a:r>
            <a:r>
              <a:rPr lang="x-none" sz="1200" dirty="0"/>
              <a:t> obiektu budowlanego</a:t>
            </a:r>
            <a:r>
              <a:rPr lang="pl-PL" sz="1200" dirty="0"/>
              <a:t> oraz roboty budowlane, przez które rozumie się budowę, a także </a:t>
            </a:r>
            <a:r>
              <a:rPr lang="x-none" sz="1200" dirty="0"/>
              <a:t>prace polegające na przebudowie, montażu, remoncie lub rozbiórce obiektu budowlanego</a:t>
            </a:r>
            <a:r>
              <a:rPr lang="pl-PL" sz="1200" dirty="0"/>
              <a:t>,</a:t>
            </a:r>
          </a:p>
          <a:p>
            <a:pPr lvl="0" algn="just"/>
            <a:r>
              <a:rPr lang="pl-PL" sz="1200" b="1" dirty="0"/>
              <a:t>c) przebudowy obiektu budowlanego</a:t>
            </a:r>
            <a:r>
              <a:rPr lang="pl-PL" sz="1200" dirty="0"/>
              <a:t>, zgodnie z art. 3 pkt 7a ustawy z dnia 7 lipca 1994 r. – Prawo budowlane, tj. </a:t>
            </a:r>
            <a:r>
              <a:rPr lang="x-none" sz="1200" dirty="0"/>
              <a:t>wykonywanie robót budowlanych, w wyniku których następuje zmiana parametrów użytkowych lub technicznych istniejącego obiektu budowlanego, z wyjątkiem charakterystycznych parametrów, jak: kubatura, powierzchnia zabudowy, wysokość, długość, szerokość bądź liczba kondygnacji</a:t>
            </a:r>
            <a:r>
              <a:rPr lang="pl-PL" sz="1200" dirty="0"/>
              <a:t>,</a:t>
            </a:r>
          </a:p>
          <a:p>
            <a:pPr lvl="0" algn="just"/>
            <a:r>
              <a:rPr lang="pl-PL" sz="1200" b="1" dirty="0"/>
              <a:t>d) </a:t>
            </a:r>
            <a:r>
              <a:rPr lang="x-none" sz="1200" b="1" dirty="0"/>
              <a:t>zakup</a:t>
            </a:r>
            <a:r>
              <a:rPr lang="pl-PL" sz="1200" b="1" dirty="0"/>
              <a:t>u</a:t>
            </a:r>
            <a:r>
              <a:rPr lang="x-none" sz="1200" b="1" dirty="0"/>
              <a:t> i montaż</a:t>
            </a:r>
            <a:r>
              <a:rPr lang="pl-PL" sz="1200" b="1" dirty="0"/>
              <a:t>u</a:t>
            </a:r>
            <a:r>
              <a:rPr lang="x-none" sz="1200" b="1" dirty="0"/>
              <a:t> wyposażenia </a:t>
            </a:r>
            <a:r>
              <a:rPr lang="x-none" sz="1200" dirty="0"/>
              <a:t>(w tym m. in. meble, wyposażenie wypoczynkowe, wyposażenie sanitarne, </a:t>
            </a:r>
            <a:r>
              <a:rPr lang="pl-PL" sz="1200" dirty="0"/>
              <a:t>wyposażenie kuchenne, </a:t>
            </a:r>
            <a:r>
              <a:rPr lang="x-none" sz="1200" dirty="0"/>
              <a:t>zabawki),</a:t>
            </a:r>
            <a:endParaRPr lang="pl-PL" sz="1200" dirty="0"/>
          </a:p>
          <a:p>
            <a:pPr lvl="0" algn="just"/>
            <a:r>
              <a:rPr lang="pl-PL" sz="1200" b="1" dirty="0"/>
              <a:t>e) </a:t>
            </a:r>
            <a:r>
              <a:rPr lang="x-none" sz="1200" b="1" dirty="0"/>
              <a:t>zakup</a:t>
            </a:r>
            <a:r>
              <a:rPr lang="pl-PL" sz="1200" b="1" dirty="0"/>
              <a:t>u</a:t>
            </a:r>
            <a:r>
              <a:rPr lang="x-none" sz="1200" b="1" dirty="0"/>
              <a:t> pomocy do prowadzenia zajęć opiekuńczo-wychowawczych i edukacyjnych</a:t>
            </a:r>
            <a:r>
              <a:rPr lang="x-none" sz="1200" dirty="0"/>
              <a:t>, specjalistycznego sprzętu oraz narzędzi do rozpoznawania potrzeb rozwojowych i edukacyjnych oraz możliwości psychofizycznych dzieci, wspomagania rozwoju i prowadzenia terapii dzieci ze specjalnymi potrzebami edukacyjnymi, ze szczególnym uwzględnieniem tych pomocy, sprzętu i narzędzi,</a:t>
            </a:r>
            <a:endParaRPr lang="pl-PL" sz="1200" dirty="0"/>
          </a:p>
          <a:p>
            <a:pPr lvl="0" algn="just"/>
            <a:r>
              <a:rPr lang="pl-PL" sz="1200" b="1" dirty="0"/>
              <a:t>f) </a:t>
            </a:r>
            <a:r>
              <a:rPr lang="x-none" sz="1200" b="1" dirty="0"/>
              <a:t>wyposażeni</a:t>
            </a:r>
            <a:r>
              <a:rPr lang="pl-PL" sz="1200" b="1" dirty="0"/>
              <a:t>a</a:t>
            </a:r>
            <a:r>
              <a:rPr lang="x-none" sz="1200" b="1" dirty="0"/>
              <a:t> i montaż</a:t>
            </a:r>
            <a:r>
              <a:rPr lang="pl-PL" sz="1200" b="1" dirty="0"/>
              <a:t>u</a:t>
            </a:r>
            <a:r>
              <a:rPr lang="x-none" sz="1200" b="1" dirty="0"/>
              <a:t> placu zabaw </a:t>
            </a:r>
            <a:r>
              <a:rPr lang="x-none" sz="1200" dirty="0"/>
              <a:t>wraz z bezpieczną nawierzchnią i ogrodzeniem </a:t>
            </a:r>
            <a:r>
              <a:rPr lang="pl-PL" sz="1200" dirty="0"/>
              <a:t>(w ramach programu nie można sfinansować wyłącznie wyposażenia i montażu placu zabaw wraz z bezpieczną nawierzchnią </a:t>
            </a:r>
            <a:br>
              <a:rPr lang="pl-PL" sz="1200" dirty="0"/>
            </a:br>
            <a:r>
              <a:rPr lang="pl-PL" sz="1200" dirty="0"/>
              <a:t>i ogrodzeniem, ponieważ nie przyczynia się to bezpośrednio do utworzenia miejsc opieki), </a:t>
            </a:r>
          </a:p>
          <a:p>
            <a:pPr lvl="0" algn="just"/>
            <a:r>
              <a:rPr lang="pl-PL" sz="1200" b="1" dirty="0"/>
              <a:t>g) kosztów pośrednich, </a:t>
            </a:r>
            <a:r>
              <a:rPr lang="pl-PL" sz="1200" dirty="0"/>
              <a:t>takich jak: </a:t>
            </a:r>
            <a:r>
              <a:rPr lang="x-none" sz="1200" dirty="0"/>
              <a:t>koszty szkolenia, naboru i ubezpieczeń personelu,</a:t>
            </a:r>
            <a:r>
              <a:rPr lang="pl-PL" sz="1200" dirty="0"/>
              <a:t> koszty </a:t>
            </a:r>
            <a:r>
              <a:rPr lang="x-none" sz="1200" dirty="0"/>
              <a:t>certyfikacji i pozwoleń,</a:t>
            </a:r>
            <a:r>
              <a:rPr lang="pl-PL" sz="1200" dirty="0"/>
              <a:t> koszty </a:t>
            </a:r>
            <a:r>
              <a:rPr lang="x-none" sz="1200" dirty="0"/>
              <a:t>szkolenia i ubezpieczeń wolontariuszy, koszty obsługi </a:t>
            </a:r>
            <a:r>
              <a:rPr lang="pl-PL" sz="1200" dirty="0"/>
              <a:t>(</a:t>
            </a:r>
            <a:r>
              <a:rPr lang="x-none" sz="1200" dirty="0"/>
              <a:t>zarządu, obsługi księgowej, prawnej, kadrowej), </a:t>
            </a:r>
            <a:r>
              <a:rPr lang="pl-PL" sz="1200" dirty="0"/>
              <a:t>koszty </a:t>
            </a:r>
            <a:r>
              <a:rPr lang="x-none" sz="1200" dirty="0"/>
              <a:t>naboru dzieci</a:t>
            </a:r>
            <a:r>
              <a:rPr lang="pl-PL" sz="1200" dirty="0"/>
              <a:t>,</a:t>
            </a:r>
            <a:r>
              <a:rPr lang="x-none" sz="1200" dirty="0"/>
              <a:t> koszty promocji i informacji o instytucji opieki nad dziećmi</a:t>
            </a:r>
            <a:r>
              <a:rPr lang="pl-PL" sz="1200" dirty="0"/>
              <a:t>, koszty prowadzenia rachunku bankowego i koszty przelewów</a:t>
            </a:r>
            <a:r>
              <a:rPr lang="x-none" sz="1200" dirty="0"/>
              <a:t>.</a:t>
            </a:r>
            <a:endParaRPr lang="pl-PL" sz="1200" dirty="0">
              <a:effectLst/>
            </a:endParaRP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80528" y="400704"/>
            <a:ext cx="8171164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11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312DFD71-2EB8-43F3-8A52-E42B4D5547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0"/>
            <a:ext cx="2483768" cy="76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74941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836" y="1124744"/>
            <a:ext cx="8065021" cy="593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lnSpc>
                <a:spcPct val="150000"/>
              </a:lnSpc>
              <a:defRPr/>
            </a:pPr>
            <a:r>
              <a:rPr lang="pl-PL" sz="1400" b="1" dirty="0"/>
              <a:t>Pkt 5.3.3 Programu: </a:t>
            </a:r>
            <a:r>
              <a:rPr lang="pl-PL" sz="1400" dirty="0"/>
              <a:t>W module 1a, 1b i 2, wydatki bieżące </a:t>
            </a:r>
            <a:r>
              <a:rPr lang="pl-PL" sz="1600" b="1" dirty="0">
                <a:solidFill>
                  <a:srgbClr val="FF0000"/>
                </a:solidFill>
              </a:rPr>
              <a:t>na zapewnienie funkcjonowania </a:t>
            </a:r>
            <a:r>
              <a:rPr lang="pl-PL" sz="1400" dirty="0"/>
              <a:t>miejsc opieki dotyczą wszystkich wydatków związanych z funkcjonowaniem miejsc, w szczególności: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1400" b="1" dirty="0"/>
              <a:t>a)</a:t>
            </a:r>
            <a:r>
              <a:rPr lang="pl-PL" sz="1400" dirty="0"/>
              <a:t>	</a:t>
            </a:r>
            <a:r>
              <a:rPr lang="pl-PL" sz="1400" b="1" dirty="0"/>
              <a:t>wynagrodzenia całego personelu </a:t>
            </a:r>
            <a:r>
              <a:rPr lang="pl-PL" sz="1400" dirty="0"/>
              <a:t>instytucji opieki nad dziećmi do lat 3, w tym wynagrodzenia personelu specjalizującego się w pracy z dziećmi niepełnosprawnymi i wymagającymi szczególnej opieki (z wyłączeniem wynagrodzenia personelu zajmującego się przygotowywaniem wyżywienia),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1400" b="1" dirty="0"/>
              <a:t>b)</a:t>
            </a:r>
            <a:r>
              <a:rPr lang="pl-PL" sz="1400" dirty="0"/>
              <a:t>	</a:t>
            </a:r>
            <a:r>
              <a:rPr lang="pl-PL" sz="1400" b="1" dirty="0"/>
              <a:t>dostaw mediów </a:t>
            </a:r>
            <a:r>
              <a:rPr lang="pl-PL" sz="1400" dirty="0"/>
              <a:t>(m.in. opłaty za energię elektryczną, cieplną, gazową i wodę, opłaty przesyłowe, opłaty za odprowadzanie ścieków, opłaty za usługi telefoniczne i internetowe),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1400" b="1" dirty="0"/>
              <a:t>c)</a:t>
            </a:r>
            <a:r>
              <a:rPr lang="pl-PL" sz="1400" dirty="0"/>
              <a:t>	</a:t>
            </a:r>
            <a:r>
              <a:rPr lang="pl-PL" sz="1400" b="1" dirty="0"/>
              <a:t>czynszu, najmu, opłat administracyjnych dotyczących lokalu </a:t>
            </a:r>
            <a:r>
              <a:rPr lang="pl-PL" sz="1400" dirty="0"/>
              <a:t>(m.in. wywóz śmieci), </a:t>
            </a:r>
            <a:br>
              <a:rPr lang="pl-PL" sz="1400" dirty="0"/>
            </a:br>
            <a:r>
              <a:rPr lang="pl-PL" sz="1400" dirty="0"/>
              <a:t>w którym sprawowana jest opieka,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1400" b="1" dirty="0"/>
              <a:t>d)</a:t>
            </a:r>
            <a:r>
              <a:rPr lang="pl-PL" sz="1400" dirty="0"/>
              <a:t>	</a:t>
            </a:r>
            <a:r>
              <a:rPr lang="pl-PL" sz="1400" b="1" dirty="0"/>
              <a:t>kosztów związanych z utrzymaniem czystości </a:t>
            </a:r>
            <a:r>
              <a:rPr lang="pl-PL" sz="1400" dirty="0"/>
              <a:t>w instytucji opieki,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1400" b="1" dirty="0"/>
              <a:t>e)</a:t>
            </a:r>
            <a:r>
              <a:rPr lang="pl-PL" sz="1400" dirty="0"/>
              <a:t>	</a:t>
            </a:r>
            <a:r>
              <a:rPr lang="pl-PL" sz="1400" b="1" dirty="0"/>
              <a:t>zakup środków higienicznych</a:t>
            </a:r>
            <a:r>
              <a:rPr lang="pl-PL" sz="1400" dirty="0"/>
              <a:t>,</a:t>
            </a:r>
          </a:p>
          <a:p>
            <a:pPr algn="just">
              <a:lnSpc>
                <a:spcPct val="150000"/>
              </a:lnSpc>
              <a:defRPr/>
            </a:pPr>
            <a:r>
              <a:rPr lang="pl-PL" sz="1400" b="1" dirty="0"/>
              <a:t>f)</a:t>
            </a:r>
            <a:r>
              <a:rPr lang="pl-PL" sz="1400" dirty="0"/>
              <a:t>	</a:t>
            </a:r>
            <a:r>
              <a:rPr lang="pl-PL" sz="1400" b="1" dirty="0"/>
              <a:t>koszty pośrednie, </a:t>
            </a:r>
            <a:r>
              <a:rPr lang="pl-PL" sz="1400" dirty="0"/>
              <a:t>takie jak: koszty obsługi (zarządu, obsługi księgowej, prawnej, kadrowej), koszty prowadzenia rachunku bankowego i koszty przelewów.</a:t>
            </a: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894" y="699445"/>
            <a:ext cx="8171164" cy="45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12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CB4BD1BA-B6A2-4298-9B8B-5E3412462D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0"/>
            <a:ext cx="2267744" cy="699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6526350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318" y="1318689"/>
            <a:ext cx="7920880" cy="3888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50000"/>
              </a:lnSpc>
              <a:defRPr/>
            </a:pPr>
            <a:r>
              <a:rPr lang="pl-PL" sz="1600" b="1" dirty="0"/>
              <a:t>WAŻNE:</a:t>
            </a:r>
            <a:endParaRPr lang="pl-PL" sz="1600" dirty="0"/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pl-PL" sz="1600" b="1" u="sng" dirty="0"/>
              <a:t>WYDATKI KWALIFIKOWALNE </a:t>
            </a:r>
            <a:r>
              <a:rPr lang="pl-PL" sz="1600" dirty="0"/>
              <a:t>w zakresie tworzenia nowych miejsc opieki to wydatki: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dirty="0"/>
              <a:t>        - poniesione i zapłacone do dnia wpisu instytucji opieki do rejestru żłobków </a:t>
            </a:r>
            <a:br>
              <a:rPr lang="pl-PL" sz="1600" dirty="0"/>
            </a:br>
            <a:r>
              <a:rPr lang="pl-PL" sz="1600" dirty="0"/>
              <a:t>		i klubów dziecięcych lub wykazu dziennych opiekunów </a:t>
            </a:r>
            <a:r>
              <a:rPr lang="pl-PL" sz="1600" b="1" dirty="0"/>
              <a:t>bądź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dirty="0"/>
              <a:t>        - takie, dla których data poniesienia do dnia wpisu do rejestru/wykazu została 		udokumentowana dokumentem memoriałowym (np. fakturą), a których 		termin zapłaty nastąpił po dniu wpisu do rejestru jednak nie później niż do 31 		grudnia 2021 r.</a:t>
            </a: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pl-PL" sz="1600" b="1" u="sng" dirty="0"/>
              <a:t>wkład własny: </a:t>
            </a:r>
            <a:r>
              <a:rPr lang="pl-PL" sz="1600" dirty="0"/>
              <a:t>co najmniej 20%, w przypadku pozyskania przez oferenta środków finansowych innych niż środki własne (również ze środków UE), środki z innych źródeł są na równi traktowane ze środkami własnymi podmiotu.</a:t>
            </a: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894" y="522641"/>
            <a:ext cx="8171164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13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E4C847B4-0627-498F-9E8B-41BC3F752F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-7513"/>
            <a:ext cx="2555776" cy="788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766600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054" y="1412776"/>
            <a:ext cx="7920880" cy="47701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pl-PL" sz="10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pPr marL="0" indent="0" algn="just"/>
            <a:r>
              <a:rPr lang="pl-PL" sz="1600" dirty="0"/>
              <a:t>Podmioty biorące udział w Programie zobowiązane są do </a:t>
            </a:r>
            <a:r>
              <a:rPr lang="pl-PL" sz="1600" b="1" dirty="0"/>
              <a:t>przestrzegania standardów </a:t>
            </a:r>
            <a:r>
              <a:rPr lang="pl-PL" sz="1600" dirty="0"/>
              <a:t>dotyczących: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/>
              <a:t>wymagań lokalowych i sanitarnych dotyczących żłobków i klubów dziecięcych,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/>
              <a:t>opieki i edukacji, zgodnie z którymi będzie sprawowana opieka nad dziećmi </a:t>
            </a:r>
            <a:br>
              <a:rPr lang="pl-PL" sz="1600" dirty="0"/>
            </a:br>
            <a:r>
              <a:rPr lang="pl-PL" sz="1600" dirty="0"/>
              <a:t>w żłobkach, klubach dziecięcych i przez dziennego opiekuna, </a:t>
            </a:r>
          </a:p>
          <a:p>
            <a:pPr marL="285750" indent="-285750" algn="just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pl-PL" sz="1600" dirty="0"/>
              <a:t>jakości wypełniania funkcji opiekuńczo-wychowawczych i edukacyjnych – zgodnie z warunkami i standardami jakości zawartymi w ustawie oraz w aktach wykonawczych do ustawy, a tym samym wpisane do rejestru żłobków i klubów dziecięcych lub wykazu dziennych opiekunów.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- wywiązywania się ze zobowiązań, o których mowa odpowiednio w art. 35 ust.1 lub art. 47a ustawy dotyczących zmiany danych lub informacji zawartych w rejestrze; </a:t>
            </a: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18" y="675091"/>
            <a:ext cx="8171164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14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784C7585-0DB5-4634-946A-005592E22A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89149697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9318" y="2334472"/>
            <a:ext cx="7920880" cy="35718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buFont typeface="Wingdings" panose="05000000000000000000" pitchFamily="2" charset="2"/>
              <a:buChar char="§"/>
            </a:pPr>
            <a:r>
              <a:rPr lang="pl-PL" sz="1600" dirty="0"/>
              <a:t>odsetki od zadłużenia; koszty pożyczki i kredytu; kary i grzywny;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600" dirty="0"/>
              <a:t>wpłaty na Państwowy Fundusz Rehabilitacji Osób Niepełnosprawnych (PFRON);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600" dirty="0"/>
              <a:t>wydatek poniesiony na zakup używanego środka trwałego, który był w ciągu 7 lat wstecz od daty zakupu (w przypadku nieruchomości 10 lat), przed dniem realizacji zadania, współfinansowany ze środków unijnych lub z dotacji krajowych;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600" dirty="0"/>
              <a:t>podatek VAT, który może zostać odzyskany na podstawie przepisów krajowych;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600" dirty="0"/>
              <a:t>inne niż część kapitałowa raty leasingowej wydatki związane z umową leasingu;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600" dirty="0"/>
              <a:t>odsetki za opóźnienie w regulowaniu zobowiązań oraz odsetki za zwłokę z tytułu nieterminowych wpłat należności budżetowych i innych należności, do których stosuje się przepisy ustawy z dnia 29 sierpnia 1997 r. – Ordynacja podatkowa (Dz. U. z 2019 r. poz. 900, z </a:t>
            </a:r>
            <a:r>
              <a:rPr lang="pl-PL" sz="1600" dirty="0" err="1"/>
              <a:t>późn</a:t>
            </a:r>
            <a:r>
              <a:rPr lang="pl-PL" sz="1600" dirty="0"/>
              <a:t>. zm.);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l-PL" sz="1600" dirty="0"/>
              <a:t>koszty amortyzacji; zakup i utrzymanie samochodu oraz zakup paliwa.</a:t>
            </a:r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735750"/>
            <a:ext cx="4824536" cy="50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2000" b="1" u="sng" dirty="0">
                <a:solidFill>
                  <a:schemeClr val="accent1">
                    <a:lumMod val="50000"/>
                  </a:schemeClr>
                </a:solidFill>
              </a:rPr>
              <a:t>Koszty niekwalifikowalne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15</a:t>
            </a:fld>
            <a:endParaRPr lang="pl-PL" altLang="pl-PL"/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C6239DFB-A470-4B89-B5AC-85001F087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3608" y="829212"/>
            <a:ext cx="5991298" cy="50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8958D83C-7A0D-404C-A682-7AD5815A9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2136913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>
            <a:extLst>
              <a:ext uri="{FF2B5EF4-FFF2-40B4-BE49-F238E27FC236}">
                <a16:creationId xmlns:a16="http://schemas.microsoft.com/office/drawing/2014/main" id="{DAA50148-1C17-44DF-884D-56786DC254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74" y="1064009"/>
            <a:ext cx="7488238" cy="50098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 eaLnBrk="1" hangingPunct="1">
              <a:lnSpc>
                <a:spcPct val="90000"/>
              </a:lnSpc>
              <a:buClrTx/>
              <a:buSzPct val="75000"/>
              <a:buFontTx/>
              <a:buNone/>
              <a:defRPr/>
            </a:pPr>
            <a:endParaRPr lang="pl-PL" sz="1400" b="1" dirty="0"/>
          </a:p>
          <a:p>
            <a:pPr marL="0" indent="0" algn="ctr">
              <a:spcBef>
                <a:spcPts val="0"/>
              </a:spcBef>
              <a:buFontTx/>
              <a:buNone/>
              <a:defRPr/>
            </a:pPr>
            <a:r>
              <a:rPr lang="pl-PL" altLang="pl-PL" sz="1400" b="1" dirty="0"/>
              <a:t>Wzór oferty konkursowej do pobrania na stronie Ministerstwa Rodziny, Pracy i Polityki Społecznej: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endParaRPr lang="pl-PL" altLang="pl-PL" sz="1400" dirty="0"/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pl-PL" altLang="pl-PL" sz="1400" dirty="0"/>
              <a:t>Link:</a:t>
            </a:r>
          </a:p>
          <a:p>
            <a:pPr marL="0" indent="0">
              <a:spcBef>
                <a:spcPts val="0"/>
              </a:spcBef>
              <a:buFontTx/>
              <a:buNone/>
              <a:defRPr/>
            </a:pPr>
            <a:r>
              <a:rPr lang="pl-PL" altLang="pl-PL" sz="1400" dirty="0">
                <a:hlinkClick r:id="rId3"/>
              </a:rPr>
              <a:t>https://www.gov.pl/web/rodzina/otwarty-konkurs-ofert-na-finansowe-wspieranie-zadan-z-zakresu-rozwoju-instytucji-opieki-nad-dziecmi-w-wieku-do-lat-3-maluch-2021</a:t>
            </a:r>
            <a:endParaRPr lang="pl-PL" altLang="pl-PL" sz="1400" dirty="0"/>
          </a:p>
          <a:p>
            <a:pPr marL="0" indent="0">
              <a:spcBef>
                <a:spcPts val="0"/>
              </a:spcBef>
              <a:buFontTx/>
              <a:buNone/>
              <a:defRPr/>
            </a:pPr>
            <a:endParaRPr lang="pl-PL" altLang="pl-PL" sz="1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FontTx/>
              <a:buNone/>
              <a:defRPr/>
            </a:pPr>
            <a:r>
              <a:rPr lang="pl-PL" altLang="pl-PL" sz="1400" dirty="0"/>
              <a:t>Zał. 1a	- oferta konkursowa dla modułu 1a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400" dirty="0"/>
              <a:t>Zał. 1b	- oferta konkursowa dla modułu 1b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400" dirty="0"/>
              <a:t>Zał. 2	- oferta konkursowa dla modułu 2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endParaRPr lang="pl-PL" altLang="pl-PL" sz="12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200" dirty="0"/>
              <a:t>lub na stronie tut. Urzędu: </a:t>
            </a:r>
            <a:r>
              <a:rPr lang="pl-PL" altLang="pl-PL" sz="1200" dirty="0">
                <a:hlinkClick r:id="rId4"/>
              </a:rPr>
              <a:t>https://www.gov.pl/web/uw-warminsko-mazurski/oferta-maluch--2021</a:t>
            </a:r>
            <a:r>
              <a:rPr lang="pl-PL" altLang="pl-PL" sz="1200" dirty="0"/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endParaRPr lang="pl-PL" altLang="pl-PL" sz="12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400" dirty="0"/>
              <a:t>Przykładowe oferty konkursowe (wypełnione):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altLang="pl-PL" sz="1400" dirty="0">
                <a:hlinkClick r:id="rId5"/>
              </a:rPr>
              <a:t>https://www.gov.pl/web/rodzina/przykladowe-oferty-konkursowe3</a:t>
            </a:r>
            <a:r>
              <a:rPr lang="pl-PL" altLang="pl-PL" sz="1400" dirty="0"/>
              <a:t>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endParaRPr lang="pl-PL" altLang="pl-PL" sz="1200" dirty="0"/>
          </a:p>
          <a:p>
            <a:pPr algn="just" eaLnBrk="1" hangingPunct="1">
              <a:lnSpc>
                <a:spcPct val="90000"/>
              </a:lnSpc>
              <a:buClrTx/>
              <a:buSzPct val="75000"/>
              <a:buFontTx/>
              <a:buNone/>
              <a:defRPr/>
            </a:pPr>
            <a:endParaRPr lang="pl-PL" altLang="pl-PL" sz="1200" dirty="0">
              <a:solidFill>
                <a:schemeClr val="tx1"/>
              </a:solidFill>
            </a:endParaRPr>
          </a:p>
        </p:txBody>
      </p:sp>
      <p:sp>
        <p:nvSpPr>
          <p:cNvPr id="20483" name="Text Box 2">
            <a:extLst>
              <a:ext uri="{FF2B5EF4-FFF2-40B4-BE49-F238E27FC236}">
                <a16:creationId xmlns:a16="http://schemas.microsoft.com/office/drawing/2014/main" id="{9900BFEF-ECD1-4E52-8942-83C3C8DED2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3365" y="620688"/>
            <a:ext cx="5429509" cy="5883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</a:pPr>
            <a:endParaRPr lang="pl-PL" altLang="pl-PL" sz="3200" dirty="0"/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Wzór oferty konkursowej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altLang="pl-PL" sz="3200" dirty="0">
              <a:solidFill>
                <a:srgbClr val="006666"/>
              </a:solidFill>
            </a:endParaRP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16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B2C1264A-9CFD-4E58-8F53-A3AD0831B6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122" y="32319"/>
            <a:ext cx="1907611" cy="5883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Prostokąt 2">
            <a:extLst>
              <a:ext uri="{FF2B5EF4-FFF2-40B4-BE49-F238E27FC236}">
                <a16:creationId xmlns:a16="http://schemas.microsoft.com/office/drawing/2014/main" id="{EEDFF716-D321-4AC3-9F17-4298116799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50271"/>
            <a:ext cx="6335712" cy="424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SzPct val="100000"/>
              <a:buFont typeface="Times New Roman" panose="02020603050405020304" pitchFamily="18" charset="0"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Wzór oferty konkursowej -moduł 1a</a:t>
            </a:r>
          </a:p>
        </p:txBody>
      </p:sp>
      <p:graphicFrame>
        <p:nvGraphicFramePr>
          <p:cNvPr id="22531" name="Obiekt 4">
            <a:extLst>
              <a:ext uri="{FF2B5EF4-FFF2-40B4-BE49-F238E27FC236}">
                <a16:creationId xmlns:a16="http://schemas.microsoft.com/office/drawing/2014/main" id="{E6F99BC1-D0B2-4D1E-8EA0-BA9C22D4F17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87741722"/>
              </p:ext>
            </p:extLst>
          </p:nvPr>
        </p:nvGraphicFramePr>
        <p:xfrm>
          <a:off x="971600" y="545724"/>
          <a:ext cx="8683614" cy="57665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7" name="Arkusz" r:id="rId4" imgW="18402343" imgH="15954483" progId="Excel.Sheet.8">
                  <p:embed/>
                </p:oleObj>
              </mc:Choice>
              <mc:Fallback>
                <p:oleObj name="Arkusz" r:id="rId4" imgW="18402343" imgH="15954483" progId="Excel.Sheet.8">
                  <p:embed/>
                  <p:pic>
                    <p:nvPicPr>
                      <p:cNvPr id="0" name="Obiek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545724"/>
                        <a:ext cx="8683614" cy="576655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ymbol zastępczy stopki 1"/>
          <p:cNvSpPr txBox="1">
            <a:spLocks/>
          </p:cNvSpPr>
          <p:nvPr/>
        </p:nvSpPr>
        <p:spPr>
          <a:xfrm>
            <a:off x="2202277" y="643797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17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E431468-7F73-4360-ACA6-AF7FAC0CFE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2319"/>
            <a:ext cx="2034454" cy="62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578" name="Obiekt 1">
            <a:extLst>
              <a:ext uri="{FF2B5EF4-FFF2-40B4-BE49-F238E27FC236}">
                <a16:creationId xmlns:a16="http://schemas.microsoft.com/office/drawing/2014/main" id="{4AE4D2D6-98FF-42C0-9091-2392DAEDF58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0558332"/>
              </p:ext>
            </p:extLst>
          </p:nvPr>
        </p:nvGraphicFramePr>
        <p:xfrm>
          <a:off x="899592" y="846234"/>
          <a:ext cx="9010256" cy="5574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35" name="Arkusz" r:id="rId4" imgW="17897443" imgH="16392455" progId="Excel.Sheet.8">
                  <p:embed/>
                </p:oleObj>
              </mc:Choice>
              <mc:Fallback>
                <p:oleObj name="Arkusz" r:id="rId4" imgW="17897443" imgH="16392455" progId="Excel.Sheet.8">
                  <p:embed/>
                  <p:pic>
                    <p:nvPicPr>
                      <p:cNvPr id="0" name="Obi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592" y="846234"/>
                        <a:ext cx="9010256" cy="557407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79" name="Text Box 2">
            <a:extLst>
              <a:ext uri="{FF2B5EF4-FFF2-40B4-BE49-F238E27FC236}">
                <a16:creationId xmlns:a16="http://schemas.microsoft.com/office/drawing/2014/main" id="{4D56B79C-50B3-4D3C-8035-3E52AB8904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-47265"/>
            <a:ext cx="4467970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</a:pPr>
            <a:endParaRPr lang="pl-PL" altLang="pl-PL" sz="2400" dirty="0"/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Wzór oferty konkursowej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– moduł 1b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altLang="pl-PL" sz="2400" dirty="0">
              <a:solidFill>
                <a:srgbClr val="006666"/>
              </a:solidFill>
            </a:endParaRP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343879" y="6492875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18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7B39EF6-815C-4746-870B-9F6C277AD0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iekt 1">
            <a:extLst>
              <a:ext uri="{FF2B5EF4-FFF2-40B4-BE49-F238E27FC236}">
                <a16:creationId xmlns:a16="http://schemas.microsoft.com/office/drawing/2014/main" id="{9BBA2BB3-29FE-4ED3-AB0E-BB03F910358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1346007"/>
              </p:ext>
            </p:extLst>
          </p:nvPr>
        </p:nvGraphicFramePr>
        <p:xfrm>
          <a:off x="1292160" y="748619"/>
          <a:ext cx="8424937" cy="5961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83" name="Arkusz" r:id="rId4" imgW="18021429" imgH="13753960" progId="Excel.Sheet.8">
                  <p:embed/>
                </p:oleObj>
              </mc:Choice>
              <mc:Fallback>
                <p:oleObj name="Arkusz" r:id="rId4" imgW="18021429" imgH="13753960" progId="Excel.Sheet.8">
                  <p:embed/>
                  <p:pic>
                    <p:nvPicPr>
                      <p:cNvPr id="0" name="Obiek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2160" y="748619"/>
                        <a:ext cx="8424937" cy="596158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7" name="Text Box 2">
            <a:extLst>
              <a:ext uri="{FF2B5EF4-FFF2-40B4-BE49-F238E27FC236}">
                <a16:creationId xmlns:a16="http://schemas.microsoft.com/office/drawing/2014/main" id="{A3F34200-5708-48A1-851A-8822E745D7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54199"/>
            <a:ext cx="3963914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</a:pPr>
            <a:endParaRPr lang="pl-PL" altLang="pl-PL" sz="2000" dirty="0"/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</a:pPr>
            <a:r>
              <a:rPr lang="pl-PL" altLang="pl-PL" sz="2000" b="1" dirty="0">
                <a:solidFill>
                  <a:schemeClr val="accent1">
                    <a:lumMod val="50000"/>
                  </a:schemeClr>
                </a:solidFill>
              </a:rPr>
              <a:t>Wzór oferty konkursowej </a:t>
            </a:r>
          </a:p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</a:pPr>
            <a:r>
              <a:rPr lang="pl-PL" altLang="pl-PL" sz="2000" b="1" dirty="0">
                <a:solidFill>
                  <a:schemeClr val="accent1">
                    <a:lumMod val="50000"/>
                  </a:schemeClr>
                </a:solidFill>
              </a:rPr>
              <a:t>– moduł 2</a:t>
            </a:r>
          </a:p>
          <a:p>
            <a:pPr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endParaRPr lang="pl-PL" altLang="pl-PL" sz="2400" dirty="0">
              <a:solidFill>
                <a:srgbClr val="006666"/>
              </a:solidFill>
            </a:endParaRP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273044" y="6472010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19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46C68EE-897C-421F-B93A-169F0797D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>
            <a:extLst>
              <a:ext uri="{FF2B5EF4-FFF2-40B4-BE49-F238E27FC236}">
                <a16:creationId xmlns:a16="http://schemas.microsoft.com/office/drawing/2014/main" id="{8D9EFF23-8C3D-4FA8-B9CA-98F48A6305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6463" y="650372"/>
            <a:ext cx="7780337" cy="638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Zakres tematyczny spotkania</a:t>
            </a:r>
          </a:p>
        </p:txBody>
      </p:sp>
      <p:sp>
        <p:nvSpPr>
          <p:cNvPr id="8195" name="Text Box 2">
            <a:extLst>
              <a:ext uri="{FF2B5EF4-FFF2-40B4-BE49-F238E27FC236}">
                <a16:creationId xmlns:a16="http://schemas.microsoft.com/office/drawing/2014/main" id="{0FA79E95-E9B1-4466-AC20-AB86A7BCE1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27422" y="1288870"/>
            <a:ext cx="6924675" cy="48343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Cel programu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Podstawa prawna Programu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Harmonogram konkursu oraz wyniki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Zasady Programu MALUCH+ 2021</a:t>
            </a:r>
          </a:p>
          <a:p>
            <a:pPr marL="0" indent="0" eaLnBrk="1" hangingPunct="1">
              <a:spcBef>
                <a:spcPts val="0"/>
              </a:spcBef>
              <a:buClr>
                <a:srgbClr val="003366"/>
              </a:buClr>
              <a:buSzPct val="75000"/>
              <a:defRPr/>
            </a:pPr>
            <a:r>
              <a:rPr lang="pl-PL" altLang="pl-PL" sz="1600" dirty="0"/>
              <a:t>    - moduł 1a oraz 1b</a:t>
            </a:r>
          </a:p>
          <a:p>
            <a:pPr marL="0" indent="0" eaLnBrk="1" hangingPunct="1">
              <a:spcBef>
                <a:spcPts val="0"/>
              </a:spcBef>
              <a:buClr>
                <a:srgbClr val="003366"/>
              </a:buClr>
              <a:buSzPct val="75000"/>
              <a:defRPr/>
            </a:pPr>
            <a:r>
              <a:rPr lang="pl-PL" altLang="pl-PL" sz="1600" dirty="0"/>
              <a:t>    - moduł 2  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Koszty niekwalifikowalne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Wzór oferty konkursowej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Załączniki do oferty konkursowej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Kwalifikowanie ofert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Zawarcie umowy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Zadania oferenta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Najczęściej popełniane błędy</a:t>
            </a:r>
          </a:p>
          <a:p>
            <a:pPr eaLnBrk="1" hangingPunct="1">
              <a:spcBef>
                <a:spcPts val="0"/>
              </a:spcBef>
              <a:buClr>
                <a:srgbClr val="003366"/>
              </a:buClr>
              <a:buSzPct val="75000"/>
              <a:buFont typeface="Wingdings" panose="05000000000000000000" pitchFamily="2" charset="2"/>
              <a:buChar char=""/>
              <a:defRPr/>
            </a:pPr>
            <a:r>
              <a:rPr lang="pl-PL" altLang="pl-PL" sz="1600" dirty="0"/>
              <a:t>Kontakt</a:t>
            </a:r>
          </a:p>
          <a:p>
            <a:pPr marL="0" indent="0" eaLnBrk="1" hangingPunct="1">
              <a:lnSpc>
                <a:spcPct val="90000"/>
              </a:lnSpc>
              <a:buClr>
                <a:srgbClr val="003366"/>
              </a:buClr>
              <a:buSzPct val="75000"/>
              <a:defRPr/>
            </a:pPr>
            <a:endParaRPr lang="pl-PL" altLang="pl-PL" sz="2000" dirty="0"/>
          </a:p>
          <a:p>
            <a:pPr eaLnBrk="1" hangingPunct="1">
              <a:lnSpc>
                <a:spcPct val="90000"/>
              </a:lnSpc>
              <a:buClrTx/>
              <a:buSzPct val="75000"/>
              <a:buFontTx/>
              <a:buNone/>
              <a:defRPr/>
            </a:pPr>
            <a:r>
              <a:rPr lang="pl-PL" altLang="pl-PL" sz="2000" dirty="0"/>
              <a:t> 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7B45EA1F-FC48-4B36-A0E5-CA483FE9A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0024" y="14940"/>
            <a:ext cx="2333975" cy="719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260350"/>
            <a:ext cx="4947394" cy="736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Załączniki do oferty konkursowej</a:t>
            </a:r>
          </a:p>
        </p:txBody>
      </p:sp>
      <p:sp>
        <p:nvSpPr>
          <p:cNvPr id="28675" name="Text Box 2">
            <a:extLst>
              <a:ext uri="{FF2B5EF4-FFF2-40B4-BE49-F238E27FC236}">
                <a16:creationId xmlns:a16="http://schemas.microsoft.com/office/drawing/2014/main" id="{102FF315-717F-4FD7-9A26-E6D8E016D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0750" y="1196752"/>
            <a:ext cx="7693025" cy="5400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pl-PL" altLang="pl-PL" sz="1400" b="1" dirty="0"/>
              <a:t>Moduł 1 a</a:t>
            </a:r>
          </a:p>
          <a:p>
            <a:pPr>
              <a:spcBef>
                <a:spcPct val="0"/>
              </a:spcBef>
            </a:pPr>
            <a:r>
              <a:rPr lang="pl-PL" altLang="pl-PL" sz="1400" dirty="0"/>
              <a:t>1. Kalkulacja kosztów (określona przez wojewodę),</a:t>
            </a:r>
          </a:p>
          <a:p>
            <a:pPr algn="just">
              <a:spcBef>
                <a:spcPct val="0"/>
              </a:spcBef>
            </a:pPr>
            <a:r>
              <a:rPr lang="pl-PL" altLang="pl-PL" sz="1400" dirty="0"/>
              <a:t>2. Oświadczanie o braku utworzonych przez </a:t>
            </a:r>
            <a:r>
              <a:rPr lang="pl-PL" altLang="pl-PL" sz="1400" dirty="0" err="1"/>
              <a:t>jst</a:t>
            </a:r>
            <a:r>
              <a:rPr lang="pl-PL" altLang="pl-PL" sz="1400" dirty="0"/>
              <a:t> żłobków i klubów dziecięcych wpisanych do rejestru żłóbków i klubów dziecięcych na dzień składania oferty konkursowej – zał. nr 11 do Programu </a:t>
            </a:r>
          </a:p>
          <a:p>
            <a:pPr>
              <a:spcBef>
                <a:spcPct val="0"/>
              </a:spcBef>
            </a:pPr>
            <a:endParaRPr lang="pl-PL" altLang="pl-PL" sz="1400" b="1" dirty="0"/>
          </a:p>
          <a:p>
            <a:pPr>
              <a:spcBef>
                <a:spcPct val="0"/>
              </a:spcBef>
            </a:pPr>
            <a:r>
              <a:rPr lang="pl-PL" altLang="pl-PL" sz="1400" b="1" dirty="0"/>
              <a:t>Moduł 1 b</a:t>
            </a:r>
          </a:p>
          <a:p>
            <a:pPr>
              <a:spcBef>
                <a:spcPct val="0"/>
              </a:spcBef>
            </a:pPr>
            <a:r>
              <a:rPr lang="pl-PL" altLang="pl-PL" sz="1400" dirty="0"/>
              <a:t>1. Kalkulacja kosztów (określona przez wojewodę),</a:t>
            </a:r>
          </a:p>
          <a:p>
            <a:pPr algn="just">
              <a:spcBef>
                <a:spcPct val="0"/>
              </a:spcBef>
            </a:pPr>
            <a:r>
              <a:rPr lang="pl-PL" altLang="pl-PL" sz="1400" dirty="0"/>
              <a:t>2. Dokument (np. uchwała rady gminy) potwierdzający istnienie lub planowane wprowadzenie </a:t>
            </a:r>
          </a:p>
          <a:p>
            <a:pPr algn="just">
              <a:spcBef>
                <a:spcPct val="0"/>
              </a:spcBef>
            </a:pPr>
            <a:r>
              <a:rPr lang="pl-PL" altLang="pl-PL" sz="1400" dirty="0"/>
              <a:t>w 2021 r. powszechnego systemu dofinansowania pobytu dzieci w instytucjach opieki, przez który rozumie się:</a:t>
            </a:r>
          </a:p>
          <a:p>
            <a:pPr algn="just">
              <a:spcBef>
                <a:spcPct val="0"/>
              </a:spcBef>
            </a:pPr>
            <a:r>
              <a:rPr lang="pl-PL" altLang="pl-PL" sz="1400" dirty="0"/>
              <a:t>    - prowadzenie przez gminę instytucji opieki, które zapewniają miejsca dla przynajmniej 33% dzieci w rocznikach 1-2 </a:t>
            </a:r>
            <a:r>
              <a:rPr lang="pl-PL" altLang="pl-PL" sz="1400" b="1" dirty="0"/>
              <a:t>lub</a:t>
            </a:r>
          </a:p>
          <a:p>
            <a:pPr algn="just">
              <a:spcBef>
                <a:spcPct val="0"/>
              </a:spcBef>
            </a:pPr>
            <a:r>
              <a:rPr lang="pl-PL" altLang="pl-PL" sz="1400" dirty="0"/>
              <a:t>    - dofinansowanie przez gminę pobytu wszystkich dzieci w niepublicznych instytucjach opieki (np. dopłaty do miejsc w instytucjach prowadzonych przez podmioty niegminne, bony dla rodziców na pokrycie kosztów pobytu dziecka w niegminnych instytucjach opieki)</a:t>
            </a:r>
          </a:p>
          <a:p>
            <a:pPr>
              <a:spcBef>
                <a:spcPct val="0"/>
              </a:spcBef>
            </a:pPr>
            <a:endParaRPr lang="pl-PL" altLang="pl-PL" sz="1400" b="1" dirty="0"/>
          </a:p>
          <a:p>
            <a:pPr>
              <a:spcBef>
                <a:spcPct val="0"/>
              </a:spcBef>
            </a:pPr>
            <a:r>
              <a:rPr lang="pl-PL" altLang="pl-PL" sz="1400" b="1" dirty="0"/>
              <a:t>Moduł 2</a:t>
            </a:r>
          </a:p>
          <a:p>
            <a:pPr algn="just">
              <a:spcBef>
                <a:spcPct val="0"/>
              </a:spcBef>
            </a:pPr>
            <a:r>
              <a:rPr lang="pl-PL" altLang="pl-PL" sz="1400" dirty="0"/>
              <a:t>1. Kalkulacja kosztów (określona przez wojewodę),</a:t>
            </a:r>
          </a:p>
          <a:p>
            <a:pPr algn="just">
              <a:spcBef>
                <a:spcPct val="0"/>
              </a:spcBef>
            </a:pPr>
            <a:r>
              <a:rPr lang="pl-PL" altLang="pl-PL" sz="1400" dirty="0"/>
              <a:t>2. Wyciąg z rejestru żłobków i klubów dziecięcych (na dzień składania oferty),</a:t>
            </a:r>
          </a:p>
          <a:p>
            <a:pPr algn="just">
              <a:spcBef>
                <a:spcPct val="0"/>
              </a:spcBef>
            </a:pPr>
            <a:r>
              <a:rPr lang="pl-PL" altLang="pl-PL" sz="1400" dirty="0"/>
              <a:t>3. Oświadczenie o przeciętnej miesięcznej liczbie dotowanych dzieci w niepublicznych żłobkach i klubach dziecięcych w 2020 r. – zał. nr 12 do Programu </a:t>
            </a:r>
          </a:p>
          <a:p>
            <a:r>
              <a:rPr lang="pl-PL" altLang="pl-PL" dirty="0"/>
              <a:t> 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20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1B39FC3-1BF6-4CC9-A094-492F6DBF1D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" y="1556792"/>
            <a:ext cx="7693025" cy="47900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>
              <a:lnSpc>
                <a:spcPct val="150000"/>
              </a:lnSpc>
              <a:spcAft>
                <a:spcPts val="0"/>
              </a:spcAft>
              <a:defRPr/>
            </a:pPr>
            <a:r>
              <a:rPr lang="pl-PL" sz="1600" b="1" dirty="0">
                <a:solidFill>
                  <a:srgbClr val="FF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UWAGA!</a:t>
            </a:r>
          </a:p>
          <a:p>
            <a:pPr algn="ctr">
              <a:lnSpc>
                <a:spcPct val="150000"/>
              </a:lnSpc>
              <a:spcAft>
                <a:spcPts val="0"/>
              </a:spcAft>
              <a:defRPr/>
            </a:pPr>
            <a:endParaRPr lang="pl-PL" sz="1600" dirty="0">
              <a:solidFill>
                <a:srgbClr val="00B050"/>
              </a:solidFill>
            </a:endParaRPr>
          </a:p>
          <a:p>
            <a:pPr marL="285750" indent="-285750" algn="just">
              <a:lnSpc>
                <a:spcPct val="150000"/>
              </a:lnSpc>
              <a:spcBef>
                <a:spcPts val="0"/>
              </a:spcBef>
              <a:buSzPct val="110000"/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W module 1a i 1b, w przypadku oferty dotyczącej inwestycji budowlanej, beneficjent będzie miał obowiązek przedstawienia </a:t>
            </a:r>
            <a:r>
              <a:rPr lang="pl-PL" sz="1600" b="1" dirty="0"/>
              <a:t>programu inwestycji </a:t>
            </a:r>
            <a:r>
              <a:rPr lang="pl-PL" sz="1600" dirty="0"/>
              <a:t>oraz dokumentu potwierdzającego</a:t>
            </a:r>
            <a:r>
              <a:rPr lang="pl-PL" sz="1600" b="1" dirty="0"/>
              <a:t> tytuł prawny do lokalu,</a:t>
            </a:r>
            <a:r>
              <a:rPr lang="pl-PL" sz="1600" dirty="0"/>
              <a:t> w którym będzie prowadzona instytucja opieki, na </a:t>
            </a:r>
            <a:r>
              <a:rPr lang="pl-PL" sz="1600" b="1" u="sng" dirty="0">
                <a:solidFill>
                  <a:srgbClr val="00B050"/>
                </a:solidFill>
              </a:rPr>
              <a:t>etapie składania do Wojewody oświadczenia o przyjęciu dofinansowania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SzPct val="110000"/>
              <a:defRPr/>
            </a:pPr>
            <a:r>
              <a:rPr lang="pl-PL" sz="1600" dirty="0"/>
              <a:t>      Wzór programu inwestycji – zał. nr 10 do Programu </a:t>
            </a:r>
          </a:p>
          <a:p>
            <a:pPr marL="0" indent="0">
              <a:spcBef>
                <a:spcPts val="0"/>
              </a:spcBef>
              <a:buSzPct val="110000"/>
              <a:defRPr/>
            </a:pPr>
            <a:endParaRPr lang="pl-PL" sz="1400" b="1" dirty="0"/>
          </a:p>
          <a:p>
            <a:pPr marL="0" indent="0">
              <a:spcBef>
                <a:spcPts val="0"/>
              </a:spcBef>
              <a:defRPr/>
            </a:pPr>
            <a:endParaRPr lang="pl-PL" sz="1400" dirty="0"/>
          </a:p>
          <a:p>
            <a:pPr marL="0" indent="0">
              <a:spcBef>
                <a:spcPts val="0"/>
              </a:spcBef>
              <a:defRPr/>
            </a:pPr>
            <a:endParaRPr lang="pl-PL" altLang="pl-PL" sz="1400" dirty="0"/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184" y="511175"/>
            <a:ext cx="4841920" cy="499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Załączniki do oferty konkursowej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4534F92-229D-4CA6-B259-FB0550958F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196752"/>
            <a:ext cx="769302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/>
            <a:r>
              <a:rPr lang="pl-PL" sz="1600" b="1" dirty="0"/>
              <a:t>Wymagania wg pkt. 8.1 Resortowego programu „Maluch+” 2021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W razie stwierdzenia w ofercie (załącznikach) – braków, błędów lub niejasności, Wojewoda informuje o nich oferenta i </a:t>
            </a:r>
            <a:r>
              <a:rPr lang="pl-PL" sz="1600" b="1" dirty="0"/>
              <a:t>wzywa do korekty</a:t>
            </a:r>
            <a:r>
              <a:rPr lang="pl-PL" sz="1600" dirty="0"/>
              <a:t>, uzupełnienia lub wyjaśnienia, wskazując sposób poprawy, uzupełnienia lub wyjaśnienia </a:t>
            </a:r>
            <a:br>
              <a:rPr lang="pl-PL" sz="1600" dirty="0"/>
            </a:br>
            <a:r>
              <a:rPr lang="pl-PL" sz="1600" b="1" dirty="0"/>
              <a:t>w wyznaczonym terminie</a:t>
            </a:r>
            <a:r>
              <a:rPr lang="pl-PL" sz="1600" dirty="0"/>
              <a:t>, pod rygorem odrzucenia oferty.</a:t>
            </a:r>
            <a:endParaRPr lang="pl-PL" sz="1600" b="1" dirty="0"/>
          </a:p>
          <a:p>
            <a:pPr marL="0" indent="0">
              <a:spcBef>
                <a:spcPts val="0"/>
              </a:spcBef>
              <a:defRPr/>
            </a:pPr>
            <a:endParaRPr lang="pl-PL" sz="1400" dirty="0"/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Wojewoda informuje i wzywa do korekty drogą mailową na adres poczty elektronicznej podany w ofercie; określa jednakowy dla wszystkich oferentów tryb dokonywania korekt, uzupełnień lub wyjaśnień.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Korekty, uzupełnienia i wyjaśnienia mogą być dokonywane wyłącznie przez oferenta lub przez osobę upoważnioną. </a:t>
            </a:r>
          </a:p>
          <a:p>
            <a:pPr marL="0" indent="0" algn="ctr">
              <a:lnSpc>
                <a:spcPct val="150000"/>
              </a:lnSpc>
            </a:pPr>
            <a:r>
              <a:rPr lang="pl-PL" sz="1600" dirty="0">
                <a:solidFill>
                  <a:srgbClr val="FF0000"/>
                </a:solidFill>
              </a:rPr>
              <a:t>Oferta oraz załączniki mogą być skorygowane lub uzupełnione </a:t>
            </a:r>
            <a:r>
              <a:rPr lang="pl-PL" sz="1600" b="1" u="sng" dirty="0">
                <a:solidFill>
                  <a:srgbClr val="FF0000"/>
                </a:solidFill>
              </a:rPr>
              <a:t>jeden raz </a:t>
            </a:r>
            <a:r>
              <a:rPr lang="pl-PL" sz="1600" dirty="0">
                <a:solidFill>
                  <a:srgbClr val="FF0000"/>
                </a:solidFill>
              </a:rPr>
              <a:t>na prośbę beneficjenta (przed upływem terminu składania ofert) !</a:t>
            </a:r>
            <a:endParaRPr lang="pl-PL" altLang="pl-PL" sz="1600" dirty="0">
              <a:solidFill>
                <a:srgbClr val="FF000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29613"/>
            <a:ext cx="5065192" cy="51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Kwalifikowanie ofert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22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8D0A9248-0DC4-4246-89F8-8C952A82D2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96052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FA8B0E60-B006-4240-AE95-DE30B23F5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23</a:t>
            </a:fld>
            <a:endParaRPr lang="pl-PL" altLang="pl-PL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B80AEC43-8D9B-40E7-B6F8-5BDC00F4C874}"/>
              </a:ext>
            </a:extLst>
          </p:cNvPr>
          <p:cNvSpPr txBox="1"/>
          <p:nvPr/>
        </p:nvSpPr>
        <p:spPr>
          <a:xfrm>
            <a:off x="755576" y="2416651"/>
            <a:ext cx="793122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Beneficjenci zakwalifikowani do Programu, </a:t>
            </a:r>
            <a:r>
              <a:rPr lang="pl-PL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 ciągu 7 dni roboczych</a:t>
            </a: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od dnia ogłoszenia wyników konkursu - dostarczają do Urzędu Wojewódzkiego: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sz="18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pl-PL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oświadczenie o przyjęciu dotacji lub środków z Funduszu Pracy, </a:t>
            </a:r>
          </a:p>
          <a:p>
            <a:pPr marL="285750" indent="-285750" algn="just">
              <a:buFont typeface="Wingdings" panose="05000000000000000000" pitchFamily="2" charset="2"/>
              <a:buChar char="§"/>
              <a:defRPr/>
            </a:pPr>
            <a:r>
              <a:rPr lang="pl-PL" sz="1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program inwestycji oraz tytuł prawny do lokalu.</a:t>
            </a:r>
          </a:p>
        </p:txBody>
      </p:sp>
      <p:sp>
        <p:nvSpPr>
          <p:cNvPr id="8" name="Text Box 1">
            <a:extLst>
              <a:ext uri="{FF2B5EF4-FFF2-40B4-BE49-F238E27FC236}">
                <a16:creationId xmlns:a16="http://schemas.microsoft.com/office/drawing/2014/main" id="{EC14EF56-311C-44B8-9A90-4E4ABFCBA8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529613"/>
            <a:ext cx="5065192" cy="51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Wyniki Konkursu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1E87F216-4588-4F27-95EE-43BFA18C54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815F1A0A-3BE4-4C34-81B4-33CDF764110F}"/>
              </a:ext>
            </a:extLst>
          </p:cNvPr>
          <p:cNvSpPr txBox="1"/>
          <p:nvPr/>
        </p:nvSpPr>
        <p:spPr>
          <a:xfrm>
            <a:off x="1835696" y="170080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WAŻNE !!!</a:t>
            </a:r>
          </a:p>
        </p:txBody>
      </p:sp>
    </p:spTree>
    <p:extLst>
      <p:ext uri="{BB962C8B-B14F-4D97-AF65-F5344CB8AC3E}">
        <p14:creationId xmlns:p14="http://schemas.microsoft.com/office/powerpoint/2010/main" val="358908679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111" y="1256112"/>
            <a:ext cx="7693025" cy="2448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l-PL" sz="1600" dirty="0"/>
              <a:t>Wojewoda zawiera z beneficjentami umowy o dofinansowanie niezwłocznie i nie później niż w terminie </a:t>
            </a:r>
            <a:r>
              <a:rPr lang="pl-PL" sz="1600" b="1" dirty="0"/>
              <a:t>do 3 miesięcy po uzyskaniu środków na realizację Programu</a:t>
            </a:r>
            <a:r>
              <a:rPr lang="pl-PL" sz="1600" dirty="0"/>
              <a:t>, z zastrzeżeniem że beneficjent przedłożył komplet spójnych i poprawnych dokumentów niezbędnych do jej zawarcia.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W pierwszej kolejności wojewoda zawiera umowy z beneficjentami, którzy uzyskali dofinansowanie do utworzenia nowych miejsc opieki (moduł 1a, 1b i 3).</a:t>
            </a:r>
            <a:endParaRPr lang="pl-PL" altLang="pl-PL" sz="1600" dirty="0">
              <a:solidFill>
                <a:srgbClr val="FF000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111" y="633173"/>
            <a:ext cx="4057080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Zawarcie umowy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24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8930D00-78A0-424A-95C8-9C4E8B310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9A163BD6-C93C-40E8-A5EF-444320C2A8B8}"/>
              </a:ext>
            </a:extLst>
          </p:cNvPr>
          <p:cNvSpPr txBox="1"/>
          <p:nvPr/>
        </p:nvSpPr>
        <p:spPr>
          <a:xfrm>
            <a:off x="967110" y="3704384"/>
            <a:ext cx="749332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WAŻNE !!! W przypadku rezygnacji z podpisania umowy wymagane jest złożenie pisemnej rezygnacji wraz ze szczegółowym uzasadnieniem. </a:t>
            </a:r>
          </a:p>
        </p:txBody>
      </p:sp>
    </p:spTree>
    <p:extLst>
      <p:ext uri="{BB962C8B-B14F-4D97-AF65-F5344CB8AC3E}">
        <p14:creationId xmlns:p14="http://schemas.microsoft.com/office/powerpoint/2010/main" val="2921720141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313384"/>
            <a:ext cx="769302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pl-PL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Złożenie oferty na właściwych formularzu wraz z wymaganymi załącznikami;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Zapewnienie kompletności, poprawności i aktualności danych wykazywanych w rejestrze żłobków i klubów dziecięcych oraz </a:t>
            </a:r>
            <a:br>
              <a:rPr lang="pl-PL" sz="1800" dirty="0"/>
            </a:br>
            <a:r>
              <a:rPr lang="pl-PL" sz="1800" dirty="0"/>
              <a:t>w wykazie opiekunów;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Realizacja zadań zgodnie z zawartymi umowami;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Umieszczenie informacji o korzystaniu z dofinansowania z Programu „MALUCH+” 2021 w widocznym miejscu na terenie dofinansowanej instytucji przez okres trwałości oraz możliwość korzystania z logo;</a:t>
            </a:r>
            <a:endParaRPr lang="pl-PL" altLang="pl-PL" sz="1800" dirty="0">
              <a:solidFill>
                <a:srgbClr val="FF000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747" y="693690"/>
            <a:ext cx="4489128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Zadania oferenta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25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076684D1-EBFA-42E6-A954-D819940467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78894210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313384"/>
            <a:ext cx="7693025" cy="34837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pl-PL" sz="14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Prowadzenie wyodrębnionej ewidencji księgowej dla poszczególnych źródeł dofinansowania;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Prowadzenie odrębnego rachunku bankowego dla środków dofinansowania, w sytuacji przyznania dofinansowania z dwóch źródeł prowadzenie odrębnych rachunków bankowych dla tych środków;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Zapewnienie minimalnego okresu funkcjonowania miejsc dofinansowanych z Programu, zgodnie z Programem i zawartą umową;</a:t>
            </a: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05152" y="693690"/>
            <a:ext cx="4129088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Zadania oferenta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26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FE40E01-A237-4D41-A9A4-CDC714E13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48751221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>
            <a:extLst>
              <a:ext uri="{FF2B5EF4-FFF2-40B4-BE49-F238E27FC236}">
                <a16:creationId xmlns:a16="http://schemas.microsoft.com/office/drawing/2014/main" id="{ADC80104-C6EA-4FDA-9EF9-B5902ADD61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4406" y="1628800"/>
            <a:ext cx="7693025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pl-PL" sz="1600" dirty="0"/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altLang="pl-PL" sz="1800" dirty="0">
                <a:solidFill>
                  <a:srgbClr val="002060"/>
                </a:solidFill>
              </a:rPr>
              <a:t>TERMINOWE rozliczenie z wojewodą otrzymanego dofinansowania oraz poddanie się kontroli zgodnie z umową w sprawie udzielenia dofinansowania;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Przedstawienie na żądanie wojewody wyjaśnień, informacji </a:t>
            </a:r>
            <a:br>
              <a:rPr lang="pl-PL" sz="1800" dirty="0"/>
            </a:br>
            <a:r>
              <a:rPr lang="pl-PL" sz="1800" dirty="0"/>
              <a:t>i dokumentów dotyczących realizacji zadania;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800" dirty="0"/>
              <a:t>Przechowywanie dokumentacji związanej z realizacją zadania przez okres 5 lat.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altLang="pl-PL" sz="1800" dirty="0">
              <a:solidFill>
                <a:srgbClr val="002060"/>
              </a:solidFill>
            </a:endParaRP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023" y="800110"/>
            <a:ext cx="3985072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Zadania oferenta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27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7FE54397-0806-4FDE-9A75-217202F11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9422365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054" y="1052736"/>
            <a:ext cx="7920880" cy="51301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pl-PL" sz="10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Dofinansowanie dotyczy zadań realizowanych w okresie od dnia 1 stycznia 2021 r. do dnia 31 grudnia 2021 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Zakończenie zadania polegającego na utworzeniu nowych miejsc opieki w ramach modułu 1 i 3 należy rozumieć jako dzień dokonania wpisu instytucji opieki do rejestru żłobków i klubów dziecięcych lub do wykazu dziennych opiekunów lub dzień dokonania zmiany ww. wpisu, który może przypadać do dnia 31 stycznia 2022 r., przy czym wykorzystanie środków z dotacji/Funduszu Pracy oraz środków własnych na to zadanie, jak i rzeczowe zakończenie zadania, musi nastąpić do 31 grudnia 2021 r.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Beneficjent otrzymujący dofinansowanie zobowiązany jest do zwrotu niewykorzystanej części dofinansowania w terminie nie dłuższym niż 15 dni od dnia zakończenia zadania i nie później niż 15 stycznia 2022 r. oraz jego rozliczenia w sposób wskazany przez wojewodę.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1600" dirty="0"/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584" y="516861"/>
            <a:ext cx="5220072" cy="535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rgbClr val="30ACEC">
                    <a:lumMod val="50000"/>
                  </a:srgbClr>
                </a:solidFill>
              </a:rPr>
              <a:t>Czas trwania zadania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28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65A14DD8-92CD-4893-901D-DFE854F65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828379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>
            <a:extLst>
              <a:ext uri="{FF2B5EF4-FFF2-40B4-BE49-F238E27FC236}">
                <a16:creationId xmlns:a16="http://schemas.microsoft.com/office/drawing/2014/main" id="{A3C060B2-468D-47CA-8C57-C9D5E0F22A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054" y="1412777"/>
            <a:ext cx="7920880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endParaRPr lang="pl-PL" sz="1000" dirty="0">
              <a:solidFill>
                <a:srgbClr val="000000"/>
              </a:solidFill>
              <a:latin typeface="Wingdings" panose="05000000000000000000" pitchFamily="2" charset="2"/>
            </a:endParaRP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/>
              <a:t>Podmiot objęty dofinansowaniem z Programu w zakresie tworzenia miejsc zobowiązuje się do zapewnienia po 2021 r. funkcjonowania miejsc opieki nad dziećmi, powstałych z udziałem środków z Programu, przez minimalny okres funkcjonowania miejsc: </a:t>
            </a:r>
            <a:r>
              <a:rPr lang="pl-PL" sz="1600" b="1" dirty="0"/>
              <a:t>5 lat, tj. do dnia 31 grudnia 2026 r. </a:t>
            </a:r>
            <a:r>
              <a:rPr lang="pl-PL" sz="1600" dirty="0"/>
              <a:t>(min. 60% miejsc wskazanych w umowie wykorzystywanych przez ww. okres). 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1600" dirty="0"/>
          </a:p>
          <a:p>
            <a:pPr>
              <a:buFont typeface="Arial" panose="020B0604020202020204" pitchFamily="34" charset="0"/>
              <a:buChar char="•"/>
            </a:pPr>
            <a:endParaRPr lang="pl-PL" sz="1600" dirty="0"/>
          </a:p>
        </p:txBody>
      </p:sp>
      <p:sp>
        <p:nvSpPr>
          <p:cNvPr id="6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563459"/>
            <a:ext cx="5794900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rgbClr val="30ACEC">
                    <a:lumMod val="50000"/>
                  </a:srgbClr>
                </a:solidFill>
              </a:rPr>
              <a:t>Okres trwałości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29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E5D07C20-7F51-428D-99C7-E15CF9805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9156925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>
            <a:extLst>
              <a:ext uri="{FF2B5EF4-FFF2-40B4-BE49-F238E27FC236}">
                <a16:creationId xmlns:a16="http://schemas.microsoft.com/office/drawing/2014/main" id="{91433345-7366-4FDD-8ACE-A697956BD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2132856"/>
            <a:ext cx="7693025" cy="4133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3366"/>
              </a:buClr>
              <a:buSzPct val="75000"/>
              <a:defRPr/>
            </a:pPr>
            <a:endParaRPr lang="pl-PL" altLang="pl-PL" sz="1600" dirty="0"/>
          </a:p>
          <a:p>
            <a:pPr algn="ctr">
              <a:spcBef>
                <a:spcPts val="0"/>
              </a:spcBef>
              <a:defRPr/>
            </a:pPr>
            <a:endParaRPr lang="pl-PL" sz="1600" b="1" dirty="0"/>
          </a:p>
          <a:p>
            <a:pPr algn="ctr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2000" dirty="0"/>
              <a:t>Celem programu MALUCH+ jest </a:t>
            </a:r>
            <a:r>
              <a:rPr lang="pl-PL" sz="2000" b="1" dirty="0"/>
              <a:t>zwiększenie dostępności oraz standardu </a:t>
            </a:r>
            <a:r>
              <a:rPr lang="pl-PL" sz="2000" dirty="0"/>
              <a:t>miejsc opieki w żłobkach, klubach dziecięcych </a:t>
            </a:r>
            <a:br>
              <a:rPr lang="pl-PL" sz="2000" dirty="0"/>
            </a:br>
            <a:r>
              <a:rPr lang="pl-PL" sz="2000" dirty="0"/>
              <a:t>i u dziennych opiekunów dla wszystkich dzieci, </a:t>
            </a:r>
            <a:br>
              <a:rPr lang="pl-PL" sz="2000" dirty="0"/>
            </a:br>
            <a:r>
              <a:rPr lang="pl-PL" sz="2000" dirty="0"/>
              <a:t>w tym dzieci niepełnosprawnych oraz wymagających szczególnej opieki. </a:t>
            </a:r>
          </a:p>
          <a:p>
            <a:pPr algn="ctr">
              <a:spcBef>
                <a:spcPts val="0"/>
              </a:spcBef>
              <a:defRPr/>
            </a:pPr>
            <a:r>
              <a:rPr lang="pl-PL" sz="2000" dirty="0"/>
              <a:t> 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8" y="116632"/>
            <a:ext cx="8171164" cy="10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Cel programu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C011EC5F-EF0C-4A5F-9DCE-00CB3E06BA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-13185"/>
            <a:ext cx="2339752" cy="721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umeru slajdu 1">
            <a:extLst>
              <a:ext uri="{FF2B5EF4-FFF2-40B4-BE49-F238E27FC236}">
                <a16:creationId xmlns:a16="http://schemas.microsoft.com/office/drawing/2014/main" id="{4C7EA5DD-41B7-45FE-A8B0-D3B8FD905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30</a:t>
            </a:fld>
            <a:endParaRPr lang="pl-PL" altLang="pl-PL"/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AAC011F4-2EA7-4496-AF68-3EF143190E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648" y="1196752"/>
            <a:ext cx="5794900" cy="796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rgbClr val="30ACEC">
                    <a:lumMod val="50000"/>
                  </a:srgbClr>
                </a:solidFill>
              </a:rPr>
              <a:t>Najczęściej popełniane błędy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DDC50B73-1E2B-4B77-9A04-717DB578A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4E99476-4BD8-40ED-A6D9-DB424221A7CF}"/>
              </a:ext>
            </a:extLst>
          </p:cNvPr>
          <p:cNvSpPr txBox="1"/>
          <p:nvPr/>
        </p:nvSpPr>
        <p:spPr>
          <a:xfrm>
            <a:off x="1403648" y="2204864"/>
            <a:ext cx="669674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99"/>
                </a:solidFill>
              </a:rPr>
              <a:t>Nieterminowość,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99"/>
                </a:solidFill>
              </a:rPr>
              <a:t>Braki w dokumentacji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99"/>
                </a:solidFill>
              </a:rPr>
              <a:t>Brak podpisów osób upoważnionych,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99"/>
                </a:solidFill>
              </a:rPr>
              <a:t>Brak kontaktu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99"/>
                </a:solidFill>
              </a:rPr>
              <a:t>Niespójność oferty,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pl-PL" dirty="0">
                <a:solidFill>
                  <a:srgbClr val="000099"/>
                </a:solidFill>
              </a:rPr>
              <a:t>Błędy rachunkowe,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>
              <a:solidFill>
                <a:srgbClr val="000099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pl-PL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2599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2708920"/>
            <a:ext cx="7780338" cy="998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Jak znaleźć materiały dot. programu Maluch+ 2021 na stronie Urzędu?</a:t>
            </a:r>
          </a:p>
        </p:txBody>
      </p:sp>
      <p:sp>
        <p:nvSpPr>
          <p:cNvPr id="3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31</a:t>
            </a:fld>
            <a:endParaRPr lang="pl-PL" alt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7FF6215-F9F6-4678-BC4B-EB3E73AB6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5459600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150" y="613573"/>
            <a:ext cx="6446128" cy="51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000" b="1" dirty="0">
                <a:solidFill>
                  <a:schemeClr val="accent1">
                    <a:lumMod val="50000"/>
                  </a:schemeClr>
                </a:solidFill>
              </a:rPr>
              <a:t>1. Strona www Warmińsko-Mazurskiego Urzędu Wojewódzkiego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53660" y="6428111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32</a:t>
            </a:fld>
            <a:endParaRPr lang="pl-PL" alt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E182AC9-84DF-41AF-A707-3DBBD97E3691}"/>
              </a:ext>
            </a:extLst>
          </p:cNvPr>
          <p:cNvSpPr txBox="1"/>
          <p:nvPr/>
        </p:nvSpPr>
        <p:spPr>
          <a:xfrm>
            <a:off x="2791793" y="1089845"/>
            <a:ext cx="457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https://www.gov.pl/web/uw-warminsko-mazurski/oferta-maluch--2021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44CCE6AE-7D7D-4DB8-A3CD-932AD43E3B89}"/>
              </a:ext>
            </a:extLst>
          </p:cNvPr>
          <p:cNvSpPr txBox="1"/>
          <p:nvPr/>
        </p:nvSpPr>
        <p:spPr>
          <a:xfrm>
            <a:off x="825053" y="1451837"/>
            <a:ext cx="797173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accent6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https://www.gov.pl/web/uw-warminsko-mazurski/oferta-maluch--2021</a:t>
            </a:r>
            <a:r>
              <a:rPr lang="pl-PL" sz="2000" dirty="0">
                <a:solidFill>
                  <a:schemeClr val="accent6">
                    <a:lumMod val="50000"/>
                  </a:schemeClr>
                </a:solidFill>
              </a:rPr>
              <a:t> </a:t>
            </a:r>
          </a:p>
        </p:txBody>
      </p:sp>
      <p:grpSp>
        <p:nvGrpSpPr>
          <p:cNvPr id="20" name="Grupa 19">
            <a:extLst>
              <a:ext uri="{FF2B5EF4-FFF2-40B4-BE49-F238E27FC236}">
                <a16:creationId xmlns:a16="http://schemas.microsoft.com/office/drawing/2014/main" id="{040F51AB-E730-4FD9-8127-AC83D3802FB9}"/>
              </a:ext>
            </a:extLst>
          </p:cNvPr>
          <p:cNvGrpSpPr/>
          <p:nvPr/>
        </p:nvGrpSpPr>
        <p:grpSpPr>
          <a:xfrm>
            <a:off x="825053" y="1875009"/>
            <a:ext cx="7971730" cy="646331"/>
            <a:chOff x="825053" y="1875009"/>
            <a:chExt cx="7971730" cy="646331"/>
          </a:xfrm>
        </p:grpSpPr>
        <p:sp>
          <p:nvSpPr>
            <p:cNvPr id="11" name="pole tekstowe 10">
              <a:extLst>
                <a:ext uri="{FF2B5EF4-FFF2-40B4-BE49-F238E27FC236}">
                  <a16:creationId xmlns:a16="http://schemas.microsoft.com/office/drawing/2014/main" id="{0855ED52-BF8A-43A2-9F0D-78FA585082D1}"/>
                </a:ext>
              </a:extLst>
            </p:cNvPr>
            <p:cNvSpPr txBox="1"/>
            <p:nvPr/>
          </p:nvSpPr>
          <p:spPr>
            <a:xfrm>
              <a:off x="825053" y="1875009"/>
              <a:ext cx="797173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Zakładka:</a:t>
              </a:r>
            </a:p>
            <a:p>
              <a:r>
                <a:rPr lang="pl-PL" b="1" dirty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Co robimy           Programy Rządowe         Maluch Plus         Maluch 2021</a:t>
              </a:r>
            </a:p>
          </p:txBody>
        </p:sp>
        <p:sp>
          <p:nvSpPr>
            <p:cNvPr id="12" name="Strzałka: w prawo 11">
              <a:extLst>
                <a:ext uri="{FF2B5EF4-FFF2-40B4-BE49-F238E27FC236}">
                  <a16:creationId xmlns:a16="http://schemas.microsoft.com/office/drawing/2014/main" id="{C86F6983-B14C-43EA-92B8-0900FB75A835}"/>
                </a:ext>
              </a:extLst>
            </p:cNvPr>
            <p:cNvSpPr/>
            <p:nvPr/>
          </p:nvSpPr>
          <p:spPr>
            <a:xfrm>
              <a:off x="2220497" y="2198174"/>
              <a:ext cx="360040" cy="2037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4" name="Strzałka: w prawo 13">
              <a:extLst>
                <a:ext uri="{FF2B5EF4-FFF2-40B4-BE49-F238E27FC236}">
                  <a16:creationId xmlns:a16="http://schemas.microsoft.com/office/drawing/2014/main" id="{75C814E7-7EE2-458A-9E3E-D315A129E8A0}"/>
                </a:ext>
              </a:extLst>
            </p:cNvPr>
            <p:cNvSpPr/>
            <p:nvPr/>
          </p:nvSpPr>
          <p:spPr>
            <a:xfrm>
              <a:off x="6819258" y="2228995"/>
              <a:ext cx="360040" cy="2037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16" name="Strzałka: w prawo 15">
              <a:extLst>
                <a:ext uri="{FF2B5EF4-FFF2-40B4-BE49-F238E27FC236}">
                  <a16:creationId xmlns:a16="http://schemas.microsoft.com/office/drawing/2014/main" id="{11C208E7-10AB-4882-8F72-DBB88D21938A}"/>
                </a:ext>
              </a:extLst>
            </p:cNvPr>
            <p:cNvSpPr/>
            <p:nvPr/>
          </p:nvSpPr>
          <p:spPr>
            <a:xfrm>
              <a:off x="4897773" y="2228996"/>
              <a:ext cx="360040" cy="20373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pic>
        <p:nvPicPr>
          <p:cNvPr id="18" name="Obraz 17">
            <a:extLst>
              <a:ext uri="{FF2B5EF4-FFF2-40B4-BE49-F238E27FC236}">
                <a16:creationId xmlns:a16="http://schemas.microsoft.com/office/drawing/2014/main" id="{6769B45F-4E2A-4C25-AFCB-D7C9F1CD54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322" b="15538"/>
          <a:stretch/>
        </p:blipFill>
        <p:spPr>
          <a:xfrm>
            <a:off x="971599" y="2537838"/>
            <a:ext cx="7825183" cy="3489623"/>
          </a:xfrm>
          <a:prstGeom prst="rect">
            <a:avLst/>
          </a:prstGeom>
        </p:spPr>
      </p:pic>
      <p:pic>
        <p:nvPicPr>
          <p:cNvPr id="22" name="Obraz 21">
            <a:extLst>
              <a:ext uri="{FF2B5EF4-FFF2-40B4-BE49-F238E27FC236}">
                <a16:creationId xmlns:a16="http://schemas.microsoft.com/office/drawing/2014/main" id="{E16CE1B3-BF66-4791-92D1-6B02A03E6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00651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9781" y="311853"/>
            <a:ext cx="5353224" cy="560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2. Zakładka „Co robimy”</a:t>
            </a:r>
          </a:p>
        </p:txBody>
      </p:sp>
      <p:grpSp>
        <p:nvGrpSpPr>
          <p:cNvPr id="11" name="Grupa 10">
            <a:extLst>
              <a:ext uri="{FF2B5EF4-FFF2-40B4-BE49-F238E27FC236}">
                <a16:creationId xmlns:a16="http://schemas.microsoft.com/office/drawing/2014/main" id="{F3ABC00A-5A4C-4175-BC9D-8AFD177798BC}"/>
              </a:ext>
            </a:extLst>
          </p:cNvPr>
          <p:cNvGrpSpPr/>
          <p:nvPr/>
        </p:nvGrpSpPr>
        <p:grpSpPr>
          <a:xfrm>
            <a:off x="1043608" y="980727"/>
            <a:ext cx="7913171" cy="4661717"/>
            <a:chOff x="1043608" y="980727"/>
            <a:chExt cx="7913171" cy="4661717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2"/>
            <a:srcRect b="14098"/>
            <a:stretch/>
          </p:blipFill>
          <p:spPr>
            <a:xfrm>
              <a:off x="1043608" y="980727"/>
              <a:ext cx="7913171" cy="4661717"/>
            </a:xfrm>
            <a:prstGeom prst="rect">
              <a:avLst/>
            </a:prstGeom>
          </p:spPr>
        </p:pic>
        <p:sp>
          <p:nvSpPr>
            <p:cNvPr id="4" name="Strzałka w dół 3"/>
            <p:cNvSpPr/>
            <p:nvPr/>
          </p:nvSpPr>
          <p:spPr>
            <a:xfrm rot="20314893">
              <a:off x="5473790" y="1281566"/>
              <a:ext cx="268696" cy="80381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sp>
          <p:nvSpPr>
            <p:cNvPr id="5" name="Strzałka w dół 4"/>
            <p:cNvSpPr/>
            <p:nvPr/>
          </p:nvSpPr>
          <p:spPr>
            <a:xfrm rot="5400000">
              <a:off x="5071883" y="4723034"/>
              <a:ext cx="268696" cy="80381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7" name="Symbol zastępczy stopki 1"/>
          <p:cNvSpPr txBox="1">
            <a:spLocks/>
          </p:cNvSpPr>
          <p:nvPr/>
        </p:nvSpPr>
        <p:spPr>
          <a:xfrm>
            <a:off x="2153660" y="6434722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33</a:t>
            </a:fld>
            <a:endParaRPr lang="pl-PL" alt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A001225-5C2B-4BEE-9691-7B8909063E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2319"/>
            <a:ext cx="1818430" cy="5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65246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>
            <a:extLst>
              <a:ext uri="{FF2B5EF4-FFF2-40B4-BE49-F238E27FC236}">
                <a16:creationId xmlns:a16="http://schemas.microsoft.com/office/drawing/2014/main" id="{7673516B-3BC4-4548-80FA-C3C8BF75306F}"/>
              </a:ext>
            </a:extLst>
          </p:cNvPr>
          <p:cNvGrpSpPr/>
          <p:nvPr/>
        </p:nvGrpSpPr>
        <p:grpSpPr>
          <a:xfrm>
            <a:off x="1043608" y="980728"/>
            <a:ext cx="7876659" cy="4608512"/>
            <a:chOff x="1043608" y="980728"/>
            <a:chExt cx="7876659" cy="4104456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2"/>
            <a:srcRect b="16625"/>
            <a:stretch/>
          </p:blipFill>
          <p:spPr>
            <a:xfrm>
              <a:off x="1043608" y="980728"/>
              <a:ext cx="7876659" cy="4104456"/>
            </a:xfrm>
            <a:prstGeom prst="rect">
              <a:avLst/>
            </a:prstGeom>
          </p:spPr>
        </p:pic>
        <p:sp>
          <p:nvSpPr>
            <p:cNvPr id="3" name="Strzałka w dół 2"/>
            <p:cNvSpPr/>
            <p:nvPr/>
          </p:nvSpPr>
          <p:spPr>
            <a:xfrm rot="16200000">
              <a:off x="1815223" y="2585377"/>
              <a:ext cx="268696" cy="80381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4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0"/>
            <a:ext cx="5785272" cy="83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4. Zakładka „Maluch+ 2021”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34</a:t>
            </a:fld>
            <a:endParaRPr lang="pl-PL" alt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BE308FDC-FAB4-4303-B5F5-AC3C9123E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2319"/>
            <a:ext cx="1818430" cy="5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1084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505503"/>
            <a:ext cx="4900018" cy="47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5. „Oferta MALUCH+ 2021”</a:t>
            </a:r>
          </a:p>
        </p:txBody>
      </p:sp>
      <p:grpSp>
        <p:nvGrpSpPr>
          <p:cNvPr id="9" name="Grupa 8">
            <a:extLst>
              <a:ext uri="{FF2B5EF4-FFF2-40B4-BE49-F238E27FC236}">
                <a16:creationId xmlns:a16="http://schemas.microsoft.com/office/drawing/2014/main" id="{C2A5F1A2-61A8-475A-9F68-D314E9EC8E4C}"/>
              </a:ext>
            </a:extLst>
          </p:cNvPr>
          <p:cNvGrpSpPr/>
          <p:nvPr/>
        </p:nvGrpSpPr>
        <p:grpSpPr>
          <a:xfrm>
            <a:off x="1090058" y="1160748"/>
            <a:ext cx="7913172" cy="4536504"/>
            <a:chOff x="1115616" y="980728"/>
            <a:chExt cx="7913172" cy="3600400"/>
          </a:xfrm>
        </p:grpSpPr>
        <p:pic>
          <p:nvPicPr>
            <p:cNvPr id="2" name="Obraz 1"/>
            <p:cNvPicPr>
              <a:picLocks noChangeAspect="1"/>
            </p:cNvPicPr>
            <p:nvPr/>
          </p:nvPicPr>
          <p:blipFill rotWithShape="1">
            <a:blip r:embed="rId2"/>
            <a:srcRect b="27202"/>
            <a:stretch/>
          </p:blipFill>
          <p:spPr>
            <a:xfrm>
              <a:off x="1115616" y="980728"/>
              <a:ext cx="7913172" cy="3600400"/>
            </a:xfrm>
            <a:prstGeom prst="rect">
              <a:avLst/>
            </a:prstGeom>
          </p:spPr>
        </p:pic>
        <p:sp>
          <p:nvSpPr>
            <p:cNvPr id="4" name="Strzałka w dół 3"/>
            <p:cNvSpPr/>
            <p:nvPr/>
          </p:nvSpPr>
          <p:spPr>
            <a:xfrm rot="16200000">
              <a:off x="1959239" y="2801401"/>
              <a:ext cx="268696" cy="803814"/>
            </a:xfrm>
            <a:prstGeom prst="downArrow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35</a:t>
            </a:fld>
            <a:endParaRPr lang="pl-PL" alt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8CD8C5AE-D55A-4AFC-8E86-D313628DED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2319"/>
            <a:ext cx="1962446" cy="605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19716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/>
          <p:cNvPicPr>
            <a:picLocks noChangeAspect="1"/>
          </p:cNvPicPr>
          <p:nvPr/>
        </p:nvPicPr>
        <p:blipFill rotWithShape="1">
          <a:blip r:embed="rId2"/>
          <a:srcRect l="15469" t="7280" r="41762" b="2451"/>
          <a:stretch/>
        </p:blipFill>
        <p:spPr>
          <a:xfrm>
            <a:off x="1696983" y="555492"/>
            <a:ext cx="5750034" cy="5889335"/>
          </a:xfrm>
          <a:prstGeom prst="rect">
            <a:avLst/>
          </a:prstGeom>
        </p:spPr>
      </p:pic>
      <p:sp>
        <p:nvSpPr>
          <p:cNvPr id="3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114452"/>
            <a:ext cx="5384170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2400" b="1" dirty="0">
                <a:solidFill>
                  <a:schemeClr val="accent1">
                    <a:lumMod val="50000"/>
                  </a:schemeClr>
                </a:solidFill>
              </a:rPr>
              <a:t>6. Lista załączników do pobrania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36</a:t>
            </a:fld>
            <a:endParaRPr lang="pl-PL" alt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4C8ACB00-F029-4B9A-AD40-C08F7F54B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2319"/>
            <a:ext cx="1818430" cy="560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52764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51713A18-B869-4BBD-B350-4B2FB88A7CB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8672" y="2276872"/>
            <a:ext cx="7839075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altLang="pl-PL" sz="1600" b="1" dirty="0"/>
          </a:p>
          <a:p>
            <a:pPr marL="457200" indent="-455613" algn="ctr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l-PL" altLang="pl-PL" sz="1600" b="1" dirty="0"/>
              <a:t>Wydział Polityki Społecznej </a:t>
            </a:r>
          </a:p>
          <a:p>
            <a:pPr marL="457200" indent="-455613" algn="ctr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l-PL" altLang="pl-PL" sz="1600" b="1" dirty="0"/>
              <a:t>Warmińsko-Mazurski Urząd Wojewódzki w Olsztynie:</a:t>
            </a:r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altLang="pl-PL" sz="1600" b="1" dirty="0"/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l-PL" altLang="pl-PL" sz="1600" dirty="0"/>
              <a:t>Marta </a:t>
            </a:r>
            <a:r>
              <a:rPr lang="pl-PL" altLang="pl-PL" sz="1600" dirty="0" err="1"/>
              <a:t>Chłusewicz</a:t>
            </a:r>
            <a:r>
              <a:rPr lang="pl-PL" altLang="pl-PL" sz="1600" dirty="0"/>
              <a:t>, tel. 89 52 32 758, </a:t>
            </a:r>
            <a:r>
              <a:rPr lang="pl-PL" altLang="pl-PL" sz="1600" dirty="0">
                <a:hlinkClick r:id="rId3"/>
              </a:rPr>
              <a:t>mchlusewicz@uw.olsztyn.pl</a:t>
            </a:r>
            <a:r>
              <a:rPr lang="pl-PL" altLang="pl-PL" sz="1600" dirty="0"/>
              <a:t> </a:t>
            </a:r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r>
              <a:rPr lang="pl-PL" altLang="pl-PL" sz="1600" dirty="0"/>
              <a:t>Mateusz </a:t>
            </a:r>
            <a:r>
              <a:rPr lang="pl-PL" altLang="pl-PL" sz="1600" dirty="0" err="1"/>
              <a:t>Rutynowski</a:t>
            </a:r>
            <a:r>
              <a:rPr lang="pl-PL" altLang="pl-PL" sz="1600" dirty="0"/>
              <a:t>, tel. 89 52 32 399, </a:t>
            </a:r>
            <a:r>
              <a:rPr lang="pl-PL" altLang="pl-PL" sz="1600" dirty="0">
                <a:hlinkClick r:id="rId4"/>
              </a:rPr>
              <a:t>mrutynowski@uw.olsztyn.pl</a:t>
            </a:r>
            <a:r>
              <a:rPr lang="pl-PL" altLang="pl-PL" sz="1600" dirty="0"/>
              <a:t> </a:t>
            </a:r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altLang="pl-PL" sz="1600" dirty="0"/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altLang="pl-PL" sz="1600" b="1" dirty="0"/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sz="1400" dirty="0">
              <a:hlinkClick r:id="rId5"/>
            </a:endParaRPr>
          </a:p>
          <a:p>
            <a:pPr marL="457200" indent="-455613" eaLnBrk="1" hangingPunct="1">
              <a:lnSpc>
                <a:spcPct val="80000"/>
              </a:lnSpc>
              <a:buClrTx/>
              <a:buSzPct val="75000"/>
              <a:tabLst>
                <a:tab pos="457200" algn="l"/>
                <a:tab pos="904875" algn="l"/>
                <a:tab pos="1354138" algn="l"/>
                <a:tab pos="1803400" algn="l"/>
                <a:tab pos="2252663" algn="l"/>
                <a:tab pos="2701925" algn="l"/>
                <a:tab pos="3151188" algn="l"/>
                <a:tab pos="3600450" algn="l"/>
                <a:tab pos="4049713" algn="l"/>
                <a:tab pos="4498975" algn="l"/>
                <a:tab pos="4948238" algn="l"/>
                <a:tab pos="5397500" algn="l"/>
                <a:tab pos="5846763" algn="l"/>
                <a:tab pos="6296025" algn="l"/>
                <a:tab pos="6745288" algn="l"/>
                <a:tab pos="7194550" algn="l"/>
                <a:tab pos="7643813" algn="l"/>
                <a:tab pos="8093075" algn="l"/>
                <a:tab pos="8542338" algn="l"/>
                <a:tab pos="8991600" algn="l"/>
                <a:tab pos="9440863" algn="l"/>
              </a:tabLst>
              <a:defRPr/>
            </a:pPr>
            <a:endParaRPr lang="pl-PL" sz="1400" dirty="0">
              <a:hlinkClick r:id="rId5"/>
            </a:endParaRPr>
          </a:p>
          <a:p>
            <a:pPr marL="0" indent="0" eaLnBrk="1" hangingPunct="1">
              <a:spcBef>
                <a:spcPts val="600"/>
              </a:spcBef>
              <a:buClr>
                <a:srgbClr val="003366"/>
              </a:buClr>
              <a:buSzPct val="75000"/>
              <a:defRPr/>
            </a:pPr>
            <a:endParaRPr lang="pl-PL" altLang="pl-PL" sz="1400" dirty="0">
              <a:solidFill>
                <a:schemeClr val="tx1"/>
              </a:solidFill>
            </a:endParaRPr>
          </a:p>
        </p:txBody>
      </p:sp>
      <p:sp>
        <p:nvSpPr>
          <p:cNvPr id="7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737" y="659811"/>
            <a:ext cx="4438260" cy="627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Osoby do kontaktu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37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9346444-3FFD-45B6-9F95-D7E009530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32319"/>
            <a:ext cx="2034454" cy="627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ext Box 1">
            <a:extLst>
              <a:ext uri="{FF2B5EF4-FFF2-40B4-BE49-F238E27FC236}">
                <a16:creationId xmlns:a16="http://schemas.microsoft.com/office/drawing/2014/main" id="{FDDC3C40-873D-4E67-A7B5-7E808F7009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7870" y="2420888"/>
            <a:ext cx="7672388" cy="1347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600" b="1" dirty="0"/>
              <a:t>Dziękujemy za uwagę</a:t>
            </a:r>
          </a:p>
        </p:txBody>
      </p:sp>
      <p:sp>
        <p:nvSpPr>
          <p:cNvPr id="36867" name="Text Box 2">
            <a:extLst>
              <a:ext uri="{FF2B5EF4-FFF2-40B4-BE49-F238E27FC236}">
                <a16:creationId xmlns:a16="http://schemas.microsoft.com/office/drawing/2014/main" id="{E36692BE-E026-470C-8D24-A9050CD89A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23728" y="5733256"/>
            <a:ext cx="6624736" cy="670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Pct val="75000"/>
              <a:buFontTx/>
              <a:buNone/>
            </a:pPr>
            <a:r>
              <a:rPr lang="pl-PL" altLang="pl-PL" sz="1800" dirty="0">
                <a:solidFill>
                  <a:srgbClr val="006666"/>
                </a:solidFill>
              </a:rPr>
              <a:t>Materiał opracowany przez pracowników </a:t>
            </a:r>
          </a:p>
          <a:p>
            <a:pPr algn="ctr" eaLnBrk="1" hangingPunct="1">
              <a:spcBef>
                <a:spcPct val="0"/>
              </a:spcBef>
              <a:buClrTx/>
              <a:buSzPct val="75000"/>
              <a:buFontTx/>
              <a:buNone/>
            </a:pPr>
            <a:r>
              <a:rPr lang="pl-PL" altLang="pl-PL" sz="1800" dirty="0">
                <a:solidFill>
                  <a:srgbClr val="006666"/>
                </a:solidFill>
              </a:rPr>
              <a:t>Wydziału Polityki Społecznej </a:t>
            </a:r>
          </a:p>
          <a:p>
            <a:pPr algn="ctr" eaLnBrk="1" hangingPunct="1">
              <a:spcBef>
                <a:spcPct val="0"/>
              </a:spcBef>
              <a:buClrTx/>
              <a:buSzPct val="75000"/>
              <a:buFontTx/>
              <a:buNone/>
            </a:pPr>
            <a:r>
              <a:rPr lang="pl-PL" altLang="pl-PL" sz="1800" dirty="0">
                <a:solidFill>
                  <a:srgbClr val="006666"/>
                </a:solidFill>
              </a:rPr>
              <a:t>Warmińsko-Mazurskiego Urzędu Wojewódzkiego w Olsztynie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38</a:t>
            </a:fld>
            <a:endParaRPr lang="pl-PL" altLang="pl-PL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2">
            <a:extLst>
              <a:ext uri="{FF2B5EF4-FFF2-40B4-BE49-F238E27FC236}">
                <a16:creationId xmlns:a16="http://schemas.microsoft.com/office/drawing/2014/main" id="{91433345-7366-4FDD-8ACE-A697956BD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438" y="1200712"/>
            <a:ext cx="7693025" cy="50651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eaLnBrk="1" hangingPunct="1">
              <a:spcBef>
                <a:spcPts val="0"/>
              </a:spcBef>
              <a:buClr>
                <a:srgbClr val="003366"/>
              </a:buClr>
              <a:buSzPct val="75000"/>
              <a:defRPr/>
            </a:pPr>
            <a:endParaRPr lang="pl-PL" altLang="pl-PL" sz="1600" dirty="0"/>
          </a:p>
          <a:p>
            <a:pPr marL="0" indent="0" algn="just"/>
            <a:r>
              <a:rPr lang="pl-PL" sz="1600" dirty="0"/>
              <a:t>Art. 62 </a:t>
            </a:r>
            <a:r>
              <a:rPr lang="pl-PL" sz="1600" i="1" dirty="0"/>
              <a:t>ustawy z dnia 4 lutego 2011 r. o opiece nad dziećmi w wieku do lat 3 </a:t>
            </a:r>
          </a:p>
          <a:p>
            <a:pPr marL="0" indent="0" algn="just"/>
            <a:r>
              <a:rPr lang="pl-PL" sz="1600" dirty="0"/>
              <a:t>(Dz. U. z 2020 r. poz. 326, z </a:t>
            </a:r>
            <a:r>
              <a:rPr lang="pl-PL" sz="1600" dirty="0" err="1"/>
              <a:t>późn</a:t>
            </a:r>
            <a:r>
              <a:rPr lang="pl-PL" sz="1600" dirty="0"/>
              <a:t>. zm.)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Art. 109i ust. 1. </a:t>
            </a:r>
            <a:r>
              <a:rPr lang="pl-PL" sz="1600" i="1" dirty="0"/>
              <a:t>ustawy z dnia 20 kwietnia 2004 r. o promocji zatrudnienia </a:t>
            </a:r>
            <a:br>
              <a:rPr lang="pl-PL" sz="1600" i="1" dirty="0"/>
            </a:br>
            <a:r>
              <a:rPr lang="pl-PL" sz="1600" i="1" dirty="0"/>
              <a:t>i instytucjach rynku pracy </a:t>
            </a:r>
            <a:r>
              <a:rPr lang="pl-PL" sz="1600" dirty="0"/>
              <a:t>(Dz. U. z 2019 r. poz. 1482, z </a:t>
            </a:r>
            <a:r>
              <a:rPr lang="pl-PL" sz="1600" dirty="0" err="1"/>
              <a:t>późn</a:t>
            </a:r>
            <a:r>
              <a:rPr lang="pl-PL" sz="1600" dirty="0"/>
              <a:t>. zm.) </a:t>
            </a:r>
          </a:p>
          <a:p>
            <a:pPr marL="0" indent="0" algn="just">
              <a:lnSpc>
                <a:spcPct val="150000"/>
              </a:lnSpc>
            </a:pPr>
            <a:r>
              <a:rPr lang="pl-PL" sz="1600" dirty="0"/>
              <a:t>Program kompleksowego wsparcia dla rodzin „Za życiem” ustanowiony na podstawie uchwały nr 160 Rady Ministrów z dnia 20 grudnia 2016 r. w sprawie programu kompleksowego wsparcia dla rodzin „Za życiem” (M.P. poz. 1250), priorytet II </a:t>
            </a:r>
            <a:r>
              <a:rPr lang="pl-PL" sz="1600" i="1" dirty="0"/>
              <a:t>Wczesne wspomaganie rozwoju dziecka i jego rodziny</a:t>
            </a:r>
            <a:r>
              <a:rPr lang="pl-PL" sz="1600" dirty="0"/>
              <a:t>, działanie 2.5. </a:t>
            </a:r>
            <a:r>
              <a:rPr lang="pl-PL" sz="1600" i="1" dirty="0"/>
              <a:t>Dofinansowanie zapewnienia funkcjonowania miejsc opieki nad dziećmi </a:t>
            </a:r>
            <a:br>
              <a:rPr lang="pl-PL" sz="1600" i="1" dirty="0"/>
            </a:br>
            <a:r>
              <a:rPr lang="pl-PL" sz="1600" i="1" dirty="0"/>
              <a:t>w wieku do lat 3 posiadających orzeczenie o niepełnosprawności lub wymagających szczególnej opieki. </a:t>
            </a:r>
            <a:endParaRPr lang="pl-PL" sz="1600" dirty="0"/>
          </a:p>
          <a:p>
            <a:pPr algn="ctr">
              <a:spcBef>
                <a:spcPts val="0"/>
              </a:spcBef>
              <a:defRPr/>
            </a:pPr>
            <a:r>
              <a:rPr lang="pl-PL" sz="2000" dirty="0"/>
              <a:t> 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725" y="116632"/>
            <a:ext cx="8171164" cy="10840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Podstawa prawna Programu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4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7EDB857A-E9DA-40BE-8864-FD4CED0EED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7384" y="18176"/>
            <a:ext cx="2076616" cy="640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1729589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1">
            <a:extLst>
              <a:ext uri="{FF2B5EF4-FFF2-40B4-BE49-F238E27FC236}">
                <a16:creationId xmlns:a16="http://schemas.microsoft.com/office/drawing/2014/main" id="{EF40FC6B-2B9C-419D-AD23-67F24D9083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340769"/>
            <a:ext cx="7704137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just">
              <a:defRPr/>
            </a:pPr>
            <a:r>
              <a:rPr lang="pl-PL" sz="1800" b="1" dirty="0"/>
              <a:t>29 lipca br. – </a:t>
            </a:r>
            <a:r>
              <a:rPr lang="pl-PL" sz="1800" dirty="0"/>
              <a:t>ogłoszenie programu „MALUCH+” 2021</a:t>
            </a:r>
          </a:p>
          <a:p>
            <a:pPr algn="just">
              <a:defRPr/>
            </a:pPr>
            <a:r>
              <a:rPr lang="pl-PL" sz="1800" b="1" dirty="0"/>
              <a:t>7 września – 16 października br.</a:t>
            </a:r>
            <a:r>
              <a:rPr lang="pl-PL" sz="1800" dirty="0"/>
              <a:t> – termin składania ofert konkursowych w ramach modułu 1, </a:t>
            </a:r>
          </a:p>
          <a:p>
            <a:pPr algn="just">
              <a:defRPr/>
            </a:pPr>
            <a:r>
              <a:rPr lang="pl-PL" sz="1800" b="1" dirty="0"/>
              <a:t>7 września – 6 listopada br.</a:t>
            </a:r>
            <a:r>
              <a:rPr lang="pl-PL" sz="1800" dirty="0"/>
              <a:t> – termin składania ofert konkursowych </a:t>
            </a:r>
            <a:br>
              <a:rPr lang="pl-PL" sz="1800" dirty="0"/>
            </a:br>
            <a:r>
              <a:rPr lang="pl-PL" sz="1800" dirty="0"/>
              <a:t>w ramach modułu 2,</a:t>
            </a:r>
          </a:p>
          <a:p>
            <a:pPr algn="just">
              <a:defRPr/>
            </a:pPr>
            <a:r>
              <a:rPr lang="pl-PL" sz="1800" b="1" dirty="0"/>
              <a:t>27 listopada br.</a:t>
            </a:r>
            <a:r>
              <a:rPr lang="pl-PL" sz="1800" dirty="0"/>
              <a:t> – ogłoszenie wyników dla modułu 1,</a:t>
            </a:r>
          </a:p>
          <a:p>
            <a:pPr algn="just">
              <a:defRPr/>
            </a:pPr>
            <a:r>
              <a:rPr lang="pl-PL" sz="1800" b="1" dirty="0"/>
              <a:t>15 stycznia 2021 r.</a:t>
            </a:r>
            <a:r>
              <a:rPr lang="pl-PL" sz="1800" dirty="0"/>
              <a:t> – ogłoszenie wyników dla modułu 2,</a:t>
            </a:r>
          </a:p>
          <a:p>
            <a:pPr marL="0" algn="just">
              <a:spcBef>
                <a:spcPts val="0"/>
              </a:spcBef>
              <a:defRPr/>
            </a:pPr>
            <a:endParaRPr lang="pl-PL" sz="1800" dirty="0"/>
          </a:p>
          <a:p>
            <a:pPr marL="0" algn="just" eaLnBrk="1" hangingPunct="1">
              <a:spcBef>
                <a:spcPts val="0"/>
              </a:spcBef>
              <a:buClrTx/>
              <a:buSzPct val="75000"/>
              <a:buFontTx/>
              <a:buNone/>
              <a:defRPr/>
            </a:pPr>
            <a:r>
              <a:rPr lang="pl-PL" altLang="pl-PL" sz="1800" dirty="0"/>
              <a:t>Wyniki konkursu zostaną podane do publicznej wiadomości na stronie internetowej Ministerstwa Rodziny, Pracy i Polityki Społecznej oraz za pośrednictwem urzędów wojewódzkich.</a:t>
            </a:r>
          </a:p>
          <a:p>
            <a:pPr>
              <a:defRPr/>
            </a:pPr>
            <a:r>
              <a:rPr lang="pl-PL" sz="1400" dirty="0"/>
              <a:t> </a:t>
            </a:r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EC2957F2-8F17-43EA-9470-8A1FD7074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5056" y="381973"/>
            <a:ext cx="5173167" cy="619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Harmonogram Programu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5</a:t>
            </a:fld>
            <a:endParaRPr lang="pl-PL" alt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C674DD0D-9551-4267-AD66-7502AD9074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32319"/>
            <a:ext cx="2322486" cy="716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9927788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2">
            <a:extLst>
              <a:ext uri="{FF2B5EF4-FFF2-40B4-BE49-F238E27FC236}">
                <a16:creationId xmlns:a16="http://schemas.microsoft.com/office/drawing/2014/main" id="{59512B96-814C-4524-9E15-A3D9BE61F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1916832"/>
            <a:ext cx="7693025" cy="3679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908050" algn="l"/>
                <a:tab pos="1822450" algn="l"/>
                <a:tab pos="2736850" algn="l"/>
                <a:tab pos="3651250" algn="l"/>
                <a:tab pos="4565650" algn="l"/>
                <a:tab pos="5480050" algn="l"/>
                <a:tab pos="6394450" algn="l"/>
                <a:tab pos="7308850" algn="l"/>
                <a:tab pos="8223250" algn="l"/>
                <a:tab pos="9137650" algn="l"/>
                <a:tab pos="10052050" algn="l"/>
                <a:tab pos="10329863" algn="l"/>
                <a:tab pos="10779125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>
              <a:lnSpc>
                <a:spcPct val="107000"/>
              </a:lnSpc>
              <a:spcAft>
                <a:spcPts val="0"/>
              </a:spcAft>
              <a:defRPr/>
            </a:pPr>
            <a:endParaRPr lang="pl-PL" sz="1400" dirty="0">
              <a:solidFill>
                <a:srgbClr val="1B1B1B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l-PL" sz="1800" dirty="0"/>
              <a:t>Jednostki</a:t>
            </a:r>
            <a:r>
              <a:rPr lang="pl-PL" sz="1800" dirty="0">
                <a:solidFill>
                  <a:srgbClr val="1B1B1B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l-PL" sz="1800" dirty="0"/>
              <a:t>samorządu terytorialnego mogą składać wnioski w ramach dwóch modułów: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pl-PL" sz="1800" b="1" dirty="0"/>
              <a:t>moduł 1a oraz 1b </a:t>
            </a:r>
            <a:r>
              <a:rPr lang="pl-PL" sz="1800" dirty="0"/>
              <a:t>(tworzenie nowych miejsc opieki oraz ich funkcjonowanie bądź samo tworzenie nowych miejsc),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r>
              <a:rPr lang="pl-PL" sz="1800" b="1" dirty="0"/>
              <a:t>moduł 2</a:t>
            </a:r>
            <a:r>
              <a:rPr lang="pl-PL" sz="1800" dirty="0"/>
              <a:t> (funkcjonowanie miejsc utworzonych we wcześniejszych edycjach Programu).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  <a:buFontTx/>
              <a:buChar char="-"/>
              <a:defRPr/>
            </a:pPr>
            <a:endParaRPr lang="pl-PL" sz="1800" dirty="0"/>
          </a:p>
          <a:p>
            <a:pPr marL="0" indent="0">
              <a:lnSpc>
                <a:spcPct val="107000"/>
              </a:lnSpc>
              <a:spcAft>
                <a:spcPts val="0"/>
              </a:spcAft>
              <a:defRPr/>
            </a:pPr>
            <a:r>
              <a:rPr lang="pl-PL" sz="1800" dirty="0"/>
              <a:t>O dofinansowanie może się ubiegać </a:t>
            </a:r>
            <a:r>
              <a:rPr lang="pl-PL" sz="1800" b="1" dirty="0"/>
              <a:t>gmina, powiat oraz województwo.</a:t>
            </a:r>
            <a:endParaRPr lang="pl-PL" sz="1800" dirty="0"/>
          </a:p>
          <a:p>
            <a:pPr marL="0" indent="0">
              <a:lnSpc>
                <a:spcPct val="107000"/>
              </a:lnSpc>
              <a:spcAft>
                <a:spcPts val="0"/>
              </a:spcAft>
              <a:defRPr/>
            </a:pPr>
            <a:endParaRPr lang="pl-PL" sz="14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418" y="980728"/>
            <a:ext cx="8171164" cy="600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6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6F96E4F0-D528-4253-A0F1-CE103152E6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0"/>
            <a:ext cx="2509415" cy="7739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>
            <a:extLst>
              <a:ext uri="{FF2B5EF4-FFF2-40B4-BE49-F238E27FC236}">
                <a16:creationId xmlns:a16="http://schemas.microsoft.com/office/drawing/2014/main" id="{C914DDE7-8765-4DD3-BBCB-06ADF305C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6013" y="1556792"/>
            <a:ext cx="7775575" cy="4969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algn="just">
              <a:lnSpc>
                <a:spcPct val="150000"/>
              </a:lnSpc>
            </a:pPr>
            <a:r>
              <a:rPr lang="pl-PL" altLang="pl-PL" sz="1600" b="1" dirty="0"/>
              <a:t>Moduł 1a</a:t>
            </a:r>
            <a:r>
              <a:rPr lang="pl-PL" altLang="pl-PL" sz="1600" dirty="0"/>
              <a:t> - dofinansowywane będą zadania realizowane na terenie gmin, gdzie na dzień składania oferty konkursowej </a:t>
            </a:r>
            <a:r>
              <a:rPr lang="pl-PL" altLang="pl-PL" sz="1600" b="1" dirty="0"/>
              <a:t>nie funkcjonowały</a:t>
            </a:r>
            <a:r>
              <a:rPr lang="pl-PL" altLang="pl-PL" sz="1600" dirty="0"/>
              <a:t> żłobki lub kluby dziecięce utworzone przez jednostki samorządu terytorialnego.</a:t>
            </a:r>
          </a:p>
          <a:p>
            <a:pPr marL="0" indent="0" algn="just">
              <a:lnSpc>
                <a:spcPct val="150000"/>
              </a:lnSpc>
            </a:pPr>
            <a:r>
              <a:rPr lang="pl-PL" altLang="pl-PL" sz="1600" b="1" dirty="0"/>
              <a:t>Moduł 1b</a:t>
            </a:r>
            <a:r>
              <a:rPr lang="pl-PL" altLang="pl-PL" sz="1600" dirty="0"/>
              <a:t> - dofinansowywane będą zadania realizowane na terenie gmin, gdzie na dzień składania oferty konkursowej </a:t>
            </a:r>
            <a:r>
              <a:rPr lang="pl-PL" altLang="pl-PL" sz="1600" b="1" dirty="0"/>
              <a:t>funkcjonowały</a:t>
            </a:r>
            <a:r>
              <a:rPr lang="pl-PL" altLang="pl-PL" sz="1600" dirty="0"/>
              <a:t> żłobki lub kluby dziecięce </a:t>
            </a:r>
            <a:br>
              <a:rPr lang="pl-PL" altLang="pl-PL" sz="1600" dirty="0"/>
            </a:br>
            <a:r>
              <a:rPr lang="pl-PL" altLang="pl-PL" sz="1600" dirty="0"/>
              <a:t>i wnioskowana wysokość dofinansowania na zadanie polegające na tworzeniu nowych miejsc opieki w gminie nie przekracza 6 mln zł (warunki muszą być spełnione łącznie).</a:t>
            </a:r>
          </a:p>
          <a:p>
            <a:pPr marL="0" indent="0" algn="just">
              <a:lnSpc>
                <a:spcPct val="150000"/>
              </a:lnSpc>
            </a:pPr>
            <a:r>
              <a:rPr lang="pl-PL" altLang="pl-PL" sz="1600" b="1" dirty="0"/>
              <a:t>Moduł 2</a:t>
            </a:r>
            <a:r>
              <a:rPr lang="pl-PL" altLang="pl-PL" sz="1600" dirty="0"/>
              <a:t> - dofinansowane będą zadania na terenie gmin, które utworzyły miejsca opieki z udziałem środków </a:t>
            </a:r>
            <a:r>
              <a:rPr lang="pl-PL" altLang="pl-PL" sz="1600" b="1" dirty="0"/>
              <a:t>z wcześniejszych</a:t>
            </a:r>
            <a:r>
              <a:rPr lang="pl-PL" altLang="pl-PL" sz="1600" dirty="0"/>
              <a:t> edycji Programu (również z edycji 2020 jeśli nowe miejsca nie zostały jeszcze wpisane do rejestru żłobków </a:t>
            </a:r>
            <a:br>
              <a:rPr lang="pl-PL" altLang="pl-PL" sz="1600" dirty="0"/>
            </a:br>
            <a:r>
              <a:rPr lang="pl-PL" altLang="pl-PL" sz="1600" dirty="0"/>
              <a:t>i klubów dziecięcych lub wykazu dziennych opiekunów).</a:t>
            </a:r>
          </a:p>
          <a:p>
            <a:r>
              <a:rPr lang="pl-PL" altLang="pl-PL" dirty="0"/>
              <a:t>  </a:t>
            </a:r>
            <a:r>
              <a:rPr lang="pl-PL" altLang="pl-PL" b="1" dirty="0"/>
              <a:t> </a:t>
            </a:r>
            <a:endParaRPr lang="pl-PL" altLang="pl-PL" dirty="0"/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53" y="931750"/>
            <a:ext cx="8171164" cy="580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123D0C6A-F4FE-4BA2-969C-1DCD22D98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9249" y="0"/>
            <a:ext cx="2604751" cy="803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2">
            <a:extLst>
              <a:ext uri="{FF2B5EF4-FFF2-40B4-BE49-F238E27FC236}">
                <a16:creationId xmlns:a16="http://schemas.microsoft.com/office/drawing/2014/main" id="{BF87422A-2D70-46AA-9DDF-1D61278E5D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3245" y="1693503"/>
            <a:ext cx="7693025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39725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>
              <a:lnSpc>
                <a:spcPct val="150000"/>
              </a:lnSpc>
              <a:defRPr/>
            </a:pPr>
            <a:r>
              <a:rPr lang="pl-PL" sz="1600" b="1" dirty="0"/>
              <a:t>Wysokość dofinansowania do tworzenia i funkcjonowania miejsc opieki</a:t>
            </a:r>
          </a:p>
          <a:p>
            <a:pPr>
              <a:lnSpc>
                <a:spcPct val="150000"/>
              </a:lnSpc>
              <a:defRPr/>
            </a:pPr>
            <a:r>
              <a:rPr lang="pl-PL" sz="1600" b="1" dirty="0"/>
              <a:t>Moduł 1a</a:t>
            </a:r>
            <a:endParaRPr lang="pl-PL" sz="1600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 w przypadku wydatków na tworzenie miejsc: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dirty="0"/>
              <a:t>   -  nie więcej niż </a:t>
            </a:r>
            <a:r>
              <a:rPr lang="pl-PL" sz="1600" b="1" dirty="0"/>
              <a:t>33 000 </a:t>
            </a:r>
            <a:r>
              <a:rPr lang="pl-PL" sz="1600" dirty="0"/>
              <a:t>zł na 1 nowo tworzone miejsce w żłobku lub klubie dziecięcym,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dirty="0"/>
              <a:t>   -  nie więcej niż </a:t>
            </a:r>
            <a:r>
              <a:rPr lang="pl-PL" sz="1600" b="1" dirty="0"/>
              <a:t>5 000 </a:t>
            </a:r>
            <a:r>
              <a:rPr lang="pl-PL" sz="1600" dirty="0"/>
              <a:t>zł na 1 nowo tworzone miejsce u dziennego opiekuna;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/>
            </a:pPr>
            <a:r>
              <a:rPr lang="pl-PL" sz="1600" dirty="0"/>
              <a:t> w przypadku wydatków na funkcjonowanie miejsc - kwota dofinansowania zostanie określona na etapie rozstrzygnięcia konkursu, przy czym w przypadku miejsc dla dzieci niepełnosprawnych lub wymagających szczególnej opieki – ww. kwota zostanie odpowiednio zwiększona.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400" dirty="0"/>
              <a:t> </a:t>
            </a:r>
          </a:p>
        </p:txBody>
      </p:sp>
      <p:sp>
        <p:nvSpPr>
          <p:cNvPr id="4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1453" y="1127560"/>
            <a:ext cx="8171164" cy="46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sz="3200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5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8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A6B2AAC5-1B16-4B91-9BDB-FE0974DE5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8688"/>
            <a:ext cx="2411760" cy="74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>
            <a:extLst>
              <a:ext uri="{FF2B5EF4-FFF2-40B4-BE49-F238E27FC236}">
                <a16:creationId xmlns:a16="http://schemas.microsoft.com/office/drawing/2014/main" id="{89128ABC-AF7E-4597-9FC5-AEB3BF6DC1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5616" y="979589"/>
            <a:ext cx="7489452" cy="54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342900" indent="-339725"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b="1" dirty="0"/>
              <a:t>Moduł 1b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l-PL" sz="1600" dirty="0"/>
              <a:t>    w przypadku wydatków na tworzenie miejsc: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l-PL" sz="1600" dirty="0"/>
              <a:t>    - nie więcej niż </a:t>
            </a:r>
            <a:r>
              <a:rPr lang="pl-PL" sz="1600" b="1" dirty="0"/>
              <a:t>30 000 </a:t>
            </a:r>
            <a:r>
              <a:rPr lang="pl-PL" sz="1600" dirty="0"/>
              <a:t>zł  na 1 nowo tworzone miejsce w żłobku lub klubie dziecięcym,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l-PL" sz="1600" dirty="0"/>
              <a:t>    - nie więcej niż </a:t>
            </a:r>
            <a:r>
              <a:rPr lang="pl-PL" sz="1600" b="1" dirty="0"/>
              <a:t>5 000 </a:t>
            </a:r>
            <a:r>
              <a:rPr lang="pl-PL" sz="1600" dirty="0"/>
              <a:t>zł na 1 nowo tworzone miejsce u dziennego opiekuna;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l-PL" sz="1600" dirty="0"/>
              <a:t>    w przypadku wydatków na funkcjonowanie miejsc – kwota dofinansowania zostanie określona na etapie rozstrzygnięcia konkursu, przy czym w przypadku miejsc dla dzieci niepełnosprawnych lub wymagających szczególnej opieki – ww. kwota zostanie odpowiednio zwiększona.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endParaRPr lang="pl-PL" sz="1600" b="1" u="sng" dirty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defRPr/>
            </a:pPr>
            <a:r>
              <a:rPr lang="pl-PL" sz="1600" b="1" dirty="0"/>
              <a:t>Moduł 2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tabLst>
                <a:tab pos="339725" algn="l"/>
                <a:tab pos="787400" algn="l"/>
                <a:tab pos="1236663" algn="l"/>
                <a:tab pos="1685925" algn="l"/>
                <a:tab pos="2135188" algn="l"/>
                <a:tab pos="2584450" algn="l"/>
                <a:tab pos="3033713" algn="l"/>
                <a:tab pos="3482975" algn="l"/>
                <a:tab pos="3932238" algn="l"/>
                <a:tab pos="4381500" algn="l"/>
                <a:tab pos="4830763" algn="l"/>
                <a:tab pos="5280025" algn="l"/>
                <a:tab pos="5729288" algn="l"/>
                <a:tab pos="6178550" algn="l"/>
                <a:tab pos="6627813" algn="l"/>
                <a:tab pos="7077075" algn="l"/>
                <a:tab pos="7526338" algn="l"/>
                <a:tab pos="7975600" algn="l"/>
                <a:tab pos="8424863" algn="l"/>
                <a:tab pos="8874125" algn="l"/>
                <a:tab pos="9323388" algn="l"/>
              </a:tabLst>
              <a:defRPr/>
            </a:pPr>
            <a:r>
              <a:rPr lang="pl-PL" sz="1600" dirty="0"/>
              <a:t>kwota dofinansowania zostanie określona na etapie rozstrzygnięcia konkursu, przy czym w przypadku miejsc dla dzieci niepełnosprawnych lub wymagających szczególnej opieki – ww. kwota zostanie odpowiednio zwiększona. </a:t>
            </a:r>
          </a:p>
          <a:p>
            <a:pPr algn="just">
              <a:defRPr/>
            </a:pPr>
            <a:r>
              <a:rPr lang="pl-PL" sz="1600" dirty="0"/>
              <a:t> </a:t>
            </a:r>
          </a:p>
          <a:p>
            <a:pPr>
              <a:defRPr/>
            </a:pPr>
            <a:endParaRPr lang="pl-PL" sz="1600" dirty="0"/>
          </a:p>
          <a:p>
            <a:pPr>
              <a:defRPr/>
            </a:pPr>
            <a:endParaRPr lang="pl-PL" sz="1600" dirty="0"/>
          </a:p>
          <a:p>
            <a:pPr>
              <a:defRPr/>
            </a:pPr>
            <a:endParaRPr lang="pl-PL" sz="1600" dirty="0"/>
          </a:p>
        </p:txBody>
      </p:sp>
      <p:sp>
        <p:nvSpPr>
          <p:cNvPr id="5" name="Text Box 1">
            <a:extLst>
              <a:ext uri="{FF2B5EF4-FFF2-40B4-BE49-F238E27FC236}">
                <a16:creationId xmlns:a16="http://schemas.microsoft.com/office/drawing/2014/main" id="{D35F348E-36F5-4C8E-9E3A-C2A9CD9789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153" y="346379"/>
            <a:ext cx="8171164" cy="78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b"/>
          <a:lstStyle>
            <a:lvl1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2pPr>
            <a:lvl3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003366"/>
                </a:solidFill>
                <a:latin typeface="Arial" panose="020B0604020202020204" pitchFamily="34" charset="0"/>
                <a:cs typeface="Arial Unicode MS" charset="0"/>
              </a:defRPr>
            </a:lvl9pPr>
          </a:lstStyle>
          <a:p>
            <a:pPr algn="ctr" eaLnBrk="1" hangingPunct="1">
              <a:lnSpc>
                <a:spcPct val="90000"/>
              </a:lnSpc>
              <a:buClr>
                <a:srgbClr val="003366"/>
              </a:buClr>
              <a:buSzPct val="75000"/>
            </a:pPr>
            <a:r>
              <a:rPr lang="pl-PL" altLang="pl-PL" b="1" dirty="0">
                <a:solidFill>
                  <a:schemeClr val="accent1">
                    <a:lumMod val="50000"/>
                  </a:schemeClr>
                </a:solidFill>
              </a:rPr>
              <a:t>Zasady programu MALUCH+ 2021</a:t>
            </a:r>
          </a:p>
        </p:txBody>
      </p:sp>
      <p:sp>
        <p:nvSpPr>
          <p:cNvPr id="4" name="Symbol zastępczy stopki 1"/>
          <p:cNvSpPr txBox="1">
            <a:spLocks/>
          </p:cNvSpPr>
          <p:nvPr/>
        </p:nvSpPr>
        <p:spPr>
          <a:xfrm>
            <a:off x="2132500" y="6289448"/>
            <a:ext cx="5314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GB"/>
            </a:defPPr>
            <a:lvl1pPr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sz="10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Arial Unicode MS" charset="0"/>
              </a:defRPr>
            </a:lvl1pPr>
            <a:lvl2pPr marL="742950" indent="-28575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2pPr>
            <a:lvl3pPr marL="11430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3pPr>
            <a:lvl4pPr marL="16002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4pPr>
            <a:lvl5pPr marL="2057400" indent="-228600" algn="l" defTabSz="449263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 Unicode MS" charset="0"/>
              </a:defRPr>
            </a:lvl9pPr>
          </a:lstStyle>
          <a:p>
            <a:pPr algn="ctr"/>
            <a:r>
              <a:rPr lang="pl-PL" sz="12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Warmińsko-Mazurski Urząd Wojewódzki w Olsztynie</a:t>
            </a:r>
            <a:endParaRPr lang="en-US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95200E-74D0-4549-948C-EBB90C21492A}" type="slidenum">
              <a:rPr lang="pl-PL" altLang="pl-PL" smtClean="0"/>
              <a:pPr>
                <a:defRPr/>
              </a:pPr>
              <a:t>9</a:t>
            </a:fld>
            <a:endParaRPr lang="pl-PL" altLang="pl-PL"/>
          </a:p>
        </p:txBody>
      </p:sp>
      <p:pic>
        <p:nvPicPr>
          <p:cNvPr id="3" name="Obraz 4">
            <a:extLst>
              <a:ext uri="{FF2B5EF4-FFF2-40B4-BE49-F238E27FC236}">
                <a16:creationId xmlns:a16="http://schemas.microsoft.com/office/drawing/2014/main" id="{C4903E4D-8E95-4C9D-AC77-48658C2405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7806"/>
            <a:ext cx="2411760" cy="74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aksa">
  <a:themeElements>
    <a:clrScheme name="Paralaksa">
      <a:dk1>
        <a:sysClr val="windowText" lastClr="000000"/>
      </a:dk1>
      <a:lt1>
        <a:sysClr val="window" lastClr="FFFFFF"/>
      </a:lt1>
      <a:dk2>
        <a:srgbClr val="212121"/>
      </a:dk2>
      <a:lt2>
        <a:srgbClr val="EBEBEB"/>
      </a:lt2>
      <a:accent1>
        <a:srgbClr val="30ACEC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aksa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aksa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2571</TotalTime>
  <Words>3242</Words>
  <Application>Microsoft Office PowerPoint</Application>
  <PresentationFormat>Pokaz na ekranie (4:3)</PresentationFormat>
  <Paragraphs>313</Paragraphs>
  <Slides>38</Slides>
  <Notes>30</Notes>
  <HiddenSlides>0</HiddenSlides>
  <MMClips>0</MMClips>
  <ScaleCrop>false</ScaleCrop>
  <HeadingPairs>
    <vt:vector size="8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38</vt:i4>
      </vt:variant>
    </vt:vector>
  </HeadingPairs>
  <TitlesOfParts>
    <vt:vector size="44" baseType="lpstr">
      <vt:lpstr>Arial</vt:lpstr>
      <vt:lpstr>Corbel</vt:lpstr>
      <vt:lpstr>Times New Roman</vt:lpstr>
      <vt:lpstr>Wingdings</vt:lpstr>
      <vt:lpstr>Paralaksa</vt:lpstr>
      <vt:lpstr>Arkusz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Maluch 2013 – edycja 2  16 X 2013 – spotkanie informacyjne dla beneficjentów programu</dc:title>
  <dc:creator>Parkitna-Janowska Agnieszka</dc:creator>
  <cp:lastModifiedBy>Marta Chłusewicz</cp:lastModifiedBy>
  <cp:revision>158</cp:revision>
  <cp:lastPrinted>2020-08-12T07:01:55Z</cp:lastPrinted>
  <dcterms:created xsi:type="dcterms:W3CDTF">2013-10-07T08:51:28Z</dcterms:created>
  <dcterms:modified xsi:type="dcterms:W3CDTF">2020-09-04T10:43:06Z</dcterms:modified>
  <cp:contentStatus/>
</cp:coreProperties>
</file>