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7"/>
  </p:notesMasterIdLst>
  <p:handoutMasterIdLst>
    <p:handoutMasterId r:id="rId38"/>
  </p:handoutMasterIdLst>
  <p:sldIdLst>
    <p:sldId id="302" r:id="rId3"/>
    <p:sldId id="384" r:id="rId4"/>
    <p:sldId id="358" r:id="rId5"/>
    <p:sldId id="359" r:id="rId6"/>
    <p:sldId id="360" r:id="rId7"/>
    <p:sldId id="361" r:id="rId8"/>
    <p:sldId id="367" r:id="rId9"/>
    <p:sldId id="303" r:id="rId10"/>
    <p:sldId id="275" r:id="rId11"/>
    <p:sldId id="314" r:id="rId12"/>
    <p:sldId id="316" r:id="rId13"/>
    <p:sldId id="368" r:id="rId14"/>
    <p:sldId id="371" r:id="rId15"/>
    <p:sldId id="372" r:id="rId16"/>
    <p:sldId id="373" r:id="rId17"/>
    <p:sldId id="374" r:id="rId18"/>
    <p:sldId id="385" r:id="rId19"/>
    <p:sldId id="375" r:id="rId20"/>
    <p:sldId id="376" r:id="rId21"/>
    <p:sldId id="350" r:id="rId22"/>
    <p:sldId id="370" r:id="rId23"/>
    <p:sldId id="377" r:id="rId24"/>
    <p:sldId id="351" r:id="rId25"/>
    <p:sldId id="378" r:id="rId26"/>
    <p:sldId id="363" r:id="rId27"/>
    <p:sldId id="364" r:id="rId28"/>
    <p:sldId id="366" r:id="rId29"/>
    <p:sldId id="355" r:id="rId30"/>
    <p:sldId id="379" r:id="rId31"/>
    <p:sldId id="380" r:id="rId32"/>
    <p:sldId id="381" r:id="rId33"/>
    <p:sldId id="382" r:id="rId34"/>
    <p:sldId id="383" r:id="rId35"/>
    <p:sldId id="357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waczek@ad.min-pan.krakow.pl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CB6"/>
    <a:srgbClr val="003366"/>
    <a:srgbClr val="FF3300"/>
    <a:srgbClr val="8FD0CC"/>
    <a:srgbClr val="EAEFF7"/>
    <a:srgbClr val="FFFB7B"/>
    <a:srgbClr val="FF1316"/>
    <a:srgbClr val="8ECFCB"/>
    <a:srgbClr val="FFC500"/>
    <a:srgbClr val="FDB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787" autoAdjust="0"/>
  </p:normalViewPr>
  <p:slideViewPr>
    <p:cSldViewPr snapToGrid="0" showGuides="1">
      <p:cViewPr varScale="1">
        <p:scale>
          <a:sx n="65" d="100"/>
          <a:sy n="65" d="100"/>
        </p:scale>
        <p:origin x="1286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4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0BFE5-3E63-494C-B7CE-3095C9E0D38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A0E412C-0001-4783-A3DE-37F7BB6535DC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2000" b="1" dirty="0">
              <a:solidFill>
                <a:srgbClr val="51BCB6"/>
              </a:solidFill>
            </a:rPr>
            <a:t>francuska strategia </a:t>
          </a:r>
          <a:r>
            <a:rPr lang="pl-PL" sz="2000" dirty="0">
              <a:solidFill>
                <a:srgbClr val="003366"/>
              </a:solidFill>
            </a:rPr>
            <a:t>krajowa odnosi się do porozumienia paryskiego w sprawie zmian klimatu, koncentruje się na masowej mobilizacji konsumentów, obywateli, przedsiębiorstw i władz lokalnych w celu podjęcia działań na rzecz GOZ,</a:t>
          </a:r>
        </a:p>
      </dgm:t>
    </dgm:pt>
    <dgm:pt modelId="{8214F9A4-F94E-4CD4-A356-3228AF41BC7C}" type="parTrans" cxnId="{92B69096-2CEE-4A79-8959-6851E55B6FD8}">
      <dgm:prSet/>
      <dgm:spPr/>
      <dgm:t>
        <a:bodyPr/>
        <a:lstStyle/>
        <a:p>
          <a:endParaRPr lang="pl-PL"/>
        </a:p>
      </dgm:t>
    </dgm:pt>
    <dgm:pt modelId="{CD9D5C01-0FB8-479A-A2BD-3382A0FFA727}" type="sibTrans" cxnId="{92B69096-2CEE-4A79-8959-6851E55B6FD8}">
      <dgm:prSet/>
      <dgm:spPr/>
      <dgm:t>
        <a:bodyPr/>
        <a:lstStyle/>
        <a:p>
          <a:endParaRPr lang="pl-PL"/>
        </a:p>
      </dgm:t>
    </dgm:pt>
    <dgm:pt modelId="{7DF42E82-5DA0-4037-8890-F336EA496295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pl-PL" sz="2000" b="1" dirty="0">
              <a:solidFill>
                <a:srgbClr val="51BCB6"/>
              </a:solidFill>
            </a:rPr>
            <a:t>holenderska</a:t>
          </a:r>
          <a:r>
            <a:rPr lang="pl-PL" sz="2000" dirty="0">
              <a:solidFill>
                <a:srgbClr val="51BCB6"/>
              </a:solidFill>
            </a:rPr>
            <a:t> </a:t>
          </a:r>
          <a:r>
            <a:rPr lang="pl-PL" sz="2000" dirty="0">
              <a:solidFill>
                <a:srgbClr val="003366"/>
              </a:solidFill>
            </a:rPr>
            <a:t>do dostępu do surowców – zakłada ograniczenie wykorzystania surowców pierwotnych o 50% w 2030 r. dzięki współpracy z różnymi zainteresowanymi stronami, </a:t>
          </a:r>
        </a:p>
      </dgm:t>
    </dgm:pt>
    <dgm:pt modelId="{EDAD8B21-551A-4DB2-8EBD-B04E86DD0BFB}" type="parTrans" cxnId="{48E35E9E-FF21-42E5-BF6E-471E277276EB}">
      <dgm:prSet/>
      <dgm:spPr/>
      <dgm:t>
        <a:bodyPr/>
        <a:lstStyle/>
        <a:p>
          <a:endParaRPr lang="pl-PL"/>
        </a:p>
      </dgm:t>
    </dgm:pt>
    <dgm:pt modelId="{5CA86B57-656E-4265-9A84-97B15405C11E}" type="sibTrans" cxnId="{48E35E9E-FF21-42E5-BF6E-471E277276EB}">
      <dgm:prSet/>
      <dgm:spPr/>
      <dgm:t>
        <a:bodyPr/>
        <a:lstStyle/>
        <a:p>
          <a:endParaRPr lang="pl-PL"/>
        </a:p>
      </dgm:t>
    </dgm:pt>
    <dgm:pt modelId="{FFCC436B-D7D6-43AC-9DC5-6B227DC811FB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pl-PL" sz="2000" b="1" dirty="0">
              <a:solidFill>
                <a:srgbClr val="51BCB6"/>
              </a:solidFill>
            </a:rPr>
            <a:t>duńska </a:t>
          </a:r>
          <a:r>
            <a:rPr lang="pl-PL" sz="2000" dirty="0">
              <a:solidFill>
                <a:srgbClr val="003366"/>
              </a:solidFill>
            </a:rPr>
            <a:t>podkreśla konieczność równoważenia produkcji i konsumpcji mając na celu wspieranie wzrostu gospodarczego i zatrudnienia z uwzględnieniem zasobów naturalnych w produkcji i konsumpcji, </a:t>
          </a:r>
        </a:p>
      </dgm:t>
    </dgm:pt>
    <dgm:pt modelId="{AB422288-D0BA-4561-8106-5F3C2E5CF16F}" type="parTrans" cxnId="{A8918E3A-A506-4B82-8F63-A915F1BBAFD4}">
      <dgm:prSet/>
      <dgm:spPr/>
      <dgm:t>
        <a:bodyPr/>
        <a:lstStyle/>
        <a:p>
          <a:endParaRPr lang="pl-PL"/>
        </a:p>
      </dgm:t>
    </dgm:pt>
    <dgm:pt modelId="{CA046B4E-236C-4F82-85F4-8143E855679B}" type="sibTrans" cxnId="{A8918E3A-A506-4B82-8F63-A915F1BBAFD4}">
      <dgm:prSet/>
      <dgm:spPr/>
      <dgm:t>
        <a:bodyPr/>
        <a:lstStyle/>
        <a:p>
          <a:endParaRPr lang="pl-PL"/>
        </a:p>
      </dgm:t>
    </dgm:pt>
    <dgm:pt modelId="{DD7946BB-6FD8-4DF2-9E92-F3165E5D0312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2000" b="1" dirty="0">
              <a:solidFill>
                <a:srgbClr val="51BCB6"/>
              </a:solidFill>
            </a:rPr>
            <a:t>włoska</a:t>
          </a:r>
          <a:r>
            <a:rPr lang="pl-PL" sz="2000" dirty="0"/>
            <a:t> </a:t>
          </a:r>
          <a:r>
            <a:rPr lang="pl-PL" sz="2000" dirty="0">
              <a:solidFill>
                <a:srgbClr val="003366"/>
              </a:solidFill>
            </a:rPr>
            <a:t>wskazuje na konieczność utrzymania pozycji kraju w produkcji w globalnych łańcuchach wartości przy ograniczeniu ryzyka wzrostu presji na środowisko,</a:t>
          </a:r>
        </a:p>
      </dgm:t>
    </dgm:pt>
    <dgm:pt modelId="{FA342E99-68F7-4E81-89F4-876E6FCD1DD6}" type="parTrans" cxnId="{EE7AE6B5-56B7-4C48-B17E-2D01D527B1A0}">
      <dgm:prSet/>
      <dgm:spPr/>
      <dgm:t>
        <a:bodyPr/>
        <a:lstStyle/>
        <a:p>
          <a:endParaRPr lang="pl-PL"/>
        </a:p>
      </dgm:t>
    </dgm:pt>
    <dgm:pt modelId="{A6F08018-CEAD-4BB1-B93B-9B63B3E55623}" type="sibTrans" cxnId="{EE7AE6B5-56B7-4C48-B17E-2D01D527B1A0}">
      <dgm:prSet/>
      <dgm:spPr/>
      <dgm:t>
        <a:bodyPr/>
        <a:lstStyle/>
        <a:p>
          <a:endParaRPr lang="pl-PL"/>
        </a:p>
      </dgm:t>
    </dgm:pt>
    <dgm:pt modelId="{3436CD2C-D404-49B0-B091-7A5BD92E8581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endParaRPr lang="pl-PL" sz="1200" dirty="0">
            <a:solidFill>
              <a:schemeClr val="tx1"/>
            </a:solidFill>
          </a:endParaRPr>
        </a:p>
      </dgm:t>
    </dgm:pt>
    <dgm:pt modelId="{C8543BD5-25F7-4837-90E6-DE2ACA710436}" type="parTrans" cxnId="{D61562C0-308D-4A49-87C8-AB406A5C2D4F}">
      <dgm:prSet/>
      <dgm:spPr/>
      <dgm:t>
        <a:bodyPr/>
        <a:lstStyle/>
        <a:p>
          <a:endParaRPr lang="pl-PL"/>
        </a:p>
      </dgm:t>
    </dgm:pt>
    <dgm:pt modelId="{96462D7D-9A58-4104-A482-12CF59E0256C}" type="sibTrans" cxnId="{D61562C0-308D-4A49-87C8-AB406A5C2D4F}">
      <dgm:prSet/>
      <dgm:spPr/>
      <dgm:t>
        <a:bodyPr/>
        <a:lstStyle/>
        <a:p>
          <a:endParaRPr lang="pl-PL"/>
        </a:p>
      </dgm:t>
    </dgm:pt>
    <dgm:pt modelId="{84571E0B-8F95-455C-A5E9-A00A8422CA90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2000" b="1" dirty="0">
              <a:solidFill>
                <a:srgbClr val="51BCB6"/>
              </a:solidFill>
            </a:rPr>
            <a:t>niemiecka </a:t>
          </a:r>
          <a:r>
            <a:rPr lang="pl-PL" sz="2000" dirty="0">
              <a:solidFill>
                <a:srgbClr val="003366"/>
              </a:solidFill>
            </a:rPr>
            <a:t>postrzega  gospodarkę obiegową z perspektywy efektywnego gospodarowania zasobami i gospodarki </a:t>
          </a:r>
          <a:r>
            <a:rPr lang="pl-PL" sz="2000" dirty="0" smtClean="0">
              <a:solidFill>
                <a:srgbClr val="003366"/>
              </a:solidFill>
            </a:rPr>
            <a:t>odpadami</a:t>
          </a:r>
          <a:endParaRPr lang="pl-PL" sz="2000" dirty="0">
            <a:solidFill>
              <a:srgbClr val="003366"/>
            </a:solidFill>
          </a:endParaRPr>
        </a:p>
      </dgm:t>
    </dgm:pt>
    <dgm:pt modelId="{0D1DFFC2-75C4-41FD-AC9D-30A5C0EA3DB2}" type="parTrans" cxnId="{6439BD6B-93FE-4DF6-9525-9C63617DC7AA}">
      <dgm:prSet/>
      <dgm:spPr/>
      <dgm:t>
        <a:bodyPr/>
        <a:lstStyle/>
        <a:p>
          <a:endParaRPr lang="pl-PL"/>
        </a:p>
      </dgm:t>
    </dgm:pt>
    <dgm:pt modelId="{DD98CEAF-6F72-4BB7-A023-591211F24503}" type="sibTrans" cxnId="{6439BD6B-93FE-4DF6-9525-9C63617DC7AA}">
      <dgm:prSet/>
      <dgm:spPr/>
      <dgm:t>
        <a:bodyPr/>
        <a:lstStyle/>
        <a:p>
          <a:endParaRPr lang="pl-PL"/>
        </a:p>
      </dgm:t>
    </dgm:pt>
    <dgm:pt modelId="{E4383F7B-7503-4ECC-805A-5F5328DA1A1B}" type="pres">
      <dgm:prSet presAssocID="{6AA0BFE5-3E63-494C-B7CE-3095C9E0D3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C6025E1-CCD0-4019-8061-6153B886FBB5}" type="pres">
      <dgm:prSet presAssocID="{1A0E412C-0001-4783-A3DE-37F7BB6535DC}" presName="comp" presStyleCnt="0"/>
      <dgm:spPr/>
    </dgm:pt>
    <dgm:pt modelId="{4C3C1628-3DC3-4A07-9C3D-8CD8B2810764}" type="pres">
      <dgm:prSet presAssocID="{1A0E412C-0001-4783-A3DE-37F7BB6535DC}" presName="box" presStyleLbl="node1" presStyleIdx="0" presStyleCnt="5" custScaleY="113683" custLinFactNeighborY="-3420"/>
      <dgm:spPr/>
      <dgm:t>
        <a:bodyPr/>
        <a:lstStyle/>
        <a:p>
          <a:endParaRPr lang="pl-PL"/>
        </a:p>
      </dgm:t>
    </dgm:pt>
    <dgm:pt modelId="{C1EA22A1-74DC-476D-A74C-A1D7B2E419FA}" type="pres">
      <dgm:prSet presAssocID="{1A0E412C-0001-4783-A3DE-37F7BB6535DC}" presName="img" presStyleLbl="fgImgPlace1" presStyleIdx="0" presStyleCnt="5" custScaleX="6918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pl-PL"/>
        </a:p>
      </dgm:t>
    </dgm:pt>
    <dgm:pt modelId="{D81564FE-406F-4F40-974C-184CD4CBC5BF}" type="pres">
      <dgm:prSet presAssocID="{1A0E412C-0001-4783-A3DE-37F7BB6535D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A97BC5-F04E-4208-A1D6-9BE90981AD89}" type="pres">
      <dgm:prSet presAssocID="{CD9D5C01-0FB8-479A-A2BD-3382A0FFA727}" presName="spacer" presStyleCnt="0"/>
      <dgm:spPr/>
    </dgm:pt>
    <dgm:pt modelId="{B42FEA74-2425-4ECF-A230-D7453B8A8C73}" type="pres">
      <dgm:prSet presAssocID="{7DF42E82-5DA0-4037-8890-F336EA496295}" presName="comp" presStyleCnt="0"/>
      <dgm:spPr/>
    </dgm:pt>
    <dgm:pt modelId="{1CD9AB44-9C7E-431A-90C6-9B5C30EFBBDC}" type="pres">
      <dgm:prSet presAssocID="{7DF42E82-5DA0-4037-8890-F336EA496295}" presName="box" presStyleLbl="node1" presStyleIdx="1" presStyleCnt="5"/>
      <dgm:spPr/>
      <dgm:t>
        <a:bodyPr/>
        <a:lstStyle/>
        <a:p>
          <a:endParaRPr lang="pl-PL"/>
        </a:p>
      </dgm:t>
    </dgm:pt>
    <dgm:pt modelId="{CB622A47-EA3A-4A20-BCDF-AEE35870114E}" type="pres">
      <dgm:prSet presAssocID="{7DF42E82-5DA0-4037-8890-F336EA496295}" presName="img" presStyleLbl="fgImgPlace1" presStyleIdx="1" presStyleCnt="5" custScaleX="68119" custLinFactNeighborX="1429" custLinFactNeighborY="26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pl-PL"/>
        </a:p>
      </dgm:t>
    </dgm:pt>
    <dgm:pt modelId="{5EE6E6E7-5C36-4C27-AC09-FC0886D1E12B}" type="pres">
      <dgm:prSet presAssocID="{7DF42E82-5DA0-4037-8890-F336EA49629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8EC998-0530-4078-B778-A39C2A52A103}" type="pres">
      <dgm:prSet presAssocID="{5CA86B57-656E-4265-9A84-97B15405C11E}" presName="spacer" presStyleCnt="0"/>
      <dgm:spPr/>
    </dgm:pt>
    <dgm:pt modelId="{8691E43B-5E23-423A-B3EC-871BD5C4A34C}" type="pres">
      <dgm:prSet presAssocID="{FFCC436B-D7D6-43AC-9DC5-6B227DC811FB}" presName="comp" presStyleCnt="0"/>
      <dgm:spPr/>
    </dgm:pt>
    <dgm:pt modelId="{4AA45955-9804-4206-8FD0-12E990D7B04C}" type="pres">
      <dgm:prSet presAssocID="{FFCC436B-D7D6-43AC-9DC5-6B227DC811FB}" presName="box" presStyleLbl="node1" presStyleIdx="2" presStyleCnt="5"/>
      <dgm:spPr/>
      <dgm:t>
        <a:bodyPr/>
        <a:lstStyle/>
        <a:p>
          <a:endParaRPr lang="pl-PL"/>
        </a:p>
      </dgm:t>
    </dgm:pt>
    <dgm:pt modelId="{9840457D-10C8-4FD7-A7A0-6139A75C4BA3}" type="pres">
      <dgm:prSet presAssocID="{FFCC436B-D7D6-43AC-9DC5-6B227DC811FB}" presName="img" presStyleLbl="fgImgPlace1" presStyleIdx="2" presStyleCnt="5" custScaleX="6713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pl-PL"/>
        </a:p>
      </dgm:t>
    </dgm:pt>
    <dgm:pt modelId="{E3F3FE76-1691-4CEA-89C2-F1D6AEF9CEBE}" type="pres">
      <dgm:prSet presAssocID="{FFCC436B-D7D6-43AC-9DC5-6B227DC811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31DA21-3B7A-47B6-93DE-BC7D6EA6E930}" type="pres">
      <dgm:prSet presAssocID="{CA046B4E-236C-4F82-85F4-8143E855679B}" presName="spacer" presStyleCnt="0"/>
      <dgm:spPr/>
    </dgm:pt>
    <dgm:pt modelId="{878ED2BE-EAE8-445F-BF75-C5B7A4772E36}" type="pres">
      <dgm:prSet presAssocID="{DD7946BB-6FD8-4DF2-9E92-F3165E5D0312}" presName="comp" presStyleCnt="0"/>
      <dgm:spPr/>
    </dgm:pt>
    <dgm:pt modelId="{7FBDA792-747C-4688-A742-E81E88D031AD}" type="pres">
      <dgm:prSet presAssocID="{DD7946BB-6FD8-4DF2-9E92-F3165E5D0312}" presName="box" presStyleLbl="node1" presStyleIdx="3" presStyleCnt="5" custLinFactNeighborY="-6839"/>
      <dgm:spPr/>
      <dgm:t>
        <a:bodyPr/>
        <a:lstStyle/>
        <a:p>
          <a:endParaRPr lang="pl-PL"/>
        </a:p>
      </dgm:t>
    </dgm:pt>
    <dgm:pt modelId="{80CF722F-AF1E-4CD4-8706-8FB6B87673A2}" type="pres">
      <dgm:prSet presAssocID="{DD7946BB-6FD8-4DF2-9E92-F3165E5D0312}" presName="img" presStyleLbl="fgImgPlace1" presStyleIdx="3" presStyleCnt="5" custScaleX="6713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ACF4E088-5D58-4D60-86E2-B8BEF59FDE15}" type="pres">
      <dgm:prSet presAssocID="{DD7946BB-6FD8-4DF2-9E92-F3165E5D031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055563-7896-453E-A847-DF6749938ACD}" type="pres">
      <dgm:prSet presAssocID="{A6F08018-CEAD-4BB1-B93B-9B63B3E55623}" presName="spacer" presStyleCnt="0"/>
      <dgm:spPr/>
    </dgm:pt>
    <dgm:pt modelId="{1AAB4FDF-4951-4E0B-BEC9-D337826C55B0}" type="pres">
      <dgm:prSet presAssocID="{84571E0B-8F95-455C-A5E9-A00A8422CA90}" presName="comp" presStyleCnt="0"/>
      <dgm:spPr/>
    </dgm:pt>
    <dgm:pt modelId="{425A75B1-11CE-42C7-B016-D42205773E43}" type="pres">
      <dgm:prSet presAssocID="{84571E0B-8F95-455C-A5E9-A00A8422CA90}" presName="box" presStyleLbl="node1" presStyleIdx="4" presStyleCnt="5" custLinFactNeighborX="-177" custLinFactNeighborY="-6200"/>
      <dgm:spPr/>
      <dgm:t>
        <a:bodyPr/>
        <a:lstStyle/>
        <a:p>
          <a:endParaRPr lang="pl-PL"/>
        </a:p>
      </dgm:t>
    </dgm:pt>
    <dgm:pt modelId="{3B5B0056-127F-41D2-BC5B-FC04587D85ED}" type="pres">
      <dgm:prSet presAssocID="{84571E0B-8F95-455C-A5E9-A00A8422CA90}" presName="img" presStyleLbl="fgImgPlace1" presStyleIdx="4" presStyleCnt="5" custScaleX="6705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  <dgm:t>
        <a:bodyPr/>
        <a:lstStyle/>
        <a:p>
          <a:endParaRPr lang="pl-PL"/>
        </a:p>
      </dgm:t>
    </dgm:pt>
    <dgm:pt modelId="{0C3672D8-6EED-4658-9475-92DC860958AE}" type="pres">
      <dgm:prSet presAssocID="{84571E0B-8F95-455C-A5E9-A00A8422CA9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61562C0-308D-4A49-87C8-AB406A5C2D4F}" srcId="{FFCC436B-D7D6-43AC-9DC5-6B227DC811FB}" destId="{3436CD2C-D404-49B0-B091-7A5BD92E8581}" srcOrd="0" destOrd="0" parTransId="{C8543BD5-25F7-4837-90E6-DE2ACA710436}" sibTransId="{96462D7D-9A58-4104-A482-12CF59E0256C}"/>
    <dgm:cxn modelId="{86E8A2D7-7967-4D1B-9297-2E530AAC5A7F}" type="presOf" srcId="{6AA0BFE5-3E63-494C-B7CE-3095C9E0D380}" destId="{E4383F7B-7503-4ECC-805A-5F5328DA1A1B}" srcOrd="0" destOrd="0" presId="urn:microsoft.com/office/officeart/2005/8/layout/vList4"/>
    <dgm:cxn modelId="{A758CB8A-7D37-4618-A1F1-0387E3745EF2}" type="presOf" srcId="{1A0E412C-0001-4783-A3DE-37F7BB6535DC}" destId="{D81564FE-406F-4F40-974C-184CD4CBC5BF}" srcOrd="1" destOrd="0" presId="urn:microsoft.com/office/officeart/2005/8/layout/vList4"/>
    <dgm:cxn modelId="{FB54CC38-0E40-4EB5-9318-E603FCC5AEBF}" type="presOf" srcId="{3436CD2C-D404-49B0-B091-7A5BD92E8581}" destId="{4AA45955-9804-4206-8FD0-12E990D7B04C}" srcOrd="0" destOrd="1" presId="urn:microsoft.com/office/officeart/2005/8/layout/vList4"/>
    <dgm:cxn modelId="{549C3974-4181-4FA1-87E1-B22291F529DA}" type="presOf" srcId="{FFCC436B-D7D6-43AC-9DC5-6B227DC811FB}" destId="{E3F3FE76-1691-4CEA-89C2-F1D6AEF9CEBE}" srcOrd="1" destOrd="0" presId="urn:microsoft.com/office/officeart/2005/8/layout/vList4"/>
    <dgm:cxn modelId="{48E35E9E-FF21-42E5-BF6E-471E277276EB}" srcId="{6AA0BFE5-3E63-494C-B7CE-3095C9E0D380}" destId="{7DF42E82-5DA0-4037-8890-F336EA496295}" srcOrd="1" destOrd="0" parTransId="{EDAD8B21-551A-4DB2-8EBD-B04E86DD0BFB}" sibTransId="{5CA86B57-656E-4265-9A84-97B15405C11E}"/>
    <dgm:cxn modelId="{952E3989-0FF7-4C3A-9DE2-CD68BC28AE84}" type="presOf" srcId="{84571E0B-8F95-455C-A5E9-A00A8422CA90}" destId="{0C3672D8-6EED-4658-9475-92DC860958AE}" srcOrd="1" destOrd="0" presId="urn:microsoft.com/office/officeart/2005/8/layout/vList4"/>
    <dgm:cxn modelId="{46E191D0-54FE-48C6-9948-CC55AB4C2D3B}" type="presOf" srcId="{7DF42E82-5DA0-4037-8890-F336EA496295}" destId="{1CD9AB44-9C7E-431A-90C6-9B5C30EFBBDC}" srcOrd="0" destOrd="0" presId="urn:microsoft.com/office/officeart/2005/8/layout/vList4"/>
    <dgm:cxn modelId="{45879D45-FD5C-459B-AAF2-1322B5074114}" type="presOf" srcId="{7DF42E82-5DA0-4037-8890-F336EA496295}" destId="{5EE6E6E7-5C36-4C27-AC09-FC0886D1E12B}" srcOrd="1" destOrd="0" presId="urn:microsoft.com/office/officeart/2005/8/layout/vList4"/>
    <dgm:cxn modelId="{92B69096-2CEE-4A79-8959-6851E55B6FD8}" srcId="{6AA0BFE5-3E63-494C-B7CE-3095C9E0D380}" destId="{1A0E412C-0001-4783-A3DE-37F7BB6535DC}" srcOrd="0" destOrd="0" parTransId="{8214F9A4-F94E-4CD4-A356-3228AF41BC7C}" sibTransId="{CD9D5C01-0FB8-479A-A2BD-3382A0FFA727}"/>
    <dgm:cxn modelId="{7D4D1BB0-73BA-416D-86A3-B353CA73565C}" type="presOf" srcId="{DD7946BB-6FD8-4DF2-9E92-F3165E5D0312}" destId="{ACF4E088-5D58-4D60-86E2-B8BEF59FDE15}" srcOrd="1" destOrd="0" presId="urn:microsoft.com/office/officeart/2005/8/layout/vList4"/>
    <dgm:cxn modelId="{50227E4A-0C50-4297-8F72-7BF47E12D606}" type="presOf" srcId="{FFCC436B-D7D6-43AC-9DC5-6B227DC811FB}" destId="{4AA45955-9804-4206-8FD0-12E990D7B04C}" srcOrd="0" destOrd="0" presId="urn:microsoft.com/office/officeart/2005/8/layout/vList4"/>
    <dgm:cxn modelId="{6439BD6B-93FE-4DF6-9525-9C63617DC7AA}" srcId="{6AA0BFE5-3E63-494C-B7CE-3095C9E0D380}" destId="{84571E0B-8F95-455C-A5E9-A00A8422CA90}" srcOrd="4" destOrd="0" parTransId="{0D1DFFC2-75C4-41FD-AC9D-30A5C0EA3DB2}" sibTransId="{DD98CEAF-6F72-4BB7-A023-591211F24503}"/>
    <dgm:cxn modelId="{21FEF055-E87B-4CD0-9905-CF475D58756F}" type="presOf" srcId="{DD7946BB-6FD8-4DF2-9E92-F3165E5D0312}" destId="{7FBDA792-747C-4688-A742-E81E88D031AD}" srcOrd="0" destOrd="0" presId="urn:microsoft.com/office/officeart/2005/8/layout/vList4"/>
    <dgm:cxn modelId="{A8918E3A-A506-4B82-8F63-A915F1BBAFD4}" srcId="{6AA0BFE5-3E63-494C-B7CE-3095C9E0D380}" destId="{FFCC436B-D7D6-43AC-9DC5-6B227DC811FB}" srcOrd="2" destOrd="0" parTransId="{AB422288-D0BA-4561-8106-5F3C2E5CF16F}" sibTransId="{CA046B4E-236C-4F82-85F4-8143E855679B}"/>
    <dgm:cxn modelId="{BAF8AB6F-53F0-454F-8C6D-CD9079B3A59D}" type="presOf" srcId="{3436CD2C-D404-49B0-B091-7A5BD92E8581}" destId="{E3F3FE76-1691-4CEA-89C2-F1D6AEF9CEBE}" srcOrd="1" destOrd="1" presId="urn:microsoft.com/office/officeart/2005/8/layout/vList4"/>
    <dgm:cxn modelId="{2E51B4CC-F61A-406C-87CA-7D7F1BF7FC40}" type="presOf" srcId="{1A0E412C-0001-4783-A3DE-37F7BB6535DC}" destId="{4C3C1628-3DC3-4A07-9C3D-8CD8B2810764}" srcOrd="0" destOrd="0" presId="urn:microsoft.com/office/officeart/2005/8/layout/vList4"/>
    <dgm:cxn modelId="{EE7AE6B5-56B7-4C48-B17E-2D01D527B1A0}" srcId="{6AA0BFE5-3E63-494C-B7CE-3095C9E0D380}" destId="{DD7946BB-6FD8-4DF2-9E92-F3165E5D0312}" srcOrd="3" destOrd="0" parTransId="{FA342E99-68F7-4E81-89F4-876E6FCD1DD6}" sibTransId="{A6F08018-CEAD-4BB1-B93B-9B63B3E55623}"/>
    <dgm:cxn modelId="{B6E17724-5346-4071-9CE7-81DDCBE234CD}" type="presOf" srcId="{84571E0B-8F95-455C-A5E9-A00A8422CA90}" destId="{425A75B1-11CE-42C7-B016-D42205773E43}" srcOrd="0" destOrd="0" presId="urn:microsoft.com/office/officeart/2005/8/layout/vList4"/>
    <dgm:cxn modelId="{1A8DED9D-79AD-45E6-986B-4FAA94C34DED}" type="presParOf" srcId="{E4383F7B-7503-4ECC-805A-5F5328DA1A1B}" destId="{3C6025E1-CCD0-4019-8061-6153B886FBB5}" srcOrd="0" destOrd="0" presId="urn:microsoft.com/office/officeart/2005/8/layout/vList4"/>
    <dgm:cxn modelId="{571426D0-22C5-4BE1-A9C0-26F59D013C7C}" type="presParOf" srcId="{3C6025E1-CCD0-4019-8061-6153B886FBB5}" destId="{4C3C1628-3DC3-4A07-9C3D-8CD8B2810764}" srcOrd="0" destOrd="0" presId="urn:microsoft.com/office/officeart/2005/8/layout/vList4"/>
    <dgm:cxn modelId="{AF0B21A0-0237-4B89-B91A-88F936EBA3B8}" type="presParOf" srcId="{3C6025E1-CCD0-4019-8061-6153B886FBB5}" destId="{C1EA22A1-74DC-476D-A74C-A1D7B2E419FA}" srcOrd="1" destOrd="0" presId="urn:microsoft.com/office/officeart/2005/8/layout/vList4"/>
    <dgm:cxn modelId="{428C0D0B-C6A9-478D-93C4-7FC82BF6A36A}" type="presParOf" srcId="{3C6025E1-CCD0-4019-8061-6153B886FBB5}" destId="{D81564FE-406F-4F40-974C-184CD4CBC5BF}" srcOrd="2" destOrd="0" presId="urn:microsoft.com/office/officeart/2005/8/layout/vList4"/>
    <dgm:cxn modelId="{03F328B2-CA75-43D5-8D4B-837992F26DD7}" type="presParOf" srcId="{E4383F7B-7503-4ECC-805A-5F5328DA1A1B}" destId="{E8A97BC5-F04E-4208-A1D6-9BE90981AD89}" srcOrd="1" destOrd="0" presId="urn:microsoft.com/office/officeart/2005/8/layout/vList4"/>
    <dgm:cxn modelId="{266D466A-EC2E-4BB3-B575-5DD6DC577887}" type="presParOf" srcId="{E4383F7B-7503-4ECC-805A-5F5328DA1A1B}" destId="{B42FEA74-2425-4ECF-A230-D7453B8A8C73}" srcOrd="2" destOrd="0" presId="urn:microsoft.com/office/officeart/2005/8/layout/vList4"/>
    <dgm:cxn modelId="{409117E4-B088-4D79-A901-C6AD8C085321}" type="presParOf" srcId="{B42FEA74-2425-4ECF-A230-D7453B8A8C73}" destId="{1CD9AB44-9C7E-431A-90C6-9B5C30EFBBDC}" srcOrd="0" destOrd="0" presId="urn:microsoft.com/office/officeart/2005/8/layout/vList4"/>
    <dgm:cxn modelId="{99EF43FA-E744-4356-90D4-CC78873114A3}" type="presParOf" srcId="{B42FEA74-2425-4ECF-A230-D7453B8A8C73}" destId="{CB622A47-EA3A-4A20-BCDF-AEE35870114E}" srcOrd="1" destOrd="0" presId="urn:microsoft.com/office/officeart/2005/8/layout/vList4"/>
    <dgm:cxn modelId="{8B884692-7755-4A70-A4F0-630E872CB50F}" type="presParOf" srcId="{B42FEA74-2425-4ECF-A230-D7453B8A8C73}" destId="{5EE6E6E7-5C36-4C27-AC09-FC0886D1E12B}" srcOrd="2" destOrd="0" presId="urn:microsoft.com/office/officeart/2005/8/layout/vList4"/>
    <dgm:cxn modelId="{4D4F8E23-2E27-4C05-A4D7-47B170B07619}" type="presParOf" srcId="{E4383F7B-7503-4ECC-805A-5F5328DA1A1B}" destId="{BD8EC998-0530-4078-B778-A39C2A52A103}" srcOrd="3" destOrd="0" presId="urn:microsoft.com/office/officeart/2005/8/layout/vList4"/>
    <dgm:cxn modelId="{DF2CEBA3-AD5A-4E36-B4C4-CD6E20FC3715}" type="presParOf" srcId="{E4383F7B-7503-4ECC-805A-5F5328DA1A1B}" destId="{8691E43B-5E23-423A-B3EC-871BD5C4A34C}" srcOrd="4" destOrd="0" presId="urn:microsoft.com/office/officeart/2005/8/layout/vList4"/>
    <dgm:cxn modelId="{6BDC178C-B006-40CC-B435-023FBA31E1D1}" type="presParOf" srcId="{8691E43B-5E23-423A-B3EC-871BD5C4A34C}" destId="{4AA45955-9804-4206-8FD0-12E990D7B04C}" srcOrd="0" destOrd="0" presId="urn:microsoft.com/office/officeart/2005/8/layout/vList4"/>
    <dgm:cxn modelId="{24A2F885-FBED-4A41-89BD-FFD13AC6D53C}" type="presParOf" srcId="{8691E43B-5E23-423A-B3EC-871BD5C4A34C}" destId="{9840457D-10C8-4FD7-A7A0-6139A75C4BA3}" srcOrd="1" destOrd="0" presId="urn:microsoft.com/office/officeart/2005/8/layout/vList4"/>
    <dgm:cxn modelId="{CDBEBE3D-AE55-46BD-8C07-4ECADB9DBC7B}" type="presParOf" srcId="{8691E43B-5E23-423A-B3EC-871BD5C4A34C}" destId="{E3F3FE76-1691-4CEA-89C2-F1D6AEF9CEBE}" srcOrd="2" destOrd="0" presId="urn:microsoft.com/office/officeart/2005/8/layout/vList4"/>
    <dgm:cxn modelId="{7ACC38CB-296A-4DAF-B6DE-3E540B8948E9}" type="presParOf" srcId="{E4383F7B-7503-4ECC-805A-5F5328DA1A1B}" destId="{A331DA21-3B7A-47B6-93DE-BC7D6EA6E930}" srcOrd="5" destOrd="0" presId="urn:microsoft.com/office/officeart/2005/8/layout/vList4"/>
    <dgm:cxn modelId="{AC5DF163-A37B-4453-832D-76691D3A46FE}" type="presParOf" srcId="{E4383F7B-7503-4ECC-805A-5F5328DA1A1B}" destId="{878ED2BE-EAE8-445F-BF75-C5B7A4772E36}" srcOrd="6" destOrd="0" presId="urn:microsoft.com/office/officeart/2005/8/layout/vList4"/>
    <dgm:cxn modelId="{0A72B0F0-E6F0-4E8E-B824-3D43698807A7}" type="presParOf" srcId="{878ED2BE-EAE8-445F-BF75-C5B7A4772E36}" destId="{7FBDA792-747C-4688-A742-E81E88D031AD}" srcOrd="0" destOrd="0" presId="urn:microsoft.com/office/officeart/2005/8/layout/vList4"/>
    <dgm:cxn modelId="{038A1632-B11D-40C6-BB0F-E14A8B9DAC2E}" type="presParOf" srcId="{878ED2BE-EAE8-445F-BF75-C5B7A4772E36}" destId="{80CF722F-AF1E-4CD4-8706-8FB6B87673A2}" srcOrd="1" destOrd="0" presId="urn:microsoft.com/office/officeart/2005/8/layout/vList4"/>
    <dgm:cxn modelId="{0396F8E5-6890-4AED-B201-63E22539BE68}" type="presParOf" srcId="{878ED2BE-EAE8-445F-BF75-C5B7A4772E36}" destId="{ACF4E088-5D58-4D60-86E2-B8BEF59FDE15}" srcOrd="2" destOrd="0" presId="urn:microsoft.com/office/officeart/2005/8/layout/vList4"/>
    <dgm:cxn modelId="{24BDCABC-CB9A-401C-9DFE-8FD1529540FE}" type="presParOf" srcId="{E4383F7B-7503-4ECC-805A-5F5328DA1A1B}" destId="{90055563-7896-453E-A847-DF6749938ACD}" srcOrd="7" destOrd="0" presId="urn:microsoft.com/office/officeart/2005/8/layout/vList4"/>
    <dgm:cxn modelId="{120239E7-8A4B-4A01-8CD9-D1CDEB664855}" type="presParOf" srcId="{E4383F7B-7503-4ECC-805A-5F5328DA1A1B}" destId="{1AAB4FDF-4951-4E0B-BEC9-D337826C55B0}" srcOrd="8" destOrd="0" presId="urn:microsoft.com/office/officeart/2005/8/layout/vList4"/>
    <dgm:cxn modelId="{B53052DC-205C-4A87-BEBD-97A54A450CC7}" type="presParOf" srcId="{1AAB4FDF-4951-4E0B-BEC9-D337826C55B0}" destId="{425A75B1-11CE-42C7-B016-D42205773E43}" srcOrd="0" destOrd="0" presId="urn:microsoft.com/office/officeart/2005/8/layout/vList4"/>
    <dgm:cxn modelId="{E4021353-B0C2-44D2-8E06-E716C03846D0}" type="presParOf" srcId="{1AAB4FDF-4951-4E0B-BEC9-D337826C55B0}" destId="{3B5B0056-127F-41D2-BC5B-FC04587D85ED}" srcOrd="1" destOrd="0" presId="urn:microsoft.com/office/officeart/2005/8/layout/vList4"/>
    <dgm:cxn modelId="{A2E89E44-E282-4BE5-8D04-E0F6E15B5802}" type="presParOf" srcId="{1AAB4FDF-4951-4E0B-BEC9-D337826C55B0}" destId="{0C3672D8-6EED-4658-9475-92DC860958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C1628-3DC3-4A07-9C3D-8CD8B2810764}">
      <dsp:nvSpPr>
        <dsp:cNvPr id="0" name=""/>
        <dsp:cNvSpPr/>
      </dsp:nvSpPr>
      <dsp:spPr>
        <a:xfrm>
          <a:off x="0" y="0"/>
          <a:ext cx="10732770" cy="10479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rgbClr val="51BCB6"/>
              </a:solidFill>
            </a:rPr>
            <a:t>francuska strategia </a:t>
          </a:r>
          <a:r>
            <a:rPr lang="pl-PL" sz="2000" kern="1200" dirty="0">
              <a:solidFill>
                <a:srgbClr val="003366"/>
              </a:solidFill>
            </a:rPr>
            <a:t>krajowa odnosi się do porozumienia paryskiego w sprawie zmian klimatu, koncentruje się na masowej mobilizacji konsumentów, obywateli, przedsiębiorstw i władz lokalnych w celu podjęcia działań na rzecz GOZ,</a:t>
          </a:r>
        </a:p>
      </dsp:txBody>
      <dsp:txXfrm>
        <a:off x="2238734" y="0"/>
        <a:ext cx="8494035" cy="1047933"/>
      </dsp:txXfrm>
    </dsp:sp>
    <dsp:sp modelId="{C1EA22A1-74DC-476D-A74C-A1D7B2E419FA}">
      <dsp:nvSpPr>
        <dsp:cNvPr id="0" name=""/>
        <dsp:cNvSpPr/>
      </dsp:nvSpPr>
      <dsp:spPr>
        <a:xfrm>
          <a:off x="422910" y="155245"/>
          <a:ext cx="1485093" cy="7374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9AB44-9C7E-431A-90C6-9B5C30EFBBDC}">
      <dsp:nvSpPr>
        <dsp:cNvPr id="0" name=""/>
        <dsp:cNvSpPr/>
      </dsp:nvSpPr>
      <dsp:spPr>
        <a:xfrm>
          <a:off x="0" y="1140113"/>
          <a:ext cx="10732770" cy="92180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2000" b="1" kern="1200" dirty="0">
              <a:solidFill>
                <a:srgbClr val="51BCB6"/>
              </a:solidFill>
            </a:rPr>
            <a:t>holenderska</a:t>
          </a:r>
          <a:r>
            <a:rPr lang="pl-PL" sz="2000" kern="1200" dirty="0">
              <a:solidFill>
                <a:srgbClr val="51BCB6"/>
              </a:solidFill>
            </a:rPr>
            <a:t> </a:t>
          </a:r>
          <a:r>
            <a:rPr lang="pl-PL" sz="2000" kern="1200" dirty="0">
              <a:solidFill>
                <a:srgbClr val="003366"/>
              </a:solidFill>
            </a:rPr>
            <a:t>do dostępu do surowców – zakłada ograniczenie wykorzystania surowców pierwotnych o 50% w 2030 r. dzięki współpracy z różnymi zainteresowanymi stronami, </a:t>
          </a:r>
        </a:p>
      </dsp:txBody>
      <dsp:txXfrm>
        <a:off x="2238734" y="1140113"/>
        <a:ext cx="8494035" cy="921803"/>
      </dsp:txXfrm>
    </dsp:sp>
    <dsp:sp modelId="{CB622A47-EA3A-4A20-BCDF-AEE35870114E}">
      <dsp:nvSpPr>
        <dsp:cNvPr id="0" name=""/>
        <dsp:cNvSpPr/>
      </dsp:nvSpPr>
      <dsp:spPr>
        <a:xfrm>
          <a:off x="465026" y="1251541"/>
          <a:ext cx="1462211" cy="7374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45955-9804-4206-8FD0-12E990D7B04C}">
      <dsp:nvSpPr>
        <dsp:cNvPr id="0" name=""/>
        <dsp:cNvSpPr/>
      </dsp:nvSpPr>
      <dsp:spPr>
        <a:xfrm>
          <a:off x="0" y="2154097"/>
          <a:ext cx="10732770" cy="92180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2000" b="1" kern="1200" dirty="0">
              <a:solidFill>
                <a:srgbClr val="51BCB6"/>
              </a:solidFill>
            </a:rPr>
            <a:t>duńska </a:t>
          </a:r>
          <a:r>
            <a:rPr lang="pl-PL" sz="2000" kern="1200" dirty="0">
              <a:solidFill>
                <a:srgbClr val="003366"/>
              </a:solidFill>
            </a:rPr>
            <a:t>podkreśla konieczność równoważenia produkcji i konsumpcji mając na celu wspieranie wzrostu gospodarczego i zatrudnienia z uwzględnieniem zasobów naturalnych w produkcji i konsumpcji,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>
            <a:solidFill>
              <a:schemeClr val="tx1"/>
            </a:solidFill>
          </a:endParaRPr>
        </a:p>
      </dsp:txBody>
      <dsp:txXfrm>
        <a:off x="2238734" y="2154097"/>
        <a:ext cx="8494035" cy="921803"/>
      </dsp:txXfrm>
    </dsp:sp>
    <dsp:sp modelId="{9840457D-10C8-4FD7-A7A0-6139A75C4BA3}">
      <dsp:nvSpPr>
        <dsp:cNvPr id="0" name=""/>
        <dsp:cNvSpPr/>
      </dsp:nvSpPr>
      <dsp:spPr>
        <a:xfrm>
          <a:off x="444966" y="2246277"/>
          <a:ext cx="1440981" cy="7374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DA792-747C-4688-A742-E81E88D031AD}">
      <dsp:nvSpPr>
        <dsp:cNvPr id="0" name=""/>
        <dsp:cNvSpPr/>
      </dsp:nvSpPr>
      <dsp:spPr>
        <a:xfrm>
          <a:off x="0" y="3105039"/>
          <a:ext cx="10732770" cy="92180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rgbClr val="51BCB6"/>
              </a:solidFill>
            </a:rPr>
            <a:t>włoska</a:t>
          </a:r>
          <a:r>
            <a:rPr lang="pl-PL" sz="2000" kern="1200" dirty="0"/>
            <a:t> </a:t>
          </a:r>
          <a:r>
            <a:rPr lang="pl-PL" sz="2000" kern="1200" dirty="0">
              <a:solidFill>
                <a:srgbClr val="003366"/>
              </a:solidFill>
            </a:rPr>
            <a:t>wskazuje na konieczność utrzymania pozycji kraju w produkcji w globalnych łańcuchach wartości przy ograniczeniu ryzyka wzrostu presji na środowisko,</a:t>
          </a:r>
        </a:p>
      </dsp:txBody>
      <dsp:txXfrm>
        <a:off x="2238734" y="3105039"/>
        <a:ext cx="8494035" cy="921803"/>
      </dsp:txXfrm>
    </dsp:sp>
    <dsp:sp modelId="{80CF722F-AF1E-4CD4-8706-8FB6B87673A2}">
      <dsp:nvSpPr>
        <dsp:cNvPr id="0" name=""/>
        <dsp:cNvSpPr/>
      </dsp:nvSpPr>
      <dsp:spPr>
        <a:xfrm>
          <a:off x="444966" y="3260261"/>
          <a:ext cx="1440981" cy="7374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A75B1-11CE-42C7-B016-D42205773E43}">
      <dsp:nvSpPr>
        <dsp:cNvPr id="0" name=""/>
        <dsp:cNvSpPr/>
      </dsp:nvSpPr>
      <dsp:spPr>
        <a:xfrm>
          <a:off x="0" y="4124912"/>
          <a:ext cx="10732770" cy="92180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rgbClr val="51BCB6"/>
              </a:solidFill>
            </a:rPr>
            <a:t>niemiecka </a:t>
          </a:r>
          <a:r>
            <a:rPr lang="pl-PL" sz="2000" kern="1200" dirty="0">
              <a:solidFill>
                <a:srgbClr val="003366"/>
              </a:solidFill>
            </a:rPr>
            <a:t>postrzega  gospodarkę obiegową z perspektywy efektywnego gospodarowania zasobami i gospodarki </a:t>
          </a:r>
          <a:r>
            <a:rPr lang="pl-PL" sz="2000" kern="1200" dirty="0" smtClean="0">
              <a:solidFill>
                <a:srgbClr val="003366"/>
              </a:solidFill>
            </a:rPr>
            <a:t>odpadami</a:t>
          </a:r>
          <a:endParaRPr lang="pl-PL" sz="2000" kern="1200" dirty="0">
            <a:solidFill>
              <a:srgbClr val="003366"/>
            </a:solidFill>
          </a:endParaRPr>
        </a:p>
      </dsp:txBody>
      <dsp:txXfrm>
        <a:off x="2238734" y="4124912"/>
        <a:ext cx="8494035" cy="921803"/>
      </dsp:txXfrm>
    </dsp:sp>
    <dsp:sp modelId="{3B5B0056-127F-41D2-BC5B-FC04587D85ED}">
      <dsp:nvSpPr>
        <dsp:cNvPr id="0" name=""/>
        <dsp:cNvSpPr/>
      </dsp:nvSpPr>
      <dsp:spPr>
        <a:xfrm>
          <a:off x="445771" y="4274245"/>
          <a:ext cx="1439371" cy="7374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46CB519A-F18E-4981-A629-A87BAE06FD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894FAC61-5146-417E-8BA0-762832A918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2C0AA-25ED-48E3-A6D0-60154A31F8D4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38F1CD1-4819-4EDF-8369-FE4D022237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5EC7503-8CAD-478C-BDCD-12E29CEDAE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B18F4-C087-4762-A9E3-D9DB9317A0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982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4A04D-9820-4CA8-A228-07EB09D6A601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8D473-AF4D-4E84-AF1D-F48328BCEC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42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115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raporcie (źródło) podano 10 propozycji dla GOZ we Włoszech. Na podstawie tej metodologii porównano 5 gospodarek europejskich: Włochy, Wielka Brytania, Francja, Niemcy i Hiszpania. Analizę porównawczą przeprowadzono dla działów: produkcja,</a:t>
            </a:r>
          </a:p>
          <a:p>
            <a:r>
              <a:rPr lang="pl-PL" dirty="0"/>
              <a:t>Dla każdego z tych działów przeanalizowano wskaźniki dla 5 krajów i stworzono ich ranking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746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raporcie (źródło) podano 10 propozycji dla GOZ we Włoszech. Na podstawie tej metodologii porównano 5 gospodarek europejskich: Włochy, Wielka Brytania, Francja, Niemcy i Hiszpania. Analizę porównawczą przeprowadzono dla działów: produkcja,</a:t>
            </a:r>
          </a:p>
          <a:p>
            <a:r>
              <a:rPr lang="pl-PL" dirty="0"/>
              <a:t>Dla każdego z tych działów przeanalizowano wskaźniki dla 5 krajów i stworzono ich ranking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844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raporcie (źródło) podano 10 propozycji dla GOZ we Włoszech. Na podstawie tej metodologii porównano 5 gospodarek europejskich: Włochy, Wielka Brytania, Francja, Niemcy i Hiszpania. Analizę porównawczą przeprowadzono dla działów: produkcja,</a:t>
            </a:r>
          </a:p>
          <a:p>
            <a:r>
              <a:rPr lang="pl-PL" dirty="0"/>
              <a:t>Dla każdego z tych działów przeanalizowano wskaźniki dla 5 krajów i stworzono ich ranking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746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raporcie (źródło) podano 10 propozycji dla GOZ we Włoszech. Na podstawie tej metodologii porównano 5 gospodarek europejskich: Włochy, Wielka Brytania, Francja, Niemcy i Hiszpania. Analizę porównawczą przeprowadzono dla działów: produkcja,</a:t>
            </a:r>
          </a:p>
          <a:p>
            <a:r>
              <a:rPr lang="pl-PL" dirty="0"/>
              <a:t>Dla każdego z tych działów przeanalizowano wskaźniki dla 5 krajów i stworzono ich ranking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746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raporcie (źródło) podano 10 propozycji dla GOZ we Włoszech. Na podstawie tej metodologii porównano 5 gospodarek europejskich: Włochy, Wielka Brytania, Francja, Niemcy i Hiszpania. Analizę porównawczą przeprowadzono dla działów: produkcja,</a:t>
            </a:r>
          </a:p>
          <a:p>
            <a:r>
              <a:rPr lang="pl-PL" dirty="0"/>
              <a:t>Dla każdego z tych działów przeanalizowano wskaźniki dla 5 krajów i stworzono ich ranking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746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DMC oraz pozyskanie krajowe (DE)  w ostatnich latach nieustannie rośnie. Jak wynika z przedstawionych danych (tab. 1) DMC i DE średnio wzrosły odpowiednio o  8,7% i 10,6% w latach 2009 i 2016. Jedynie pozyskanie zasobów energetycznych obniżyło się  o 0,8%, czego przyczyną jest zapewne coraz szersze wykorzystanie OZE.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92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99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Mapa istniejących i planowanych strategii w Europie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95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89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5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wg innego </a:t>
            </a:r>
            <a:r>
              <a:rPr lang="pl-PL" dirty="0" err="1"/>
              <a:t>zrodla</a:t>
            </a:r>
            <a:r>
              <a:rPr lang="pl-PL" dirty="0"/>
              <a:t> - plan dla </a:t>
            </a:r>
            <a:r>
              <a:rPr lang="pl-PL" dirty="0" err="1"/>
              <a:t>amsterdamu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78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raporcie (źródło) podano 10 propozycji dla GOZ we Włoszech. Na podstawie tej metodologii porównano 5 gospodarek europejskich: Włochy, Wielka Brytania, Francja, Niemcy i Hiszpania. Analizę porównawczą przeprowadzono dla działów: produkcja,</a:t>
            </a:r>
          </a:p>
          <a:p>
            <a:r>
              <a:rPr lang="pl-PL" dirty="0"/>
              <a:t>Dla każdego z tych działów przeanalizowano wskaźniki dla 5 krajów i stworzono ich ranking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746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raporcie (źródło) podano 10 propozycji dla GOZ we Włoszech. Na podstawie tej metodologii porównano 5 gospodarek europejskich: Włochy, Wielka Brytania, Francja, Niemcy i Hiszpania. Analizę porównawczą przeprowadzono dla działów: produkcja,</a:t>
            </a:r>
          </a:p>
          <a:p>
            <a:r>
              <a:rPr lang="pl-PL" dirty="0"/>
              <a:t>Dla każdego z tych działów przeanalizowano wskaźniki dla 5 krajów i stworzono ich ranking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746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raporcie (źródło) podano 10 propozycji dla GOZ we Włoszech. Na podstawie tej metodologii porównano 5 gospodarek europejskich: Włochy, Wielka Brytania, Francja, Niemcy i Hiszpania. Analizę porównawczą przeprowadzono dla działów: produkcja,</a:t>
            </a:r>
          </a:p>
          <a:p>
            <a:r>
              <a:rPr lang="pl-PL" dirty="0"/>
              <a:t>Dla każdego z tych działów przeanalizowano wskaźniki dla 5 krajów i stworzono ich ranking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8D473-AF4D-4E84-AF1D-F48328BCECF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74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62A4CA-DAB8-4628-AC3C-306F46F58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9BB607B9-E1D4-4C72-9CC6-4EBC6A27F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E0F8E04-244D-48F8-8A6C-8E16DD3D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2924-7ED6-415A-A25A-FF679D65B7FA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1FA5175-4BE5-43EB-A3F1-D1FD367E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B22CEA1-BD06-434B-8CA4-04BCF7F4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78B4-2624-4FA8-8F1D-7010A5DE7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61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44F402-ED81-48FF-807E-CCA970A2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A7F8B72-1EAD-4A94-BCD5-AF53A2252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D0DBFAD-30AE-48E2-8193-5DB4F311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2924-7ED6-415A-A25A-FF679D65B7FA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EB70326-A21C-4B74-A21A-C0CC3606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A3C6A2B-920F-464E-930A-472A3B15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78B4-2624-4FA8-8F1D-7010A5DE7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81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A9417CDB-ABF0-43B2-A4D3-04513B4D6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45C6093-EA6F-4B78-B6C9-F5D65DC4F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85266EA-9AEE-4219-8037-75F7DA9C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2924-7ED6-415A-A25A-FF679D65B7FA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778D17B-D717-4CDB-B5FB-E4E8E8D8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30E2E24-0A16-44D9-8759-CC9957BC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78B4-2624-4FA8-8F1D-7010A5DE7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225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sty_podzielony na 2 kolumn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891" y="113356"/>
            <a:ext cx="7980219" cy="929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200" rtl="0" eaLnBrk="1" latinLnBrk="0" hangingPunct="1">
              <a:lnSpc>
                <a:spcPct val="150000"/>
              </a:lnSpc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4339C8D3-5598-4AB7-A6A6-DCF1A4D71B14}"/>
              </a:ext>
            </a:extLst>
          </p:cNvPr>
          <p:cNvSpPr/>
          <p:nvPr userDrawn="1"/>
        </p:nvSpPr>
        <p:spPr>
          <a:xfrm>
            <a:off x="10237372" y="365339"/>
            <a:ext cx="1838632" cy="37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BD31D15C-D851-442E-9F74-C6EA257100ED}" type="slidenum">
              <a:rPr lang="pl-PL" sz="1400" smtClean="0">
                <a:solidFill>
                  <a:srgbClr val="51BCB6"/>
                </a:solidFill>
                <a:latin typeface="Azo Sans" panose="020B0603030303020204" pitchFamily="34" charset="-18"/>
              </a:rPr>
              <a:t>‹#›</a:t>
            </a:fld>
            <a:r>
              <a:rPr lang="pl-PL" sz="1400" dirty="0">
                <a:solidFill>
                  <a:srgbClr val="51BCB6"/>
                </a:solidFill>
                <a:latin typeface="Azo Sans" panose="020B0603030303020204" pitchFamily="34" charset="-18"/>
              </a:rPr>
              <a:t> /10 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4054FBA2-2E5B-45B2-B46C-4B3332C4C6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2214"/>
            <a:ext cx="0" cy="4608000"/>
          </a:xfrm>
          <a:prstGeom prst="line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87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sty (bez dodatkowych obiektów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891" y="113356"/>
            <a:ext cx="7980219" cy="929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200" rtl="0" eaLnBrk="1" latinLnBrk="0" hangingPunct="1">
              <a:lnSpc>
                <a:spcPct val="150000"/>
              </a:lnSpc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7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a strona (tytułowa i końcow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90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(bez dodatkowych obiektów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891" y="113356"/>
            <a:ext cx="7980219" cy="929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200" rtl="0" eaLnBrk="1" latinLnBrk="0" hangingPunct="1">
              <a:lnSpc>
                <a:spcPct val="150000"/>
              </a:lnSpc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9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_podzielony na 2 kolumn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891" y="113356"/>
            <a:ext cx="7980219" cy="929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200" rtl="0" eaLnBrk="1" latinLnBrk="0" hangingPunct="1">
              <a:lnSpc>
                <a:spcPct val="150000"/>
              </a:lnSpc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4054FBA2-2E5B-45B2-B46C-4B3332C4C6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2214"/>
            <a:ext cx="0" cy="4608000"/>
          </a:xfrm>
          <a:prstGeom prst="line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52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Obraz (w kolumnach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720001" y="1548001"/>
            <a:ext cx="5720260" cy="3900007"/>
          </a:xfrm>
          <a:prstGeom prst="rect">
            <a:avLst/>
          </a:prstGeom>
        </p:spPr>
        <p:txBody>
          <a:bodyPr/>
          <a:lstStyle>
            <a:lvl1pPr>
              <a:buClr>
                <a:srgbClr val="163457"/>
              </a:buClr>
              <a:defRPr lang="pl-PL" sz="2400" b="1" kern="1200" dirty="0" smtClean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  <a:lvl2pPr>
              <a:buClr>
                <a:srgbClr val="163457"/>
              </a:buClr>
              <a:defRPr sz="2000">
                <a:solidFill>
                  <a:srgbClr val="163457"/>
                </a:solidFill>
                <a:latin typeface="Azo Sans Medium" panose="020B0604020202020204" charset="-18"/>
              </a:defRPr>
            </a:lvl2pPr>
            <a:lvl3pPr>
              <a:buClr>
                <a:srgbClr val="163457"/>
              </a:buClr>
              <a:defRPr sz="2000">
                <a:solidFill>
                  <a:srgbClr val="163457"/>
                </a:solidFill>
                <a:latin typeface="Azo Sans Medium" panose="020B0604020202020204" charset="-18"/>
              </a:defRPr>
            </a:lvl3pPr>
            <a:lvl4pPr>
              <a:buClr>
                <a:srgbClr val="163457"/>
              </a:buClr>
              <a:defRPr sz="1800">
                <a:solidFill>
                  <a:srgbClr val="163457"/>
                </a:solidFill>
                <a:latin typeface="Azo Sans Medium" panose="020B0604020202020204" charset="-18"/>
              </a:defRPr>
            </a:lvl4pPr>
            <a:lvl5pPr>
              <a:buClr>
                <a:srgbClr val="163457"/>
              </a:buClr>
              <a:defRPr sz="1800">
                <a:solidFill>
                  <a:srgbClr val="163457"/>
                </a:solidFill>
                <a:latin typeface="Azo Sans Medium" panose="020B0604020202020204" charset="-18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4"/>
          </p:nvPr>
        </p:nvSpPr>
        <p:spPr>
          <a:xfrm>
            <a:off x="6752495" y="1548000"/>
            <a:ext cx="4768493" cy="3900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3457"/>
                </a:solidFill>
                <a:latin typeface="Azo Sans Medium" panose="020B0604020202020204" charset="-18"/>
              </a:defRPr>
            </a:lvl1pPr>
          </a:lstStyle>
          <a:p>
            <a:endParaRPr lang="pl-PL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105891" y="113356"/>
            <a:ext cx="7980219" cy="929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200" rtl="0" eaLnBrk="1" latinLnBrk="0" hangingPunct="1">
              <a:lnSpc>
                <a:spcPct val="150000"/>
              </a:lnSpc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1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5 poziomów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720000" y="1548001"/>
            <a:ext cx="10800000" cy="3868741"/>
          </a:xfrm>
          <a:prstGeom prst="rect">
            <a:avLst/>
          </a:prstGeom>
        </p:spPr>
        <p:txBody>
          <a:bodyPr/>
          <a:lstStyle>
            <a:lvl1pPr>
              <a:buClr>
                <a:srgbClr val="163457"/>
              </a:buClr>
              <a:defRPr lang="pl-PL" sz="2400" b="1" kern="1200" dirty="0" smtClean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  <a:lvl2pPr>
              <a:buClr>
                <a:srgbClr val="163457"/>
              </a:buClr>
              <a:defRPr sz="2000">
                <a:solidFill>
                  <a:srgbClr val="163457"/>
                </a:solidFill>
                <a:latin typeface="Azo Sans Medium" panose="020B0604020202020204" charset="-18"/>
              </a:defRPr>
            </a:lvl2pPr>
            <a:lvl3pPr>
              <a:buClr>
                <a:srgbClr val="163457"/>
              </a:buClr>
              <a:defRPr sz="2000">
                <a:solidFill>
                  <a:srgbClr val="163457"/>
                </a:solidFill>
                <a:latin typeface="Azo Sans Medium" panose="020B0604020202020204" charset="-18"/>
              </a:defRPr>
            </a:lvl3pPr>
            <a:lvl4pPr>
              <a:buClr>
                <a:srgbClr val="163457"/>
              </a:buClr>
              <a:defRPr sz="1800">
                <a:solidFill>
                  <a:srgbClr val="163457"/>
                </a:solidFill>
                <a:latin typeface="Azo Sans Medium" panose="020B0604020202020204" charset="-18"/>
              </a:defRPr>
            </a:lvl4pPr>
            <a:lvl5pPr>
              <a:buClr>
                <a:srgbClr val="163457"/>
              </a:buClr>
              <a:defRPr sz="1800">
                <a:solidFill>
                  <a:srgbClr val="163457"/>
                </a:solidFill>
                <a:latin typeface="Azo Sans Medium" panose="020B0604020202020204" charset="-18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105891" y="113356"/>
            <a:ext cx="7980219" cy="929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200" rtl="0" eaLnBrk="1" latinLnBrk="0" hangingPunct="1">
              <a:lnSpc>
                <a:spcPct val="150000"/>
              </a:lnSpc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7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1 podstawowy poziom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720001" y="1547934"/>
            <a:ext cx="10800000" cy="12629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just">
              <a:buClr>
                <a:srgbClr val="51BCB6"/>
              </a:buClr>
              <a:buNone/>
              <a:defRPr lang="pl-PL" sz="2200" b="1" kern="1200" dirty="0" smtClean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  <a:lvl2pPr>
              <a:buClr>
                <a:srgbClr val="51BCB6"/>
              </a:buClr>
              <a:defRPr sz="1800">
                <a:solidFill>
                  <a:srgbClr val="163457"/>
                </a:solidFill>
                <a:latin typeface="Azo Sans Medium" panose="020B0604020202020204" charset="-18"/>
              </a:defRPr>
            </a:lvl2pPr>
            <a:lvl3pPr>
              <a:buClr>
                <a:srgbClr val="51BCB6"/>
              </a:buClr>
              <a:defRPr sz="1600">
                <a:solidFill>
                  <a:srgbClr val="163457"/>
                </a:solidFill>
                <a:latin typeface="Azo Sans Medium" panose="020B0604020202020204" charset="-18"/>
              </a:defRPr>
            </a:lvl3pPr>
            <a:lvl4pPr>
              <a:buClr>
                <a:srgbClr val="51BCB6"/>
              </a:buClr>
              <a:defRPr sz="1600">
                <a:solidFill>
                  <a:srgbClr val="163457"/>
                </a:solidFill>
                <a:latin typeface="Azo Sans Medium" panose="020B0604020202020204" charset="-18"/>
              </a:defRPr>
            </a:lvl4pPr>
            <a:lvl5pPr>
              <a:buClr>
                <a:srgbClr val="51BCB6"/>
              </a:buClr>
              <a:defRPr sz="1600">
                <a:solidFill>
                  <a:srgbClr val="163457"/>
                </a:solidFill>
                <a:latin typeface="Azo Sans Medium" panose="020B0604020202020204" charset="-18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05891" y="113356"/>
            <a:ext cx="7980219" cy="929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200" rtl="0" eaLnBrk="1" latinLnBrk="0" hangingPunct="1">
              <a:lnSpc>
                <a:spcPct val="150000"/>
              </a:lnSpc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1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C0329D-85A8-4F22-861E-ACDC0EA5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7FB95C-C022-4314-849C-DDDDFB692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CD2A0EE-8EF4-4FFA-B5A0-11666BEC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2924-7ED6-415A-A25A-FF679D65B7FA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7FA0C45-784C-469F-A180-0AEB52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89BBBEA-E95E-4424-BD31-82E86DBE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78B4-2624-4FA8-8F1D-7010A5DE7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519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08EE-90BA-4860-BEA0-874AF3332753}" type="datetimeFigureOut">
              <a:rPr lang="en-GB"/>
              <a:pPr>
                <a:defRPr/>
              </a:pPr>
              <a:t>23/09/2019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7EBF-59A8-4D88-8248-312964E8DE7B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55352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AB2AF3-AADB-411B-A35E-9AD63765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E2B67F3-F347-4061-831C-D97161DCC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70090D1-217F-4EAF-8238-1E3E72BA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2924-7ED6-415A-A25A-FF679D65B7FA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80EE93D-EF32-4433-9A1C-368AA846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10AFFE2-B12B-4E60-A57B-5249A868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78B4-2624-4FA8-8F1D-7010A5DE7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3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FAC4D1-AAF1-4A72-952B-86D8D4D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D79871-2EA5-46B8-A34D-D66E9A320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08AE33C-53BE-4F5C-A8AF-F4A7C364D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15BBB96-50EE-491C-970C-03A96D6A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2924-7ED6-415A-A25A-FF679D65B7FA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A3F55F7-3359-4160-95CA-2B75D656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64B0F46-C410-4613-B7CF-8B99B7E5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78B4-2624-4FA8-8F1D-7010A5DE7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5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8792BE-C3C2-45BB-B91E-F2F1BB05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6AE654A-7F94-40E4-837B-F16F6B356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C91960F-F289-427F-9757-ED50ECEB7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67310BD4-E9C3-4EE7-9B11-336E3E10E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742C2E07-9D5E-4996-9227-313138ED9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3CC739E-4B32-49FC-B926-149C756C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2924-7ED6-415A-A25A-FF679D65B7FA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8196B2D4-FFD9-4F40-B43A-E82FBC33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F6D51011-1145-4207-8122-E625BE44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78B4-2624-4FA8-8F1D-7010A5DE7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21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5B07E3-BCC7-4F69-8AFA-793C7D88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3BB7523E-72D4-4792-9B7E-56977DDB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2924-7ED6-415A-A25A-FF679D65B7FA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69127CA6-099B-4436-AEC2-5DF0BB22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9180BAF-8C39-43E2-88AE-D80B15148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78B4-2624-4FA8-8F1D-7010A5DE7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66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F8C9EE72-CB43-4E1E-A853-A6F30C7A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2924-7ED6-415A-A25A-FF679D65B7FA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E1C0A045-31D5-4852-96DF-4278D658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AF40ADB3-ADB2-422B-B30D-8FA2B1B9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78B4-2624-4FA8-8F1D-7010A5DE7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48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6CDF1A-BE6C-418C-BD4B-0F50A072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6F7BC37-35F8-4587-9D07-CFEEB7D90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4117594-5881-4647-8E07-E617A4E4B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8844FF1-76F3-49BE-9072-05E31763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2924-7ED6-415A-A25A-FF679D65B7FA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BA81208-C8B4-421B-90B1-6C6D7DA9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C7FA242-CB09-4AC2-926A-3D1132B4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78B4-2624-4FA8-8F1D-7010A5DE7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73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B1C1CD-5E99-4CAB-BC61-607AB4EE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5EE9D251-6615-4493-8745-E97BC31B1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108E9B1-C4D3-423D-81D3-6CDF4DEEE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6B79DCB-0072-4ACD-8DE0-8EA4450F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2924-7ED6-415A-A25A-FF679D65B7FA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8143288-E79F-4D8E-8172-42560F57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0D4C655-5A50-4DCC-88B1-5E30A563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78B4-2624-4FA8-8F1D-7010A5DE7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91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9EBDA94-323C-4216-9C24-7A299972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DB2AAC5-000D-48CE-813A-87329396D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75206A7-D0F6-4A95-856B-3749C592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12924-7ED6-415A-A25A-FF679D65B7FA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A7E6AB3-0EBF-4C27-A88A-09B9085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CCC111D-0A08-4677-93B3-B7CEE9F80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78B4-2624-4FA8-8F1D-7010A5DE7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86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E0250-7AEF-4568-A809-B35B77A899E5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FCF6B-9BB4-47A9-B0B2-98E621E76A8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28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5049BC14-0865-4A3B-8200-553DC4CDFC05}"/>
              </a:ext>
            </a:extLst>
          </p:cNvPr>
          <p:cNvSpPr/>
          <p:nvPr/>
        </p:nvSpPr>
        <p:spPr>
          <a:xfrm>
            <a:off x="6029324" y="0"/>
            <a:ext cx="6162675" cy="6858001"/>
          </a:xfrm>
          <a:prstGeom prst="rect">
            <a:avLst/>
          </a:prstGeom>
          <a:solidFill>
            <a:srgbClr val="163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 dirty="0">
              <a:solidFill>
                <a:srgbClr val="51BCB6"/>
              </a:solidFill>
              <a:latin typeface="Calibri" panose="020F0502020204030204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673672D1-1819-456C-994E-81F52E55A069}"/>
              </a:ext>
            </a:extLst>
          </p:cNvPr>
          <p:cNvSpPr/>
          <p:nvPr/>
        </p:nvSpPr>
        <p:spPr>
          <a:xfrm>
            <a:off x="6029324" y="1201074"/>
            <a:ext cx="6162676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pl-PL" sz="40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Przegląd </a:t>
            </a:r>
            <a:r>
              <a:rPr lang="pl-PL" sz="4000" b="1" dirty="0">
                <a:solidFill>
                  <a:prstClr val="white"/>
                </a:solidFill>
                <a:cs typeface="Times New Roman" panose="02020603050405020304" pitchFamily="18" charset="0"/>
              </a:rPr>
              <a:t>wskaźników </a:t>
            </a:r>
            <a:endParaRPr lang="pl-PL" sz="4000" b="1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algn="ctr" defTabSz="457200">
              <a:lnSpc>
                <a:spcPct val="150000"/>
              </a:lnSpc>
            </a:pPr>
            <a:r>
              <a:rPr lang="pl-PL" sz="40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i </a:t>
            </a:r>
            <a:r>
              <a:rPr lang="pl-PL" sz="4000" b="1" dirty="0">
                <a:solidFill>
                  <a:prstClr val="white"/>
                </a:solidFill>
                <a:cs typeface="Times New Roman" panose="02020603050405020304" pitchFamily="18" charset="0"/>
              </a:rPr>
              <a:t>innowacje w GOZ w Polsce </a:t>
            </a:r>
            <a:endParaRPr lang="pl-PL" sz="4000" b="1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algn="ctr" defTabSz="457200">
              <a:lnSpc>
                <a:spcPct val="150000"/>
              </a:lnSpc>
            </a:pPr>
            <a:r>
              <a:rPr lang="pl-PL" sz="40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i </a:t>
            </a:r>
            <a:r>
              <a:rPr lang="pl-PL" sz="4000" b="1" dirty="0">
                <a:solidFill>
                  <a:prstClr val="white"/>
                </a:solidFill>
                <a:cs typeface="Times New Roman" panose="02020603050405020304" pitchFamily="18" charset="0"/>
              </a:rPr>
              <a:t>na świecie </a:t>
            </a:r>
            <a:endParaRPr lang="pl-PL" sz="4000" b="1" dirty="0">
              <a:solidFill>
                <a:prstClr val="white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D4D93DE8-F7BC-4972-876C-12B2673A7FDF}"/>
              </a:ext>
            </a:extLst>
          </p:cNvPr>
          <p:cNvSpPr/>
          <p:nvPr/>
        </p:nvSpPr>
        <p:spPr>
          <a:xfrm>
            <a:off x="6305551" y="4915720"/>
            <a:ext cx="5886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pl-PL" sz="2800" b="1" dirty="0">
                <a:solidFill>
                  <a:srgbClr val="51BCB6"/>
                </a:solidFill>
                <a:latin typeface="Calibri" panose="020F0502020204030204"/>
                <a:cs typeface="Times New Roman" panose="02020603050405020304" pitchFamily="18" charset="0"/>
              </a:rPr>
              <a:t>d</a:t>
            </a:r>
            <a:r>
              <a:rPr lang="pl-PL" sz="2800" b="1" dirty="0" smtClean="0">
                <a:solidFill>
                  <a:srgbClr val="51BCB6"/>
                </a:solidFill>
                <a:latin typeface="Calibri" panose="020F0502020204030204"/>
                <a:cs typeface="Times New Roman" panose="02020603050405020304" pitchFamily="18" charset="0"/>
              </a:rPr>
              <a:t>r hab. </a:t>
            </a:r>
            <a:r>
              <a:rPr lang="pl-PL" sz="2800" b="1" dirty="0">
                <a:solidFill>
                  <a:srgbClr val="51BCB6"/>
                </a:solidFill>
                <a:latin typeface="Calibri" panose="020F0502020204030204"/>
                <a:cs typeface="Times New Roman" panose="02020603050405020304" pitchFamily="18" charset="0"/>
              </a:rPr>
              <a:t>Joanna </a:t>
            </a:r>
            <a:r>
              <a:rPr lang="pl-PL" sz="2800" b="1" dirty="0" smtClean="0">
                <a:solidFill>
                  <a:srgbClr val="51BCB6"/>
                </a:solidFill>
                <a:latin typeface="Calibri" panose="020F0502020204030204"/>
                <a:cs typeface="Times New Roman" panose="02020603050405020304" pitchFamily="18" charset="0"/>
              </a:rPr>
              <a:t>Kulczycka, prof. AGH</a:t>
            </a:r>
          </a:p>
          <a:p>
            <a:pPr algn="ctr" defTabSz="457200">
              <a:lnSpc>
                <a:spcPct val="150000"/>
              </a:lnSpc>
            </a:pPr>
            <a:r>
              <a:rPr lang="pl-PL" sz="2800" b="1" dirty="0">
                <a:solidFill>
                  <a:srgbClr val="51BCB6"/>
                </a:solidFill>
                <a:latin typeface="Calibri" panose="020F0502020204030204"/>
                <a:cs typeface="Times New Roman" panose="02020603050405020304" pitchFamily="18" charset="0"/>
              </a:rPr>
              <a:t>m</a:t>
            </a:r>
            <a:r>
              <a:rPr lang="pl-PL" sz="2800" b="1" dirty="0" smtClean="0">
                <a:solidFill>
                  <a:srgbClr val="51BCB6"/>
                </a:solidFill>
                <a:latin typeface="Calibri" panose="020F0502020204030204"/>
                <a:cs typeface="Times New Roman" panose="02020603050405020304" pitchFamily="18" charset="0"/>
              </a:rPr>
              <a:t>gr Agnieszka </a:t>
            </a:r>
            <a:r>
              <a:rPr lang="pl-PL" sz="2800" b="1" dirty="0" err="1" smtClean="0">
                <a:solidFill>
                  <a:srgbClr val="51BCB6"/>
                </a:solidFill>
                <a:latin typeface="Calibri" panose="020F0502020204030204"/>
                <a:cs typeface="Times New Roman" panose="02020603050405020304" pitchFamily="18" charset="0"/>
              </a:rPr>
              <a:t>Nowaczek</a:t>
            </a:r>
            <a:endParaRPr lang="pl-PL" sz="2800" b="1" dirty="0" smtClean="0">
              <a:solidFill>
                <a:srgbClr val="51BCB6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152650" y="95250"/>
            <a:ext cx="7943850" cy="904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dirty="0" err="1">
                <a:solidFill>
                  <a:srgbClr val="51BCB6"/>
                </a:solidFill>
                <a:latin typeface="+mn-lt"/>
                <a:cs typeface="Times New Roman" panose="02020603050405020304" pitchFamily="18" charset="0"/>
              </a:rPr>
              <a:t>Źródła</a:t>
            </a:r>
            <a:r>
              <a:rPr lang="en-US" sz="3600" dirty="0">
                <a:solidFill>
                  <a:srgbClr val="51BCB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1BCB6"/>
                </a:solidFill>
                <a:latin typeface="+mn-lt"/>
                <a:cs typeface="Times New Roman" panose="02020603050405020304" pitchFamily="18" charset="0"/>
              </a:rPr>
              <a:t>informacji</a:t>
            </a:r>
            <a:r>
              <a:rPr lang="en-US" sz="3600" dirty="0">
                <a:solidFill>
                  <a:srgbClr val="51BCB6"/>
                </a:solidFill>
                <a:latin typeface="+mn-lt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solidFill>
                  <a:srgbClr val="51BCB6"/>
                </a:solidFill>
                <a:latin typeface="+mn-lt"/>
                <a:cs typeface="Times New Roman" panose="02020603050405020304" pitchFamily="18" charset="0"/>
              </a:rPr>
              <a:t>strategie</a:t>
            </a:r>
            <a:endParaRPr lang="en-US" sz="3600" dirty="0">
              <a:solidFill>
                <a:srgbClr val="51BCB6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E33E616A-04EC-41C0-9358-54438D5CC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0957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20868D0-571D-47E9-AD9E-36383F3CC429}"/>
              </a:ext>
            </a:extLst>
          </p:cNvPr>
          <p:cNvSpPr/>
          <p:nvPr/>
        </p:nvSpPr>
        <p:spPr>
          <a:xfrm>
            <a:off x="8831943" y="1722651"/>
            <a:ext cx="3091543" cy="452438"/>
          </a:xfrm>
          <a:prstGeom prst="rect">
            <a:avLst/>
          </a:prstGeom>
          <a:solidFill>
            <a:srgbClr val="1F78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Innowacje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9C9671DA-66AF-4D81-87D5-6CDF0119F40D}"/>
              </a:ext>
            </a:extLst>
          </p:cNvPr>
          <p:cNvSpPr/>
          <p:nvPr/>
        </p:nvSpPr>
        <p:spPr>
          <a:xfrm>
            <a:off x="8831943" y="178367"/>
            <a:ext cx="3091543" cy="452438"/>
          </a:xfrm>
          <a:prstGeom prst="rect">
            <a:avLst/>
          </a:prstGeom>
          <a:solidFill>
            <a:srgbClr val="A6C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Platformy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D2A52BA2-2DA4-4A11-B107-D0E95896231B}"/>
              </a:ext>
            </a:extLst>
          </p:cNvPr>
          <p:cNvSpPr/>
          <p:nvPr/>
        </p:nvSpPr>
        <p:spPr>
          <a:xfrm>
            <a:off x="8824682" y="2234735"/>
            <a:ext cx="3091543" cy="452438"/>
          </a:xfrm>
          <a:prstGeom prst="rect">
            <a:avLst/>
          </a:prstGeom>
          <a:solidFill>
            <a:srgbClr val="B2D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Projektowanie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DAB4577B-065C-424D-BBF7-499FD66278F6}"/>
              </a:ext>
            </a:extLst>
          </p:cNvPr>
          <p:cNvSpPr/>
          <p:nvPr/>
        </p:nvSpPr>
        <p:spPr>
          <a:xfrm>
            <a:off x="8831943" y="2748524"/>
            <a:ext cx="3091543" cy="452438"/>
          </a:xfrm>
          <a:prstGeom prst="rect">
            <a:avLst/>
          </a:prstGeom>
          <a:solidFill>
            <a:srgbClr val="33A0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Naprawa, ponowne wykorzystanie, modernizacja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C50F02DC-7FD0-42A9-8125-F1B09062A3B2}"/>
              </a:ext>
            </a:extLst>
          </p:cNvPr>
          <p:cNvSpPr/>
          <p:nvPr/>
        </p:nvSpPr>
        <p:spPr>
          <a:xfrm>
            <a:off x="8831943" y="3246939"/>
            <a:ext cx="3091543" cy="452438"/>
          </a:xfrm>
          <a:prstGeom prst="rect">
            <a:avLst/>
          </a:prstGeom>
          <a:solidFill>
            <a:srgbClr val="336F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Etykietowanie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D38A7870-4324-453D-9C07-579859E33873}"/>
              </a:ext>
            </a:extLst>
          </p:cNvPr>
          <p:cNvSpPr/>
          <p:nvPr/>
        </p:nvSpPr>
        <p:spPr>
          <a:xfrm>
            <a:off x="8831943" y="3758570"/>
            <a:ext cx="3091543" cy="452438"/>
          </a:xfrm>
          <a:prstGeom prst="rect">
            <a:avLst/>
          </a:prstGeom>
          <a:solidFill>
            <a:srgbClr val="FF13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Dzielenie się wiedzą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7D933C8E-6A03-410F-955A-DE1DB3F3F6CB}"/>
              </a:ext>
            </a:extLst>
          </p:cNvPr>
          <p:cNvSpPr/>
          <p:nvPr/>
        </p:nvSpPr>
        <p:spPr>
          <a:xfrm>
            <a:off x="8824683" y="4271108"/>
            <a:ext cx="3091543" cy="452438"/>
          </a:xfrm>
          <a:prstGeom prst="rect">
            <a:avLst/>
          </a:prstGeom>
          <a:solidFill>
            <a:srgbClr val="FF7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Budowanie </a:t>
            </a:r>
            <a:r>
              <a:rPr lang="pl-PL" dirty="0"/>
              <a:t>sieci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754ED8F4-5B9F-4DCD-B467-BF76EBC738BA}"/>
              </a:ext>
            </a:extLst>
          </p:cNvPr>
          <p:cNvSpPr/>
          <p:nvPr/>
        </p:nvSpPr>
        <p:spPr>
          <a:xfrm>
            <a:off x="8831943" y="4770774"/>
            <a:ext cx="3091543" cy="452438"/>
          </a:xfrm>
          <a:prstGeom prst="rect">
            <a:avLst/>
          </a:prstGeom>
          <a:solidFill>
            <a:srgbClr val="E88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Współpraca </a:t>
            </a:r>
            <a:r>
              <a:rPr lang="pl-PL" dirty="0"/>
              <a:t>międzynarodowa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023F0FBF-05D0-4437-BC21-1E9E5ED05744}"/>
              </a:ext>
            </a:extLst>
          </p:cNvPr>
          <p:cNvSpPr/>
          <p:nvPr/>
        </p:nvSpPr>
        <p:spPr>
          <a:xfrm>
            <a:off x="8831943" y="5271519"/>
            <a:ext cx="3091543" cy="452438"/>
          </a:xfrm>
          <a:prstGeom prst="rect">
            <a:avLst/>
          </a:prstGeom>
          <a:solidFill>
            <a:srgbClr val="FDBF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Przedsiębiorstwo społeczne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CF58FCAF-FBB5-4550-AD39-ACF9B801B5EE}"/>
              </a:ext>
            </a:extLst>
          </p:cNvPr>
          <p:cNvSpPr/>
          <p:nvPr/>
        </p:nvSpPr>
        <p:spPr>
          <a:xfrm>
            <a:off x="8831943" y="5772264"/>
            <a:ext cx="3091543" cy="452438"/>
          </a:xfrm>
          <a:prstGeom prst="rect">
            <a:avLst/>
          </a:prstGeom>
          <a:solidFill>
            <a:srgbClr val="FFF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Zrównoważony </a:t>
            </a:r>
            <a:r>
              <a:rPr lang="pl-PL" dirty="0">
                <a:solidFill>
                  <a:schemeClr val="tx1"/>
                </a:solidFill>
              </a:rPr>
              <a:t>rozwój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9E19F452-81A8-4D0C-A423-C83D742E3EE2}"/>
              </a:ext>
            </a:extLst>
          </p:cNvPr>
          <p:cNvSpPr/>
          <p:nvPr/>
        </p:nvSpPr>
        <p:spPr>
          <a:xfrm>
            <a:off x="8824684" y="6270852"/>
            <a:ext cx="3091543" cy="452438"/>
          </a:xfrm>
          <a:prstGeom prst="rect">
            <a:avLst/>
          </a:prstGeom>
          <a:solidFill>
            <a:srgbClr val="FFC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Rozwój </a:t>
            </a:r>
            <a:r>
              <a:rPr lang="pl-PL" dirty="0"/>
              <a:t>miast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2D43919E-B6A7-4F49-BCA9-BA17DB4DA975}"/>
              </a:ext>
            </a:extLst>
          </p:cNvPr>
          <p:cNvSpPr/>
          <p:nvPr/>
        </p:nvSpPr>
        <p:spPr>
          <a:xfrm>
            <a:off x="8831943" y="713839"/>
            <a:ext cx="3091543" cy="452438"/>
          </a:xfrm>
          <a:prstGeom prst="rect">
            <a:avLst/>
          </a:prstGeom>
          <a:solidFill>
            <a:srgbClr val="CAB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Zmiany </a:t>
            </a:r>
            <a:r>
              <a:rPr lang="pl-PL" dirty="0">
                <a:solidFill>
                  <a:schemeClr val="tx1"/>
                </a:solidFill>
              </a:rPr>
              <a:t>regulacyjne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F3F3A74C-B759-4D59-ABE9-7391490D392E}"/>
              </a:ext>
            </a:extLst>
          </p:cNvPr>
          <p:cNvSpPr/>
          <p:nvPr/>
        </p:nvSpPr>
        <p:spPr>
          <a:xfrm>
            <a:off x="8831943" y="1212254"/>
            <a:ext cx="3091543" cy="452438"/>
          </a:xfrm>
          <a:prstGeom prst="rect">
            <a:avLst/>
          </a:prstGeom>
          <a:solidFill>
            <a:srgbClr val="6A3D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Zamówienia </a:t>
            </a:r>
            <a:r>
              <a:rPr lang="pl-PL" dirty="0">
                <a:solidFill>
                  <a:schemeClr val="bg1"/>
                </a:solidFill>
              </a:rPr>
              <a:t>publiczne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A3CB182C-7CF7-43F2-BBA8-D6AA2BDF6201}"/>
              </a:ext>
            </a:extLst>
          </p:cNvPr>
          <p:cNvSpPr/>
          <p:nvPr/>
        </p:nvSpPr>
        <p:spPr>
          <a:xfrm>
            <a:off x="28575" y="10100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Spatial</a:t>
            </a:r>
            <a:r>
              <a:rPr lang="pl-PL" sz="1200" dirty="0"/>
              <a:t> foresight, </a:t>
            </a:r>
            <a:r>
              <a:rPr lang="en-US" sz="1200" dirty="0"/>
              <a:t>Circular economy strategies and</a:t>
            </a:r>
            <a:r>
              <a:rPr lang="pl-PL" sz="1200" dirty="0"/>
              <a:t> </a:t>
            </a:r>
            <a:r>
              <a:rPr lang="en-US" sz="1200" dirty="0"/>
              <a:t>roadmaps in Europe</a:t>
            </a:r>
            <a:r>
              <a:rPr lang="pl-PL" sz="1200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2327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35B30D-BBE4-47E1-88C3-365D95EC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0" dirty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Wskaźniki: </a:t>
            </a:r>
            <a: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Holandia (1)</a:t>
            </a:r>
            <a:endParaRPr lang="pl-PL" sz="3600" b="0" dirty="0">
              <a:solidFill>
                <a:srgbClr val="003366"/>
              </a:solidFill>
              <a:latin typeface="Azo Sans Medium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CE36AB0-A269-4C9C-8DFF-EB9C293E4CD8}"/>
              </a:ext>
            </a:extLst>
          </p:cNvPr>
          <p:cNvSpPr txBox="1"/>
          <p:nvPr/>
        </p:nvSpPr>
        <p:spPr>
          <a:xfrm>
            <a:off x="657225" y="6143625"/>
            <a:ext cx="1082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rgbClr val="003366"/>
                </a:solidFill>
              </a:rPr>
              <a:t>Źródło: CIRCULAR AMSTERDAM A </a:t>
            </a:r>
            <a:r>
              <a:rPr lang="pl-PL" sz="1400" i="1" dirty="0" err="1">
                <a:solidFill>
                  <a:srgbClr val="003366"/>
                </a:solidFill>
              </a:rPr>
              <a:t>vision</a:t>
            </a:r>
            <a:r>
              <a:rPr lang="pl-PL" sz="1400" i="1" dirty="0">
                <a:solidFill>
                  <a:srgbClr val="003366"/>
                </a:solidFill>
              </a:rPr>
              <a:t> and </a:t>
            </a:r>
            <a:r>
              <a:rPr lang="pl-PL" sz="1400" i="1" dirty="0" err="1">
                <a:solidFill>
                  <a:srgbClr val="003366"/>
                </a:solidFill>
              </a:rPr>
              <a:t>action</a:t>
            </a:r>
            <a:r>
              <a:rPr lang="pl-PL" sz="1400" i="1" dirty="0">
                <a:solidFill>
                  <a:srgbClr val="003366"/>
                </a:solidFill>
              </a:rPr>
              <a:t> agenda for the </a:t>
            </a:r>
            <a:r>
              <a:rPr lang="pl-PL" sz="1400" i="1" dirty="0" err="1">
                <a:solidFill>
                  <a:srgbClr val="003366"/>
                </a:solidFill>
              </a:rPr>
              <a:t>city</a:t>
            </a:r>
            <a:r>
              <a:rPr lang="pl-PL" sz="1400" i="1" dirty="0">
                <a:solidFill>
                  <a:srgbClr val="003366"/>
                </a:solidFill>
              </a:rPr>
              <a:t> and </a:t>
            </a:r>
            <a:r>
              <a:rPr lang="pl-PL" sz="1400" i="1" dirty="0" err="1">
                <a:solidFill>
                  <a:srgbClr val="003366"/>
                </a:solidFill>
              </a:rPr>
              <a:t>metropolitan</a:t>
            </a:r>
            <a:r>
              <a:rPr lang="pl-PL" sz="1400" i="1" dirty="0">
                <a:solidFill>
                  <a:srgbClr val="003366"/>
                </a:solidFill>
              </a:rPr>
              <a:t> </a:t>
            </a:r>
            <a:r>
              <a:rPr lang="pl-PL" sz="1400" i="1" dirty="0" err="1">
                <a:solidFill>
                  <a:srgbClr val="003366"/>
                </a:solidFill>
              </a:rPr>
              <a:t>area</a:t>
            </a:r>
            <a:r>
              <a:rPr lang="pl-PL" i="1" dirty="0"/>
              <a:t>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CD3AA86-2458-4D3A-ACF7-0D3DD5C40E82}"/>
              </a:ext>
            </a:extLst>
          </p:cNvPr>
          <p:cNvSpPr/>
          <p:nvPr/>
        </p:nvSpPr>
        <p:spPr>
          <a:xfrm>
            <a:off x="211014" y="1249978"/>
            <a:ext cx="118520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rgbClr val="51BCB6"/>
                </a:solidFill>
              </a:rPr>
              <a:t>Wpływ ekologiczny </a:t>
            </a:r>
            <a:r>
              <a:rPr lang="pl-PL" sz="2800" dirty="0" smtClean="0"/>
              <a:t>– </a:t>
            </a:r>
            <a:r>
              <a:rPr lang="pl-PL" sz="2800" dirty="0" smtClean="0">
                <a:solidFill>
                  <a:srgbClr val="003366"/>
                </a:solidFill>
              </a:rPr>
              <a:t>wyczerpywanie </a:t>
            </a:r>
            <a:r>
              <a:rPr lang="pl-PL" sz="2800" dirty="0">
                <a:solidFill>
                  <a:srgbClr val="003366"/>
                </a:solidFill>
              </a:rPr>
              <a:t>surowców kopalnych, globalne ocieplenie, toksyczność dla ludzi, toksyczność wodna w wodach słodkich, toksyczność wodna w wodach morskich, toksyczność lądowa. Wpływ na środowisko mierzony jest kosztami środowiskowymi i emisjami CO</a:t>
            </a:r>
            <a:r>
              <a:rPr lang="pl-PL" sz="2800" baseline="-25000" dirty="0">
                <a:solidFill>
                  <a:srgbClr val="003366"/>
                </a:solidFill>
              </a:rPr>
              <a:t>2</a:t>
            </a:r>
            <a:r>
              <a:rPr lang="pl-PL" sz="2800" dirty="0">
                <a:solidFill>
                  <a:srgbClr val="003366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rgbClr val="51BCB6"/>
                </a:solidFill>
              </a:rPr>
              <a:t>Wpływ ekonomiczny </a:t>
            </a:r>
            <a:r>
              <a:rPr lang="pl-PL" sz="2800" dirty="0">
                <a:solidFill>
                  <a:srgbClr val="003366"/>
                </a:solidFill>
              </a:rPr>
              <a:t>– </a:t>
            </a:r>
            <a:r>
              <a:rPr lang="pl-PL" sz="2800" dirty="0" smtClean="0">
                <a:solidFill>
                  <a:srgbClr val="003366"/>
                </a:solidFill>
              </a:rPr>
              <a:t>wartość dodana </a:t>
            </a:r>
            <a:r>
              <a:rPr lang="pl-PL" sz="2800" dirty="0">
                <a:solidFill>
                  <a:srgbClr val="003366"/>
                </a:solidFill>
              </a:rPr>
              <a:t>na osobę i </a:t>
            </a:r>
            <a:r>
              <a:rPr lang="pl-PL" sz="2800" dirty="0" smtClean="0">
                <a:solidFill>
                  <a:srgbClr val="003366"/>
                </a:solidFill>
              </a:rPr>
              <a:t>odsetek </a:t>
            </a:r>
            <a:r>
              <a:rPr lang="pl-PL" sz="2800" dirty="0">
                <a:solidFill>
                  <a:srgbClr val="003366"/>
                </a:solidFill>
              </a:rPr>
              <a:t>usług związanych z GOZ: </a:t>
            </a:r>
            <a:r>
              <a:rPr lang="pl-PL" sz="2800" dirty="0" smtClean="0">
                <a:solidFill>
                  <a:srgbClr val="003366"/>
                </a:solidFill>
              </a:rPr>
              <a:t>proporcja </a:t>
            </a:r>
            <a:r>
              <a:rPr lang="pl-PL" sz="2800" dirty="0">
                <a:solidFill>
                  <a:srgbClr val="003366"/>
                </a:solidFill>
              </a:rPr>
              <a:t>wartości dodanej w gospodarce generowanej przez usługi </a:t>
            </a:r>
            <a:r>
              <a:rPr lang="pl-PL" sz="2800" dirty="0" smtClean="0">
                <a:solidFill>
                  <a:srgbClr val="003366"/>
                </a:solidFill>
              </a:rPr>
              <a:t>(projektowanie, </a:t>
            </a:r>
            <a:r>
              <a:rPr lang="pl-PL" sz="2800" dirty="0">
                <a:solidFill>
                  <a:srgbClr val="003366"/>
                </a:solidFill>
              </a:rPr>
              <a:t>wynajem, naprawa i </a:t>
            </a:r>
            <a:r>
              <a:rPr lang="pl-PL" sz="2800" dirty="0" smtClean="0">
                <a:solidFill>
                  <a:srgbClr val="003366"/>
                </a:solidFill>
              </a:rPr>
              <a:t>recykling).</a:t>
            </a:r>
            <a:endParaRPr lang="pl-PL" sz="2800" dirty="0">
              <a:solidFill>
                <a:srgbClr val="00336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rgbClr val="51BCB6"/>
                </a:solidFill>
              </a:rPr>
              <a:t>Potencjał do zachowania wartości </a:t>
            </a:r>
            <a:r>
              <a:rPr lang="pl-PL" sz="2800" dirty="0">
                <a:solidFill>
                  <a:srgbClr val="003366"/>
                </a:solidFill>
              </a:rPr>
              <a:t>- </a:t>
            </a:r>
            <a:r>
              <a:rPr lang="pl-PL" sz="2800" dirty="0" smtClean="0">
                <a:solidFill>
                  <a:srgbClr val="003366"/>
                </a:solidFill>
              </a:rPr>
              <a:t>efektywność </a:t>
            </a:r>
            <a:r>
              <a:rPr lang="pl-PL" sz="2800" dirty="0">
                <a:solidFill>
                  <a:srgbClr val="003366"/>
                </a:solidFill>
              </a:rPr>
              <a:t>zasobów, wytwarzanie odpadów, wskaźnik recyklingu. Szacowane na podstawie wydajności zasobów.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rgbClr val="51BCB6"/>
                </a:solidFill>
              </a:rPr>
              <a:t>Potencjał przejściowy </a:t>
            </a:r>
            <a:r>
              <a:rPr lang="pl-PL" sz="2800" dirty="0">
                <a:solidFill>
                  <a:srgbClr val="003366"/>
                </a:solidFill>
              </a:rPr>
              <a:t>- </a:t>
            </a:r>
            <a:r>
              <a:rPr lang="pl-PL" sz="2800" dirty="0" smtClean="0">
                <a:solidFill>
                  <a:srgbClr val="003366"/>
                </a:solidFill>
              </a:rPr>
              <a:t>gotowość </a:t>
            </a:r>
            <a:r>
              <a:rPr lang="pl-PL" sz="2800" dirty="0">
                <a:solidFill>
                  <a:srgbClr val="003366"/>
                </a:solidFill>
              </a:rPr>
              <a:t>do przejścia w kierunku GOZ, świadomość, edukacja, organizacja i kultura.</a:t>
            </a:r>
          </a:p>
        </p:txBody>
      </p:sp>
    </p:spTree>
    <p:extLst>
      <p:ext uri="{BB962C8B-B14F-4D97-AF65-F5344CB8AC3E}">
        <p14:creationId xmlns:p14="http://schemas.microsoft.com/office/powerpoint/2010/main" val="36796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5891" y="0"/>
            <a:ext cx="7980219" cy="723901"/>
          </a:xfrm>
        </p:spPr>
        <p:txBody>
          <a:bodyPr>
            <a:noAutofit/>
          </a:bodyPr>
          <a:lstStyle/>
          <a:p>
            <a:r>
              <a:rPr lang="pl-PL" sz="3600" b="0" dirty="0">
                <a:solidFill>
                  <a:srgbClr val="003366"/>
                </a:solidFill>
                <a:cs typeface="Times New Roman" panose="02020603050405020304" pitchFamily="18" charset="0"/>
              </a:rPr>
              <a:t>Wskaźniki: </a:t>
            </a:r>
            <a:r>
              <a:rPr lang="pl-PL" sz="3600" b="0" dirty="0" smtClean="0">
                <a:solidFill>
                  <a:srgbClr val="003366"/>
                </a:solidFill>
                <a:cs typeface="Times New Roman" panose="02020603050405020304" pitchFamily="18" charset="0"/>
              </a:rPr>
              <a:t>Holandia (</a:t>
            </a:r>
            <a:r>
              <a:rPr lang="pl-PL" sz="3600" b="0" dirty="0">
                <a:solidFill>
                  <a:srgbClr val="003366"/>
                </a:solidFill>
                <a:cs typeface="Times New Roman" panose="02020603050405020304" pitchFamily="18" charset="0"/>
              </a:rPr>
              <a:t>2)</a:t>
            </a:r>
            <a:endParaRPr lang="pl-PL" sz="3600" b="0" dirty="0">
              <a:solidFill>
                <a:srgbClr val="003366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99621"/>
              </p:ext>
            </p:extLst>
          </p:nvPr>
        </p:nvGraphicFramePr>
        <p:xfrm>
          <a:off x="0" y="968502"/>
          <a:ext cx="12191999" cy="588949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76348"/>
                <a:gridCol w="2800350"/>
                <a:gridCol w="2667000"/>
                <a:gridCol w="685800"/>
                <a:gridCol w="723900"/>
                <a:gridCol w="704850"/>
                <a:gridCol w="1181100"/>
                <a:gridCol w="1123950"/>
                <a:gridCol w="1028701"/>
              </a:tblGrid>
              <a:tr h="63403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spc="-30" dirty="0" smtClean="0"/>
                        <a:t>Efekty</a:t>
                      </a:r>
                      <a:endParaRPr lang="pl-PL" sz="1500" spc="-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spc="-30" dirty="0" smtClean="0"/>
                        <a:t>Wskaźnik</a:t>
                      </a:r>
                      <a:endParaRPr lang="pl-PL" sz="1500" spc="-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spc="-30" dirty="0" smtClean="0"/>
                        <a:t>Jednostka</a:t>
                      </a:r>
                      <a:endParaRPr lang="pl-PL" sz="1500" spc="-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spc="-30" dirty="0" smtClean="0"/>
                        <a:t>2010</a:t>
                      </a:r>
                      <a:endParaRPr lang="pl-PL" sz="1500" spc="-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spc="-30" dirty="0" smtClean="0"/>
                        <a:t>2014</a:t>
                      </a:r>
                      <a:endParaRPr lang="pl-PL" sz="1500" spc="-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spc="-30" dirty="0" smtClean="0"/>
                        <a:t>2016</a:t>
                      </a:r>
                      <a:endParaRPr lang="pl-PL" sz="1500" spc="-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spc="-30" dirty="0" smtClean="0"/>
                        <a:t>Różnice (2010/2016)</a:t>
                      </a:r>
                      <a:endParaRPr lang="pl-PL" sz="1500" spc="-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spc="-30" dirty="0" smtClean="0"/>
                        <a:t>Różnice (2014/2016)</a:t>
                      </a:r>
                      <a:endParaRPr lang="pl-PL" sz="1500" spc="-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spc="-30" dirty="0" smtClean="0"/>
                        <a:t>Odchylenie od EU28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spc="-30" dirty="0" smtClean="0"/>
                        <a:t>(2014)</a:t>
                      </a:r>
                      <a:endParaRPr lang="pl-PL" sz="1500" spc="-30" dirty="0"/>
                    </a:p>
                  </a:txBody>
                  <a:tcPr/>
                </a:tc>
              </a:tr>
              <a:tr h="634039">
                <a:tc row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Zasoby naturalne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Zużycie zasobów, bezpośrednie (</a:t>
                      </a:r>
                      <a:r>
                        <a:rPr lang="pl-PL" sz="1500" b="1" spc="-30" dirty="0" err="1" smtClean="0">
                          <a:solidFill>
                            <a:srgbClr val="003366"/>
                          </a:solidFill>
                        </a:rPr>
                        <a:t>DMI</a:t>
                      </a:r>
                      <a:r>
                        <a:rPr lang="pl-PL" sz="1500" b="1" spc="-30" baseline="-25000" dirty="0" err="1" smtClean="0">
                          <a:solidFill>
                            <a:srgbClr val="003366"/>
                          </a:solidFill>
                        </a:rPr>
                        <a:t>zasoby</a:t>
                      </a: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)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mln t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337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319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314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-7%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-2%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41%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63403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Zużycie zasobów, w łańcuchu (</a:t>
                      </a:r>
                      <a:r>
                        <a:rPr lang="pl-PL" sz="1500" b="1" spc="-30" dirty="0" err="1" smtClean="0">
                          <a:solidFill>
                            <a:srgbClr val="003366"/>
                          </a:solidFill>
                        </a:rPr>
                        <a:t>RMC</a:t>
                      </a:r>
                      <a:r>
                        <a:rPr lang="pl-PL" sz="1500" b="1" spc="-30" baseline="-25000" dirty="0" err="1" smtClean="0">
                          <a:solidFill>
                            <a:srgbClr val="003366"/>
                          </a:solidFill>
                        </a:rPr>
                        <a:t>zasoby</a:t>
                      </a: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)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mln t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597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587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614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3%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5%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87%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282621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Konsumpcja zasobów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mln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186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148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138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-26%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-7%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-36%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458330">
                <a:tc row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Środowisko</a:t>
                      </a:r>
                      <a:r>
                        <a:rPr lang="pl-PL" sz="1500" b="1" spc="-30" baseline="0" dirty="0" smtClean="0">
                          <a:solidFill>
                            <a:srgbClr val="003366"/>
                          </a:solidFill>
                        </a:rPr>
                        <a:t> i Przyroda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Wykorzystanie terenu, bezpośrednie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% ziemi</a:t>
                      </a:r>
                      <a:r>
                        <a:rPr lang="pl-PL" sz="1500" b="1" spc="-30" baseline="0" dirty="0" smtClean="0">
                          <a:solidFill>
                            <a:srgbClr val="003366"/>
                          </a:solidFill>
                        </a:rPr>
                        <a:t> </a:t>
                      </a: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uprawnej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56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55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53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-4%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-2%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282621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Zużycie wody, bezpośrednie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mln m</a:t>
                      </a:r>
                      <a:r>
                        <a:rPr lang="pl-PL" sz="1500" b="1" spc="-30" baseline="30000" dirty="0" smtClean="0">
                          <a:solidFill>
                            <a:srgbClr val="003366"/>
                          </a:solidFill>
                        </a:rPr>
                        <a:t>3</a:t>
                      </a:r>
                      <a:endParaRPr lang="pl-PL" sz="1500" b="1" spc="-30" baseline="300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1634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1640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0%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45833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Emisje CO</a:t>
                      </a:r>
                      <a:r>
                        <a:rPr lang="pl-PL" sz="1500" b="1" spc="-30" baseline="-25000" dirty="0" smtClean="0">
                          <a:solidFill>
                            <a:srgbClr val="003366"/>
                          </a:solidFill>
                        </a:rPr>
                        <a:t>2</a:t>
                      </a: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, bezpośrednie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mln t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217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196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205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smtClean="0">
                          <a:solidFill>
                            <a:srgbClr val="003366"/>
                          </a:solidFill>
                        </a:rPr>
                        <a:t>-5%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5%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66%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45833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spc="-30" smtClean="0">
                          <a:solidFill>
                            <a:srgbClr val="003366"/>
                          </a:solidFill>
                        </a:rPr>
                        <a:t> Emisje</a:t>
                      </a:r>
                      <a:r>
                        <a:rPr lang="pl-PL" sz="1500" b="1" spc="-30" baseline="0" smtClean="0">
                          <a:solidFill>
                            <a:srgbClr val="003366"/>
                          </a:solidFill>
                        </a:rPr>
                        <a:t> z konsumpcji </a:t>
                      </a:r>
                      <a:r>
                        <a:rPr lang="pl-PL" sz="1500" b="1" spc="-30" smtClean="0">
                          <a:solidFill>
                            <a:srgbClr val="003366"/>
                          </a:solidFill>
                        </a:rPr>
                        <a:t>CO</a:t>
                      </a:r>
                      <a:r>
                        <a:rPr lang="pl-PL" sz="1500" b="1" spc="-30" baseline="-25000" smtClean="0">
                          <a:solidFill>
                            <a:srgbClr val="003366"/>
                          </a:solidFill>
                        </a:rPr>
                        <a:t>2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mln t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226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193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194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-14%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0%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282621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Społeczno-ekonomiczne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Wzrost ekonomiczny (część </a:t>
                      </a:r>
                      <a:r>
                        <a:rPr lang="pl-PL" sz="1500" b="1" spc="-30" dirty="0" err="1" smtClean="0">
                          <a:solidFill>
                            <a:srgbClr val="003366"/>
                          </a:solidFill>
                        </a:rPr>
                        <a:t>GOZu</a:t>
                      </a: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)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% PKB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1,1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1,3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17%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44%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282621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Zatrudnienie w  GOZ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% całkowitego zatrudnienia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0,7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0,9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22%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45833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Wartość dodana przemysłu </a:t>
                      </a:r>
                      <a:r>
                        <a:rPr lang="pl-PL" sz="1500" b="1" spc="-30" baseline="0" dirty="0" smtClean="0">
                          <a:solidFill>
                            <a:srgbClr val="003366"/>
                          </a:solidFill>
                        </a:rPr>
                        <a:t> recyklingowego</a:t>
                      </a:r>
                      <a:endParaRPr lang="pl-PL" sz="1500" b="1" spc="-30" dirty="0" smtClean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mln Euro, w cenach stałych 2010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0,5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0,6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0,7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44%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12%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282621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Samowystarczalność zasobowa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kg wydobycia / kg </a:t>
                      </a:r>
                      <a:r>
                        <a:rPr lang="pl-PL" sz="1500" b="1" spc="-30" dirty="0" err="1" smtClean="0">
                          <a:solidFill>
                            <a:srgbClr val="003366"/>
                          </a:solidFill>
                        </a:rPr>
                        <a:t>DMI</a:t>
                      </a:r>
                      <a:r>
                        <a:rPr lang="pl-PL" sz="1500" b="1" spc="-30" baseline="-25000" dirty="0" err="1" smtClean="0">
                          <a:solidFill>
                            <a:srgbClr val="003366"/>
                          </a:solidFill>
                        </a:rPr>
                        <a:t>zasoby</a:t>
                      </a:r>
                      <a:endParaRPr lang="pl-PL" sz="1500" b="1" spc="-30" baseline="-250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0,42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0,41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0,36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-15%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-12%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28262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Czynniki autonomiczne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Gospodarka holenderska (PKB)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mld Euro, ceny stałe 2010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632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643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672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6%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5%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46%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45833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Zatrudnieni w Holandii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1000  pełnych wymiarów pracy (FTE)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7056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6964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7131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1%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pl-PL" sz="1500" b="1" spc="-30" dirty="0" smtClean="0">
                          <a:solidFill>
                            <a:srgbClr val="003366"/>
                          </a:solidFill>
                        </a:rPr>
                        <a:t>2%</a:t>
                      </a: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endParaRPr lang="pl-PL" sz="1500" b="1" spc="-3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1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35B30D-BBE4-47E1-88C3-365D95EC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432" y="443031"/>
            <a:ext cx="7990610" cy="719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Wskaźniki</a:t>
            </a:r>
            <a:r>
              <a:rPr lang="pl-PL" sz="3600" b="0" dirty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: </a:t>
            </a:r>
            <a: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Włochy (1) </a:t>
            </a:r>
            <a:r>
              <a:rPr lang="pl-PL" sz="360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</a:br>
            <a:endParaRPr lang="pl-PL" sz="3600" dirty="0">
              <a:solidFill>
                <a:srgbClr val="003366"/>
              </a:solidFill>
              <a:latin typeface="Azo Sans Medium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CD3AA86-2458-4D3A-ACF7-0D3DD5C40E82}"/>
              </a:ext>
            </a:extLst>
          </p:cNvPr>
          <p:cNvSpPr/>
          <p:nvPr/>
        </p:nvSpPr>
        <p:spPr>
          <a:xfrm>
            <a:off x="260709" y="1524000"/>
            <a:ext cx="11633016" cy="480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Produkcja: </a:t>
            </a:r>
            <a:r>
              <a:rPr lang="pl-PL" sz="2800" b="1" dirty="0">
                <a:solidFill>
                  <a:srgbClr val="51BCB6"/>
                </a:solidFill>
              </a:rPr>
              <a:t> </a:t>
            </a:r>
            <a:r>
              <a:rPr lang="pl-PL" sz="2800" dirty="0" smtClean="0">
                <a:solidFill>
                  <a:srgbClr val="003366"/>
                </a:solidFill>
              </a:rPr>
              <a:t>produktywność zasobów, wydajność energetyczna, udział </a:t>
            </a:r>
            <a:r>
              <a:rPr lang="pl-PL" sz="2800" dirty="0">
                <a:solidFill>
                  <a:srgbClr val="003366"/>
                </a:solidFill>
              </a:rPr>
              <a:t>(%) energii </a:t>
            </a:r>
            <a:r>
              <a:rPr lang="pl-PL" sz="2800" dirty="0" smtClean="0">
                <a:solidFill>
                  <a:srgbClr val="003366"/>
                </a:solidFill>
              </a:rPr>
              <a:t>odnawialnej, import </a:t>
            </a:r>
            <a:r>
              <a:rPr lang="pl-PL" sz="2800" dirty="0">
                <a:solidFill>
                  <a:srgbClr val="003366"/>
                </a:solidFill>
              </a:rPr>
              <a:t>i eksport </a:t>
            </a:r>
            <a:r>
              <a:rPr lang="pl-PL" sz="2800" dirty="0" smtClean="0">
                <a:solidFill>
                  <a:srgbClr val="003366"/>
                </a:solidFill>
              </a:rPr>
              <a:t>materiałów, wskaźnik </a:t>
            </a:r>
            <a:r>
              <a:rPr lang="pl-PL" sz="2800" dirty="0">
                <a:solidFill>
                  <a:srgbClr val="003366"/>
                </a:solidFill>
              </a:rPr>
              <a:t>całkowitej produktywności </a:t>
            </a:r>
            <a:r>
              <a:rPr lang="pl-PL" sz="2800" dirty="0" smtClean="0">
                <a:solidFill>
                  <a:srgbClr val="003366"/>
                </a:solidFill>
              </a:rPr>
              <a:t>zasobów, wskaźnik </a:t>
            </a:r>
            <a:r>
              <a:rPr lang="pl-PL" sz="2800" dirty="0">
                <a:solidFill>
                  <a:srgbClr val="003366"/>
                </a:solidFill>
              </a:rPr>
              <a:t>całkowitych </a:t>
            </a:r>
            <a:r>
              <a:rPr lang="pl-PL" sz="2800" dirty="0" smtClean="0">
                <a:solidFill>
                  <a:srgbClr val="003366"/>
                </a:solidFill>
              </a:rPr>
              <a:t>korzyści społeczno-ekonomicznych, wielkość generowanych odpadów, działalność </a:t>
            </a:r>
            <a:r>
              <a:rPr lang="pl-PL" sz="2800" dirty="0" err="1" smtClean="0">
                <a:solidFill>
                  <a:srgbClr val="003366"/>
                </a:solidFill>
              </a:rPr>
              <a:t>ekoinnowacyjna</a:t>
            </a:r>
            <a:r>
              <a:rPr lang="pl-PL" sz="2800" dirty="0" smtClean="0">
                <a:solidFill>
                  <a:srgbClr val="003366"/>
                </a:solidFill>
              </a:rPr>
              <a:t>, certyfikaty </a:t>
            </a:r>
            <a:r>
              <a:rPr lang="pl-PL" sz="2800" dirty="0">
                <a:solidFill>
                  <a:srgbClr val="003366"/>
                </a:solidFill>
              </a:rPr>
              <a:t>EMAS</a:t>
            </a:r>
            <a:r>
              <a:rPr lang="pl-PL" sz="2800" dirty="0" smtClean="0">
                <a:solidFill>
                  <a:srgbClr val="003366"/>
                </a:solidFill>
              </a:rPr>
              <a:t>.</a:t>
            </a:r>
          </a:p>
          <a:p>
            <a:pPr algn="just"/>
            <a:endParaRPr lang="pl-PL" sz="2800" dirty="0" smtClean="0">
              <a:solidFill>
                <a:srgbClr val="003366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Konsumpcja:</a:t>
            </a:r>
            <a:r>
              <a:rPr lang="pl-PL" sz="2800" b="1" dirty="0" smtClean="0">
                <a:solidFill>
                  <a:srgbClr val="003366"/>
                </a:solidFill>
              </a:rPr>
              <a:t> </a:t>
            </a:r>
            <a:r>
              <a:rPr lang="pl-PL" sz="2800" dirty="0">
                <a:solidFill>
                  <a:srgbClr val="003366"/>
                </a:solidFill>
              </a:rPr>
              <a:t>krajowe zużycie </a:t>
            </a:r>
            <a:r>
              <a:rPr lang="pl-PL" sz="2800" dirty="0" smtClean="0">
                <a:solidFill>
                  <a:srgbClr val="003366"/>
                </a:solidFill>
              </a:rPr>
              <a:t>materiałów, końcowe </a:t>
            </a:r>
            <a:r>
              <a:rPr lang="pl-PL" sz="2800" dirty="0">
                <a:solidFill>
                  <a:srgbClr val="003366"/>
                </a:solidFill>
              </a:rPr>
              <a:t>zużycie </a:t>
            </a:r>
            <a:r>
              <a:rPr lang="pl-PL" sz="2800" dirty="0" smtClean="0">
                <a:solidFill>
                  <a:srgbClr val="003366"/>
                </a:solidFill>
              </a:rPr>
              <a:t>energii, zużycie </a:t>
            </a:r>
            <a:r>
              <a:rPr lang="pl-PL" sz="2800" dirty="0">
                <a:solidFill>
                  <a:srgbClr val="003366"/>
                </a:solidFill>
              </a:rPr>
              <a:t>energii przez gospodarstwa </a:t>
            </a:r>
            <a:r>
              <a:rPr lang="pl-PL" sz="2800" dirty="0" smtClean="0">
                <a:solidFill>
                  <a:srgbClr val="003366"/>
                </a:solidFill>
              </a:rPr>
              <a:t>domowe, udział </a:t>
            </a:r>
            <a:r>
              <a:rPr lang="pl-PL" sz="2800" dirty="0">
                <a:solidFill>
                  <a:srgbClr val="003366"/>
                </a:solidFill>
              </a:rPr>
              <a:t>energii odnawialnej zużywanej do celów </a:t>
            </a:r>
            <a:r>
              <a:rPr lang="pl-PL" sz="2800" dirty="0" smtClean="0">
                <a:solidFill>
                  <a:srgbClr val="003366"/>
                </a:solidFill>
              </a:rPr>
              <a:t>domowych, usługi </a:t>
            </a:r>
            <a:r>
              <a:rPr lang="pl-PL" sz="2800" dirty="0">
                <a:solidFill>
                  <a:srgbClr val="003366"/>
                </a:solidFill>
              </a:rPr>
              <a:t>współdzielenia </a:t>
            </a:r>
            <a:r>
              <a:rPr lang="pl-PL" sz="2800" dirty="0" smtClean="0">
                <a:solidFill>
                  <a:srgbClr val="003366"/>
                </a:solidFill>
              </a:rPr>
              <a:t>gospodarki, zbieranie </a:t>
            </a:r>
            <a:r>
              <a:rPr lang="pl-PL" sz="2800" dirty="0">
                <a:solidFill>
                  <a:srgbClr val="003366"/>
                </a:solidFill>
              </a:rPr>
              <a:t>używanych </a:t>
            </a:r>
            <a:r>
              <a:rPr lang="pl-PL" sz="2800" dirty="0" smtClean="0">
                <a:solidFill>
                  <a:srgbClr val="003366"/>
                </a:solidFill>
              </a:rPr>
              <a:t>ubrań, remonty, licencje </a:t>
            </a:r>
            <a:r>
              <a:rPr lang="pl-PL" sz="2800" dirty="0">
                <a:solidFill>
                  <a:srgbClr val="003366"/>
                </a:solidFill>
              </a:rPr>
              <a:t>na oznakowanie ekologiczne</a:t>
            </a:r>
            <a:r>
              <a:rPr lang="pl-PL" sz="2800" dirty="0" smtClean="0">
                <a:solidFill>
                  <a:srgbClr val="003366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pl-PL" sz="2200" dirty="0">
              <a:solidFill>
                <a:srgbClr val="51BCB6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12D162C1-61EC-4B19-A1B4-ED48AC355408}"/>
              </a:ext>
            </a:extLst>
          </p:cNvPr>
          <p:cNvSpPr/>
          <p:nvPr/>
        </p:nvSpPr>
        <p:spPr>
          <a:xfrm>
            <a:off x="260709" y="6205833"/>
            <a:ext cx="11645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 err="1" smtClean="0">
                <a:solidFill>
                  <a:srgbClr val="003366"/>
                </a:solidFill>
              </a:rPr>
              <a:t>Circular</a:t>
            </a:r>
            <a:r>
              <a:rPr lang="pl-PL" sz="1400" i="1" dirty="0" smtClean="0">
                <a:solidFill>
                  <a:srgbClr val="003366"/>
                </a:solidFill>
              </a:rPr>
              <a:t> </a:t>
            </a:r>
            <a:r>
              <a:rPr lang="pl-PL" sz="1400" i="1" dirty="0" err="1">
                <a:solidFill>
                  <a:srgbClr val="003366"/>
                </a:solidFill>
              </a:rPr>
              <a:t>Economy</a:t>
            </a:r>
            <a:r>
              <a:rPr lang="pl-PL" sz="1400" i="1" dirty="0">
                <a:solidFill>
                  <a:srgbClr val="003366"/>
                </a:solidFill>
              </a:rPr>
              <a:t> Network, ENEA. Report  on </a:t>
            </a:r>
            <a:r>
              <a:rPr lang="pl-PL" sz="1400" i="1" dirty="0" err="1">
                <a:solidFill>
                  <a:srgbClr val="003366"/>
                </a:solidFill>
              </a:rPr>
              <a:t>circular</a:t>
            </a:r>
            <a:r>
              <a:rPr lang="pl-PL" sz="1400" i="1" dirty="0">
                <a:solidFill>
                  <a:srgbClr val="003366"/>
                </a:solidFill>
              </a:rPr>
              <a:t> </a:t>
            </a:r>
            <a:r>
              <a:rPr lang="pl-PL" sz="1400" i="1" dirty="0" err="1">
                <a:solidFill>
                  <a:srgbClr val="003366"/>
                </a:solidFill>
              </a:rPr>
              <a:t>economy</a:t>
            </a:r>
            <a:r>
              <a:rPr lang="pl-PL" sz="1400" i="1" dirty="0">
                <a:solidFill>
                  <a:srgbClr val="003366"/>
                </a:solidFill>
              </a:rPr>
              <a:t> in </a:t>
            </a:r>
            <a:r>
              <a:rPr lang="pl-PL" sz="1400" i="1" dirty="0" err="1">
                <a:solidFill>
                  <a:srgbClr val="003366"/>
                </a:solidFill>
              </a:rPr>
              <a:t>Italy</a:t>
            </a:r>
            <a:r>
              <a:rPr lang="pl-PL" sz="1400" i="1" dirty="0">
                <a:solidFill>
                  <a:srgbClr val="003366"/>
                </a:solidFill>
              </a:rPr>
              <a:t>. 10 </a:t>
            </a:r>
            <a:r>
              <a:rPr lang="pl-PL" sz="1400" i="1" dirty="0" err="1">
                <a:solidFill>
                  <a:srgbClr val="003366"/>
                </a:solidFill>
              </a:rPr>
              <a:t>Proposals</a:t>
            </a:r>
            <a:r>
              <a:rPr lang="pl-PL" sz="1400" i="1" dirty="0">
                <a:solidFill>
                  <a:srgbClr val="003366"/>
                </a:solidFill>
              </a:rPr>
              <a:t> and </a:t>
            </a:r>
            <a:r>
              <a:rPr lang="pl-PL" sz="1400" i="1" dirty="0" err="1">
                <a:solidFill>
                  <a:srgbClr val="003366"/>
                </a:solidFill>
              </a:rPr>
              <a:t>Research</a:t>
            </a:r>
            <a:r>
              <a:rPr lang="pl-PL" sz="1400" i="1" dirty="0">
                <a:solidFill>
                  <a:srgbClr val="003366"/>
                </a:solidFill>
              </a:rPr>
              <a:t> </a:t>
            </a:r>
            <a:r>
              <a:rPr lang="pl-PL" sz="1400" i="1" dirty="0" err="1">
                <a:solidFill>
                  <a:srgbClr val="003366"/>
                </a:solidFill>
              </a:rPr>
              <a:t>Summary</a:t>
            </a:r>
            <a:r>
              <a:rPr lang="pl-PL" sz="1400" i="1" dirty="0">
                <a:solidFill>
                  <a:srgbClr val="003366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1676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35B30D-BBE4-47E1-88C3-365D95EC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432" y="443031"/>
            <a:ext cx="7990610" cy="719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Wskaźniki</a:t>
            </a:r>
            <a:r>
              <a:rPr lang="pl-PL" sz="3600" b="0" dirty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: </a:t>
            </a:r>
            <a: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Włochy (2) </a:t>
            </a:r>
            <a:r>
              <a:rPr lang="pl-PL" sz="360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</a:br>
            <a:endParaRPr lang="pl-PL" sz="3600" dirty="0">
              <a:solidFill>
                <a:srgbClr val="003366"/>
              </a:solidFill>
              <a:latin typeface="Azo Sans Medium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CD3AA86-2458-4D3A-ACF7-0D3DD5C40E82}"/>
              </a:ext>
            </a:extLst>
          </p:cNvPr>
          <p:cNvSpPr/>
          <p:nvPr/>
        </p:nvSpPr>
        <p:spPr>
          <a:xfrm>
            <a:off x="229138" y="1447800"/>
            <a:ext cx="11347271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rgbClr val="51BCB6"/>
                </a:solidFill>
              </a:rPr>
              <a:t>Rynek surowców wtórnych: </a:t>
            </a:r>
            <a:r>
              <a:rPr lang="pl-PL" sz="2800" dirty="0">
                <a:solidFill>
                  <a:srgbClr val="003366"/>
                </a:solidFill>
              </a:rPr>
              <a:t>wskaźnik wykorzystania materiałów zgodnie z GOZ, równowaga między eksportem i importem materiałów pochodzących z recyklingu, materiały poddane recyklingowi i ponownie wprowadzone w cyklach </a:t>
            </a:r>
            <a:r>
              <a:rPr lang="pl-PL" sz="2800" dirty="0" smtClean="0">
                <a:solidFill>
                  <a:srgbClr val="003366"/>
                </a:solidFill>
              </a:rPr>
              <a:t>produkcyjnych.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Gospodarowanie odpadami</a:t>
            </a:r>
            <a:r>
              <a:rPr lang="pl-PL" sz="2800" dirty="0" smtClean="0"/>
              <a:t>: </a:t>
            </a:r>
            <a:r>
              <a:rPr lang="pl-PL" sz="2800" dirty="0" smtClean="0">
                <a:solidFill>
                  <a:srgbClr val="003366"/>
                </a:solidFill>
              </a:rPr>
              <a:t>produkcja </a:t>
            </a:r>
            <a:r>
              <a:rPr lang="pl-PL" sz="2800" dirty="0">
                <a:solidFill>
                  <a:srgbClr val="003366"/>
                </a:solidFill>
              </a:rPr>
              <a:t>odpadów komunalnych w przeliczeniu na </a:t>
            </a:r>
            <a:r>
              <a:rPr lang="pl-PL" sz="2800" dirty="0" smtClean="0">
                <a:solidFill>
                  <a:srgbClr val="003366"/>
                </a:solidFill>
              </a:rPr>
              <a:t>mieszkańca, produkcja </a:t>
            </a:r>
            <a:r>
              <a:rPr lang="pl-PL" sz="2800" dirty="0">
                <a:solidFill>
                  <a:srgbClr val="003366"/>
                </a:solidFill>
              </a:rPr>
              <a:t>wszystkich odpadów w przeliczeniu na </a:t>
            </a:r>
            <a:r>
              <a:rPr lang="pl-PL" sz="2800" dirty="0" smtClean="0">
                <a:solidFill>
                  <a:srgbClr val="003366"/>
                </a:solidFill>
              </a:rPr>
              <a:t>mieszkańca, recykling </a:t>
            </a:r>
            <a:r>
              <a:rPr lang="pl-PL" sz="2800" dirty="0">
                <a:solidFill>
                  <a:srgbClr val="003366"/>
                </a:solidFill>
              </a:rPr>
              <a:t>odpadów </a:t>
            </a:r>
            <a:r>
              <a:rPr lang="pl-PL" sz="2800" dirty="0" smtClean="0">
                <a:solidFill>
                  <a:srgbClr val="003366"/>
                </a:solidFill>
              </a:rPr>
              <a:t>komunalnych, procent </a:t>
            </a:r>
            <a:r>
              <a:rPr lang="pl-PL" sz="2800" dirty="0">
                <a:solidFill>
                  <a:srgbClr val="003366"/>
                </a:solidFill>
              </a:rPr>
              <a:t>recyklingu wszystkich </a:t>
            </a:r>
            <a:r>
              <a:rPr lang="pl-PL" sz="2800" dirty="0" smtClean="0">
                <a:solidFill>
                  <a:srgbClr val="003366"/>
                </a:solidFill>
              </a:rPr>
              <a:t>odpadów, składowanie </a:t>
            </a:r>
            <a:r>
              <a:rPr lang="pl-PL" sz="2800" dirty="0">
                <a:solidFill>
                  <a:srgbClr val="003366"/>
                </a:solidFill>
              </a:rPr>
              <a:t>odpadów</a:t>
            </a:r>
            <a:r>
              <a:rPr lang="pl-PL" sz="2800" dirty="0" smtClean="0">
                <a:solidFill>
                  <a:srgbClr val="003366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Inwestycje i zatrudnienie: </a:t>
            </a:r>
            <a:r>
              <a:rPr lang="pl-PL" sz="2800" dirty="0" smtClean="0">
                <a:solidFill>
                  <a:srgbClr val="003366"/>
                </a:solidFill>
              </a:rPr>
              <a:t>liczba patentów, wskaźnik </a:t>
            </a:r>
            <a:r>
              <a:rPr lang="pl-PL" sz="2800" dirty="0" err="1" smtClean="0">
                <a:solidFill>
                  <a:srgbClr val="003366"/>
                </a:solidFill>
              </a:rPr>
              <a:t>ekoinnowacji</a:t>
            </a:r>
            <a:r>
              <a:rPr lang="pl-PL" sz="2800" dirty="0" smtClean="0">
                <a:solidFill>
                  <a:srgbClr val="003366"/>
                </a:solidFill>
              </a:rPr>
              <a:t>, zatrudnienie </a:t>
            </a:r>
            <a:r>
              <a:rPr lang="pl-PL" sz="2800" dirty="0">
                <a:solidFill>
                  <a:srgbClr val="003366"/>
                </a:solidFill>
              </a:rPr>
              <a:t>w sektorach gospodarki o obiegu </a:t>
            </a:r>
            <a:r>
              <a:rPr lang="pl-PL" sz="2800" dirty="0" smtClean="0">
                <a:solidFill>
                  <a:srgbClr val="003366"/>
                </a:solidFill>
              </a:rPr>
              <a:t>zamkniętym, wartość dodana, inwestycje </a:t>
            </a:r>
            <a:r>
              <a:rPr lang="pl-PL" sz="2800" dirty="0">
                <a:solidFill>
                  <a:srgbClr val="003366"/>
                </a:solidFill>
              </a:rPr>
              <a:t>brutto w środki trwałe.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l-PL" sz="2400" dirty="0">
              <a:solidFill>
                <a:srgbClr val="51BCB6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12D162C1-61EC-4B19-A1B4-ED48AC355408}"/>
              </a:ext>
            </a:extLst>
          </p:cNvPr>
          <p:cNvSpPr/>
          <p:nvPr/>
        </p:nvSpPr>
        <p:spPr>
          <a:xfrm>
            <a:off x="260709" y="6243933"/>
            <a:ext cx="11645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 err="1" smtClean="0"/>
              <a:t>Circular</a:t>
            </a:r>
            <a:r>
              <a:rPr lang="pl-PL" sz="1400" i="1" dirty="0" smtClean="0"/>
              <a:t> </a:t>
            </a:r>
            <a:r>
              <a:rPr lang="pl-PL" sz="1400" i="1" dirty="0" err="1"/>
              <a:t>Economy</a:t>
            </a:r>
            <a:r>
              <a:rPr lang="pl-PL" sz="1400" i="1" dirty="0"/>
              <a:t> Network, ENEA. Report  on </a:t>
            </a:r>
            <a:r>
              <a:rPr lang="pl-PL" sz="1400" i="1" dirty="0" err="1"/>
              <a:t>circular</a:t>
            </a:r>
            <a:r>
              <a:rPr lang="pl-PL" sz="1400" i="1" dirty="0"/>
              <a:t> </a:t>
            </a:r>
            <a:r>
              <a:rPr lang="pl-PL" sz="1400" i="1" dirty="0" err="1"/>
              <a:t>economy</a:t>
            </a:r>
            <a:r>
              <a:rPr lang="pl-PL" sz="1400" i="1" dirty="0"/>
              <a:t> in </a:t>
            </a:r>
            <a:r>
              <a:rPr lang="pl-PL" sz="1400" i="1" dirty="0" err="1"/>
              <a:t>Italy</a:t>
            </a:r>
            <a:r>
              <a:rPr lang="pl-PL" sz="1400" i="1" dirty="0"/>
              <a:t>. 10 </a:t>
            </a:r>
            <a:r>
              <a:rPr lang="pl-PL" sz="1400" i="1" dirty="0" err="1"/>
              <a:t>Proposals</a:t>
            </a:r>
            <a:r>
              <a:rPr lang="pl-PL" sz="1400" i="1" dirty="0"/>
              <a:t> and </a:t>
            </a:r>
            <a:r>
              <a:rPr lang="pl-PL" sz="1400" i="1" dirty="0" err="1"/>
              <a:t>Research</a:t>
            </a:r>
            <a:r>
              <a:rPr lang="pl-PL" sz="1400" i="1" dirty="0"/>
              <a:t> </a:t>
            </a:r>
            <a:r>
              <a:rPr lang="pl-PL" sz="1400" i="1" dirty="0" err="1"/>
              <a:t>Summary</a:t>
            </a:r>
            <a:r>
              <a:rPr lang="pl-PL" sz="1400" i="1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7970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35B30D-BBE4-47E1-88C3-365D95EC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912" y="404931"/>
            <a:ext cx="7990610" cy="719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Wskaźniki: Wielka Brytania</a:t>
            </a:r>
            <a:b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</a:br>
            <a:endParaRPr lang="pl-PL" sz="3600" b="0" dirty="0">
              <a:solidFill>
                <a:srgbClr val="003366"/>
              </a:solidFill>
              <a:latin typeface="Azo Sans Medium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CD3AA86-2458-4D3A-ACF7-0D3DD5C40E82}"/>
              </a:ext>
            </a:extLst>
          </p:cNvPr>
          <p:cNvSpPr/>
          <p:nvPr/>
        </p:nvSpPr>
        <p:spPr>
          <a:xfrm>
            <a:off x="105509" y="1371600"/>
            <a:ext cx="12086492" cy="523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Rynek surowców wtórnych: </a:t>
            </a:r>
            <a:r>
              <a:rPr lang="pl-PL" sz="2800" dirty="0">
                <a:solidFill>
                  <a:srgbClr val="003366"/>
                </a:solidFill>
              </a:rPr>
              <a:t>r</a:t>
            </a:r>
            <a:r>
              <a:rPr lang="pl-PL" sz="2800" dirty="0" smtClean="0">
                <a:solidFill>
                  <a:srgbClr val="003366"/>
                </a:solidFill>
              </a:rPr>
              <a:t>ecykling </a:t>
            </a:r>
            <a:r>
              <a:rPr lang="pl-PL" sz="2800" dirty="0">
                <a:solidFill>
                  <a:srgbClr val="003366"/>
                </a:solidFill>
              </a:rPr>
              <a:t>i przygotowanie do ponownego użycia 50</a:t>
            </a:r>
            <a:r>
              <a:rPr lang="pl-PL" sz="2800" dirty="0" smtClean="0">
                <a:solidFill>
                  <a:srgbClr val="003366"/>
                </a:solidFill>
              </a:rPr>
              <a:t>% masy odpadów komunalnych, uzyskanie 60</a:t>
            </a:r>
            <a:r>
              <a:rPr lang="pl-PL" sz="2800" dirty="0">
                <a:solidFill>
                  <a:srgbClr val="003366"/>
                </a:solidFill>
              </a:rPr>
              <a:t>% </a:t>
            </a:r>
            <a:r>
              <a:rPr lang="pl-PL" sz="2800" dirty="0" smtClean="0">
                <a:solidFill>
                  <a:srgbClr val="003366"/>
                </a:solidFill>
              </a:rPr>
              <a:t>recyklingu/kompostowania odpadów komunalnych, uzyskanie 70</a:t>
            </a:r>
            <a:r>
              <a:rPr lang="pl-PL" sz="2800" dirty="0">
                <a:solidFill>
                  <a:srgbClr val="003366"/>
                </a:solidFill>
              </a:rPr>
              <a:t>% </a:t>
            </a:r>
            <a:r>
              <a:rPr lang="pl-PL" sz="2800" dirty="0" smtClean="0">
                <a:solidFill>
                  <a:srgbClr val="003366"/>
                </a:solidFill>
              </a:rPr>
              <a:t>recyklingu/kompostowania </a:t>
            </a:r>
            <a:r>
              <a:rPr lang="pl-PL" sz="2800" dirty="0">
                <a:solidFill>
                  <a:srgbClr val="003366"/>
                </a:solidFill>
              </a:rPr>
              <a:t>lub przygotowania do ponownego użycia wszystkich </a:t>
            </a:r>
            <a:r>
              <a:rPr lang="pl-PL" sz="2800" dirty="0" smtClean="0">
                <a:solidFill>
                  <a:srgbClr val="003366"/>
                </a:solidFill>
              </a:rPr>
              <a:t>odpadów.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Gospodarowanie odpadami: </a:t>
            </a:r>
            <a:r>
              <a:rPr lang="pl-PL" sz="2800" dirty="0" smtClean="0">
                <a:solidFill>
                  <a:srgbClr val="003366"/>
                </a:solidFill>
              </a:rPr>
              <a:t>ograniczenie </a:t>
            </a:r>
            <a:r>
              <a:rPr lang="pl-PL" sz="2800" dirty="0">
                <a:solidFill>
                  <a:srgbClr val="003366"/>
                </a:solidFill>
              </a:rPr>
              <a:t>składowania odpadów komunalnych ulegających biodegradacji do 1 260 000 </a:t>
            </a:r>
            <a:r>
              <a:rPr lang="pl-PL" sz="2800" dirty="0" smtClean="0">
                <a:solidFill>
                  <a:srgbClr val="003366"/>
                </a:solidFill>
              </a:rPr>
              <a:t>Mg, </a:t>
            </a:r>
            <a:r>
              <a:rPr lang="pl-PL" sz="2800" dirty="0">
                <a:solidFill>
                  <a:srgbClr val="003366"/>
                </a:solidFill>
              </a:rPr>
              <a:t>o</a:t>
            </a:r>
            <a:r>
              <a:rPr lang="pl-PL" sz="2800" dirty="0" smtClean="0">
                <a:solidFill>
                  <a:srgbClr val="003366"/>
                </a:solidFill>
              </a:rPr>
              <a:t>graniczenie </a:t>
            </a:r>
            <a:r>
              <a:rPr lang="pl-PL" sz="2800" dirty="0">
                <a:solidFill>
                  <a:srgbClr val="003366"/>
                </a:solidFill>
              </a:rPr>
              <a:t>odpadów trafiających na składowiska do 5</a:t>
            </a:r>
            <a:r>
              <a:rPr lang="pl-PL" sz="2800" dirty="0" smtClean="0">
                <a:solidFill>
                  <a:srgbClr val="003366"/>
                </a:solidFill>
              </a:rPr>
              <a:t>%, </a:t>
            </a:r>
            <a:r>
              <a:rPr lang="pl-PL" sz="2800" dirty="0">
                <a:solidFill>
                  <a:srgbClr val="003366"/>
                </a:solidFill>
              </a:rPr>
              <a:t>z</a:t>
            </a:r>
            <a:r>
              <a:rPr lang="pl-PL" sz="2800" dirty="0" smtClean="0">
                <a:solidFill>
                  <a:srgbClr val="003366"/>
                </a:solidFill>
              </a:rPr>
              <a:t>mniejszenie </a:t>
            </a:r>
            <a:r>
              <a:rPr lang="pl-PL" sz="2800" dirty="0">
                <a:solidFill>
                  <a:srgbClr val="003366"/>
                </a:solidFill>
              </a:rPr>
              <a:t>wszystkich odpadów spożywczych </a:t>
            </a:r>
            <a:r>
              <a:rPr lang="pl-PL" sz="2800" dirty="0" smtClean="0">
                <a:solidFill>
                  <a:srgbClr val="003366"/>
                </a:solidFill>
              </a:rPr>
              <a:t>w całym łańcuchu wytwórczym.</a:t>
            </a:r>
            <a:endParaRPr lang="pl-PL" sz="2800" dirty="0">
              <a:solidFill>
                <a:srgbClr val="003366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Konsumpcja: </a:t>
            </a:r>
            <a:r>
              <a:rPr lang="pl-PL" sz="2800" dirty="0"/>
              <a:t>krajowe zużycie </a:t>
            </a:r>
            <a:r>
              <a:rPr lang="pl-PL" sz="2800" dirty="0" smtClean="0"/>
              <a:t>materiałów, końcowe </a:t>
            </a:r>
            <a:r>
              <a:rPr lang="pl-PL" sz="2800" dirty="0"/>
              <a:t>zużycie </a:t>
            </a:r>
            <a:r>
              <a:rPr lang="pl-PL" sz="2800" dirty="0" smtClean="0"/>
              <a:t>energii, zużycie </a:t>
            </a:r>
            <a:r>
              <a:rPr lang="pl-PL" sz="2800" dirty="0"/>
              <a:t>energii przez gospodarstwa </a:t>
            </a:r>
            <a:r>
              <a:rPr lang="pl-PL" sz="2800" dirty="0" smtClean="0"/>
              <a:t>domowe, udział OZE, usługi </a:t>
            </a:r>
            <a:r>
              <a:rPr lang="pl-PL" sz="2800" dirty="0"/>
              <a:t>współdzielenia </a:t>
            </a:r>
            <a:r>
              <a:rPr lang="pl-PL" sz="2800" dirty="0" smtClean="0"/>
              <a:t>gospodarki, zbieranie </a:t>
            </a:r>
            <a:r>
              <a:rPr lang="pl-PL" sz="2800" dirty="0"/>
              <a:t>używanych </a:t>
            </a:r>
            <a:r>
              <a:rPr lang="pl-PL" sz="2800" dirty="0" smtClean="0"/>
              <a:t>ubrań, remonty, oznakowanie </a:t>
            </a:r>
            <a:r>
              <a:rPr lang="pl-PL" sz="2800" dirty="0"/>
              <a:t>ekologiczne</a:t>
            </a:r>
            <a:r>
              <a:rPr lang="pl-PL" sz="2800" dirty="0" smtClean="0"/>
              <a:t>.</a:t>
            </a:r>
          </a:p>
          <a:p>
            <a:pPr>
              <a:lnSpc>
                <a:spcPct val="120000"/>
              </a:lnSpc>
            </a:pPr>
            <a:endParaRPr lang="pl-PL" sz="2200" dirty="0">
              <a:solidFill>
                <a:srgbClr val="51B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35B30D-BBE4-47E1-88C3-365D95EC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432" y="443031"/>
            <a:ext cx="7990610" cy="719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Wskaźniki: Austria</a:t>
            </a:r>
            <a:b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</a:br>
            <a:endParaRPr lang="pl-PL" sz="3600" b="0" dirty="0">
              <a:solidFill>
                <a:srgbClr val="003366"/>
              </a:solidFill>
              <a:latin typeface="Azo Sans Medium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CD3AA86-2458-4D3A-ACF7-0D3DD5C40E82}"/>
              </a:ext>
            </a:extLst>
          </p:cNvPr>
          <p:cNvSpPr/>
          <p:nvPr/>
        </p:nvSpPr>
        <p:spPr>
          <a:xfrm>
            <a:off x="260709" y="1371600"/>
            <a:ext cx="116330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Produkcja:  </a:t>
            </a:r>
            <a:r>
              <a:rPr lang="pl-PL" sz="2800" dirty="0" smtClean="0">
                <a:solidFill>
                  <a:srgbClr val="003366"/>
                </a:solidFill>
              </a:rPr>
              <a:t>import i eksport materiałów, przejście na gospodarkę która utrzymuje obecny poziom techniczny budynków i infrastruktury pozyskując wszystkie materiały budowlane z rozbiórki starych zasobów budowlanych (11,6%), zapewnienie importu o wyższej zawartości wtórnej (20,1%).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Rynek </a:t>
            </a:r>
            <a:r>
              <a:rPr lang="pl-PL" sz="2800" b="1" dirty="0">
                <a:solidFill>
                  <a:srgbClr val="51BCB6"/>
                </a:solidFill>
              </a:rPr>
              <a:t>surowców </a:t>
            </a:r>
            <a:r>
              <a:rPr lang="pl-PL" sz="2800" b="1" dirty="0" smtClean="0">
                <a:solidFill>
                  <a:srgbClr val="51BCB6"/>
                </a:solidFill>
              </a:rPr>
              <a:t>wtórnych: </a:t>
            </a:r>
            <a:r>
              <a:rPr lang="pl-PL" sz="2800" dirty="0" smtClean="0">
                <a:solidFill>
                  <a:srgbClr val="003366"/>
                </a:solidFill>
              </a:rPr>
              <a:t>recykling </a:t>
            </a:r>
            <a:r>
              <a:rPr lang="pl-PL" sz="2800" dirty="0">
                <a:solidFill>
                  <a:srgbClr val="003366"/>
                </a:solidFill>
              </a:rPr>
              <a:t>wszystkich odpady nadające się do recyklingu (18,8</a:t>
            </a:r>
            <a:r>
              <a:rPr lang="pl-PL" sz="2800" dirty="0" smtClean="0">
                <a:solidFill>
                  <a:srgbClr val="003366"/>
                </a:solidFill>
              </a:rPr>
              <a:t>%)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Gospodarowanie odpadami</a:t>
            </a:r>
            <a:r>
              <a:rPr lang="pl-PL" sz="2800" b="1" dirty="0">
                <a:solidFill>
                  <a:srgbClr val="51BCB6"/>
                </a:solidFill>
              </a:rPr>
              <a:t>: </a:t>
            </a:r>
            <a:r>
              <a:rPr lang="pl-PL" sz="2800" dirty="0">
                <a:solidFill>
                  <a:srgbClr val="003366"/>
                </a:solidFill>
              </a:rPr>
              <a:t>przejście z paliw kopalnych na zasoby odnawialne (zwiększenie wskaźnika GOZ do 9,9</a:t>
            </a:r>
            <a:r>
              <a:rPr lang="pl-PL" sz="2800" dirty="0" smtClean="0">
                <a:solidFill>
                  <a:srgbClr val="003366"/>
                </a:solidFill>
              </a:rPr>
              <a:t>%)</a:t>
            </a:r>
            <a:endParaRPr lang="pl-PL" sz="2800" dirty="0">
              <a:solidFill>
                <a:srgbClr val="003366"/>
              </a:solidFill>
            </a:endParaRPr>
          </a:p>
          <a:p>
            <a:pPr algn="just"/>
            <a:endParaRPr lang="pl-PL" sz="2800" dirty="0" smtClean="0">
              <a:solidFill>
                <a:srgbClr val="003366"/>
              </a:solidFill>
            </a:endParaRPr>
          </a:p>
          <a:p>
            <a:pPr algn="ctr"/>
            <a:r>
              <a:rPr lang="pl-PL" sz="2800" dirty="0" smtClean="0">
                <a:solidFill>
                  <a:srgbClr val="003366"/>
                </a:solidFill>
              </a:rPr>
              <a:t> </a:t>
            </a:r>
            <a:r>
              <a:rPr lang="pl-PL" sz="2800" b="1" u="sng" dirty="0" smtClean="0">
                <a:solidFill>
                  <a:srgbClr val="003366"/>
                </a:solidFill>
              </a:rPr>
              <a:t>Łącznie podjęte działania </a:t>
            </a:r>
            <a:r>
              <a:rPr lang="pl-PL" sz="2800" b="1" u="sng" dirty="0">
                <a:solidFill>
                  <a:srgbClr val="003366"/>
                </a:solidFill>
              </a:rPr>
              <a:t>mogą zwiększyć austriacki wskaźnik GOZ </a:t>
            </a:r>
          </a:p>
          <a:p>
            <a:pPr algn="ctr"/>
            <a:r>
              <a:rPr lang="pl-PL" sz="2800" b="1" u="sng" dirty="0">
                <a:solidFill>
                  <a:srgbClr val="003366"/>
                </a:solidFill>
              </a:rPr>
              <a:t>z obecnych 9,7% do 37,4%.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l-PL" sz="2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l-PL" sz="2200" dirty="0" smtClean="0"/>
          </a:p>
          <a:p>
            <a:pPr>
              <a:lnSpc>
                <a:spcPct val="120000"/>
              </a:lnSpc>
            </a:pPr>
            <a:endParaRPr lang="pl-PL" sz="2200" dirty="0">
              <a:solidFill>
                <a:srgbClr val="51B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35B30D-BBE4-47E1-88C3-365D95EC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432" y="443031"/>
            <a:ext cx="7990610" cy="719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Wskaźniki: Portugalia</a:t>
            </a:r>
            <a:b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</a:br>
            <a:endParaRPr lang="pl-PL" sz="3600" b="0" dirty="0">
              <a:solidFill>
                <a:srgbClr val="003366"/>
              </a:solidFill>
              <a:latin typeface="Azo Sans Medium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CD3AA86-2458-4D3A-ACF7-0D3DD5C40E82}"/>
              </a:ext>
            </a:extLst>
          </p:cNvPr>
          <p:cNvSpPr/>
          <p:nvPr/>
        </p:nvSpPr>
        <p:spPr>
          <a:xfrm>
            <a:off x="260709" y="1371600"/>
            <a:ext cx="11633016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800" dirty="0" smtClean="0"/>
              <a:t>Cel GOZ - efektywne wykorzystanie zasobów w latach 2020 i 2030</a:t>
            </a:r>
            <a:r>
              <a:rPr lang="en-US" sz="2800" dirty="0" smtClean="0"/>
              <a:t>: </a:t>
            </a:r>
            <a:endParaRPr lang="en-US" sz="2800" dirty="0"/>
          </a:p>
          <a:p>
            <a:pPr algn="just">
              <a:spcAft>
                <a:spcPts val="600"/>
              </a:spcAft>
            </a:pPr>
            <a:r>
              <a:rPr lang="pl-PL" sz="2800" dirty="0" smtClean="0"/>
              <a:t>1. </a:t>
            </a:r>
            <a:r>
              <a:rPr lang="pl-PL" sz="2800" b="1" dirty="0" smtClean="0">
                <a:solidFill>
                  <a:srgbClr val="51BCB6"/>
                </a:solidFill>
              </a:rPr>
              <a:t>Wzrost produktywności materiałów </a:t>
            </a:r>
            <a:r>
              <a:rPr lang="pl-PL" sz="2800" dirty="0" smtClean="0"/>
              <a:t>z</a:t>
            </a:r>
            <a:r>
              <a:rPr lang="en-US" sz="2800" dirty="0" smtClean="0"/>
              <a:t> </a:t>
            </a:r>
            <a:r>
              <a:rPr lang="en-US" sz="2800" dirty="0"/>
              <a:t>1.14 </a:t>
            </a:r>
            <a:r>
              <a:rPr lang="en-US" sz="2800" dirty="0" smtClean="0"/>
              <a:t>EUR</a:t>
            </a:r>
            <a:r>
              <a:rPr lang="pl-PL" sz="2800" dirty="0" smtClean="0"/>
              <a:t>/</a:t>
            </a:r>
            <a:r>
              <a:rPr lang="en-US" sz="2800" dirty="0" smtClean="0"/>
              <a:t>GDP </a:t>
            </a:r>
            <a:r>
              <a:rPr lang="pl-PL" sz="2800" dirty="0" smtClean="0"/>
              <a:t>za </a:t>
            </a:r>
            <a:r>
              <a:rPr lang="en-US" sz="2800" dirty="0" smtClean="0"/>
              <a:t>kg</a:t>
            </a:r>
            <a:r>
              <a:rPr lang="pl-PL" sz="2800" dirty="0"/>
              <a:t> </a:t>
            </a:r>
            <a:r>
              <a:rPr lang="pl-PL" sz="2800" dirty="0" smtClean="0"/>
              <a:t>zużytych materiałów w </a:t>
            </a:r>
            <a:r>
              <a:rPr lang="en-US" sz="2800" dirty="0" smtClean="0"/>
              <a:t>2013</a:t>
            </a:r>
            <a:r>
              <a:rPr lang="pl-PL" sz="2800" dirty="0"/>
              <a:t> </a:t>
            </a:r>
            <a:r>
              <a:rPr lang="pl-PL" sz="2800" dirty="0" smtClean="0"/>
              <a:t>r. do </a:t>
            </a:r>
            <a:r>
              <a:rPr lang="en-US" sz="2800" dirty="0" smtClean="0"/>
              <a:t> </a:t>
            </a:r>
            <a:r>
              <a:rPr lang="en-US" sz="2800" dirty="0"/>
              <a:t>1.17 in 2020 </a:t>
            </a:r>
            <a:r>
              <a:rPr lang="pl-PL" sz="2800" dirty="0" smtClean="0"/>
              <a:t>i </a:t>
            </a:r>
            <a:r>
              <a:rPr lang="en-US" sz="2800" dirty="0" smtClean="0"/>
              <a:t> </a:t>
            </a:r>
            <a:r>
              <a:rPr lang="en-US" sz="2800" dirty="0"/>
              <a:t>1.72 </a:t>
            </a:r>
            <a:r>
              <a:rPr lang="pl-PL" sz="2800" dirty="0" smtClean="0"/>
              <a:t> w </a:t>
            </a:r>
            <a:r>
              <a:rPr lang="en-US" sz="2800" dirty="0" smtClean="0"/>
              <a:t>2030</a:t>
            </a:r>
            <a:endParaRPr lang="en-US" sz="2800" dirty="0"/>
          </a:p>
          <a:p>
            <a:pPr algn="just">
              <a:spcAft>
                <a:spcPts val="600"/>
              </a:spcAft>
            </a:pPr>
            <a:r>
              <a:rPr lang="pl-PL" sz="2800" dirty="0" smtClean="0"/>
              <a:t>2. </a:t>
            </a:r>
            <a:r>
              <a:rPr lang="pl-PL" sz="2800" b="1" dirty="0" smtClean="0">
                <a:solidFill>
                  <a:srgbClr val="51BCB6"/>
                </a:solidFill>
              </a:rPr>
              <a:t>Wzrost wykorzystania odpadów i </a:t>
            </a:r>
            <a:r>
              <a:rPr lang="en-US" sz="2800" b="1" dirty="0" smtClean="0">
                <a:solidFill>
                  <a:srgbClr val="51BCB6"/>
                </a:solidFill>
              </a:rPr>
              <a:t>by-</a:t>
            </a:r>
            <a:r>
              <a:rPr lang="en-US" sz="2800" b="1" dirty="0" err="1" smtClean="0">
                <a:solidFill>
                  <a:srgbClr val="51BCB6"/>
                </a:solidFill>
              </a:rPr>
              <a:t>produ</a:t>
            </a:r>
            <a:r>
              <a:rPr lang="pl-PL" sz="2800" b="1" dirty="0" smtClean="0">
                <a:solidFill>
                  <a:srgbClr val="51BCB6"/>
                </a:solidFill>
              </a:rPr>
              <a:t>k</a:t>
            </a:r>
            <a:r>
              <a:rPr lang="en-US" sz="2800" b="1" dirty="0" smtClean="0">
                <a:solidFill>
                  <a:srgbClr val="51BCB6"/>
                </a:solidFill>
              </a:rPr>
              <a:t>t</a:t>
            </a:r>
            <a:r>
              <a:rPr lang="pl-PL" sz="2800" b="1" dirty="0" smtClean="0">
                <a:solidFill>
                  <a:srgbClr val="51BCB6"/>
                </a:solidFill>
              </a:rPr>
              <a:t>ów</a:t>
            </a:r>
            <a:r>
              <a:rPr lang="en-US" sz="2800" b="1" dirty="0" smtClean="0">
                <a:solidFill>
                  <a:srgbClr val="51BCB6"/>
                </a:solidFill>
              </a:rPr>
              <a:t> </a:t>
            </a:r>
            <a:r>
              <a:rPr lang="pl-PL" sz="2800" dirty="0" smtClean="0"/>
              <a:t>(produktów ubocznych, współwystępujących) jako surowców </a:t>
            </a:r>
            <a:r>
              <a:rPr lang="en-US" sz="2800" dirty="0" smtClean="0"/>
              <a:t> </a:t>
            </a:r>
            <a:r>
              <a:rPr lang="pl-PL" sz="2800" dirty="0" smtClean="0"/>
              <a:t>wtórnych z</a:t>
            </a:r>
            <a:r>
              <a:rPr lang="en-US" sz="2800" dirty="0" smtClean="0"/>
              <a:t> </a:t>
            </a:r>
            <a:r>
              <a:rPr lang="en-US" sz="2800" dirty="0"/>
              <a:t>56% </a:t>
            </a:r>
            <a:r>
              <a:rPr lang="pl-PL" sz="2800" dirty="0" smtClean="0"/>
              <a:t>w </a:t>
            </a:r>
            <a:r>
              <a:rPr lang="en-US" sz="2800" dirty="0" smtClean="0"/>
              <a:t>2012 </a:t>
            </a:r>
            <a:r>
              <a:rPr lang="pl-PL" sz="2800" dirty="0" smtClean="0"/>
              <a:t>do</a:t>
            </a:r>
            <a:r>
              <a:rPr lang="en-US" sz="2800" dirty="0" smtClean="0"/>
              <a:t> </a:t>
            </a:r>
            <a:r>
              <a:rPr lang="en-US" sz="2800" dirty="0"/>
              <a:t>68% </a:t>
            </a:r>
            <a:r>
              <a:rPr lang="pl-PL" sz="2800" dirty="0" smtClean="0"/>
              <a:t>w</a:t>
            </a:r>
            <a:r>
              <a:rPr lang="en-US" sz="2800" dirty="0" smtClean="0"/>
              <a:t> </a:t>
            </a:r>
            <a:r>
              <a:rPr lang="en-US" sz="2800" dirty="0"/>
              <a:t>2020 </a:t>
            </a:r>
            <a:r>
              <a:rPr lang="pl-PL" sz="2800" dirty="0" smtClean="0"/>
              <a:t>i </a:t>
            </a:r>
            <a:r>
              <a:rPr lang="en-US" sz="2800" dirty="0" smtClean="0"/>
              <a:t> </a:t>
            </a:r>
            <a:r>
              <a:rPr lang="en-US" sz="2800" dirty="0"/>
              <a:t>86% in </a:t>
            </a:r>
            <a:r>
              <a:rPr lang="en-US" sz="2800" dirty="0" smtClean="0"/>
              <a:t>2030</a:t>
            </a:r>
            <a:endParaRPr lang="en-US" sz="2800" dirty="0"/>
          </a:p>
          <a:p>
            <a:pPr algn="just">
              <a:spcAft>
                <a:spcPts val="600"/>
              </a:spcAft>
            </a:pPr>
            <a:r>
              <a:rPr lang="pl-PL" sz="2800" dirty="0" smtClean="0"/>
              <a:t>3. </a:t>
            </a:r>
            <a:r>
              <a:rPr lang="pl-PL" sz="2800" b="1" dirty="0" smtClean="0">
                <a:solidFill>
                  <a:srgbClr val="51BCB6"/>
                </a:solidFill>
              </a:rPr>
              <a:t>Wzrost wskaźnika zrewitalizowanych budynków do budynków nowych </a:t>
            </a:r>
            <a:r>
              <a:rPr lang="pl-PL" sz="2800" dirty="0" smtClean="0"/>
              <a:t>z </a:t>
            </a:r>
            <a:r>
              <a:rPr lang="en-US" sz="2800" dirty="0" smtClean="0"/>
              <a:t>10.3</a:t>
            </a:r>
            <a:r>
              <a:rPr lang="en-US" sz="2800" dirty="0"/>
              <a:t>% </a:t>
            </a:r>
            <a:r>
              <a:rPr lang="pl-PL" sz="2800" dirty="0" smtClean="0"/>
              <a:t>w</a:t>
            </a:r>
            <a:r>
              <a:rPr lang="en-US" sz="2800" dirty="0" smtClean="0"/>
              <a:t> </a:t>
            </a:r>
            <a:r>
              <a:rPr lang="en-US" sz="2800" dirty="0"/>
              <a:t>2013 </a:t>
            </a:r>
            <a:r>
              <a:rPr lang="pl-PL" sz="2800" dirty="0" smtClean="0"/>
              <a:t>do</a:t>
            </a:r>
            <a:r>
              <a:rPr lang="en-US" sz="2800" dirty="0" smtClean="0"/>
              <a:t> </a:t>
            </a:r>
            <a:r>
              <a:rPr lang="en-US" sz="2800" dirty="0"/>
              <a:t>17% </a:t>
            </a:r>
            <a:r>
              <a:rPr lang="pl-PL" sz="2800" dirty="0" smtClean="0"/>
              <a:t>w</a:t>
            </a:r>
            <a:r>
              <a:rPr lang="en-US" sz="2800" dirty="0" smtClean="0"/>
              <a:t> </a:t>
            </a:r>
            <a:r>
              <a:rPr lang="en-US" sz="2800" dirty="0"/>
              <a:t>2020 </a:t>
            </a:r>
            <a:r>
              <a:rPr lang="pl-PL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/>
              <a:t>23% in </a:t>
            </a:r>
            <a:r>
              <a:rPr lang="en-US" sz="2800" dirty="0" smtClean="0"/>
              <a:t>2030. </a:t>
            </a:r>
            <a:endParaRPr lang="en-US" sz="2800" dirty="0"/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endParaRPr lang="pl-PL" sz="2200" dirty="0">
              <a:solidFill>
                <a:srgbClr val="51B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35B30D-BBE4-47E1-88C3-365D95EC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432" y="443031"/>
            <a:ext cx="7990610" cy="719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0" dirty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Wskaźniki</a:t>
            </a:r>
            <a: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: Portugalia/Porto</a:t>
            </a:r>
            <a:b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</a:br>
            <a:endParaRPr lang="pl-PL" sz="3600" b="0" dirty="0">
              <a:solidFill>
                <a:srgbClr val="003366"/>
              </a:solidFill>
              <a:latin typeface="Azo Sans Medium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CD3AA86-2458-4D3A-ACF7-0D3DD5C40E82}"/>
              </a:ext>
            </a:extLst>
          </p:cNvPr>
          <p:cNvSpPr/>
          <p:nvPr/>
        </p:nvSpPr>
        <p:spPr>
          <a:xfrm>
            <a:off x="260709" y="1371600"/>
            <a:ext cx="11633016" cy="454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Produkcja:</a:t>
            </a:r>
            <a:r>
              <a:rPr lang="pl-PL" sz="2800" dirty="0" smtClean="0">
                <a:solidFill>
                  <a:srgbClr val="003366"/>
                </a:solidFill>
              </a:rPr>
              <a:t> </a:t>
            </a:r>
            <a:r>
              <a:rPr lang="pl-PL" sz="2800" dirty="0">
                <a:solidFill>
                  <a:srgbClr val="003366"/>
                </a:solidFill>
              </a:rPr>
              <a:t>potencjał wiatru (m/s); potencjał słoneczny (W/m</a:t>
            </a:r>
            <a:r>
              <a:rPr lang="pl-PL" sz="2800" baseline="30000" dirty="0">
                <a:solidFill>
                  <a:srgbClr val="003366"/>
                </a:solidFill>
              </a:rPr>
              <a:t>2</a:t>
            </a:r>
            <a:r>
              <a:rPr lang="pl-PL" sz="2800" dirty="0">
                <a:solidFill>
                  <a:srgbClr val="003366"/>
                </a:solidFill>
              </a:rPr>
              <a:t>); zielone dachy (%); </a:t>
            </a:r>
            <a:r>
              <a:rPr lang="pl-PL" sz="2800" dirty="0" smtClean="0">
                <a:solidFill>
                  <a:srgbClr val="003366"/>
                </a:solidFill>
              </a:rPr>
              <a:t>import/eksport </a:t>
            </a:r>
            <a:r>
              <a:rPr lang="pl-PL" sz="2800" dirty="0">
                <a:solidFill>
                  <a:srgbClr val="003366"/>
                </a:solidFill>
              </a:rPr>
              <a:t>(€ </a:t>
            </a:r>
            <a:r>
              <a:rPr lang="pl-PL" sz="2800" dirty="0" smtClean="0">
                <a:solidFill>
                  <a:srgbClr val="003366"/>
                </a:solidFill>
              </a:rPr>
              <a:t>/€), </a:t>
            </a:r>
            <a:r>
              <a:rPr lang="pl-PL" sz="2800" dirty="0">
                <a:solidFill>
                  <a:srgbClr val="003366"/>
                </a:solidFill>
              </a:rPr>
              <a:t>Zastosowane wskaźniki: modernizacja (%); </a:t>
            </a:r>
            <a:endParaRPr lang="pl-PL" sz="2800" dirty="0" smtClean="0">
              <a:solidFill>
                <a:srgbClr val="003366"/>
              </a:solidFill>
            </a:endParaRP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Konsumpcja: </a:t>
            </a:r>
            <a:r>
              <a:rPr lang="pl-PL" sz="2800" dirty="0" smtClean="0">
                <a:solidFill>
                  <a:srgbClr val="003366"/>
                </a:solidFill>
              </a:rPr>
              <a:t>wykorzystanie </a:t>
            </a:r>
            <a:r>
              <a:rPr lang="pl-PL" sz="2800" dirty="0">
                <a:solidFill>
                  <a:srgbClr val="003366"/>
                </a:solidFill>
              </a:rPr>
              <a:t>transportu publicznego (%); energia elektryczna zużyta w sektorze transportu </a:t>
            </a:r>
            <a:r>
              <a:rPr lang="pl-PL" sz="2800" dirty="0" smtClean="0">
                <a:solidFill>
                  <a:srgbClr val="003366"/>
                </a:solidFill>
              </a:rPr>
              <a:t>(%), zagospodarowane </a:t>
            </a:r>
            <a:r>
              <a:rPr lang="pl-PL" sz="2800" dirty="0">
                <a:solidFill>
                  <a:srgbClr val="003366"/>
                </a:solidFill>
              </a:rPr>
              <a:t>odpady żywnościowe (%); odpady żywnościowe </a:t>
            </a:r>
            <a:r>
              <a:rPr lang="pl-PL" sz="2800" dirty="0" smtClean="0">
                <a:solidFill>
                  <a:srgbClr val="003366"/>
                </a:solidFill>
              </a:rPr>
              <a:t>zagospodarowane przez MŚP (%)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Gospodarowanie odpadami:  </a:t>
            </a:r>
            <a:r>
              <a:rPr lang="pl-PL" sz="2800" dirty="0" smtClean="0">
                <a:solidFill>
                  <a:srgbClr val="003366"/>
                </a:solidFill>
              </a:rPr>
              <a:t>składowanie </a:t>
            </a:r>
            <a:r>
              <a:rPr lang="pl-PL" sz="2800" dirty="0">
                <a:solidFill>
                  <a:srgbClr val="003366"/>
                </a:solidFill>
              </a:rPr>
              <a:t>odpadów (%); odpady segregowane (kg / mieszkańca </a:t>
            </a:r>
            <a:r>
              <a:rPr lang="pl-PL" sz="2800" dirty="0" smtClean="0">
                <a:solidFill>
                  <a:srgbClr val="003366"/>
                </a:solidFill>
              </a:rPr>
              <a:t>*rok</a:t>
            </a:r>
            <a:r>
              <a:rPr lang="pl-PL" sz="2800" dirty="0">
                <a:solidFill>
                  <a:srgbClr val="003366"/>
                </a:solidFill>
              </a:rPr>
              <a:t>) </a:t>
            </a:r>
            <a:endParaRPr lang="pl-PL" sz="2800" dirty="0" smtClean="0">
              <a:solidFill>
                <a:srgbClr val="003366"/>
              </a:solidFill>
            </a:endParaRP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Innowacja </a:t>
            </a:r>
            <a:r>
              <a:rPr lang="pl-PL" sz="2800" b="1" dirty="0">
                <a:solidFill>
                  <a:srgbClr val="51BCB6"/>
                </a:solidFill>
              </a:rPr>
              <a:t>CE</a:t>
            </a:r>
            <a:r>
              <a:rPr lang="pl-PL" sz="2800" dirty="0">
                <a:solidFill>
                  <a:srgbClr val="51BCB6"/>
                </a:solidFill>
              </a:rPr>
              <a:t>: </a:t>
            </a:r>
            <a:r>
              <a:rPr lang="pl-PL" sz="2800" dirty="0" smtClean="0">
                <a:solidFill>
                  <a:srgbClr val="003366"/>
                </a:solidFill>
              </a:rPr>
              <a:t>budżet na innowacji </a:t>
            </a:r>
            <a:r>
              <a:rPr lang="pl-PL" sz="2800" dirty="0">
                <a:solidFill>
                  <a:srgbClr val="003366"/>
                </a:solidFill>
              </a:rPr>
              <a:t>CE </a:t>
            </a:r>
            <a:r>
              <a:rPr lang="pl-PL" sz="2800" dirty="0" smtClean="0">
                <a:solidFill>
                  <a:srgbClr val="003366"/>
                </a:solidFill>
              </a:rPr>
              <a:t>(%)</a:t>
            </a:r>
          </a:p>
          <a:p>
            <a:pPr marL="342900" lvl="0" indent="-3429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Edukacja</a:t>
            </a:r>
            <a:r>
              <a:rPr lang="pl-PL" sz="2800" b="1" dirty="0">
                <a:solidFill>
                  <a:srgbClr val="51BCB6"/>
                </a:solidFill>
              </a:rPr>
              <a:t>: </a:t>
            </a:r>
            <a:r>
              <a:rPr lang="pl-PL" sz="2800" dirty="0" smtClean="0">
                <a:solidFill>
                  <a:srgbClr val="003366"/>
                </a:solidFill>
              </a:rPr>
              <a:t> ilość osób objętych edukacją GOZ (%)</a:t>
            </a:r>
            <a:endParaRPr lang="pl-PL" sz="2800" dirty="0">
              <a:solidFill>
                <a:srgbClr val="003366"/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pl-PL" sz="2200" dirty="0">
              <a:solidFill>
                <a:srgbClr val="51BCB6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675" y="4067175"/>
            <a:ext cx="22193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35B30D-BBE4-47E1-88C3-365D95EC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432" y="443031"/>
            <a:ext cx="7990610" cy="719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0" dirty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Wskaźniki</a:t>
            </a:r>
            <a: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: Francja/Paryż</a:t>
            </a:r>
            <a:b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</a:br>
            <a:endParaRPr lang="pl-PL" sz="3600" b="0" dirty="0">
              <a:solidFill>
                <a:srgbClr val="003366"/>
              </a:solidFill>
              <a:latin typeface="Azo Sans Medium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CD3AA86-2458-4D3A-ACF7-0D3DD5C40E82}"/>
              </a:ext>
            </a:extLst>
          </p:cNvPr>
          <p:cNvSpPr/>
          <p:nvPr/>
        </p:nvSpPr>
        <p:spPr>
          <a:xfrm>
            <a:off x="260709" y="1371600"/>
            <a:ext cx="11359791" cy="76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§"/>
            </a:pPr>
            <a:r>
              <a:rPr lang="pl-PL" sz="2400" b="1" dirty="0" smtClean="0">
                <a:solidFill>
                  <a:srgbClr val="51BCB6"/>
                </a:solidFill>
              </a:rPr>
              <a:t> </a:t>
            </a:r>
            <a:r>
              <a:rPr lang="pl-PL" sz="2800" b="1" dirty="0" smtClean="0">
                <a:solidFill>
                  <a:srgbClr val="51BCB6"/>
                </a:solidFill>
              </a:rPr>
              <a:t>Produkcja: </a:t>
            </a:r>
            <a:r>
              <a:rPr lang="pl-PL" sz="2800" dirty="0">
                <a:solidFill>
                  <a:srgbClr val="003366"/>
                </a:solidFill>
              </a:rPr>
              <a:t>Obrót i liczba miejsc pracy w podmiotach </a:t>
            </a:r>
            <a:r>
              <a:rPr lang="pl-PL" sz="2800" dirty="0" smtClean="0">
                <a:solidFill>
                  <a:srgbClr val="003366"/>
                </a:solidFill>
              </a:rPr>
              <a:t>GOZ, </a:t>
            </a:r>
            <a:r>
              <a:rPr lang="pl-PL" sz="2800" dirty="0">
                <a:solidFill>
                  <a:srgbClr val="003366"/>
                </a:solidFill>
              </a:rPr>
              <a:t>% redukcji przepływów </a:t>
            </a:r>
            <a:r>
              <a:rPr lang="pl-PL" sz="2800" dirty="0" smtClean="0">
                <a:solidFill>
                  <a:srgbClr val="003366"/>
                </a:solidFill>
              </a:rPr>
              <a:t>przychodzących/wychodzących </a:t>
            </a:r>
            <a:r>
              <a:rPr lang="pl-PL" sz="2800" dirty="0">
                <a:solidFill>
                  <a:srgbClr val="003366"/>
                </a:solidFill>
              </a:rPr>
              <a:t>w Paryżu (metabolizm miejski</a:t>
            </a:r>
            <a:r>
              <a:rPr lang="pl-PL" sz="2800" dirty="0" smtClean="0">
                <a:solidFill>
                  <a:srgbClr val="003366"/>
                </a:solidFill>
              </a:rPr>
              <a:t>),  </a:t>
            </a:r>
            <a:r>
              <a:rPr lang="pl-PL" sz="2800" dirty="0">
                <a:solidFill>
                  <a:srgbClr val="003366"/>
                </a:solidFill>
              </a:rPr>
              <a:t>% wzrost odzysku materiałów (t) i odzysku organicznego w Paryżu (t</a:t>
            </a:r>
            <a:r>
              <a:rPr lang="pl-PL" sz="2800" dirty="0" smtClean="0">
                <a:solidFill>
                  <a:srgbClr val="003366"/>
                </a:solidFill>
              </a:rPr>
              <a:t>).</a:t>
            </a:r>
          </a:p>
          <a:p>
            <a:pPr marL="266700" indent="-2667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pl-PL" sz="2800" b="1" dirty="0" smtClean="0">
                <a:solidFill>
                  <a:srgbClr val="51BCB6"/>
                </a:solidFill>
              </a:rPr>
              <a:t>Konsumpcja: </a:t>
            </a:r>
            <a:r>
              <a:rPr lang="pl-PL" sz="2800" kern="0" dirty="0">
                <a:solidFill>
                  <a:srgbClr val="003366"/>
                </a:solidFill>
              </a:rPr>
              <a:t>Krajowa konsumpcja per </a:t>
            </a:r>
            <a:r>
              <a:rPr lang="pl-PL" sz="2800" kern="0" dirty="0" smtClean="0">
                <a:solidFill>
                  <a:srgbClr val="003366"/>
                </a:solidFill>
              </a:rPr>
              <a:t>capita, GDP/DMC, produkty </a:t>
            </a:r>
            <a:r>
              <a:rPr lang="pl-PL" sz="2800" kern="0" dirty="0">
                <a:solidFill>
                  <a:srgbClr val="003366"/>
                </a:solidFill>
              </a:rPr>
              <a:t>z marką </a:t>
            </a:r>
            <a:r>
              <a:rPr lang="pl-PL" sz="2800" kern="0" dirty="0" err="1" smtClean="0">
                <a:solidFill>
                  <a:srgbClr val="003366"/>
                </a:solidFill>
              </a:rPr>
              <a:t>Ecolabel</a:t>
            </a:r>
            <a:r>
              <a:rPr lang="pl-PL" sz="2800" kern="0" dirty="0" smtClean="0">
                <a:solidFill>
                  <a:srgbClr val="003366"/>
                </a:solidFill>
              </a:rPr>
              <a:t>, liczba </a:t>
            </a:r>
            <a:r>
              <a:rPr lang="pl-PL" sz="2800" kern="0" dirty="0">
                <a:solidFill>
                  <a:srgbClr val="003366"/>
                </a:solidFill>
              </a:rPr>
              <a:t>krajowych i terytorialnych projektów proekologicznych w </a:t>
            </a:r>
            <a:r>
              <a:rPr lang="pl-PL" sz="2800" kern="0" dirty="0" smtClean="0">
                <a:solidFill>
                  <a:srgbClr val="003366"/>
                </a:solidFill>
              </a:rPr>
              <a:t>przemyśle, wskaźnik car-</a:t>
            </a:r>
            <a:r>
              <a:rPr lang="pl-PL" sz="2800" kern="0" dirty="0" err="1" smtClean="0">
                <a:solidFill>
                  <a:srgbClr val="003366"/>
                </a:solidFill>
              </a:rPr>
              <a:t>sharing</a:t>
            </a:r>
            <a:r>
              <a:rPr lang="pl-PL" sz="2800" kern="0" dirty="0" smtClean="0">
                <a:solidFill>
                  <a:srgbClr val="003366"/>
                </a:solidFill>
              </a:rPr>
              <a:t>,  wskaźnik </a:t>
            </a:r>
            <a:r>
              <a:rPr lang="pl-PL" sz="2800" kern="0" dirty="0">
                <a:solidFill>
                  <a:srgbClr val="003366"/>
                </a:solidFill>
              </a:rPr>
              <a:t>marnowania </a:t>
            </a:r>
            <a:r>
              <a:rPr lang="pl-PL" sz="2800" kern="0" dirty="0" smtClean="0">
                <a:solidFill>
                  <a:srgbClr val="003366"/>
                </a:solidFill>
              </a:rPr>
              <a:t>żywności, wydatki </a:t>
            </a:r>
            <a:r>
              <a:rPr lang="pl-PL" sz="2800" kern="0" dirty="0">
                <a:solidFill>
                  <a:srgbClr val="003366"/>
                </a:solidFill>
              </a:rPr>
              <a:t>gospodarstw domowych na naprawę i </a:t>
            </a:r>
            <a:r>
              <a:rPr lang="pl-PL" sz="2800" kern="0" dirty="0" smtClean="0">
                <a:solidFill>
                  <a:srgbClr val="003366"/>
                </a:solidFill>
              </a:rPr>
              <a:t>konserwację, t</a:t>
            </a:r>
            <a:r>
              <a:rPr lang="pl-PL" sz="2800" dirty="0" smtClean="0">
                <a:solidFill>
                  <a:srgbClr val="003366"/>
                </a:solidFill>
              </a:rPr>
              <a:t>onaż </a:t>
            </a:r>
            <a:r>
              <a:rPr lang="pl-PL" sz="2800" dirty="0">
                <a:solidFill>
                  <a:srgbClr val="003366"/>
                </a:solidFill>
              </a:rPr>
              <a:t>odpadów ponownie użytych, recykling, </a:t>
            </a:r>
            <a:r>
              <a:rPr lang="pl-PL" sz="2800" dirty="0" err="1">
                <a:solidFill>
                  <a:srgbClr val="003366"/>
                </a:solidFill>
              </a:rPr>
              <a:t>upcykling</a:t>
            </a:r>
            <a:r>
              <a:rPr lang="pl-PL" sz="2800" dirty="0">
                <a:solidFill>
                  <a:srgbClr val="003366"/>
                </a:solidFill>
              </a:rPr>
              <a:t> (recykling, rzemieślnicy, sklepy z używaną odzieżą, </a:t>
            </a:r>
            <a:r>
              <a:rPr lang="pl-PL" sz="2800" dirty="0" err="1">
                <a:solidFill>
                  <a:srgbClr val="003366"/>
                </a:solidFill>
              </a:rPr>
              <a:t>fablab</a:t>
            </a:r>
            <a:r>
              <a:rPr lang="pl-PL" sz="2800" dirty="0" smtClean="0">
                <a:solidFill>
                  <a:srgbClr val="003366"/>
                </a:solidFill>
              </a:rPr>
              <a:t>).</a:t>
            </a:r>
            <a:endParaRPr lang="pl-PL" sz="2800" dirty="0">
              <a:solidFill>
                <a:srgbClr val="003366"/>
              </a:solidFill>
            </a:endParaRPr>
          </a:p>
          <a:p>
            <a:pPr marL="266700" indent="-2667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pl-PL" sz="2800" b="1" dirty="0" smtClean="0">
                <a:solidFill>
                  <a:srgbClr val="51BCB6"/>
                </a:solidFill>
              </a:rPr>
              <a:t>Gospodarowanie odpadami:  </a:t>
            </a:r>
            <a:r>
              <a:rPr lang="pl-PL" sz="2800" kern="0" dirty="0" smtClean="0">
                <a:solidFill>
                  <a:srgbClr val="003366"/>
                </a:solidFill>
              </a:rPr>
              <a:t>Ilość </a:t>
            </a:r>
            <a:r>
              <a:rPr lang="pl-PL" sz="2800" kern="0" dirty="0">
                <a:solidFill>
                  <a:srgbClr val="003366"/>
                </a:solidFill>
              </a:rPr>
              <a:t>odpadów składowanych na </a:t>
            </a:r>
            <a:r>
              <a:rPr lang="pl-PL" sz="2800" kern="0" dirty="0" smtClean="0">
                <a:solidFill>
                  <a:srgbClr val="003366"/>
                </a:solidFill>
              </a:rPr>
              <a:t>składowiskach, ilość </a:t>
            </a:r>
            <a:r>
              <a:rPr lang="pl-PL" sz="2800" kern="0" dirty="0">
                <a:solidFill>
                  <a:srgbClr val="003366"/>
                </a:solidFill>
              </a:rPr>
              <a:t>surowców wtórnych zużywanych w procesach </a:t>
            </a:r>
            <a:r>
              <a:rPr lang="pl-PL" sz="2800" kern="0" dirty="0" smtClean="0">
                <a:solidFill>
                  <a:srgbClr val="003366"/>
                </a:solidFill>
              </a:rPr>
              <a:t>produkcji, </a:t>
            </a:r>
            <a:r>
              <a:rPr lang="pl-PL" sz="2800" dirty="0" smtClean="0">
                <a:solidFill>
                  <a:srgbClr val="003366"/>
                </a:solidFill>
              </a:rPr>
              <a:t>tonaż </a:t>
            </a:r>
            <a:r>
              <a:rPr lang="pl-PL" sz="2800" dirty="0">
                <a:solidFill>
                  <a:srgbClr val="003366"/>
                </a:solidFill>
              </a:rPr>
              <a:t>unikniętych </a:t>
            </a:r>
            <a:r>
              <a:rPr lang="pl-PL" sz="2800" dirty="0" smtClean="0">
                <a:solidFill>
                  <a:srgbClr val="003366"/>
                </a:solidFill>
              </a:rPr>
              <a:t>odpadów</a:t>
            </a:r>
            <a:r>
              <a:rPr lang="pl-PL" sz="2800" dirty="0">
                <a:solidFill>
                  <a:srgbClr val="003366"/>
                </a:solidFill>
              </a:rPr>
              <a:t>.</a:t>
            </a:r>
          </a:p>
          <a:p>
            <a:pPr marL="266700" lvl="0" indent="-2667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lang="pl-PL" sz="2000" kern="0" dirty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</a:pPr>
            <a:endParaRPr lang="pl-PL" sz="24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l-PL" sz="2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l-PL" sz="2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l-PL" sz="2200" dirty="0" smtClean="0"/>
          </a:p>
          <a:p>
            <a:pPr>
              <a:lnSpc>
                <a:spcPct val="120000"/>
              </a:lnSpc>
            </a:pPr>
            <a:endParaRPr lang="pl-PL" sz="2200" dirty="0">
              <a:solidFill>
                <a:srgbClr val="51B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2883876" y="274639"/>
            <a:ext cx="7326923" cy="777875"/>
          </a:xfrm>
        </p:spPr>
        <p:txBody>
          <a:bodyPr/>
          <a:lstStyle/>
          <a:p>
            <a:r>
              <a:rPr lang="pl-PL" altLang="pl-PL" sz="3600" b="1" dirty="0" smtClean="0">
                <a:solidFill>
                  <a:schemeClr val="tx2"/>
                </a:solidFill>
                <a:latin typeface="Azo Sans"/>
              </a:rPr>
              <a:t>Wskaźniki i monitoring 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550985" y="1052514"/>
            <a:ext cx="10914184" cy="4967286"/>
          </a:xfrm>
        </p:spPr>
        <p:txBody>
          <a:bodyPr/>
          <a:lstStyle/>
          <a:p>
            <a:pPr marL="0" indent="0" algn="r">
              <a:buNone/>
            </a:pPr>
            <a:r>
              <a:rPr lang="pl-PL" altLang="pl-PL" sz="1800" b="1" dirty="0">
                <a:solidFill>
                  <a:srgbClr val="00B050"/>
                </a:solidFill>
              </a:rPr>
              <a:t>„Trudno dziś znaleźć sferę ludzkiej aktywności której nie opisujemy liczbami. </a:t>
            </a:r>
          </a:p>
          <a:p>
            <a:pPr marL="0" indent="0" algn="r">
              <a:buNone/>
            </a:pPr>
            <a:r>
              <a:rPr lang="pl-PL" altLang="pl-PL" sz="1800" b="1" dirty="0">
                <a:solidFill>
                  <a:srgbClr val="00B050"/>
                </a:solidFill>
              </a:rPr>
              <a:t>Czasem jednak łatwiej coś zmierzyć, niż naprawdę zrozumieć” </a:t>
            </a:r>
          </a:p>
          <a:p>
            <a:pPr marL="0" indent="0" algn="r">
              <a:buNone/>
            </a:pPr>
            <a:r>
              <a:rPr lang="pl-PL" altLang="pl-PL" sz="1800" b="1" dirty="0">
                <a:solidFill>
                  <a:srgbClr val="00B050"/>
                </a:solidFill>
              </a:rPr>
              <a:t>M. Szreder Tygodnik Powszechny 1/2019</a:t>
            </a:r>
          </a:p>
          <a:p>
            <a:pPr marL="0" indent="0" algn="just">
              <a:buNone/>
            </a:pPr>
            <a:r>
              <a:rPr lang="pl-PL" altLang="pl-PL" sz="2200" dirty="0"/>
              <a:t>Mierniki, wskaźniki (produktu, rezultatu, oddziaływania) - KPI (ISO 22400-2:2014 dla wskaźnika wzór, elementy składowe, jednostki miary) -  benchmark,  ocena danych, analiza porównawcza  </a:t>
            </a:r>
          </a:p>
          <a:p>
            <a:pPr marL="0" indent="0" algn="just">
              <a:buNone/>
            </a:pPr>
            <a:r>
              <a:rPr lang="pl-PL" altLang="pl-PL" sz="2200" b="1" dirty="0">
                <a:solidFill>
                  <a:srgbClr val="00B050"/>
                </a:solidFill>
              </a:rPr>
              <a:t>Jak mierzyć globalny wpływ na środowisko i porównywać? </a:t>
            </a:r>
          </a:p>
          <a:p>
            <a:pPr marL="0" indent="0" algn="ctr">
              <a:buNone/>
            </a:pPr>
            <a:endParaRPr lang="pl-PL" altLang="pl-PL" sz="2000" b="1" dirty="0"/>
          </a:p>
          <a:p>
            <a:pPr marL="0" indent="0" algn="ctr">
              <a:buNone/>
            </a:pPr>
            <a:endParaRPr lang="pl-PL" altLang="pl-PL" sz="2000" b="1" dirty="0"/>
          </a:p>
          <a:p>
            <a:pPr marL="0" indent="0" algn="ctr">
              <a:buNone/>
            </a:pPr>
            <a:endParaRPr lang="pl-PL" altLang="pl-PL" sz="2000" b="1" dirty="0"/>
          </a:p>
          <a:p>
            <a:pPr marL="0" indent="0" algn="ctr">
              <a:buNone/>
            </a:pPr>
            <a:endParaRPr lang="pl-PL" altLang="pl-PL" sz="2000" b="1" dirty="0"/>
          </a:p>
          <a:p>
            <a:pPr marL="0" indent="0" algn="ctr">
              <a:buNone/>
            </a:pPr>
            <a:endParaRPr lang="pl-PL" altLang="pl-PL" sz="2000" b="1" dirty="0"/>
          </a:p>
          <a:p>
            <a:pPr marL="0" indent="0" algn="ctr">
              <a:buNone/>
            </a:pPr>
            <a:endParaRPr lang="pl-PL" altLang="pl-PL" sz="2000" b="1" dirty="0"/>
          </a:p>
          <a:p>
            <a:pPr marL="0" indent="0">
              <a:buNone/>
            </a:pPr>
            <a:r>
              <a:rPr lang="pl-PL" altLang="pl-PL" sz="1200" b="1" dirty="0"/>
              <a:t>https://minfuture.eu/</a:t>
            </a:r>
          </a:p>
          <a:p>
            <a:pPr marL="0" indent="0">
              <a:buNone/>
            </a:pPr>
            <a:r>
              <a:rPr lang="pl-PL" altLang="pl-PL" sz="2000" b="1" dirty="0"/>
              <a:t>LCA – mierzy wpływ potencjalny 		</a:t>
            </a:r>
            <a:r>
              <a:rPr lang="pl-PL" altLang="pl-PL" sz="2000" b="1" dirty="0" smtClean="0"/>
              <a:t>				</a:t>
            </a:r>
            <a:r>
              <a:rPr lang="pl-PL" altLang="pl-PL" sz="1200" b="1" dirty="0" smtClean="0"/>
              <a:t>https</a:t>
            </a:r>
            <a:r>
              <a:rPr lang="pl-PL" altLang="pl-PL" sz="1200" b="1" dirty="0"/>
              <a:t>://ec.europa.eu/eurostat/</a:t>
            </a:r>
          </a:p>
          <a:p>
            <a:pPr marL="0" indent="0">
              <a:buNone/>
            </a:pPr>
            <a:r>
              <a:rPr lang="pl-PL" altLang="pl-PL" sz="2000" b="1" dirty="0"/>
              <a:t>GOZ – mierzenie i monitorowanie w trakcie opracowania </a:t>
            </a:r>
          </a:p>
        </p:txBody>
      </p:sp>
      <p:pic>
        <p:nvPicPr>
          <p:cNvPr id="1126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65" y="3536157"/>
            <a:ext cx="295275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69" y="3500438"/>
            <a:ext cx="36004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6DED1C-4298-4ADC-BE2A-DD8DDCB5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0" dirty="0" smtClean="0">
                <a:solidFill>
                  <a:srgbClr val="003366"/>
                </a:solidFill>
                <a:latin typeface="Azo Sans Medium"/>
                <a:ea typeface="+mj-ea"/>
                <a:cs typeface="Calibri" panose="020F0502020204030204" pitchFamily="34" charset="0"/>
              </a:rPr>
              <a:t>Wskaźniki: </a:t>
            </a:r>
            <a:r>
              <a:rPr lang="pl-PL" sz="3600" b="0" dirty="0">
                <a:solidFill>
                  <a:srgbClr val="003366"/>
                </a:solidFill>
                <a:latin typeface="Azo Sans Medium"/>
                <a:ea typeface="+mj-ea"/>
                <a:cs typeface="Calibri" panose="020F0502020204030204" pitchFamily="34" charset="0"/>
              </a:rPr>
              <a:t>Hiszpania</a:t>
            </a:r>
            <a:endParaRPr lang="pl-PL" sz="3600" b="0" dirty="0">
              <a:solidFill>
                <a:srgbClr val="003366"/>
              </a:solidFill>
              <a:latin typeface="Azo Sans Medium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8EF42FAE-CF91-4008-87B5-AABD2622BE35}"/>
              </a:ext>
            </a:extLst>
          </p:cNvPr>
          <p:cNvSpPr/>
          <p:nvPr/>
        </p:nvSpPr>
        <p:spPr>
          <a:xfrm>
            <a:off x="285750" y="1257300"/>
            <a:ext cx="11125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  <a:cs typeface="Times New Roman" panose="02020603050405020304" pitchFamily="18" charset="0"/>
              </a:rPr>
              <a:t>Produkcja: </a:t>
            </a:r>
            <a:r>
              <a:rPr lang="pl-PL" sz="2800" dirty="0">
                <a:solidFill>
                  <a:srgbClr val="003366"/>
                </a:solidFill>
                <a:cs typeface="Times New Roman" panose="02020603050405020304" pitchFamily="18" charset="0"/>
              </a:rPr>
              <a:t>p</a:t>
            </a:r>
            <a:r>
              <a:rPr lang="pl-PL" sz="2800" dirty="0" smtClean="0">
                <a:solidFill>
                  <a:srgbClr val="003366"/>
                </a:solidFill>
                <a:cs typeface="Times New Roman" panose="02020603050405020304" pitchFamily="18" charset="0"/>
              </a:rPr>
              <a:t>rodukcja </a:t>
            </a:r>
            <a:r>
              <a:rPr lang="pl-PL" sz="2800" dirty="0">
                <a:solidFill>
                  <a:srgbClr val="003366"/>
                </a:solidFill>
                <a:cs typeface="Times New Roman" panose="02020603050405020304" pitchFamily="18" charset="0"/>
              </a:rPr>
              <a:t>materiałów (t</a:t>
            </a:r>
            <a:r>
              <a:rPr lang="pl-PL" sz="2800" dirty="0" smtClean="0">
                <a:solidFill>
                  <a:srgbClr val="003366"/>
                </a:solidFill>
                <a:cs typeface="Times New Roman" panose="02020603050405020304" pitchFamily="18" charset="0"/>
              </a:rPr>
              <a:t>), produkcja </a:t>
            </a:r>
            <a:r>
              <a:rPr lang="pl-PL" sz="2800" dirty="0">
                <a:solidFill>
                  <a:srgbClr val="003366"/>
                </a:solidFill>
                <a:cs typeface="Times New Roman" panose="02020603050405020304" pitchFamily="18" charset="0"/>
              </a:rPr>
              <a:t>energii (w mln EUR</a:t>
            </a:r>
            <a:r>
              <a:rPr lang="pl-PL" sz="2800" dirty="0" smtClean="0">
                <a:solidFill>
                  <a:srgbClr val="003366"/>
                </a:solidFill>
                <a:cs typeface="Times New Roman" panose="02020603050405020304" pitchFamily="18" charset="0"/>
              </a:rPr>
              <a:t>), %krajowych </a:t>
            </a:r>
            <a:r>
              <a:rPr lang="pl-PL" sz="2800" dirty="0">
                <a:solidFill>
                  <a:srgbClr val="003366"/>
                </a:solidFill>
                <a:cs typeface="Times New Roman" panose="02020603050405020304" pitchFamily="18" charset="0"/>
              </a:rPr>
              <a:t>wydatków na ochroną środowiska w </a:t>
            </a:r>
            <a:r>
              <a:rPr lang="pl-PL" sz="2800" dirty="0" smtClean="0">
                <a:solidFill>
                  <a:srgbClr val="003366"/>
                </a:solidFill>
                <a:cs typeface="Times New Roman" panose="02020603050405020304" pitchFamily="18" charset="0"/>
              </a:rPr>
              <a:t>PKB, % produkcji </a:t>
            </a:r>
            <a:r>
              <a:rPr lang="pl-PL" sz="2800" dirty="0">
                <a:solidFill>
                  <a:srgbClr val="003366"/>
                </a:solidFill>
                <a:cs typeface="Times New Roman" panose="02020603050405020304" pitchFamily="18" charset="0"/>
              </a:rPr>
              <a:t>towarów i usług </a:t>
            </a:r>
            <a:r>
              <a:rPr lang="pl-PL" sz="2800" dirty="0" smtClean="0">
                <a:solidFill>
                  <a:srgbClr val="003366"/>
                </a:solidFill>
                <a:cs typeface="Times New Roman" panose="02020603050405020304" pitchFamily="18" charset="0"/>
              </a:rPr>
              <a:t>środowiskowych w gospodarce,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  <a:cs typeface="Times New Roman" panose="02020603050405020304" pitchFamily="18" charset="0"/>
              </a:rPr>
              <a:t>Konsumpcja: </a:t>
            </a:r>
            <a:r>
              <a:rPr lang="pl-PL" sz="2800" dirty="0" smtClean="0">
                <a:solidFill>
                  <a:srgbClr val="003366"/>
                </a:solidFill>
                <a:cs typeface="Times New Roman" panose="02020603050405020304" pitchFamily="18" charset="0"/>
              </a:rPr>
              <a:t>konsumpcja materiałów (t</a:t>
            </a:r>
            <a:r>
              <a:rPr lang="pl-PL" sz="2800" dirty="0">
                <a:solidFill>
                  <a:srgbClr val="003366"/>
                </a:solidFill>
                <a:cs typeface="Times New Roman" panose="02020603050405020304" pitchFamily="18" charset="0"/>
              </a:rPr>
              <a:t>). </a:t>
            </a:r>
            <a:endParaRPr lang="pl-PL" sz="2800" dirty="0" smtClean="0">
              <a:solidFill>
                <a:srgbClr val="003366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Rynek </a:t>
            </a:r>
            <a:r>
              <a:rPr lang="pl-PL" sz="2800" b="1" dirty="0">
                <a:solidFill>
                  <a:srgbClr val="51BCB6"/>
                </a:solidFill>
              </a:rPr>
              <a:t>surowców wtórnych</a:t>
            </a:r>
            <a:r>
              <a:rPr lang="pl-PL" sz="2800" b="1" dirty="0" smtClean="0">
                <a:solidFill>
                  <a:srgbClr val="51BCB6"/>
                </a:solidFill>
              </a:rPr>
              <a:t>: </a:t>
            </a:r>
            <a:r>
              <a:rPr lang="pl-PL" sz="2800" b="1" dirty="0" smtClean="0">
                <a:solidFill>
                  <a:srgbClr val="003366"/>
                </a:solidFill>
              </a:rPr>
              <a:t>% </a:t>
            </a:r>
            <a:r>
              <a:rPr lang="pl-PL" sz="2800" dirty="0">
                <a:solidFill>
                  <a:srgbClr val="003366"/>
                </a:solidFill>
              </a:rPr>
              <a:t>wydatków domowych na naprawę i wynajem odzieży, </a:t>
            </a:r>
            <a:r>
              <a:rPr lang="pl-PL" sz="2800" dirty="0" smtClean="0">
                <a:solidFill>
                  <a:srgbClr val="003366"/>
                </a:solidFill>
              </a:rPr>
              <a:t>% </a:t>
            </a:r>
            <a:r>
              <a:rPr lang="pl-PL" sz="2800" dirty="0">
                <a:solidFill>
                  <a:srgbClr val="003366"/>
                </a:solidFill>
              </a:rPr>
              <a:t>wydatków domowych na naprawę i wynajem AGD, objętość ponownie użytej wody.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Badania</a:t>
            </a:r>
            <a:r>
              <a:rPr lang="pl-PL" sz="2800" b="1" dirty="0">
                <a:solidFill>
                  <a:srgbClr val="51BCB6"/>
                </a:solidFill>
              </a:rPr>
              <a:t>, innowacje, rozwój: </a:t>
            </a:r>
            <a:r>
              <a:rPr lang="pl-PL" sz="2800" dirty="0">
                <a:solidFill>
                  <a:srgbClr val="003366"/>
                </a:solidFill>
              </a:rPr>
              <a:t>Innowacje/ R+D </a:t>
            </a:r>
            <a:r>
              <a:rPr lang="pl-PL" sz="2800" dirty="0" smtClean="0">
                <a:solidFill>
                  <a:srgbClr val="003366"/>
                </a:solidFill>
              </a:rPr>
              <a:t>w GOZ, </a:t>
            </a:r>
            <a:r>
              <a:rPr lang="pl-PL" sz="2800" dirty="0">
                <a:solidFill>
                  <a:srgbClr val="003366"/>
                </a:solidFill>
              </a:rPr>
              <a:t>% </a:t>
            </a:r>
            <a:r>
              <a:rPr lang="pl-PL" sz="2800" dirty="0" smtClean="0">
                <a:solidFill>
                  <a:srgbClr val="003366"/>
                </a:solidFill>
              </a:rPr>
              <a:t>firm wprowadzających innowacje GOZ </a:t>
            </a:r>
            <a:r>
              <a:rPr lang="pl-PL" sz="2800" dirty="0">
                <a:solidFill>
                  <a:srgbClr val="003366"/>
                </a:solidFill>
              </a:rPr>
              <a:t>(zmniejszenie zużycia materiałów i energii oraz mniejszy wpływ otoczenia</a:t>
            </a:r>
            <a:r>
              <a:rPr lang="pl-PL" sz="2800" dirty="0" smtClean="0">
                <a:solidFill>
                  <a:srgbClr val="003366"/>
                </a:solidFill>
              </a:rPr>
              <a:t>), prywatne inwestycje GOZ, </a:t>
            </a:r>
            <a:r>
              <a:rPr lang="pl-PL" sz="2800" dirty="0">
                <a:solidFill>
                  <a:srgbClr val="003366"/>
                </a:solidFill>
              </a:rPr>
              <a:t>zatrudnienie i wartość dodana brutto w sektorach recyklingu, naprawy i ponownego </a:t>
            </a:r>
            <a:r>
              <a:rPr lang="pl-PL" sz="2800" dirty="0" smtClean="0">
                <a:solidFill>
                  <a:srgbClr val="003366"/>
                </a:solidFill>
              </a:rPr>
              <a:t>wykorzystania, liczba </a:t>
            </a:r>
            <a:r>
              <a:rPr lang="pl-PL" sz="2800" dirty="0">
                <a:solidFill>
                  <a:srgbClr val="003366"/>
                </a:solidFill>
              </a:rPr>
              <a:t>patentów związanych z recyklingiem surowców wtórnych</a:t>
            </a:r>
            <a:r>
              <a:rPr lang="pl-PL" sz="2800" dirty="0" smtClean="0">
                <a:solidFill>
                  <a:srgbClr val="003366"/>
                </a:solidFill>
              </a:rPr>
              <a:t>.</a:t>
            </a:r>
          </a:p>
          <a:p>
            <a:pPr algn="just"/>
            <a:endParaRPr lang="pl-PL" sz="2200" dirty="0">
              <a:solidFill>
                <a:srgbClr val="003366"/>
              </a:solidFill>
            </a:endParaRPr>
          </a:p>
          <a:p>
            <a:r>
              <a:rPr lang="en-US" sz="1400" i="1" dirty="0" err="1">
                <a:solidFill>
                  <a:srgbClr val="003366"/>
                </a:solidFill>
              </a:rPr>
              <a:t>Źródło</a:t>
            </a:r>
            <a:r>
              <a:rPr lang="en-US" sz="1400" i="1" dirty="0">
                <a:solidFill>
                  <a:srgbClr val="003366"/>
                </a:solidFill>
              </a:rPr>
              <a:t>: „Circular Spain 2030. Spanish strategy for circular economy” 2018</a:t>
            </a:r>
            <a:endParaRPr lang="pl-PL" sz="140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6DED1C-4298-4ADC-BE2A-DD8DDCB5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0" dirty="0" smtClean="0">
                <a:solidFill>
                  <a:srgbClr val="003366"/>
                </a:solidFill>
                <a:latin typeface="Azo Sans Medium"/>
                <a:ea typeface="+mj-ea"/>
                <a:cs typeface="Calibri" panose="020F0502020204030204" pitchFamily="34" charset="0"/>
              </a:rPr>
              <a:t>Wskaźniki: Łotwa</a:t>
            </a:r>
            <a:endParaRPr lang="pl-PL" sz="3600" b="0" dirty="0">
              <a:solidFill>
                <a:srgbClr val="003366"/>
              </a:solidFill>
              <a:latin typeface="Azo Sans Medium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8EF42FAE-CF91-4008-87B5-AABD2622BE35}"/>
              </a:ext>
            </a:extLst>
          </p:cNvPr>
          <p:cNvSpPr/>
          <p:nvPr/>
        </p:nvSpPr>
        <p:spPr>
          <a:xfrm>
            <a:off x="419099" y="1524000"/>
            <a:ext cx="112219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rgbClr val="51BCB6"/>
                </a:solidFill>
                <a:cs typeface="Times New Roman" panose="02020603050405020304" pitchFamily="18" charset="0"/>
              </a:rPr>
              <a:t>Produkcja: </a:t>
            </a:r>
            <a:r>
              <a:rPr lang="pl-PL" sz="2800" dirty="0">
                <a:solidFill>
                  <a:srgbClr val="003366"/>
                </a:solidFill>
              </a:rPr>
              <a:t>r</a:t>
            </a:r>
            <a:r>
              <a:rPr lang="pl-PL" sz="2800" dirty="0" smtClean="0">
                <a:solidFill>
                  <a:srgbClr val="003366"/>
                </a:solidFill>
              </a:rPr>
              <a:t>edukcja </a:t>
            </a:r>
            <a:r>
              <a:rPr lang="pl-PL" sz="2800" dirty="0">
                <a:solidFill>
                  <a:srgbClr val="003366"/>
                </a:solidFill>
              </a:rPr>
              <a:t>emisji gazów cieplarnianych (% w porównaniu do </a:t>
            </a:r>
            <a:r>
              <a:rPr lang="pl-PL" sz="2800" dirty="0" smtClean="0">
                <a:solidFill>
                  <a:srgbClr val="003366"/>
                </a:solidFill>
              </a:rPr>
              <a:t>1990), udział OZE </a:t>
            </a:r>
            <a:r>
              <a:rPr lang="pl-PL" sz="2800" dirty="0">
                <a:solidFill>
                  <a:srgbClr val="003366"/>
                </a:solidFill>
              </a:rPr>
              <a:t>w końcowym zużyciu energii </a:t>
            </a:r>
            <a:r>
              <a:rPr lang="pl-PL" sz="2800" dirty="0" smtClean="0">
                <a:solidFill>
                  <a:srgbClr val="003366"/>
                </a:solidFill>
              </a:rPr>
              <a:t>(%),  udział OZE </a:t>
            </a:r>
            <a:r>
              <a:rPr lang="pl-PL" sz="2800" dirty="0">
                <a:solidFill>
                  <a:srgbClr val="003366"/>
                </a:solidFill>
              </a:rPr>
              <a:t>w końcowym zużyciu energii w transporcie </a:t>
            </a:r>
            <a:r>
              <a:rPr lang="pl-PL" sz="2800" dirty="0" smtClean="0">
                <a:solidFill>
                  <a:srgbClr val="003366"/>
                </a:solidFill>
              </a:rPr>
              <a:t>(%), udział </a:t>
            </a:r>
            <a:r>
              <a:rPr lang="pl-PL" sz="2800" dirty="0">
                <a:solidFill>
                  <a:srgbClr val="003366"/>
                </a:solidFill>
              </a:rPr>
              <a:t>zaawansowanych biopaliw i biogazu w końcowym zużyciu energii w transporcie (%), </a:t>
            </a:r>
            <a:r>
              <a:rPr lang="pl-PL" sz="2800" dirty="0" smtClean="0">
                <a:solidFill>
                  <a:srgbClr val="003366"/>
                </a:solidFill>
              </a:rPr>
              <a:t>energochłonność </a:t>
            </a:r>
            <a:r>
              <a:rPr lang="pl-PL" sz="2800" dirty="0">
                <a:solidFill>
                  <a:srgbClr val="003366"/>
                </a:solidFill>
              </a:rPr>
              <a:t>w gospodarce - zużycie energii do generowania PKB (kg na 1 mln EUR PKB</a:t>
            </a:r>
            <a:r>
              <a:rPr lang="pl-PL" sz="2800" dirty="0" smtClean="0">
                <a:solidFill>
                  <a:srgbClr val="003366"/>
                </a:solidFill>
              </a:rPr>
              <a:t>).</a:t>
            </a:r>
          </a:p>
          <a:p>
            <a:pPr algn="just"/>
            <a:endParaRPr lang="pl-PL" sz="2800" dirty="0" smtClean="0">
              <a:solidFill>
                <a:srgbClr val="003366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</a:rPr>
              <a:t>Konsumpcja: </a:t>
            </a:r>
            <a:r>
              <a:rPr lang="pl-PL" sz="2800" dirty="0" smtClean="0">
                <a:solidFill>
                  <a:srgbClr val="003366"/>
                </a:solidFill>
              </a:rPr>
              <a:t>powierzchnia </a:t>
            </a:r>
            <a:r>
              <a:rPr lang="pl-PL" sz="2800" dirty="0">
                <a:solidFill>
                  <a:srgbClr val="003366"/>
                </a:solidFill>
              </a:rPr>
              <a:t>budynków administracji rządowej poddanych przebudowie w celu uzyskania niższej energochłonności </a:t>
            </a:r>
            <a:r>
              <a:rPr lang="pl-PL" sz="2800" dirty="0" smtClean="0">
                <a:solidFill>
                  <a:srgbClr val="003366"/>
                </a:solidFill>
              </a:rPr>
              <a:t>(%), poziom </a:t>
            </a:r>
            <a:r>
              <a:rPr lang="pl-PL" sz="2800" dirty="0">
                <a:solidFill>
                  <a:srgbClr val="003366"/>
                </a:solidFill>
              </a:rPr>
              <a:t>zużycia energii w </a:t>
            </a:r>
            <a:r>
              <a:rPr lang="pl-PL" sz="2800" dirty="0" smtClean="0">
                <a:solidFill>
                  <a:srgbClr val="003366"/>
                </a:solidFill>
              </a:rPr>
              <a:t>budynkach.</a:t>
            </a:r>
          </a:p>
        </p:txBody>
      </p:sp>
    </p:spTree>
    <p:extLst>
      <p:ext uri="{BB962C8B-B14F-4D97-AF65-F5344CB8AC3E}">
        <p14:creationId xmlns:p14="http://schemas.microsoft.com/office/powerpoint/2010/main" val="41383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35B30D-BBE4-47E1-88C3-365D95EC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0" dirty="0" smtClean="0">
                <a:solidFill>
                  <a:srgbClr val="003366"/>
                </a:solidFill>
                <a:latin typeface="Azo Sans Medium"/>
                <a:cs typeface="Times New Roman" panose="02020603050405020304" pitchFamily="18" charset="0"/>
              </a:rPr>
              <a:t>Wskaźniki: ranking krajów</a:t>
            </a:r>
            <a:endParaRPr lang="pl-PL" sz="3600" b="0" dirty="0">
              <a:solidFill>
                <a:srgbClr val="003366"/>
              </a:solidFill>
              <a:latin typeface="Azo Sans Medium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CD3AA86-2458-4D3A-ACF7-0D3DD5C40E82}"/>
              </a:ext>
            </a:extLst>
          </p:cNvPr>
          <p:cNvSpPr/>
          <p:nvPr/>
        </p:nvSpPr>
        <p:spPr>
          <a:xfrm>
            <a:off x="213941" y="991465"/>
            <a:ext cx="1148275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000" b="1" dirty="0" smtClean="0"/>
              <a:t>	    </a:t>
            </a:r>
            <a:r>
              <a:rPr lang="pl-PL" sz="2000" b="1" dirty="0" smtClean="0">
                <a:solidFill>
                  <a:srgbClr val="003366"/>
                </a:solidFill>
              </a:rPr>
              <a:t>Produkcja</a:t>
            </a:r>
            <a:endParaRPr lang="pl-PL" sz="2000" b="1" dirty="0">
              <a:solidFill>
                <a:srgbClr val="003366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88214"/>
              </p:ext>
            </p:extLst>
          </p:nvPr>
        </p:nvGraphicFramePr>
        <p:xfrm>
          <a:off x="213941" y="1429776"/>
          <a:ext cx="5029202" cy="24333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1952"/>
                <a:gridCol w="1771650"/>
                <a:gridCol w="685800"/>
                <a:gridCol w="2209800"/>
              </a:tblGrid>
              <a:tr h="370840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Państwo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2019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Zmian w porównaniu do 2018r.</a:t>
                      </a:r>
                      <a:endParaRPr lang="pl-PL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Włochy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35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2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Wielka Brytania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31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3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Niemcy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25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4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Hiszpania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24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5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Francja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20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>
            <a:off x="3730791" y="2509457"/>
            <a:ext cx="6602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3746211" y="2180844"/>
            <a:ext cx="6602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3746210" y="2917858"/>
            <a:ext cx="6602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3730792" y="3284036"/>
            <a:ext cx="6602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3754612" y="3659634"/>
            <a:ext cx="6602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6915150" y="1056098"/>
            <a:ext cx="390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	</a:t>
            </a:r>
            <a:r>
              <a:rPr lang="pl-PL" sz="2000" b="1" dirty="0" smtClean="0">
                <a:solidFill>
                  <a:srgbClr val="003366"/>
                </a:solidFill>
              </a:rPr>
              <a:t>Konsumpcja</a:t>
            </a:r>
            <a:endParaRPr lang="pl-PL" sz="2000" b="1" dirty="0">
              <a:solidFill>
                <a:srgbClr val="003366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272734"/>
              </p:ext>
            </p:extLst>
          </p:nvPr>
        </p:nvGraphicFramePr>
        <p:xfrm>
          <a:off x="5955316" y="1456208"/>
          <a:ext cx="5029202" cy="237400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1952"/>
                <a:gridCol w="1771650"/>
                <a:gridCol w="685800"/>
                <a:gridCol w="2209800"/>
              </a:tblGrid>
              <a:tr h="560595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Państwo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2019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Zmian w porównaniu do 2018r.</a:t>
                      </a:r>
                      <a:endParaRPr lang="pl-PL" sz="1600" dirty="0"/>
                    </a:p>
                  </a:txBody>
                  <a:tcPr anchor="ctr"/>
                </a:tc>
              </a:tr>
              <a:tr h="358977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Francja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18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58977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2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Hiszpania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17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58977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3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Wielka Brytania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15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58977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3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Włochy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15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58977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5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Niemcy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10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14" y="2075687"/>
            <a:ext cx="9937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15" y="2272950"/>
            <a:ext cx="2746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14" y="2741232"/>
            <a:ext cx="274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916" y="3119729"/>
            <a:ext cx="9937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Łącznik prosty ze strzałką 17"/>
          <p:cNvCxnSpPr/>
          <p:nvPr/>
        </p:nvCxnSpPr>
        <p:spPr>
          <a:xfrm>
            <a:off x="9540335" y="3659634"/>
            <a:ext cx="6602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13942" y="4012168"/>
            <a:ext cx="423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	</a:t>
            </a:r>
            <a:r>
              <a:rPr lang="pl-PL" sz="2000" b="1" dirty="0" smtClean="0">
                <a:solidFill>
                  <a:srgbClr val="003366"/>
                </a:solidFill>
              </a:rPr>
              <a:t>Gospodarowanie odpadami</a:t>
            </a:r>
            <a:endParaRPr lang="pl-PL" sz="2000" b="1" dirty="0">
              <a:solidFill>
                <a:srgbClr val="003366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92442"/>
              </p:ext>
            </p:extLst>
          </p:nvPr>
        </p:nvGraphicFramePr>
        <p:xfrm>
          <a:off x="171450" y="4509017"/>
          <a:ext cx="5029202" cy="22555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1952"/>
                <a:gridCol w="1771650"/>
                <a:gridCol w="685800"/>
                <a:gridCol w="2209800"/>
              </a:tblGrid>
              <a:tr h="553166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Państwo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2019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Zmian w porównaniu do 2018r.</a:t>
                      </a:r>
                      <a:endParaRPr lang="pl-PL" sz="1600" dirty="0"/>
                    </a:p>
                  </a:txBody>
                  <a:tcPr anchor="ctr"/>
                </a:tc>
              </a:tr>
              <a:tr h="320254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Niemcy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20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20254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Włochy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20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20254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3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Francja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19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20254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4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Wielka Brytania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18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20254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5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Hiszpania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13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pole tekstowe 18"/>
          <p:cNvSpPr txBox="1"/>
          <p:nvPr/>
        </p:nvSpPr>
        <p:spPr>
          <a:xfrm>
            <a:off x="6172200" y="3966746"/>
            <a:ext cx="512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3366"/>
                </a:solidFill>
              </a:rPr>
              <a:t>Rynek surowców wtórnych</a:t>
            </a:r>
            <a:endParaRPr lang="pl-PL" sz="2000" b="1" dirty="0">
              <a:solidFill>
                <a:srgbClr val="003366"/>
              </a:solidFill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22814"/>
              </p:ext>
            </p:extLst>
          </p:nvPr>
        </p:nvGraphicFramePr>
        <p:xfrm>
          <a:off x="5955316" y="4494373"/>
          <a:ext cx="5029202" cy="22555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1952"/>
                <a:gridCol w="1771650"/>
                <a:gridCol w="685800"/>
                <a:gridCol w="2209800"/>
              </a:tblGrid>
              <a:tr h="534831"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Państwo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Zmian w porównaniu do 2018r.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2239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Francja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10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2239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2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Wielka Brytania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8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2239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3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Włochy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6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34429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4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Niemcy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4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2239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5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Hiszpania</a:t>
                      </a:r>
                      <a:endParaRPr lang="pl-PL" sz="1600" b="1" dirty="0" smtClean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3366"/>
                          </a:solidFill>
                        </a:rPr>
                        <a:t>2</a:t>
                      </a:r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Łącznik prosty ze strzałką 24"/>
          <p:cNvCxnSpPr/>
          <p:nvPr/>
        </p:nvCxnSpPr>
        <p:spPr>
          <a:xfrm flipV="1">
            <a:off x="4060901" y="5124450"/>
            <a:ext cx="0" cy="323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V="1">
            <a:off x="4060901" y="5448300"/>
            <a:ext cx="0" cy="323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V="1">
            <a:off x="4060901" y="5781675"/>
            <a:ext cx="0" cy="323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4060901" y="6105525"/>
            <a:ext cx="0" cy="342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4076319" y="6448425"/>
            <a:ext cx="0" cy="342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1" y="5124450"/>
            <a:ext cx="9937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Łącznik prosty ze strzałką 30"/>
          <p:cNvCxnSpPr/>
          <p:nvPr/>
        </p:nvCxnSpPr>
        <p:spPr>
          <a:xfrm>
            <a:off x="9391916" y="6267450"/>
            <a:ext cx="6602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136" y="6445000"/>
            <a:ext cx="9937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Łącznik prosty ze strzałką 32"/>
          <p:cNvCxnSpPr/>
          <p:nvPr/>
        </p:nvCxnSpPr>
        <p:spPr>
          <a:xfrm flipV="1">
            <a:off x="9699615" y="5400675"/>
            <a:ext cx="0" cy="323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05" y="5781675"/>
            <a:ext cx="274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12B178-E4A7-4A12-8B28-97E75E84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0" dirty="0" smtClean="0">
                <a:solidFill>
                  <a:srgbClr val="003366"/>
                </a:solidFill>
                <a:latin typeface="Azo Sans Medium"/>
                <a:ea typeface="+mj-ea"/>
                <a:cs typeface="+mj-cs"/>
              </a:rPr>
              <a:t>Wskaźniki: </a:t>
            </a:r>
            <a:r>
              <a:rPr lang="pl-PL" sz="3600" b="0" dirty="0">
                <a:solidFill>
                  <a:srgbClr val="003366"/>
                </a:solidFill>
                <a:latin typeface="Azo Sans Medium"/>
                <a:ea typeface="+mj-ea"/>
                <a:cs typeface="+mj-cs"/>
              </a:rPr>
              <a:t>Polska </a:t>
            </a:r>
            <a:r>
              <a:rPr lang="pl-PL" sz="3600" b="0" dirty="0" smtClean="0">
                <a:solidFill>
                  <a:srgbClr val="003366"/>
                </a:solidFill>
                <a:latin typeface="Azo Sans Medium"/>
                <a:ea typeface="+mj-ea"/>
                <a:cs typeface="+mj-cs"/>
              </a:rPr>
              <a:t>(dyskusja)</a:t>
            </a:r>
            <a:endParaRPr lang="pl-PL" sz="3600" b="0" dirty="0">
              <a:solidFill>
                <a:srgbClr val="003366"/>
              </a:solidFill>
              <a:latin typeface="Azo Sans Medium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FA020794-B455-45D9-9A03-57851ADBE6D2}"/>
              </a:ext>
            </a:extLst>
          </p:cNvPr>
          <p:cNvSpPr/>
          <p:nvPr/>
        </p:nvSpPr>
        <p:spPr>
          <a:xfrm>
            <a:off x="117230" y="1305658"/>
            <a:ext cx="1169963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Wskaźniki dla kraju, regionu, miast, branż, firm  - </a:t>
            </a:r>
            <a:r>
              <a:rPr lang="pl-PL" sz="2800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np.  priorytetowe dla obszarów  zidentyfikowanych w KIS GOZ?, inne obszary,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Analiza </a:t>
            </a:r>
            <a:r>
              <a:rPr lang="pl-PL" sz="2800" b="1" dirty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porównawcza z innymi krajami –</a:t>
            </a:r>
            <a:r>
              <a:rPr lang="pl-PL" sz="28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Polska bardzo wysoka </a:t>
            </a:r>
            <a:r>
              <a:rPr lang="pl-PL" sz="28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materiałochłonność i </a:t>
            </a:r>
            <a:r>
              <a:rPr lang="pl-PL" sz="2800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niska </a:t>
            </a:r>
            <a:r>
              <a:rPr lang="pl-PL" sz="28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produktywność zasobów</a:t>
            </a:r>
            <a:r>
              <a:rPr lang="pl-PL" sz="2800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800" b="1" dirty="0" smtClean="0">
              <a:solidFill>
                <a:srgbClr val="51BC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Identyfikacja głównych celów i strategii rozwoju kraju/regionu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Wybór priorytetowych sektorów GOZ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zgodne z Mapą GOZ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Wyznaczenie celów spójnych z  GOZ i propozycja ich kwantyfikacji –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wskaźniki możliwe do osiągnięcia w krótkim czasie? 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Propozycja działań i zmian prawnych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Wskazanie priorytetów w obszarze konsumpcji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Innowacje i  badania w tym IT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Edukacja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Promocja i marketing kraju/regionu</a:t>
            </a:r>
            <a:r>
              <a:rPr lang="pl-PL" sz="2800" b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pl-PL" sz="28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12B178-E4A7-4A12-8B28-97E75E84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0" dirty="0" smtClean="0">
                <a:solidFill>
                  <a:srgbClr val="003366"/>
                </a:solidFill>
                <a:latin typeface="Azo Sans Medium"/>
                <a:ea typeface="+mj-ea"/>
                <a:cs typeface="+mj-cs"/>
              </a:rPr>
              <a:t>Wybrane </a:t>
            </a:r>
            <a:r>
              <a:rPr lang="pl-PL" sz="3600" b="0" dirty="0">
                <a:solidFill>
                  <a:srgbClr val="003366"/>
                </a:solidFill>
                <a:latin typeface="Azo Sans Medium"/>
                <a:ea typeface="+mj-ea"/>
                <a:cs typeface="+mj-cs"/>
              </a:rPr>
              <a:t>wskaźniki przepływów materiałów w gospodarce polskiej i UE</a:t>
            </a:r>
            <a:endParaRPr lang="pl-PL" sz="3600" b="0" dirty="0">
              <a:solidFill>
                <a:srgbClr val="003366"/>
              </a:solidFill>
              <a:latin typeface="Azo Sans Medium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78867"/>
              </p:ext>
            </p:extLst>
          </p:nvPr>
        </p:nvGraphicFramePr>
        <p:xfrm>
          <a:off x="266700" y="1399885"/>
          <a:ext cx="11734801" cy="506261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466850"/>
                <a:gridCol w="1036302"/>
                <a:gridCol w="1123791"/>
                <a:gridCol w="1123791"/>
                <a:gridCol w="1123791"/>
                <a:gridCol w="1125572"/>
                <a:gridCol w="1125572"/>
                <a:gridCol w="1125572"/>
                <a:gridCol w="1016709"/>
                <a:gridCol w="1466851"/>
              </a:tblGrid>
              <a:tr h="73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Rok, mln t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2009</a:t>
                      </a:r>
                      <a:endParaRPr lang="pl-PL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2010</a:t>
                      </a:r>
                      <a:endParaRPr lang="pl-PL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2011</a:t>
                      </a:r>
                      <a:endParaRPr lang="pl-PL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2012</a:t>
                      </a:r>
                      <a:endParaRPr lang="pl-PL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2013</a:t>
                      </a:r>
                      <a:endParaRPr lang="pl-PL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2014</a:t>
                      </a:r>
                      <a:endParaRPr lang="pl-PL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2015</a:t>
                      </a:r>
                      <a:endParaRPr lang="pl-PL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2016</a:t>
                      </a:r>
                      <a:endParaRPr lang="pl-PL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Zmiana,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[=2016/2009]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3366"/>
                          </a:solidFill>
                          <a:effectLst/>
                        </a:rPr>
                        <a:t>DMC</a:t>
                      </a:r>
                      <a:endParaRPr lang="pl-PL" sz="180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618,0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644,8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797,9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695,4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657,0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654,4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643,2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671,9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108,7%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3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3366"/>
                          </a:solidFill>
                          <a:effectLst/>
                        </a:rPr>
                        <a:t>Pozyskanie krajowe, w tym:</a:t>
                      </a:r>
                      <a:endParaRPr lang="pl-PL" sz="1800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583,5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604,2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745,9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658,2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635,9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6299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627,2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645,4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110,6%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3366"/>
                          </a:solidFill>
                          <a:effectLst/>
                        </a:rPr>
                        <a:t>Biomasa</a:t>
                      </a:r>
                      <a:endParaRPr lang="pl-PL" sz="180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173,6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161,3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178,6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172,5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172,7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188,5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164,9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184,2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106,1%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9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3366"/>
                          </a:solidFill>
                          <a:effectLst/>
                        </a:rPr>
                        <a:t>Rudy i metale</a:t>
                      </a:r>
                      <a:endParaRPr lang="pl-PL" sz="180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25,5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24,9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25,3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32,5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33,0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33,3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33,8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34,2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133,9%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3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3366"/>
                          </a:solidFill>
                          <a:effectLst/>
                        </a:rPr>
                        <a:t>Minerały niemetaliczne</a:t>
                      </a:r>
                      <a:endParaRPr lang="pl-PL" sz="180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250,2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286,0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404,9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310,0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289,0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271,4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293,6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293,8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117,4%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3366"/>
                          </a:solidFill>
                          <a:effectLst/>
                        </a:rPr>
                        <a:t>Energetyczne</a:t>
                      </a:r>
                      <a:endParaRPr lang="pl-PL" sz="1800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134,2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131,9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137,1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142,2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141,3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136,6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134,8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133,2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99,2%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3366"/>
                          </a:solidFill>
                          <a:effectLst/>
                        </a:rPr>
                        <a:t>DMC, tony per capita</a:t>
                      </a:r>
                      <a:endParaRPr lang="pl-PL" sz="1800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16,2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17,0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21,0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18,3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17,3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17,2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3366"/>
                          </a:solidFill>
                          <a:effectLst/>
                        </a:rPr>
                        <a:t>16,9</a:t>
                      </a:r>
                      <a:endParaRPr lang="pl-PL" sz="1800" b="1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17,7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3366"/>
                          </a:solidFill>
                          <a:effectLst/>
                        </a:rPr>
                        <a:t>109,3%</a:t>
                      </a:r>
                      <a:endParaRPr lang="pl-PL" sz="1800" b="1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9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114300"/>
            <a:ext cx="6305550" cy="7248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dirty="0">
                <a:solidFill>
                  <a:srgbClr val="003366"/>
                </a:solidFill>
              </a:rPr>
              <a:t>Zestawienie danych dotyczących materiałochłonności i energochłonności </a:t>
            </a:r>
            <a:r>
              <a:rPr lang="pl-PL" dirty="0" smtClean="0">
                <a:solidFill>
                  <a:srgbClr val="003366"/>
                </a:solidFill>
              </a:rPr>
              <a:t/>
            </a:r>
            <a:br>
              <a:rPr lang="pl-PL" dirty="0" smtClean="0">
                <a:solidFill>
                  <a:srgbClr val="003366"/>
                </a:solidFill>
              </a:rPr>
            </a:br>
            <a:r>
              <a:rPr lang="pl-PL" dirty="0" smtClean="0">
                <a:solidFill>
                  <a:srgbClr val="003366"/>
                </a:solidFill>
              </a:rPr>
              <a:t>dla </a:t>
            </a:r>
            <a:r>
              <a:rPr lang="pl-PL" dirty="0">
                <a:solidFill>
                  <a:srgbClr val="003366"/>
                </a:solidFill>
              </a:rPr>
              <a:t>całej Sekcji C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05381"/>
              </p:ext>
            </p:extLst>
          </p:nvPr>
        </p:nvGraphicFramePr>
        <p:xfrm>
          <a:off x="192305" y="1177098"/>
          <a:ext cx="5503645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2665195"/>
                <a:gridCol w="857250"/>
                <a:gridCol w="971550"/>
                <a:gridCol w="1009650"/>
              </a:tblGrid>
              <a:tr h="232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Zużycie bezpośrednie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2009, Mg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2016,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Zmiana, %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[=2016/2009]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Biomasa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16 308 039</a:t>
                      </a:r>
                      <a:endParaRPr lang="pl-P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14 911 554</a:t>
                      </a:r>
                      <a:endParaRPr lang="pl-P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91,4</a:t>
                      </a:r>
                      <a:endParaRPr lang="pl-P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9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masa celulozowa (drzewna siarcz. lub sodowa, inna niż do przerobu chemicznego)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1 236 404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1 378 112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111,5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papier i tektura (łącznie z makulaturą)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3 529 627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5 472 507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155,0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płyty pilśniowe miękkie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171 721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189 840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110,6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płyty pilśniowe twarde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281 933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285 924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płyty wiórowe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2 678 473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3 714 592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138,7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skóry bydlęce i świńskie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4 859 949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6 154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tarcica iglasta - miękka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477 000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2 926 250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613,5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tarcica liściasta - twarda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3 071 403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935 890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wełna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1 529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2 285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149,4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Metaliczne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6 763 627</a:t>
                      </a:r>
                      <a:endParaRPr lang="pl-P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10 771 913</a:t>
                      </a:r>
                      <a:endParaRPr lang="pl-P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16280" algn="ctr"/>
                          <a:tab pos="1432560" algn="r"/>
                        </a:tabLst>
                      </a:pPr>
                      <a:r>
                        <a:rPr lang="pl-PL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159,3</a:t>
                      </a:r>
                      <a:endParaRPr lang="pl-P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aluminium (różne)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272 343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531 677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195,2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cyna technicznie czysta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1 026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cynk technicznie czysty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25 410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74 326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292,5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drut nawojowy izolowany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14 697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12 558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2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katody i części katod z miedzi rafinowanej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2 767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10 880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393,2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ołów rafinowany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30 552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55 420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181,4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przewody gołe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4 976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30 915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621,3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rury stalowe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320 381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517 609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161,6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srebro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54,3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walcowane na gorąco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4 014 781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6 448 799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160,6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2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walcowane na zimno, ocynowane i ocynkowane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2 076 648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3 089 042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148,8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Woda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624 600 000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721 400 000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115,5</a:t>
                      </a:r>
                      <a:endParaRPr lang="pl-P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woda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624 600 000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721 400 000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115,5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75714"/>
              </p:ext>
            </p:extLst>
          </p:nvPr>
        </p:nvGraphicFramePr>
        <p:xfrm>
          <a:off x="6324601" y="6"/>
          <a:ext cx="5867400" cy="6976237"/>
        </p:xfrm>
        <a:graphic>
          <a:graphicData uri="http://schemas.openxmlformats.org/drawingml/2006/table">
            <a:tbl>
              <a:tblPr firstRow="1" firstCol="1" bandRow="1"/>
              <a:tblGrid>
                <a:gridCol w="2841347"/>
                <a:gridCol w="913909"/>
                <a:gridCol w="1035763"/>
                <a:gridCol w="1076381"/>
              </a:tblGrid>
              <a:tr h="515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Zużycie bezpośrednie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2009, Mg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2016,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Zmiana, %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[=2016/2009]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Energetyczne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52 716 738</a:t>
                      </a:r>
                      <a:endParaRPr lang="pl-PL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41 620 411</a:t>
                      </a:r>
                      <a:endParaRPr lang="pl-PL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79,0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benzyny lotnicze, paliwa odrzutowe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benzyny silnikowe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biogaz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6 985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33 220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475,6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brykiety z węgla kamiennego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ciężki olej opałowy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957 000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614 000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gaz ciekły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172 000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gaz koksowniczy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15 969 600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1 309 500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gaz rafineryjny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701 000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639 000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91,2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gaz wielkopiecowy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11 859 505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3 754 828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31,7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gaz ziemny wysokometanowy i zaazotowany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170 930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9 302 132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5442,1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koks i półkoks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461 000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750 000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162,7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lekki olej opałowy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53,3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odpady przemysłowe stałe i ciekłe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298 230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462 830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155,2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oleje napędowy ("I" i pozostałe)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483 000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480 000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olej opałowy (nieokreślony)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142 085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37 758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paliwa ciekłe z biomasy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18 470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683 000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3697,9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paliwa odpadowe stałe, roślinne i zwierzęce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1 483 670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1 857 070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125,2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produkty nieenergetyczne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663 320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1 127 170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169,9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produkty z przerobu ropy naftowej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222 000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516 000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232,4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torf, drewno, biomasa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1 242 437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3 038 615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244,6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węgiel brunatny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5 815 913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6 585 067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113,2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węgiel kamienny energetyczny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11 726 593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10 166 131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86,7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węgiel kamienny koksowy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34 000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Pozostałe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12 164 084</a:t>
                      </a:r>
                      <a:endParaRPr lang="pl-P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15 953 994</a:t>
                      </a:r>
                      <a:endParaRPr lang="pl-P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131,2</a:t>
                      </a:r>
                      <a:endParaRPr lang="pl-P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cement portlandzki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6 449 500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7 694 100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119,3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kauczuk syntetyczny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140 397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189 619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135,1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kwas siarkowy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1 070 734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1 544 540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144,3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polichlorek winylu i kopolimery PCV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378 287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364 483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polietylen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626 046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919 613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146,9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polistyren i kopolimery styrenu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104 982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397 220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378,4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propylen i kopolimery etyl. propyl.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473 795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824 054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173,9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siarka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265 300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429 598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161,9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soda bezwodna lekka i ciężka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354 110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446 875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126,2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szkło flotowane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990 035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1 718 660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173,6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wapno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1 021 386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1 106 184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108,3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włókna chemiczne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106 391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106 158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wodorotlenek sodowy</a:t>
                      </a: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183 121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212 890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116,3</a:t>
                      </a: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7B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RAZEM Sekcja C. Przetwórstwo </a:t>
                      </a:r>
                      <a:r>
                        <a:rPr lang="pl-PL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przem.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712 552 488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804 657 872</a:t>
                      </a:r>
                      <a:endParaRPr lang="pl-P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112,9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2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0" dirty="0">
                <a:solidFill>
                  <a:srgbClr val="003366"/>
                </a:solidFill>
                <a:latin typeface="Azo Sans Medium"/>
              </a:rPr>
              <a:t>Zużycie materiałów oraz produkcja sprzedana działów sekcji C </a:t>
            </a:r>
          </a:p>
        </p:txBody>
      </p:sp>
      <p:pic>
        <p:nvPicPr>
          <p:cNvPr id="3" name="Obraz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34" y="1296536"/>
            <a:ext cx="10197966" cy="5370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4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6975" r="2816" b="3587"/>
          <a:stretch/>
        </p:blipFill>
        <p:spPr bwMode="auto">
          <a:xfrm>
            <a:off x="0" y="0"/>
            <a:ext cx="864870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6551" r="2678" b="4063"/>
          <a:stretch/>
        </p:blipFill>
        <p:spPr bwMode="auto">
          <a:xfrm>
            <a:off x="3714748" y="3505200"/>
            <a:ext cx="8477251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46801" y="311151"/>
            <a:ext cx="2349500" cy="1004886"/>
          </a:xfrm>
        </p:spPr>
        <p:txBody>
          <a:bodyPr/>
          <a:lstStyle/>
          <a:p>
            <a:r>
              <a:rPr lang="pl-PL" dirty="0" smtClean="0">
                <a:solidFill>
                  <a:srgbClr val="FF1316"/>
                </a:solidFill>
              </a:rPr>
              <a:t>2009</a:t>
            </a:r>
            <a:endParaRPr lang="pl-PL" dirty="0">
              <a:solidFill>
                <a:srgbClr val="FF1316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648700" y="1437101"/>
            <a:ext cx="3670299" cy="1286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4572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 smtClean="0">
                <a:solidFill>
                  <a:srgbClr val="003366"/>
                </a:solidFill>
              </a:rPr>
              <a:t>Wyniki LCA </a:t>
            </a:r>
            <a:r>
              <a:rPr lang="pl-PL" dirty="0">
                <a:solidFill>
                  <a:srgbClr val="003366"/>
                </a:solidFill>
              </a:rPr>
              <a:t> [Pt]</a:t>
            </a:r>
          </a:p>
          <a:p>
            <a:pPr>
              <a:lnSpc>
                <a:spcPct val="100000"/>
              </a:lnSpc>
            </a:pPr>
            <a:r>
              <a:rPr lang="pl-PL" dirty="0" smtClean="0">
                <a:solidFill>
                  <a:srgbClr val="003366"/>
                </a:solidFill>
              </a:rPr>
              <a:t>dla sekcji przetwórstwa przemysłowego oraz jej działów w przeliczeniu na wartość sprzedaży 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9525001" y="4191415"/>
            <a:ext cx="2349500" cy="10048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2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r>
              <a:rPr lang="pl-PL" dirty="0" smtClean="0">
                <a:solidFill>
                  <a:srgbClr val="FF1316"/>
                </a:solidFill>
              </a:rPr>
              <a:t>2016</a:t>
            </a:r>
            <a:endParaRPr lang="pl-PL" dirty="0">
              <a:solidFill>
                <a:srgbClr val="FF1316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2400" y="3684538"/>
            <a:ext cx="356234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0" indent="-723900"/>
            <a:r>
              <a:rPr lang="pl-PL" sz="1500" b="1" dirty="0" smtClean="0">
                <a:solidFill>
                  <a:srgbClr val="003366"/>
                </a:solidFill>
              </a:rPr>
              <a:t>Działy obciążające najbardziej środowisko:</a:t>
            </a:r>
          </a:p>
          <a:p>
            <a:pPr marL="723900" lvl="0" indent="-723900"/>
            <a:r>
              <a:rPr lang="pl-PL" sz="1500" b="1" dirty="0" smtClean="0">
                <a:solidFill>
                  <a:srgbClr val="003366"/>
                </a:solidFill>
              </a:rPr>
              <a:t>Dział </a:t>
            </a:r>
            <a:r>
              <a:rPr lang="pl-PL" sz="1500" b="1" dirty="0">
                <a:solidFill>
                  <a:srgbClr val="003366"/>
                </a:solidFill>
              </a:rPr>
              <a:t>17: Produkcja papieru i wyrobów z papieru</a:t>
            </a:r>
          </a:p>
          <a:p>
            <a:pPr marL="723900" lvl="0" indent="-723900"/>
            <a:r>
              <a:rPr lang="pl-PL" sz="1500" b="1" dirty="0">
                <a:solidFill>
                  <a:srgbClr val="003366"/>
                </a:solidFill>
              </a:rPr>
              <a:t>Dział 19: Wytwarzanie i przetwarzanie koksu i produktów rafinacji ropy naftowej</a:t>
            </a:r>
          </a:p>
          <a:p>
            <a:pPr marL="723900" lvl="0" indent="-723900"/>
            <a:r>
              <a:rPr lang="pl-PL" sz="1500" b="1" dirty="0">
                <a:solidFill>
                  <a:srgbClr val="003366"/>
                </a:solidFill>
              </a:rPr>
              <a:t>Dział 23: Produkcja wyrobów z pozostałych mineralnych surowców niemetalicznych</a:t>
            </a:r>
          </a:p>
          <a:p>
            <a:pPr marL="723900" lvl="0" indent="-723900"/>
            <a:r>
              <a:rPr lang="pl-PL" sz="1500" b="1" dirty="0">
                <a:solidFill>
                  <a:srgbClr val="003366"/>
                </a:solidFill>
              </a:rPr>
              <a:t>Dział 24: Produkcja metali</a:t>
            </a:r>
          </a:p>
          <a:p>
            <a:pPr marL="723900" lvl="0" indent="-723900"/>
            <a:r>
              <a:rPr lang="pl-PL" sz="1500" b="1" dirty="0">
                <a:solidFill>
                  <a:srgbClr val="003366"/>
                </a:solidFill>
              </a:rPr>
              <a:t>Dział 25: Produkcja metalowych wyrobów gotowych, z wyłączeniem maszyn i urządzeń</a:t>
            </a:r>
          </a:p>
        </p:txBody>
      </p:sp>
    </p:spTree>
    <p:extLst>
      <p:ext uri="{BB962C8B-B14F-4D97-AF65-F5344CB8AC3E}">
        <p14:creationId xmlns:p14="http://schemas.microsoft.com/office/powerpoint/2010/main" val="11851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AE223B-FC2B-49A3-A410-68733DCD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0" dirty="0">
                <a:solidFill>
                  <a:srgbClr val="003366"/>
                </a:solidFill>
                <a:latin typeface="Azo Sans Medium"/>
                <a:ea typeface="+mj-ea"/>
                <a:cs typeface="+mj-cs"/>
              </a:rPr>
              <a:t>Podsumowanie</a:t>
            </a:r>
            <a:endParaRPr lang="pl-PL" sz="3600" b="0" dirty="0">
              <a:solidFill>
                <a:srgbClr val="003366"/>
              </a:solidFill>
              <a:latin typeface="Azo Sans Medium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3CD7F3C-625A-474D-B4F0-41C4D1D94021}"/>
              </a:ext>
            </a:extLst>
          </p:cNvPr>
          <p:cNvSpPr/>
          <p:nvPr/>
        </p:nvSpPr>
        <p:spPr>
          <a:xfrm>
            <a:off x="925830" y="1417321"/>
            <a:ext cx="10229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rgbClr val="003366"/>
                </a:solidFill>
              </a:rPr>
              <a:t>W większości dokumentów wskazuje się, iż potrzeba jest prowadzenia badań w ujęciu wielosektorowym w łańcuchach wartości, wykraczając poza zarządzanie odpadami,  środowiskiem oraz aktywna budowa  świadomość konsumentów w kierunku akceptacji GOZ.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 </a:t>
            </a:r>
            <a:endParaRPr lang="pl-PL" sz="2400" u="sng" dirty="0"/>
          </a:p>
          <a:p>
            <a:pPr algn="just"/>
            <a:r>
              <a:rPr lang="pl-PL" sz="2400" b="1" dirty="0">
                <a:solidFill>
                  <a:srgbClr val="51BCB6"/>
                </a:solidFill>
              </a:rPr>
              <a:t>Niezbędne są nowe regulacje prawne, np. zachęty finansowe promujące produkty z recyklingu (np. poprzez niższy podatek VAT), usługi (w tym naprawy), czy też współdzielenie (symbioza gospodarcza). Kluczowe znaczenie będzie miał system monitorowania i oceny realizacji strategii jednak w większości tych dokumentów brak jest opracowanych systemów, lub są w fazie tworzenia. </a:t>
            </a:r>
          </a:p>
        </p:txBody>
      </p:sp>
    </p:spTree>
    <p:extLst>
      <p:ext uri="{BB962C8B-B14F-4D97-AF65-F5344CB8AC3E}">
        <p14:creationId xmlns:p14="http://schemas.microsoft.com/office/powerpoint/2010/main" val="17678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AE223B-FC2B-49A3-A410-68733DCD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0" dirty="0" smtClean="0">
                <a:solidFill>
                  <a:srgbClr val="003366"/>
                </a:solidFill>
                <a:latin typeface="Azo Sans Medium"/>
              </a:rPr>
              <a:t>GOZ w sieci</a:t>
            </a:r>
            <a:endParaRPr lang="pl-PL" sz="3600" b="0" dirty="0">
              <a:solidFill>
                <a:srgbClr val="003366"/>
              </a:solidFill>
              <a:latin typeface="Azo Sans Medium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3CD7F3C-625A-474D-B4F0-41C4D1D94021}"/>
              </a:ext>
            </a:extLst>
          </p:cNvPr>
          <p:cNvSpPr/>
          <p:nvPr/>
        </p:nvSpPr>
        <p:spPr>
          <a:xfrm>
            <a:off x="925830" y="1417321"/>
            <a:ext cx="102298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b="1" dirty="0" smtClean="0">
                <a:solidFill>
                  <a:srgbClr val="003366"/>
                </a:solidFill>
              </a:rPr>
              <a:t>Zapraszamy do odwiedzenia stron internetowych związanych z GOZ</a:t>
            </a:r>
            <a:r>
              <a:rPr lang="pl-PL" sz="2400" b="1" dirty="0" smtClean="0">
                <a:solidFill>
                  <a:srgbClr val="003366"/>
                </a:solidFill>
              </a:rPr>
              <a:t>:</a:t>
            </a:r>
          </a:p>
          <a:p>
            <a:pPr algn="just"/>
            <a:endParaRPr lang="pl-PL" sz="3600" dirty="0" smtClean="0"/>
          </a:p>
          <a:p>
            <a:pPr marL="457200" indent="-457200" algn="just">
              <a:buAutoNum type="arabicPeriod"/>
            </a:pPr>
            <a:r>
              <a:rPr lang="pl-PL" sz="2800" b="1" dirty="0" smtClean="0">
                <a:solidFill>
                  <a:srgbClr val="51BCB6"/>
                </a:solidFill>
              </a:rPr>
              <a:t>http</a:t>
            </a:r>
            <a:r>
              <a:rPr lang="pl-PL" sz="2800" b="1" dirty="0">
                <a:solidFill>
                  <a:srgbClr val="51BCB6"/>
                </a:solidFill>
              </a:rPr>
              <a:t>://konferencja-pan.pl</a:t>
            </a:r>
            <a:r>
              <a:rPr lang="pl-PL" sz="2800" b="1" dirty="0" smtClean="0">
                <a:solidFill>
                  <a:srgbClr val="51BCB6"/>
                </a:solidFill>
              </a:rPr>
              <a:t>/</a:t>
            </a:r>
          </a:p>
          <a:p>
            <a:pPr marL="457200" indent="-457200" algn="just">
              <a:buAutoNum type="arabicPeriod"/>
            </a:pPr>
            <a:r>
              <a:rPr lang="pl-PL" sz="2800" b="1" dirty="0">
                <a:solidFill>
                  <a:srgbClr val="51BCB6"/>
                </a:solidFill>
              </a:rPr>
              <a:t>https://</a:t>
            </a:r>
            <a:r>
              <a:rPr lang="pl-PL" sz="2800" b="1" dirty="0" smtClean="0">
                <a:solidFill>
                  <a:srgbClr val="51BCB6"/>
                </a:solidFill>
              </a:rPr>
              <a:t>circulareconomy.europa.eu/platform/</a:t>
            </a:r>
          </a:p>
          <a:p>
            <a:pPr marL="457200" indent="-457200" algn="just">
              <a:buAutoNum type="arabicPeriod"/>
            </a:pPr>
            <a:endParaRPr lang="pl-PL" sz="3600" b="1" dirty="0" smtClean="0">
              <a:solidFill>
                <a:srgbClr val="51BCB6"/>
              </a:solidFill>
            </a:endParaRPr>
          </a:p>
          <a:p>
            <a:pPr marL="457200" indent="-457200" algn="just">
              <a:buAutoNum type="arabicPeriod"/>
            </a:pPr>
            <a:endParaRPr lang="pl-PL" sz="2400" b="1" dirty="0" smtClean="0">
              <a:solidFill>
                <a:srgbClr val="51BCB6"/>
              </a:solidFill>
            </a:endParaRPr>
          </a:p>
          <a:p>
            <a:pPr marL="457200" indent="-457200" algn="just">
              <a:buAutoNum type="arabicPeriod"/>
            </a:pPr>
            <a:endParaRPr lang="pl-PL" sz="2400" b="1" dirty="0">
              <a:solidFill>
                <a:srgbClr val="51BCB6"/>
              </a:solidFill>
            </a:endParaRPr>
          </a:p>
          <a:p>
            <a:pPr algn="just"/>
            <a:endParaRPr lang="pl-PL" sz="2400" b="1" dirty="0" smtClean="0">
              <a:solidFill>
                <a:srgbClr val="51BCB6"/>
              </a:solidFill>
            </a:endParaRPr>
          </a:p>
          <a:p>
            <a:pPr marL="457200" indent="-457200" algn="just">
              <a:buAutoNum type="arabicPeriod"/>
            </a:pPr>
            <a:endParaRPr lang="pl-PL" sz="2400" b="1" dirty="0" smtClean="0">
              <a:solidFill>
                <a:srgbClr val="51BCB6"/>
              </a:solidFill>
            </a:endParaRPr>
          </a:p>
          <a:p>
            <a:pPr marL="457200" indent="-457200" algn="just">
              <a:buAutoNum type="arabicPeriod"/>
            </a:pPr>
            <a:endParaRPr lang="pl-PL" sz="2400" b="1" dirty="0" smtClean="0">
              <a:solidFill>
                <a:srgbClr val="51BCB6"/>
              </a:solidFill>
            </a:endParaRPr>
          </a:p>
          <a:p>
            <a:pPr algn="ctr"/>
            <a:r>
              <a:rPr lang="pl-PL" sz="3200" b="1" i="1" dirty="0" smtClean="0">
                <a:solidFill>
                  <a:srgbClr val="51BCB6"/>
                </a:solidFill>
              </a:rPr>
              <a:t>Po przerwie zapraszamy do udziału w warsztatach! </a:t>
            </a:r>
            <a:endParaRPr lang="pl-PL" sz="3200" b="1" i="1" dirty="0">
              <a:solidFill>
                <a:srgbClr val="51BCB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18839" r="12928" b="60053"/>
          <a:stretch/>
        </p:blipFill>
        <p:spPr bwMode="auto">
          <a:xfrm>
            <a:off x="6040755" y="3868345"/>
            <a:ext cx="5429250" cy="110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6666" r="21429" b="71429"/>
          <a:stretch/>
        </p:blipFill>
        <p:spPr bwMode="auto">
          <a:xfrm>
            <a:off x="533400" y="3910413"/>
            <a:ext cx="4876800" cy="105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7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0" dirty="0">
                <a:solidFill>
                  <a:srgbClr val="003366"/>
                </a:solidFill>
              </a:rPr>
              <a:t>Zużycie surowców na świecie</a:t>
            </a:r>
          </a:p>
        </p:txBody>
      </p:sp>
      <p:sp>
        <p:nvSpPr>
          <p:cNvPr id="3" name="Prostokąt 2"/>
          <p:cNvSpPr/>
          <p:nvPr/>
        </p:nvSpPr>
        <p:spPr>
          <a:xfrm>
            <a:off x="500514" y="1328286"/>
            <a:ext cx="771956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3366"/>
                </a:solidFill>
              </a:rPr>
              <a:t>Od 1970 r. wykorzystanie zasobów potroiło się, w tym nastąpił pięciokrotny wzrost zużycia surowców niemetalicznych i 45% wzrost zużycia paliw kopalnych.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2000" dirty="0">
              <a:solidFill>
                <a:srgbClr val="003366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3366"/>
                </a:solidFill>
              </a:rPr>
              <a:t>Do</a:t>
            </a:r>
            <a:r>
              <a:rPr lang="en-US" sz="2000" dirty="0">
                <a:solidFill>
                  <a:srgbClr val="003366"/>
                </a:solidFill>
              </a:rPr>
              <a:t> 2060</a:t>
            </a:r>
            <a:r>
              <a:rPr lang="pl-PL" sz="2000" dirty="0">
                <a:solidFill>
                  <a:srgbClr val="003366"/>
                </a:solidFill>
              </a:rPr>
              <a:t> całkowite zużycie surowców może się podwoić osiągając poziom </a:t>
            </a:r>
            <a:r>
              <a:rPr lang="en-US" sz="2000" dirty="0" smtClean="0">
                <a:solidFill>
                  <a:srgbClr val="003366"/>
                </a:solidFill>
              </a:rPr>
              <a:t>190</a:t>
            </a:r>
            <a:r>
              <a:rPr lang="pl-PL" sz="2000" dirty="0" smtClean="0">
                <a:solidFill>
                  <a:srgbClr val="003366"/>
                </a:solidFill>
              </a:rPr>
              <a:t> mld </a:t>
            </a:r>
            <a:r>
              <a:rPr lang="en-US" sz="2000" dirty="0">
                <a:solidFill>
                  <a:srgbClr val="003366"/>
                </a:solidFill>
              </a:rPr>
              <a:t>ton (</a:t>
            </a:r>
            <a:r>
              <a:rPr lang="pl-PL" sz="2000" dirty="0">
                <a:solidFill>
                  <a:srgbClr val="003366"/>
                </a:solidFill>
              </a:rPr>
              <a:t>obecnie </a:t>
            </a:r>
            <a:r>
              <a:rPr lang="en-US" sz="2000" dirty="0">
                <a:solidFill>
                  <a:srgbClr val="003366"/>
                </a:solidFill>
              </a:rPr>
              <a:t> 92 </a:t>
            </a:r>
            <a:r>
              <a:rPr lang="pl-PL" sz="2000" dirty="0">
                <a:solidFill>
                  <a:srgbClr val="003366"/>
                </a:solidFill>
              </a:rPr>
              <a:t>mld</a:t>
            </a:r>
            <a:r>
              <a:rPr lang="en-US" sz="2000" dirty="0">
                <a:solidFill>
                  <a:srgbClr val="003366"/>
                </a:solidFill>
              </a:rPr>
              <a:t>), </a:t>
            </a:r>
            <a:r>
              <a:rPr lang="pl-PL" sz="2000" dirty="0">
                <a:solidFill>
                  <a:srgbClr val="003366"/>
                </a:solidFill>
              </a:rPr>
              <a:t>powodując 43% wzrost emisji gazów cieplarnianych. </a:t>
            </a:r>
            <a:r>
              <a:rPr lang="en-US" sz="2000" dirty="0">
                <a:solidFill>
                  <a:srgbClr val="003366"/>
                </a:solidFill>
              </a:rPr>
              <a:t> </a:t>
            </a:r>
            <a:endParaRPr lang="pl-PL" sz="2000" dirty="0">
              <a:solidFill>
                <a:srgbClr val="00336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3366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3366"/>
                </a:solidFill>
              </a:rPr>
              <a:t>W ciągu ostatnich 50 lat nastąpił dwukrotny wzrost ludności a PKB wzrósł </a:t>
            </a:r>
            <a:r>
              <a:rPr lang="pl-PL" sz="2000" dirty="0" smtClean="0">
                <a:solidFill>
                  <a:srgbClr val="003366"/>
                </a:solidFill>
              </a:rPr>
              <a:t>4 krotnie</a:t>
            </a:r>
            <a:r>
              <a:rPr lang="pl-PL" sz="2000" dirty="0">
                <a:solidFill>
                  <a:srgbClr val="003366"/>
                </a:solidFill>
              </a:rPr>
              <a:t>; natomiast roczne zużycie surowców to wzrost poziomu</a:t>
            </a:r>
            <a:r>
              <a:rPr lang="en-US" sz="2000" dirty="0">
                <a:solidFill>
                  <a:srgbClr val="003366"/>
                </a:solidFill>
              </a:rPr>
              <a:t> 27 </a:t>
            </a:r>
            <a:r>
              <a:rPr lang="pl-PL" sz="2000" dirty="0">
                <a:solidFill>
                  <a:srgbClr val="003366"/>
                </a:solidFill>
              </a:rPr>
              <a:t>mld </a:t>
            </a:r>
            <a:r>
              <a:rPr lang="en-US" sz="2000" dirty="0">
                <a:solidFill>
                  <a:srgbClr val="003366"/>
                </a:solidFill>
              </a:rPr>
              <a:t>ton</a:t>
            </a:r>
            <a:r>
              <a:rPr lang="pl-PL" sz="2000" dirty="0">
                <a:solidFill>
                  <a:srgbClr val="003366"/>
                </a:solidFill>
              </a:rPr>
              <a:t> do</a:t>
            </a:r>
            <a:r>
              <a:rPr lang="en-US" sz="2000" dirty="0">
                <a:solidFill>
                  <a:srgbClr val="003366"/>
                </a:solidFill>
              </a:rPr>
              <a:t> 92 </a:t>
            </a:r>
            <a:r>
              <a:rPr lang="pl-PL" sz="2000" dirty="0">
                <a:solidFill>
                  <a:srgbClr val="003366"/>
                </a:solidFill>
              </a:rPr>
              <a:t>mld</a:t>
            </a:r>
            <a:r>
              <a:rPr lang="en-US" sz="2000" dirty="0">
                <a:solidFill>
                  <a:srgbClr val="003366"/>
                </a:solidFill>
              </a:rPr>
              <a:t> ton</a:t>
            </a:r>
            <a:r>
              <a:rPr lang="pl-PL" sz="2000" dirty="0">
                <a:solidFill>
                  <a:srgbClr val="003366"/>
                </a:solidFill>
              </a:rPr>
              <a:t>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l-PL" sz="2000" dirty="0">
              <a:solidFill>
                <a:srgbClr val="003366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3366"/>
                </a:solidFill>
              </a:rPr>
              <a:t>Obecnie w krajach wysokorozwiniętych zużywamy średnio</a:t>
            </a:r>
            <a:r>
              <a:rPr lang="en-US" sz="2000" dirty="0">
                <a:solidFill>
                  <a:srgbClr val="003366"/>
                </a:solidFill>
              </a:rPr>
              <a:t> </a:t>
            </a:r>
            <a:r>
              <a:rPr lang="en-US" sz="2000" dirty="0" smtClean="0">
                <a:solidFill>
                  <a:srgbClr val="003366"/>
                </a:solidFill>
              </a:rPr>
              <a:t>9</a:t>
            </a:r>
            <a:r>
              <a:rPr lang="pl-PL" sz="2000" dirty="0" smtClean="0">
                <a:solidFill>
                  <a:srgbClr val="003366"/>
                </a:solidFill>
              </a:rPr>
              <a:t>,</a:t>
            </a:r>
            <a:r>
              <a:rPr lang="en-US" sz="2000" dirty="0" smtClean="0">
                <a:solidFill>
                  <a:srgbClr val="003366"/>
                </a:solidFill>
              </a:rPr>
              <a:t>8 </a:t>
            </a:r>
            <a:r>
              <a:rPr lang="en-US" sz="2000" dirty="0">
                <a:solidFill>
                  <a:srgbClr val="003366"/>
                </a:solidFill>
              </a:rPr>
              <a:t>ton</a:t>
            </a:r>
            <a:r>
              <a:rPr lang="pl-PL" sz="2000" dirty="0">
                <a:solidFill>
                  <a:srgbClr val="003366"/>
                </a:solidFill>
              </a:rPr>
              <a:t> surowców na osobę 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2000" dirty="0">
              <a:solidFill>
                <a:srgbClr val="003366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3366"/>
                </a:solidFill>
              </a:rPr>
              <a:t>Gospodarka UE zużywa </a:t>
            </a:r>
            <a:r>
              <a:rPr lang="pl-PL" sz="2000" b="1" dirty="0">
                <a:solidFill>
                  <a:srgbClr val="003366"/>
                </a:solidFill>
              </a:rPr>
              <a:t>16 ton surowców na osobę rocznie</a:t>
            </a:r>
            <a:r>
              <a:rPr lang="pl-PL" sz="2000" dirty="0">
                <a:solidFill>
                  <a:srgbClr val="003366"/>
                </a:solidFill>
              </a:rPr>
              <a:t>, z </a:t>
            </a:r>
            <a:r>
              <a:rPr lang="pl-PL" sz="2000" dirty="0" smtClean="0">
                <a:solidFill>
                  <a:srgbClr val="003366"/>
                </a:solidFill>
              </a:rPr>
              <a:t>czego</a:t>
            </a:r>
            <a:br>
              <a:rPr lang="pl-PL" sz="2000" dirty="0" smtClean="0">
                <a:solidFill>
                  <a:srgbClr val="003366"/>
                </a:solidFill>
              </a:rPr>
            </a:b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6 ton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rgbClr val="003366"/>
                </a:solidFill>
              </a:rPr>
              <a:t>stanowią odpady, z których połowa trafia na składowiska.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4" y="1184578"/>
            <a:ext cx="3425825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3905250"/>
            <a:ext cx="3971925" cy="281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0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Warsztaty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552450" y="1619250"/>
            <a:ext cx="108585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3366"/>
                </a:solidFill>
              </a:rPr>
              <a:t>Monitorowanie transformacji w kierunku GOZ  w Polsce – forum dyskusyjne  w grupach dotyczących oceny  i propozycji wskaźniki dla kraju, branż, regionów, przedsiębiorstw i </a:t>
            </a:r>
            <a:r>
              <a:rPr lang="pl-PL" sz="2400" b="1" dirty="0" smtClean="0">
                <a:solidFill>
                  <a:srgbClr val="003366"/>
                </a:solidFill>
              </a:rPr>
              <a:t>konsumentów:</a:t>
            </a:r>
          </a:p>
          <a:p>
            <a:endParaRPr lang="pl-PL" sz="2400" b="1" dirty="0" smtClean="0"/>
          </a:p>
          <a:p>
            <a:endParaRPr lang="pl-PL" sz="2800" b="1" dirty="0" smtClean="0"/>
          </a:p>
          <a:p>
            <a:pPr marL="1524000">
              <a:buAutoNum type="arabicPeriod"/>
            </a:pPr>
            <a:r>
              <a:rPr lang="pl-PL" sz="2800" b="1" dirty="0" smtClean="0">
                <a:solidFill>
                  <a:srgbClr val="51BCB6"/>
                </a:solidFill>
              </a:rPr>
              <a:t>Identyfikacja kluczowych barier rozwoju</a:t>
            </a:r>
          </a:p>
          <a:p>
            <a:pPr marL="1524000">
              <a:buAutoNum type="arabicPeriod"/>
            </a:pPr>
            <a:r>
              <a:rPr lang="pl-PL" sz="2800" b="1" dirty="0" smtClean="0">
                <a:solidFill>
                  <a:srgbClr val="51BCB6"/>
                </a:solidFill>
              </a:rPr>
              <a:t>Zdefiniowanie warunków realizacji</a:t>
            </a:r>
          </a:p>
          <a:p>
            <a:pPr marL="1524000">
              <a:buAutoNum type="arabicPeriod"/>
            </a:pPr>
            <a:r>
              <a:rPr lang="pl-PL" sz="2800" b="1" dirty="0" smtClean="0">
                <a:solidFill>
                  <a:srgbClr val="51BCB6"/>
                </a:solidFill>
              </a:rPr>
              <a:t>Propozycje działań wspierających i wskaźników</a:t>
            </a:r>
          </a:p>
          <a:p>
            <a:pPr marL="457200" indent="-457200">
              <a:buAutoNum type="arabicPeriod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575519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6350" y="113356"/>
            <a:ext cx="9620249" cy="929513"/>
          </a:xfrm>
        </p:spPr>
        <p:txBody>
          <a:bodyPr>
            <a:noAutofit/>
          </a:bodyPr>
          <a:lstStyle/>
          <a:p>
            <a:r>
              <a:rPr lang="pl-PL" sz="2800" dirty="0"/>
              <a:t>Dlaczego projekt oto-GOZ</a:t>
            </a:r>
            <a:r>
              <a:rPr lang="pl-PL" sz="2800" dirty="0" smtClean="0"/>
              <a:t>?</a:t>
            </a:r>
            <a:br>
              <a:rPr lang="pl-PL" sz="2800" dirty="0" smtClean="0"/>
            </a:br>
            <a:r>
              <a:rPr lang="pl-PL" sz="2800" dirty="0" smtClean="0"/>
              <a:t> </a:t>
            </a:r>
            <a:r>
              <a:rPr lang="pl-PL" sz="2800" dirty="0"/>
              <a:t>– jak monitorować GOZ w </a:t>
            </a:r>
            <a:r>
              <a:rPr lang="pl-PL" sz="2800" dirty="0" smtClean="0"/>
              <a:t>Polsce</a:t>
            </a: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457200" y="1668036"/>
            <a:ext cx="110680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003366"/>
                </a:solidFill>
                <a:latin typeface="Times New Roman"/>
              </a:rPr>
              <a:t>Opracowanie systemu wskaźników pomiarowych, umożliwiających ocenę postępu w transformacji w kierunku gospodarki o obiegu zamkniętym oraz wpływu gospodarki o obiegu zamkniętym na rozwój społeczno-gospodarczy na poziomie </a:t>
            </a:r>
            <a:r>
              <a:rPr lang="pl-PL" sz="2400" b="1" dirty="0" err="1">
                <a:solidFill>
                  <a:srgbClr val="003366"/>
                </a:solidFill>
                <a:latin typeface="Times New Roman"/>
              </a:rPr>
              <a:t>mezoekonomicznym</a:t>
            </a:r>
            <a:r>
              <a:rPr lang="pl-PL" sz="2400" b="1" dirty="0">
                <a:solidFill>
                  <a:srgbClr val="003366"/>
                </a:solidFill>
                <a:latin typeface="Times New Roman"/>
              </a:rPr>
              <a:t> (regionów) i makroekonomicznym (gospodarki narodowej</a:t>
            </a:r>
            <a:r>
              <a:rPr lang="pl-PL" sz="2400" b="1" dirty="0">
                <a:latin typeface="Times New Roman"/>
              </a:rPr>
              <a:t>)</a:t>
            </a:r>
          </a:p>
          <a:p>
            <a:pPr lvl="0" algn="ctr"/>
            <a:endParaRPr lang="pl-PL" sz="2400" b="1" dirty="0">
              <a:latin typeface="Times New Roman"/>
            </a:endParaRPr>
          </a:p>
          <a:p>
            <a:pPr lvl="0"/>
            <a:r>
              <a:rPr lang="pl-PL" sz="2400" b="1" u="sng" dirty="0">
                <a:solidFill>
                  <a:srgbClr val="51BCB6"/>
                </a:solidFill>
                <a:latin typeface="Times New Roman"/>
              </a:rPr>
              <a:t>Akronim: oto-GOZ</a:t>
            </a:r>
            <a:r>
              <a:rPr lang="pl-PL" sz="2400" b="1" dirty="0">
                <a:latin typeface="Times New Roman"/>
              </a:rPr>
              <a:t/>
            </a:r>
            <a:br>
              <a:rPr lang="pl-PL" sz="2400" b="1" dirty="0">
                <a:latin typeface="Times New Roman"/>
              </a:rPr>
            </a:br>
            <a:endParaRPr lang="pl-PL" sz="2400" b="1" dirty="0">
              <a:latin typeface="Times New Roman"/>
            </a:endParaRPr>
          </a:p>
          <a:p>
            <a:pPr lvl="0"/>
            <a:endParaRPr lang="pl-PL" sz="2400" b="1" dirty="0">
              <a:latin typeface="Times New Roman"/>
            </a:endParaRPr>
          </a:p>
          <a:p>
            <a:pPr lvl="0"/>
            <a:r>
              <a:rPr lang="pl-PL" sz="2400" b="1" dirty="0">
                <a:solidFill>
                  <a:srgbClr val="003366"/>
                </a:solidFill>
                <a:latin typeface="Times New Roman"/>
              </a:rPr>
              <a:t>Projekt w ramach I konkursu na projekty otwarte w ramach Strategicznego programu badań naukowych i prac rozwojowych:</a:t>
            </a:r>
          </a:p>
          <a:p>
            <a:pPr lvl="0" algn="ctr"/>
            <a:endParaRPr lang="pl-PL" sz="2400" b="1" dirty="0">
              <a:solidFill>
                <a:srgbClr val="003366"/>
              </a:solidFill>
              <a:latin typeface="Times New Roman"/>
            </a:endParaRPr>
          </a:p>
          <a:p>
            <a:pPr lvl="0" algn="ctr"/>
            <a:r>
              <a:rPr lang="pl-PL" sz="2400" b="1" dirty="0">
                <a:solidFill>
                  <a:srgbClr val="003366"/>
                </a:solidFill>
                <a:latin typeface="Times New Roman"/>
              </a:rPr>
              <a:t>„Społeczny i gospodarczy rozwój Polski w warunkach globalizujących się rynków” GOSPOSTRATEG</a:t>
            </a:r>
          </a:p>
        </p:txBody>
      </p:sp>
    </p:spTree>
    <p:extLst>
      <p:ext uri="{BB962C8B-B14F-4D97-AF65-F5344CB8AC3E}">
        <p14:creationId xmlns:p14="http://schemas.microsoft.com/office/powerpoint/2010/main" val="822394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Faza badawcza (FAZA A)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38230" y="1342240"/>
            <a:ext cx="10055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Definicja GOZ dostosowana do polskich uwarunkowań,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Wskazanie obszarów GOZ o priorytetowym znaczeniu dla rozwoju społeczno-gospodarczego,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Wskazanie mierników i wskaźników odnoszących się do zagadnień GOZ,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Opracowanie tzw. „indeksów GOZ” tj. zagregowane wskaźniki GOZ: </a:t>
            </a:r>
          </a:p>
          <a:p>
            <a:pPr algn="just"/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- do pomiaru transformacji w kierunku GOZ, </a:t>
            </a:r>
          </a:p>
          <a:p>
            <a:pPr algn="ctr"/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do  oceny wpływu GOZ na rozwój społeczno-gospodarczy.</a:t>
            </a:r>
          </a:p>
          <a:p>
            <a:pPr algn="ctr"/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b="1" i="1" u="sng" dirty="0">
                <a:solidFill>
                  <a:srgbClr val="51B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Opracowane wskaźniki zostaną wykorzystane w praktyce w kształtowaniu krajowych i regionalnych polityk </a:t>
            </a:r>
            <a:r>
              <a:rPr lang="pl-PL" sz="2400" b="1" i="1" u="sng" dirty="0" smtClean="0">
                <a:solidFill>
                  <a:srgbClr val="51B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rozwojowych.</a:t>
            </a:r>
            <a:endParaRPr lang="pl-PL" sz="2400" b="1" i="1" u="sng" dirty="0">
              <a:solidFill>
                <a:srgbClr val="51BC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Faza badawcza (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FAZA 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48748" y="1367406"/>
            <a:ext cx="10827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Opracowanie </a:t>
            </a:r>
            <a:r>
              <a:rPr lang="pl-PL" sz="2400" b="1" u="sng" dirty="0" smtClean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indeksów </a:t>
            </a:r>
            <a:r>
              <a:rPr lang="pl-PL" sz="2400" b="1" u="sng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GOZ: </a:t>
            </a:r>
          </a:p>
          <a:p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indeks </a:t>
            </a:r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sz="2400" b="1" dirty="0">
                <a:solidFill>
                  <a:srgbClr val="51B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Polski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uwzględniający KIS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indeks </a:t>
            </a:r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51B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Województwa Małopolskiego</a:t>
            </a:r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uwzględnieniem 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indeks </a:t>
            </a:r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sz="2400" b="1" dirty="0">
                <a:solidFill>
                  <a:srgbClr val="51B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Miasta Krakowa,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indeks </a:t>
            </a:r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sz="2400" b="1" dirty="0">
                <a:solidFill>
                  <a:srgbClr val="51B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Krakowskiego Holdingu Komunalnego S.A., </a:t>
            </a:r>
            <a:endParaRPr lang="pl-PL" sz="2400" b="1" dirty="0" smtClean="0">
              <a:solidFill>
                <a:srgbClr val="51BC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srgbClr val="51BC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rgbClr val="51BC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 smtClean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Opracowanie </a:t>
            </a:r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indeksów </a:t>
            </a:r>
            <a:endParaRPr lang="pl-PL" sz="2400" b="1" dirty="0" smtClean="0">
              <a:solidFill>
                <a:srgbClr val="1634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sz="2400" b="1" u="sng" dirty="0">
                <a:solidFill>
                  <a:srgbClr val="51B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pomiaru poziomu </a:t>
            </a:r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transformacji w kierunku GOZ </a:t>
            </a:r>
            <a:endParaRPr lang="pl-PL" sz="2400" b="1" dirty="0" smtClean="0">
              <a:solidFill>
                <a:srgbClr val="1634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możliwości </a:t>
            </a:r>
            <a:r>
              <a:rPr lang="pl-PL" sz="2400" b="1" u="sng" dirty="0">
                <a:solidFill>
                  <a:srgbClr val="51B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oceny wpływu </a:t>
            </a:r>
            <a:r>
              <a:rPr lang="pl-PL" sz="2400" b="1" dirty="0">
                <a:solidFill>
                  <a:srgbClr val="163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GOZ na rozwój społeczno-gospodarczy.</a:t>
            </a:r>
          </a:p>
        </p:txBody>
      </p:sp>
    </p:spTree>
    <p:extLst>
      <p:ext uri="{BB962C8B-B14F-4D97-AF65-F5344CB8AC3E}">
        <p14:creationId xmlns:p14="http://schemas.microsoft.com/office/powerpoint/2010/main" val="3762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673672D1-1819-456C-994E-81F52E55A069}"/>
              </a:ext>
            </a:extLst>
          </p:cNvPr>
          <p:cNvSpPr/>
          <p:nvPr/>
        </p:nvSpPr>
        <p:spPr>
          <a:xfrm>
            <a:off x="1524000" y="2031753"/>
            <a:ext cx="9144000" cy="83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pl-PL" sz="3600" b="1" dirty="0">
                <a:solidFill>
                  <a:srgbClr val="163457"/>
                </a:solidFill>
                <a:latin typeface="Azo Sans Medium"/>
              </a:rPr>
              <a:t>Dziękuję za uwagę!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88F7F840-2967-471E-BEDC-B30853729815}"/>
              </a:ext>
            </a:extLst>
          </p:cNvPr>
          <p:cNvSpPr/>
          <p:nvPr/>
        </p:nvSpPr>
        <p:spPr>
          <a:xfrm>
            <a:off x="4871207" y="4874004"/>
            <a:ext cx="5236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pl-PL" sz="1400" b="1" dirty="0">
              <a:solidFill>
                <a:srgbClr val="51BCB6"/>
              </a:solidFill>
              <a:latin typeface="Azo Sans" panose="020B0603030303020204" pitchFamily="34" charset="-18"/>
            </a:endParaRPr>
          </a:p>
          <a:p>
            <a:pPr defTabSz="457200"/>
            <a:r>
              <a:rPr lang="pl-PL" sz="1400" b="1" dirty="0">
                <a:solidFill>
                  <a:srgbClr val="CBA979"/>
                </a:solidFill>
                <a:latin typeface="Azo Sans" panose="020B0603030303020204" pitchFamily="34" charset="-18"/>
              </a:rPr>
              <a:t>Instytut Gospodarki Surowcami Mineralnymi </a:t>
            </a:r>
          </a:p>
          <a:p>
            <a:pPr defTabSz="457200"/>
            <a:r>
              <a:rPr lang="pl-PL" sz="1400" b="1" dirty="0">
                <a:solidFill>
                  <a:srgbClr val="CBA979"/>
                </a:solidFill>
                <a:latin typeface="Azo Sans" panose="020B0603030303020204" pitchFamily="34" charset="-18"/>
              </a:rPr>
              <a:t>i Energią PAN</a:t>
            </a:r>
          </a:p>
          <a:p>
            <a:pPr defTabSz="457200"/>
            <a:r>
              <a:rPr lang="pl-PL" sz="1400" b="1" dirty="0" smtClean="0">
                <a:solidFill>
                  <a:srgbClr val="CBA979"/>
                </a:solidFill>
                <a:latin typeface="Azo Sans" panose="020B0603030303020204" pitchFamily="34" charset="-18"/>
              </a:rPr>
              <a:t>www.min-pan.krakow.pl</a:t>
            </a:r>
            <a:endParaRPr lang="pl-PL" sz="1400" b="1" dirty="0">
              <a:solidFill>
                <a:srgbClr val="CBA979"/>
              </a:solidFill>
              <a:latin typeface="Azo Sans" panose="020B0603030303020204" pitchFamily="34" charset="-18"/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xmlns="" id="{31054000-57A4-49B9-8276-4DA7C90F96A7}"/>
              </a:ext>
            </a:extLst>
          </p:cNvPr>
          <p:cNvCxnSpPr>
            <a:cxnSpLocks/>
          </p:cNvCxnSpPr>
          <p:nvPr/>
        </p:nvCxnSpPr>
        <p:spPr>
          <a:xfrm>
            <a:off x="4562167" y="5080818"/>
            <a:ext cx="0" cy="144000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0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1" y="304799"/>
            <a:ext cx="8104910" cy="628651"/>
          </a:xfrm>
        </p:spPr>
        <p:txBody>
          <a:bodyPr>
            <a:noAutofit/>
          </a:bodyPr>
          <a:lstStyle/>
          <a:p>
            <a:r>
              <a:rPr lang="pl-PL" sz="3600" b="0" dirty="0" smtClean="0">
                <a:solidFill>
                  <a:srgbClr val="003366"/>
                </a:solidFill>
              </a:rPr>
              <a:t>Wskaźniki GOZ w Chinach </a:t>
            </a:r>
            <a:endParaRPr lang="pl-PL" sz="3600" b="0" dirty="0">
              <a:solidFill>
                <a:srgbClr val="003366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41504"/>
              </p:ext>
            </p:extLst>
          </p:nvPr>
        </p:nvGraphicFramePr>
        <p:xfrm>
          <a:off x="469900" y="1214966"/>
          <a:ext cx="11226800" cy="53001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02200"/>
                <a:gridCol w="6324600"/>
              </a:tblGrid>
              <a:tr h="40471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Rodzaj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Zastosowane wskaźniki</a:t>
                      </a:r>
                      <a:endParaRPr lang="pl-PL" b="1" dirty="0"/>
                    </a:p>
                  </a:txBody>
                  <a:tcPr/>
                </a:tc>
              </a:tr>
              <a:tr h="404717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003366"/>
                          </a:solidFill>
                        </a:rPr>
                        <a:t>Wskaźnik wyjściowy zasobów</a:t>
                      </a:r>
                      <a:endParaRPr lang="pl-PL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rgbClr val="003366"/>
                          </a:solidFill>
                        </a:rPr>
                        <a:t>produkcja głównych zasobów mineralnych, produkcja energii</a:t>
                      </a:r>
                      <a:endParaRPr lang="pl-PL" b="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1297313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003366"/>
                          </a:solidFill>
                        </a:rPr>
                        <a:t>Wskaźnik zużycia  zasobów</a:t>
                      </a:r>
                      <a:endParaRPr lang="pl-PL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rgbClr val="003366"/>
                          </a:solidFill>
                        </a:rPr>
                        <a:t>zużycie energii na jednostkę PKB, zużycie energii na jednostkę produktu w kluczowych sektorach przemysłu, pobór wody na jednostkę PKB, współczynnik wykorzystania wody do nawadniania</a:t>
                      </a:r>
                      <a:endParaRPr lang="pl-PL" b="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2195453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003366"/>
                          </a:solidFill>
                        </a:rPr>
                        <a:t>Wskaźnik wykorzystania  zasobów</a:t>
                      </a:r>
                      <a:endParaRPr lang="pl-PL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rgbClr val="003366"/>
                          </a:solidFill>
                        </a:rPr>
                        <a:t>wskaźnik recyklingu stałych odpadów przemysłowych, wskaźnik ponownego wykorzystania wody przemysłowej, wskaźnik recyklingu,</a:t>
                      </a:r>
                      <a:r>
                        <a:rPr lang="pl-PL" b="0" baseline="0" dirty="0" smtClean="0">
                          <a:solidFill>
                            <a:srgbClr val="003366"/>
                          </a:solidFill>
                        </a:rPr>
                        <a:t> </a:t>
                      </a:r>
                      <a:r>
                        <a:rPr lang="pl-PL" b="0" dirty="0" smtClean="0">
                          <a:solidFill>
                            <a:srgbClr val="003366"/>
                          </a:solidFill>
                        </a:rPr>
                        <a:t>odzyskanych ścieków komunalnych, bezpieczny poziom oczyszczania domowych odpadów stałych, wskaźnik recyklingu złomu żelaza, wskaźnik recyklingu metali nieżelaznych, wskaźnik recyklingu makulatury, wskaźnik recyklingu tworzyw sztucznych, wskaźnik recyklingu gumy</a:t>
                      </a:r>
                      <a:endParaRPr lang="pl-PL" b="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997933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003366"/>
                          </a:solidFill>
                        </a:rPr>
                        <a:t>Utylizacja odpadów i emisje  zanieczyszczeń</a:t>
                      </a:r>
                      <a:endParaRPr lang="pl-PL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rgbClr val="003366"/>
                          </a:solidFill>
                        </a:rPr>
                        <a:t>całkowita ilość stałych odpadów przemysłowych do ostatecznego unieszkodliwienia, całkowita ilość zrzutu ścieków przemysłowych, całkowita ilość emisji dwutlenku siarki</a:t>
                      </a:r>
                      <a:endParaRPr lang="pl-PL" b="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5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0" dirty="0">
                <a:solidFill>
                  <a:srgbClr val="003366"/>
                </a:solidFill>
              </a:rPr>
              <a:t>Zużycie surowców i GOZ w UE</a:t>
            </a:r>
          </a:p>
        </p:txBody>
      </p:sp>
      <p:sp>
        <p:nvSpPr>
          <p:cNvPr id="3" name="Prostokąt 2"/>
          <p:cNvSpPr/>
          <p:nvPr/>
        </p:nvSpPr>
        <p:spPr>
          <a:xfrm>
            <a:off x="404261" y="1232034"/>
            <a:ext cx="873973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l-PL" sz="2000" dirty="0">
                <a:solidFill>
                  <a:srgbClr val="003366"/>
                </a:solidFill>
              </a:rPr>
              <a:t>Najpoważniejszym deficytem i naszym największym wyzwaniem w dziedzinie zrównoważonego rozwoju jest dług ekologiczny, który zaciągamy przez nadmierną eksploatację i wyczerpywanie zasobów naturalnych.</a:t>
            </a:r>
          </a:p>
          <a:p>
            <a:pPr algn="just"/>
            <a:endParaRPr lang="pl-PL" sz="2000" dirty="0">
              <a:solidFill>
                <a:srgbClr val="003366"/>
              </a:solidFill>
            </a:endParaRPr>
          </a:p>
          <a:p>
            <a:pPr algn="ctr">
              <a:spcBef>
                <a:spcPts val="0"/>
              </a:spcBef>
            </a:pPr>
            <a:r>
              <a:rPr lang="pl-PL" sz="2000" b="1" dirty="0">
                <a:solidFill>
                  <a:srgbClr val="51BCB6"/>
                </a:solidFill>
              </a:rPr>
              <a:t>Ludzkość zużywa obecnie nadmierną ilość zasobów – ekwiwalent 1,7 Ziemi.</a:t>
            </a:r>
          </a:p>
          <a:p>
            <a:pPr algn="just"/>
            <a:endParaRPr lang="pl-PL" sz="2000" b="1" dirty="0">
              <a:solidFill>
                <a:srgbClr val="003366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2000" dirty="0">
                <a:solidFill>
                  <a:srgbClr val="003366"/>
                </a:solidFill>
              </a:rPr>
              <a:t>GOZ to zmiany struktury konsumpcji i produkcji przez skupienie się na </a:t>
            </a:r>
            <a:r>
              <a:rPr lang="pl-PL" sz="2000" u="sng" dirty="0">
                <a:solidFill>
                  <a:srgbClr val="003366"/>
                </a:solidFill>
              </a:rPr>
              <a:t>projektowaniu produktów </a:t>
            </a:r>
            <a:r>
              <a:rPr lang="pl-PL" sz="2000" dirty="0">
                <a:solidFill>
                  <a:srgbClr val="003366"/>
                </a:solidFill>
              </a:rPr>
              <a:t>(</a:t>
            </a:r>
            <a:r>
              <a:rPr lang="pl-PL" sz="2000" b="1" dirty="0">
                <a:solidFill>
                  <a:srgbClr val="003366"/>
                </a:solidFill>
              </a:rPr>
              <a:t>trwałość, możliwość naprawy, ponownego wykorzystania i recyklingu</a:t>
            </a:r>
            <a:r>
              <a:rPr lang="pl-PL" sz="2000" dirty="0">
                <a:solidFill>
                  <a:srgbClr val="003366"/>
                </a:solidFill>
              </a:rPr>
              <a:t>), </a:t>
            </a:r>
            <a:r>
              <a:rPr lang="pl-PL" sz="2000" u="sng" dirty="0">
                <a:solidFill>
                  <a:srgbClr val="003366"/>
                </a:solidFill>
              </a:rPr>
              <a:t>gospodarowaniu odpadami </a:t>
            </a:r>
            <a:r>
              <a:rPr lang="pl-PL" sz="2000" dirty="0">
                <a:solidFill>
                  <a:srgbClr val="003366"/>
                </a:solidFill>
              </a:rPr>
              <a:t>(</a:t>
            </a:r>
            <a:r>
              <a:rPr lang="pl-PL" sz="2000" b="1" dirty="0">
                <a:solidFill>
                  <a:srgbClr val="003366"/>
                </a:solidFill>
              </a:rPr>
              <a:t>recykling materiałów, odzysk energii i unikanie składowania</a:t>
            </a:r>
            <a:r>
              <a:rPr lang="pl-PL" sz="2000" dirty="0">
                <a:solidFill>
                  <a:srgbClr val="003366"/>
                </a:solidFill>
              </a:rPr>
              <a:t>) oraz </a:t>
            </a:r>
            <a:r>
              <a:rPr lang="pl-PL" sz="2000" u="sng" dirty="0">
                <a:solidFill>
                  <a:srgbClr val="003366"/>
                </a:solidFill>
              </a:rPr>
              <a:t>zwiększaniu świadomości konsumentów.</a:t>
            </a:r>
          </a:p>
          <a:p>
            <a:pPr algn="just"/>
            <a:endParaRPr lang="pl-PL" sz="2000" u="sng" dirty="0">
              <a:solidFill>
                <a:srgbClr val="003366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2000" dirty="0">
                <a:solidFill>
                  <a:srgbClr val="003366"/>
                </a:solidFill>
              </a:rPr>
              <a:t>Ocena cyklu życia produktów powinna stać się normą, a ramy </a:t>
            </a:r>
            <a:r>
              <a:rPr lang="pl-PL" sz="2000" dirty="0" err="1">
                <a:solidFill>
                  <a:srgbClr val="003366"/>
                </a:solidFill>
              </a:rPr>
              <a:t>ekoprojektu</a:t>
            </a:r>
            <a:r>
              <a:rPr lang="pl-PL" sz="2000" dirty="0">
                <a:solidFill>
                  <a:srgbClr val="003366"/>
                </a:solidFill>
              </a:rPr>
              <a:t> utworzone, aby zwiększyć efektywność produktów w celu zmniejszenia zużycia energii i zasobów, powinny zostać w jak największym stopniu rozszerzone</a:t>
            </a:r>
            <a:r>
              <a:rPr lang="pl-PL" sz="2000" dirty="0" smtClean="0">
                <a:solidFill>
                  <a:srgbClr val="003366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pl-PL" dirty="0">
              <a:solidFill>
                <a:srgbClr val="003366"/>
              </a:solidFill>
            </a:endParaRPr>
          </a:p>
          <a:p>
            <a:pPr algn="just">
              <a:spcBef>
                <a:spcPts val="0"/>
              </a:spcBef>
            </a:pPr>
            <a:endParaRPr lang="pl-PL" dirty="0" smtClean="0">
              <a:solidFill>
                <a:srgbClr val="003366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1600" dirty="0">
                <a:solidFill>
                  <a:srgbClr val="003366"/>
                </a:solidFill>
              </a:rPr>
              <a:t>https://www.footprintnetwork.org/our-work/ecological-footprint</a:t>
            </a:r>
            <a:r>
              <a:rPr lang="pl-PL" sz="1600" dirty="0" smtClean="0">
                <a:solidFill>
                  <a:srgbClr val="003366"/>
                </a:solidFill>
              </a:rPr>
              <a:t>/</a:t>
            </a:r>
            <a:endParaRPr lang="pl-PL" sz="1600" dirty="0">
              <a:solidFill>
                <a:srgbClr val="0033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774750"/>
            <a:ext cx="2657475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1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2971" y="113356"/>
            <a:ext cx="8258629" cy="9295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0" dirty="0">
                <a:solidFill>
                  <a:srgbClr val="003366"/>
                </a:solidFill>
              </a:rPr>
              <a:t>Monitorowanie GOZ </a:t>
            </a:r>
            <a:r>
              <a:rPr lang="pl-PL" sz="3600" b="0" dirty="0" smtClean="0">
                <a:solidFill>
                  <a:srgbClr val="003366"/>
                </a:solidFill>
              </a:rPr>
              <a:t/>
            </a:r>
            <a:br>
              <a:rPr lang="pl-PL" sz="3600" b="0" dirty="0" smtClean="0">
                <a:solidFill>
                  <a:srgbClr val="003366"/>
                </a:solidFill>
              </a:rPr>
            </a:br>
            <a:r>
              <a:rPr lang="pl-PL" sz="3600" b="0" dirty="0" smtClean="0">
                <a:solidFill>
                  <a:srgbClr val="003366"/>
                </a:solidFill>
              </a:rPr>
              <a:t>według </a:t>
            </a:r>
            <a:r>
              <a:rPr lang="pl-PL" sz="3600" b="0" dirty="0">
                <a:solidFill>
                  <a:srgbClr val="003366"/>
                </a:solidFill>
              </a:rPr>
              <a:t>KOM KE 2018/29</a:t>
            </a:r>
          </a:p>
        </p:txBody>
      </p:sp>
      <p:sp>
        <p:nvSpPr>
          <p:cNvPr id="4" name="Prostokąt 3"/>
          <p:cNvSpPr/>
          <p:nvPr/>
        </p:nvSpPr>
        <p:spPr>
          <a:xfrm>
            <a:off x="510139" y="1299411"/>
            <a:ext cx="11001676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51BCB6"/>
                </a:solidFill>
              </a:rPr>
              <a:t>Monitorowanie postępów w realizacji GOZ jest trudnym zadaniem</a:t>
            </a:r>
            <a:r>
              <a:rPr lang="pl-PL" sz="2000" dirty="0">
                <a:solidFill>
                  <a:srgbClr val="51BCB6"/>
                </a:solidFill>
              </a:rPr>
              <a:t>. </a:t>
            </a:r>
            <a:r>
              <a:rPr lang="pl-PL" sz="2000" dirty="0">
                <a:solidFill>
                  <a:srgbClr val="003366"/>
                </a:solidFill>
              </a:rPr>
              <a:t>Przejście na GOZ nie ogranicza się wyłącznie do określonych materiałów lub sektorów. Stanowi ono zmianę systemową, która ma wpływ na całą gospodarkę i dotyczy wszystkich produktów i usług. Idealnym rozwiązaniem byłoby, gdyby wskaźniki obejmowały przede wszystkim tendencje związane z zachowaniem wartości ekonomicznej produktów, materiałów i zasobów, a także tendencje związane z wytwarzaniem odpadów.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rgbClr val="51BCB6"/>
                </a:solidFill>
              </a:rPr>
              <a:t>Nie </a:t>
            </a:r>
            <a:r>
              <a:rPr lang="pl-PL" sz="2000" b="1" dirty="0">
                <a:solidFill>
                  <a:srgbClr val="51BCB6"/>
                </a:solidFill>
              </a:rPr>
              <a:t>ma jednego powszechnie uznawanego wskaźnika „obiegu zamkniętego”, </a:t>
            </a:r>
            <a:r>
              <a:rPr lang="pl-PL" sz="2000" dirty="0">
                <a:solidFill>
                  <a:srgbClr val="003366"/>
                </a:solidFill>
              </a:rPr>
              <a:t>brakuje więc również gotowych, solidnych wskaźników opisujących najważniejsze tendencje. Odpowiednie uchwycenie złożoności i licznych wymiarów procesu przejścia na GOZ nie jest możliwe za pomocą jednego miernika lub wyniku.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3366"/>
                </a:solidFill>
              </a:rPr>
              <a:t>Istnieje silna potrzeba i znaczny potencjał dalszych udoskonaleń działania UE i jej państw członkowskich. Rola UE jest większa w niektórych obszarach (np. obrocie surowcami poddającymi się procesowi recyklingu), lecz mniejsza </a:t>
            </a:r>
            <a:r>
              <a:rPr lang="pl-PL" sz="2000" dirty="0" smtClean="0">
                <a:solidFill>
                  <a:srgbClr val="003366"/>
                </a:solidFill>
              </a:rPr>
              <a:t>w innych </a:t>
            </a:r>
            <a:r>
              <a:rPr lang="pl-PL" sz="2000" dirty="0">
                <a:solidFill>
                  <a:srgbClr val="003366"/>
                </a:solidFill>
              </a:rPr>
              <a:t>(np. w obszarze zielonych zamówień publicznych</a:t>
            </a:r>
            <a:r>
              <a:rPr lang="pl-PL" sz="2000" dirty="0" smtClean="0">
                <a:solidFill>
                  <a:srgbClr val="003366"/>
                </a:solidFill>
              </a:rPr>
              <a:t>).</a:t>
            </a:r>
            <a:endParaRPr lang="pl-PL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91886" y="1248227"/>
            <a:ext cx="11495314" cy="424108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 zidentyfikowała dla całej UE sektory GOZ, dokonała ich oceny i zaproponowała wskaźniki </a:t>
            </a:r>
            <a:r>
              <a:rPr lang="pl-PL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monitorowania i wskazała sektory priorytetowe  </a:t>
            </a:r>
          </a:p>
          <a:p>
            <a:pPr marL="363538" indent="3635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 smtClean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 smtClean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 smtClean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</a:t>
            </a:r>
            <a:r>
              <a:rPr lang="pl-PL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każdego z tych obszarów zaproponowano jeden lub kilka wskaźników, np. </a:t>
            </a:r>
            <a:endParaRPr lang="pl-PL" dirty="0" smtClean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samowystarczalność </a:t>
            </a:r>
            <a:r>
              <a:rPr lang="pl-PL" dirty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 w zakresie dostępu do surowców </a:t>
            </a:r>
            <a:r>
              <a:rPr lang="pl-PL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(surowce krytycznych</a:t>
            </a:r>
            <a:r>
              <a:rPr lang="pl-PL" dirty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udział zielonych zamówień publicznych,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wielkość wytwarzanych odpadów,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poziom recyklingu dla poszczególnych strumieni odpadów,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wysokość inwestycji w działania i sektory GOZ,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patentów związanych z gospodarowaniem i recyklingiem odpadami</a:t>
            </a:r>
            <a:r>
              <a:rPr lang="pl-PL" dirty="0" smtClean="0">
                <a:solidFill>
                  <a:srgbClr val="51BC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Źródło: SPRAWOZDANIE KOMISJI DLA PARLAMENTU EUROPEJSKIEGO, RADY, EUROPEJSKIEGO KOMITETU EKONOMICZNO-SPOŁECZNEGO I KOMITETU REGIONÓW z wdrażania planu działania dotyczącego gospodarki o obiegu zamkniętym, Bruksela 04.03.2019, COM(2019) 190 </a:t>
            </a:r>
            <a:r>
              <a:rPr lang="pl-PL" sz="1200" i="1" dirty="0" err="1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endParaRPr lang="pl-PL" sz="1200" i="1" dirty="0">
              <a:solidFill>
                <a:srgbClr val="003366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0" dirty="0">
                <a:solidFill>
                  <a:srgbClr val="003366"/>
                </a:solidFill>
              </a:rPr>
              <a:t>Wskaźniki UE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31615"/>
              </p:ext>
            </p:extLst>
          </p:nvPr>
        </p:nvGraphicFramePr>
        <p:xfrm>
          <a:off x="926122" y="2297723"/>
          <a:ext cx="10034954" cy="1805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7477"/>
                <a:gridCol w="5017477"/>
              </a:tblGrid>
              <a:tr h="1805354">
                <a:tc>
                  <a:txBody>
                    <a:bodyPr/>
                    <a:lstStyle/>
                    <a:p>
                      <a:pPr marL="363538" indent="36353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produkcja i konsumpcja,  </a:t>
                      </a:r>
                    </a:p>
                    <a:p>
                      <a:pPr marL="363538" indent="36353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gospodarowanie odpadami, </a:t>
                      </a:r>
                    </a:p>
                    <a:p>
                      <a:pPr marL="363538" indent="36353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surowce wtórne,</a:t>
                      </a:r>
                    </a:p>
                    <a:p>
                      <a:pPr marL="363538" indent="36353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konkurencyjność i innowacje</a:t>
                      </a:r>
                      <a:endParaRPr lang="pl-PL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tworzywa sztuczne,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odpady spożywcze,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surowce krytyczne,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odpady z budowy i rozbiórki,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 biomasa i </a:t>
                      </a:r>
                      <a:r>
                        <a:rPr lang="pl-PL" sz="2000" dirty="0" err="1" smtClean="0">
                          <a:solidFill>
                            <a:schemeClr val="bg1"/>
                          </a:solidFill>
                        </a:rPr>
                        <a:t>bioprodukty</a:t>
                      </a:r>
                      <a:r>
                        <a:rPr lang="pl-PL" sz="2000" dirty="0" smtClean="0">
                          <a:solidFill>
                            <a:schemeClr val="bg1"/>
                          </a:solidFill>
                        </a:rPr>
                        <a:t>).</a:t>
                      </a:r>
                      <a:endParaRPr lang="pl-PL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5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375E0E40-C3D2-4DF1-86B1-D46B9455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361950"/>
            <a:ext cx="4161559" cy="68091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72409C0-4233-4B7B-B1DB-A24C317CA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0" r="24618"/>
          <a:stretch/>
        </p:blipFill>
        <p:spPr>
          <a:xfrm>
            <a:off x="0" y="190500"/>
            <a:ext cx="7734300" cy="6640606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B855755-EC76-4082-8A3F-5D55058C095B}"/>
              </a:ext>
            </a:extLst>
          </p:cNvPr>
          <p:cNvSpPr/>
          <p:nvPr/>
        </p:nvSpPr>
        <p:spPr>
          <a:xfrm>
            <a:off x="10260106" y="-26894"/>
            <a:ext cx="1931894" cy="6884894"/>
          </a:xfrm>
          <a:prstGeom prst="rect">
            <a:avLst/>
          </a:prstGeom>
          <a:solidFill>
            <a:srgbClr val="8FD0CC"/>
          </a:solidFill>
          <a:ln>
            <a:solidFill>
              <a:srgbClr val="8E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istniejące 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strategie,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planowanych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4DCCCDB5-9FC1-4D23-A597-3CA3D6A6EE4F}"/>
              </a:ext>
            </a:extLst>
          </p:cNvPr>
          <p:cNvSpPr/>
          <p:nvPr/>
        </p:nvSpPr>
        <p:spPr>
          <a:xfrm>
            <a:off x="2354916" y="628665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i="1" dirty="0"/>
              <a:t>Źródło: </a:t>
            </a:r>
            <a:r>
              <a:rPr lang="pl-PL" sz="1200" i="1" dirty="0" err="1"/>
              <a:t>Spatial</a:t>
            </a:r>
            <a:r>
              <a:rPr lang="pl-PL" sz="1200" i="1" dirty="0"/>
              <a:t> foresight, </a:t>
            </a:r>
            <a:r>
              <a:rPr lang="en-US" sz="1200" i="1" dirty="0"/>
              <a:t>Circular economy strategies and</a:t>
            </a:r>
            <a:r>
              <a:rPr lang="pl-PL" sz="1200" i="1" dirty="0"/>
              <a:t> </a:t>
            </a:r>
            <a:r>
              <a:rPr lang="en-US" sz="1200" i="1" dirty="0"/>
              <a:t>roadmaps in Europe</a:t>
            </a:r>
            <a:r>
              <a:rPr lang="pl-PL" sz="1200" i="1" dirty="0"/>
              <a:t>, 2019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734300" y="1269892"/>
            <a:ext cx="25258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3366"/>
                </a:solidFill>
              </a:rPr>
              <a:t>Lokalizacja istniejących i przyszłych </a:t>
            </a:r>
            <a:r>
              <a:rPr lang="pl-PL" sz="2000" b="1" dirty="0" smtClean="0">
                <a:solidFill>
                  <a:srgbClr val="003366"/>
                </a:solidFill>
              </a:rPr>
              <a:t>strategii</a:t>
            </a:r>
          </a:p>
          <a:p>
            <a:endParaRPr lang="pl-PL" sz="2000" b="1" dirty="0"/>
          </a:p>
          <a:p>
            <a:r>
              <a:rPr lang="pl-PL" sz="2000" b="1" dirty="0">
                <a:solidFill>
                  <a:srgbClr val="51BCB6"/>
                </a:solidFill>
              </a:rPr>
              <a:t>Czynniki: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3366"/>
                </a:solidFill>
              </a:rPr>
              <a:t>Obecność pierwszych </a:t>
            </a:r>
            <a:r>
              <a:rPr lang="pl-PL" sz="2000" dirty="0" smtClean="0">
                <a:solidFill>
                  <a:srgbClr val="003366"/>
                </a:solidFill>
              </a:rPr>
              <a:t>użytkowników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033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rgbClr val="003366"/>
                </a:solidFill>
              </a:rPr>
              <a:t>Strategie </a:t>
            </a:r>
            <a:r>
              <a:rPr lang="pl-PL" sz="2000" dirty="0">
                <a:solidFill>
                  <a:srgbClr val="003366"/>
                </a:solidFill>
              </a:rPr>
              <a:t>krajowe </a:t>
            </a:r>
            <a:r>
              <a:rPr lang="pl-PL" sz="2000" dirty="0" smtClean="0">
                <a:solidFill>
                  <a:srgbClr val="003366"/>
                </a:solidFill>
              </a:rPr>
              <a:t>ułatwiające wprowadzenie  strategii regionalnych</a:t>
            </a:r>
            <a:endParaRPr lang="pl-PL" sz="2000" dirty="0">
              <a:solidFill>
                <a:srgbClr val="0033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3366"/>
                </a:solidFill>
              </a:rPr>
              <a:t>Systemy zdecentralizowane</a:t>
            </a:r>
          </a:p>
        </p:txBody>
      </p:sp>
    </p:spTree>
    <p:extLst>
      <p:ext uri="{BB962C8B-B14F-4D97-AF65-F5344CB8AC3E}">
        <p14:creationId xmlns:p14="http://schemas.microsoft.com/office/powerpoint/2010/main" val="19861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pl-PL" sz="3600" dirty="0">
                <a:solidFill>
                  <a:srgbClr val="003366"/>
                </a:solidFill>
              </a:rPr>
              <a:t>Strategie </a:t>
            </a:r>
            <a:r>
              <a:rPr lang="pl-PL" sz="36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GOZ </a:t>
            </a:r>
            <a:endParaRPr lang="en-US" sz="3600" dirty="0">
              <a:solidFill>
                <a:srgbClr val="003366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03410BE-28CC-419E-8350-CD1DDD1BA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231723"/>
              </p:ext>
            </p:extLst>
          </p:nvPr>
        </p:nvGraphicFramePr>
        <p:xfrm>
          <a:off x="651511" y="1245870"/>
          <a:ext cx="10732770" cy="510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22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3895</Words>
  <Application>Microsoft Office PowerPoint</Application>
  <PresentationFormat>Panoramiczny</PresentationFormat>
  <Paragraphs>819</Paragraphs>
  <Slides>34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34</vt:i4>
      </vt:variant>
    </vt:vector>
  </HeadingPairs>
  <TitlesOfParts>
    <vt:vector size="43" baseType="lpstr">
      <vt:lpstr>Arial</vt:lpstr>
      <vt:lpstr>Azo Sans</vt:lpstr>
      <vt:lpstr>Azo Sans Medium</vt:lpstr>
      <vt:lpstr>Calibri</vt:lpstr>
      <vt:lpstr>Calibri Light</vt:lpstr>
      <vt:lpstr>Times New Roman</vt:lpstr>
      <vt:lpstr>Wingdings</vt:lpstr>
      <vt:lpstr>Motyw pakietu Office</vt:lpstr>
      <vt:lpstr>1_Motyw pakietu Office</vt:lpstr>
      <vt:lpstr>Prezentacja programu PowerPoint</vt:lpstr>
      <vt:lpstr>Wskaźniki i monitoring </vt:lpstr>
      <vt:lpstr>Zużycie surowców na świecie</vt:lpstr>
      <vt:lpstr>Wskaźniki GOZ w Chinach </vt:lpstr>
      <vt:lpstr>Zużycie surowców i GOZ w UE</vt:lpstr>
      <vt:lpstr>Monitorowanie GOZ  według KOM KE 2018/29</vt:lpstr>
      <vt:lpstr>Wskaźniki UE</vt:lpstr>
      <vt:lpstr>Prezentacja programu PowerPoint</vt:lpstr>
      <vt:lpstr>Strategie GOZ </vt:lpstr>
      <vt:lpstr>Źródła informacji - strategie</vt:lpstr>
      <vt:lpstr>Wskaźniki: Holandia (1)</vt:lpstr>
      <vt:lpstr>Wskaźniki: Holandia (2)</vt:lpstr>
      <vt:lpstr>Wskaźniki: Włochy (1)  </vt:lpstr>
      <vt:lpstr>Wskaźniki: Włochy (2)  </vt:lpstr>
      <vt:lpstr>Wskaźniki: Wielka Brytania </vt:lpstr>
      <vt:lpstr>Wskaźniki: Austria </vt:lpstr>
      <vt:lpstr>Wskaźniki: Portugalia </vt:lpstr>
      <vt:lpstr>Wskaźniki: Portugalia/Porto </vt:lpstr>
      <vt:lpstr>Wskaźniki: Francja/Paryż </vt:lpstr>
      <vt:lpstr>Wskaźniki: Hiszpania</vt:lpstr>
      <vt:lpstr>Wskaźniki: Łotwa</vt:lpstr>
      <vt:lpstr>Wskaźniki: ranking krajów</vt:lpstr>
      <vt:lpstr>Wskaźniki: Polska (dyskusja)</vt:lpstr>
      <vt:lpstr>Wybrane wskaźniki przepływów materiałów w gospodarce polskiej i UE</vt:lpstr>
      <vt:lpstr>Zestawienie danych dotyczących materiałochłonności i energochłonności  dla całej Sekcji C </vt:lpstr>
      <vt:lpstr>Zużycie materiałów oraz produkcja sprzedana działów sekcji C </vt:lpstr>
      <vt:lpstr>2009</vt:lpstr>
      <vt:lpstr>Podsumowanie</vt:lpstr>
      <vt:lpstr>GOZ w sieci</vt:lpstr>
      <vt:lpstr>Warsztaty</vt:lpstr>
      <vt:lpstr>Dlaczego projekt oto-GOZ?  – jak monitorować GOZ w Polsce</vt:lpstr>
      <vt:lpstr> Faza badawcza (FAZA A) </vt:lpstr>
      <vt:lpstr> Faza badawcza (FAZA A)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Ewelina Pędziwiatr</dc:creator>
  <cp:lastModifiedBy>Kulczycka</cp:lastModifiedBy>
  <cp:revision>127</cp:revision>
  <dcterms:created xsi:type="dcterms:W3CDTF">2019-06-24T20:07:09Z</dcterms:created>
  <dcterms:modified xsi:type="dcterms:W3CDTF">2019-09-23T05:36:07Z</dcterms:modified>
</cp:coreProperties>
</file>