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2" r:id="rId2"/>
    <p:sldId id="327" r:id="rId3"/>
    <p:sldId id="328" r:id="rId4"/>
    <p:sldId id="329" r:id="rId5"/>
    <p:sldId id="330" r:id="rId6"/>
    <p:sldId id="324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</p:sldIdLst>
  <p:sldSz cx="12192000" cy="6858000"/>
  <p:notesSz cx="6858000" cy="9144000"/>
  <p:embeddedFontLst>
    <p:embeddedFont>
      <p:font typeface="Aptos Black" panose="020B0004020202020204" pitchFamily="34" charset="0"/>
      <p:bold r:id="rId25"/>
      <p:boldItalic r:id="rId26"/>
    </p:embeddedFont>
    <p:embeddedFont>
      <p:font typeface="Halcom" panose="020B0604020202020204" charset="0"/>
      <p:regular r:id="rId2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4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589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EFC87-50C3-3044-CE05-06BA7BD2A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A084CD-ECBF-3108-1867-1EC854F55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9B9765-B420-1AC9-9232-2A4D3154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233FC4-AE0A-691D-E63F-3433B70C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61BCFA-975D-C8CB-BDC2-FF5BB281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60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1FC87-4EE5-F78F-E180-0B6A0B9D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97E73CE-B62F-9AED-48BF-C8ABE2427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9894DD-DD90-A89B-7E80-FA0247CB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54E3D3-47A8-BA11-B6DE-0EF6CAD33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A9A2E1-88EF-1FFB-007E-42B2AF59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51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7F3D22-A516-9D40-4CF2-A6EFA7748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35B4A82-3EAD-440B-5A7F-F7B286F88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0E0813-2D43-445B-044A-5B472363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91C942-DA0E-91BA-DBBF-7AE46D70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4CB0BC-4A0D-F71C-53BA-A73CA29A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15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450742-476F-A771-F1D4-22302A39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36EC77-D564-5A04-BBFA-01582FED8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C69DA3-846A-A29B-9969-8192306C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27154E-ECF7-A07A-1961-94612F77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9E7BC7-82FF-C486-4CAA-B29297D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17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DAEFE-E1B2-2A03-CF2A-CBFBDBBA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3CA311-D476-869A-8A48-58044B307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2C3DD5-7DFD-D333-1FC8-CF141997A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D7C2A-9811-BEE8-2CE7-F307DF60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6379DA-7466-EE10-2879-4F06E4A7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80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D111BA-F28B-DF41-257A-D91C9041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3320C7-CCDB-3F03-B92C-E88A5DBAB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24CFA8-B98F-FBC2-5852-4C0F3CD8E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706EAD-9342-551D-AE94-36A59639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EB71A7-1346-2E04-5A1D-AEF92FAC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1987B9-1048-4BD3-C858-269CA6BD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0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134FB7-2881-C13D-11EF-078E58B2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D7A3080-5539-A255-1020-2E89729D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79285F-9A92-BE98-B3D2-D0AA652E9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EDE56F8-38B6-D8CF-A84A-FEAE7BF77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08FD23-5E8E-B42E-89AF-EAC7903D9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D5036AC-FD85-249B-BB70-9BEF37B2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F67FAA6-8EAC-28E1-D1F1-87A3443A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CA58D1D-0D8E-2274-635B-BF87FE51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80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7036C-1E76-B551-0F38-20338984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E8F6945-D46C-A362-AFC0-1E502FA8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13B592-F645-6E96-3D66-45FE608C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9D27887-A5BB-0774-D554-1991FB0E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39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06734CE-F2E6-8F32-0F88-11B2E7B4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E45971B-CBAF-8D55-4B5F-448EAE55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916F81-9B5B-CB9B-154E-EE501735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18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D6B55E-2463-F0A2-8C62-160CC8457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E328F7-4F9D-57A4-CDF8-CA03DAE0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B1EC82B-40DC-5373-0D7A-3BB655A8C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391194C-B3E6-A979-50A1-B1AD785F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2D2539-4F4D-A723-E4F9-B8FC1C09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E96197-A76A-F157-E60C-52613AE7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39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3742BA-5D65-1EB8-7110-F8CE4CE4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E3E94B4-C0E8-EB3C-61B4-C52B88DE3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DB8060-7020-47A6-B89F-568E977A2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D3B8DD-CC2F-27E5-00B8-23B3D808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A32426-8D62-724D-F3E9-603CB652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482ED8-BE88-E5D2-8467-01ECF8DD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88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38C925E-0181-DA6E-F74F-6E7F0CCF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5DB821B-B5EA-4B9D-F469-ACB16BBDA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27C10B-417B-3A13-E673-B5440BAE8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E1DE9-46FA-4877-ABC6-4A3C2A947919}" type="datetimeFigureOut">
              <a:rPr lang="pl-PL" smtClean="0"/>
              <a:t>17.11.2025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3084E4-D8AF-C216-DDBB-EB6392D85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E2D6C7-5A94-8886-D788-4142F550B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90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B15C143-F2EB-9720-23D5-B56C5E15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BC2CE-0DF4-30B6-60F3-4C775845B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B3D8835-485E-450A-EA44-92E34AC0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5BABE3BA-A3F2-7722-0642-C58148980345}"/>
              </a:ext>
            </a:extLst>
          </p:cNvPr>
          <p:cNvSpPr txBox="1">
            <a:spLocks/>
          </p:cNvSpPr>
          <p:nvPr/>
        </p:nvSpPr>
        <p:spPr>
          <a:xfrm>
            <a:off x="838198" y="757647"/>
            <a:ext cx="10866121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Od 2006 r. obserwowano systematyczny spadek odsetka stosujących codziennie tradycyjne wyroby tytoniowe (papierosy, fajka, cygara) zarówno wśród mężczyzn,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jak i kobiet trend ten uległ jednak zahamowaniu.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Na początku 2025 r. codzienne palenie deklarowało 28,8% mężczyzn oraz 20,3% kobiet. W przypadku mężczyzn widoczny jest niewielki wzrost odsetka palących, wśród kobiet spadek również uległ spowolnieniu.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Codzienne palenie tytoniu deklaruje 34,5% mężczyzn i 25,0% kobiet w wieku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40–59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Elektroniczne zamienniki stosowało codziennie 19,8% mężczyzn i 12,0% procent kobiet w wieku 20-39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Wśród osób palących codziennie 23,0% używa również zamienników tradycyjnych papierosów.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12849F3-9BEA-EF57-6EF2-7E1A63C79F86}"/>
              </a:ext>
            </a:extLst>
          </p:cNvPr>
          <p:cNvSpPr txBox="1"/>
          <p:nvPr/>
        </p:nvSpPr>
        <p:spPr>
          <a:xfrm>
            <a:off x="838198" y="6100353"/>
            <a:ext cx="10866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D5443E"/>
              </a:buClr>
              <a:buNone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Źródło: Raport “Sytuacja zdrowotna ludności Polski i jej uwarunkowania – 2025”. Narodowy Instytut Zdrowia Publicznego NIZP - PIB</a:t>
            </a:r>
          </a:p>
        </p:txBody>
      </p:sp>
    </p:spTree>
    <p:extLst>
      <p:ext uri="{BB962C8B-B14F-4D97-AF65-F5344CB8AC3E}">
        <p14:creationId xmlns:p14="http://schemas.microsoft.com/office/powerpoint/2010/main" val="167151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AEFC9-0AE3-2495-71C8-243414297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278A20-089C-A8B5-43E5-30BF9D555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73AB408-6847-76BD-2DBD-FF9C4DD2963F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młodzi ludzie sięgają po e-papierosy?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A3E1F691-B840-8C20-D5CA-A00288A8DF93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515600" cy="46274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Smaki i zapachy projektowane, by przyciągać młodzież.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Kolorowe opakowania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influencerzy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w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social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mediach.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Przemysł tytoniowy stosuje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strategię manipulacji i uzależniania jak najwcześniej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Producenci e-papierosów oferują znacznie więcej smaków niż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przypadku innych produktów nikotynowych, co czyni 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szczególnie atrakcyjnymi dla dzieci. Aromaty mogą maskować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nieprzyjemny smak nikotyny, zwiększać toksyczność aerozolu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ułatwiać przejście od eksperymentowania do regularnego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używania. 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Marketing e-papierosów przeważnie opiera się na mediach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społecznościowych i znanych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influencerach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co zwiększa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akceptację i chęć sięgnięcia po nie wśród młodzieży.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Urządzenia te są często dyskretne i łatwe do ukrycia. Wersje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jednorazowe zawierają coraz więcej nikotyny i łatwo dostępne.</a:t>
            </a:r>
          </a:p>
        </p:txBody>
      </p:sp>
      <p:pic>
        <p:nvPicPr>
          <p:cNvPr id="4" name="Obraz 3" descr="Obraz zawierający kreskówka&#10;&#10;Zawartość wygenerowana przez AI może być niepoprawna.">
            <a:extLst>
              <a:ext uri="{FF2B5EF4-FFF2-40B4-BE49-F238E27FC236}">
                <a16:creationId xmlns:a16="http://schemas.microsoft.com/office/drawing/2014/main" id="{20A02733-C0E5-1958-4EB7-5E763143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2506158"/>
            <a:ext cx="4308836" cy="44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D2C1-6F42-8FBF-A74F-9386973E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70B627-B6E3-CC53-26C1-247F8F3A8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3386556-52F7-2D17-FBD2-BDE5BC7BDD7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9314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palenie i </a:t>
            </a:r>
            <a:r>
              <a:rPr lang="pl-PL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wapowanie</a:t>
            </a: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 jest niebezpieczne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F6B97B9F-9A74-2EBA-1698-9623A5C8555F}"/>
              </a:ext>
            </a:extLst>
          </p:cNvPr>
          <p:cNvSpPr txBox="1">
            <a:spLocks/>
          </p:cNvSpPr>
          <p:nvPr/>
        </p:nvSpPr>
        <p:spPr>
          <a:xfrm>
            <a:off x="5512526" y="1825625"/>
            <a:ext cx="6257108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Dym papierosowy zawiera wiele toksycznych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rakotwórczych związków: substancje smoliste, tlenek węgla i inne szkodliwe produkty spalania.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Negatywne skutki to m.in.: uszkodzenie płuc, choroby układu krążenia i nowotwory.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przypadku e-papierosów również stwierdzono substancje szkodliwe: glikol propylenowy, chrom, aldehydy, benzopiren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inne, które mogą działać toksycznie na drogi oddechowe, wątrobę lub serce.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Często zdarza się, że nastolatki palą zamiennie papierosy tradycyjne i elektroniczne – co może zwiększać szkody, a nie redukować je.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6716B70-95E7-2C20-1304-1BBDCFBF5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253"/>
          <a:stretch>
            <a:fillRect/>
          </a:stretch>
        </p:blipFill>
        <p:spPr>
          <a:xfrm>
            <a:off x="422366" y="1825625"/>
            <a:ext cx="4823338" cy="46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1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725F7-4187-4EAD-88A1-2BBF9570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F12FC7B-61CC-E6CE-25C9-23437E953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099F3DB-E9DA-B026-63EC-247EBD85B1B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Co znajduje się w dymie papierosowym – papierosy tradycyjne?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A80AD7E-8FD7-551D-C714-A877193C9CBB}"/>
              </a:ext>
            </a:extLst>
          </p:cNvPr>
          <p:cNvSpPr txBox="1">
            <a:spLocks/>
          </p:cNvSpPr>
          <p:nvPr/>
        </p:nvSpPr>
        <p:spPr>
          <a:xfrm>
            <a:off x="838200" y="2403566"/>
            <a:ext cx="10931434" cy="43368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dymie papierosowym znajduje się około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 tysięcy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różnych związków chemicznych, np.: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aceton – rozpuszczalnik, składnik farb,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cyjanowodór – kwas pruski stosowany w komorach gazowych w czasie II wojny światowej,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tlenek węgla – składnik spalin tzw. czad,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arsen – trucizna, składnik chemicznych środków bojowych!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 produkcji papierosów dodaje się oprócz nikotyny, nawet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400–600 dodatkowych substancji!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Wśród nich jest co najmniej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70 o udowodnionym działaniu rakotwórczym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  Te związki po przedostaniu się do organizmu są przekształcane (biotransformacja) i mogą uszkadzać wiele narządów.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Zwróć uwagę! Bierne palenie (narażenie na dym tytoniowy osoby niepalącej) jest również szkodliwe i może prowadzić do wielu chorób, w tym nowotworów płuc. </a:t>
            </a:r>
          </a:p>
        </p:txBody>
      </p:sp>
    </p:spTree>
    <p:extLst>
      <p:ext uri="{BB962C8B-B14F-4D97-AF65-F5344CB8AC3E}">
        <p14:creationId xmlns:p14="http://schemas.microsoft.com/office/powerpoint/2010/main" val="383218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EB5D1-B7D1-982F-0EDA-8EFE31D7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FBB946-318A-9C13-AE45-BDE41F8A6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Obraz 8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BF521B25-7AE0-52EF-3D51-D20B2836A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3" b="16534"/>
          <a:stretch>
            <a:fillRect/>
          </a:stretch>
        </p:blipFill>
        <p:spPr>
          <a:xfrm>
            <a:off x="916576" y="70490"/>
            <a:ext cx="10358846" cy="67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135F-9848-9B84-943B-061234F4E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86B183-0EF6-B82F-7C3B-14C2A54A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93A1CC64-35D3-AEC1-508D-986A0C9A4191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E-papierosy – co warto o nich wiedzieć?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86936DDA-F137-BB27-0A99-D945F7E13ED8}"/>
              </a:ext>
            </a:extLst>
          </p:cNvPr>
          <p:cNvSpPr txBox="1">
            <a:spLocks/>
          </p:cNvSpPr>
          <p:nvPr/>
        </p:nvSpPr>
        <p:spPr>
          <a:xfrm>
            <a:off x="838200" y="1554481"/>
            <a:ext cx="10931434" cy="5146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Toksyczność e-papierosów zależy od marki, modelu i smaku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liquidu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Wyniki badań dot. składu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liquidów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są bardzo różne, często sprzeczne, ponieważ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nie są poddawane kontroli i szczegółowym badaniom, przez co nie wiemy, co inhalujemy do swoich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Część producentów wskazuje na niższą niż w papierosach tradycyjnych ilość toksyn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substancji rakotwórczych (bo nie ma procesu spalania), co bywa przedstawiane jako mniejsze ryzyko dla zdrowia.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Badania wykazały obecność wielu szkodliwych substancji, np. glikolu propylenowego, chromu, substancji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kardiotoksycznych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(szkodliwych dla serca i naczyń krwionośnych), np. nikotyna → powoduje skurczanie naczyń i zwiększa lepkość krwi, rakotwórczych, np. akrylonitryl,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nitrozoaminy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chrom, nikiel, ołów.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mogą wywoływać stany zapalne w drogach oddechowych, powodują powstawanie w organizmie zbyt dużej ilości szkodliwych cząsteczek – wolnych rodników.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Zwróć uwagę! Szczególnie niebezpieczne są e-papierosy pochodzące z nieznanych źródeł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ponieważ nie podlegają kontroli jakości i mogą zawierać szkodliwe lub nieznane substancje, a nawet substancje psychoaktywne.</a:t>
            </a:r>
          </a:p>
        </p:txBody>
      </p:sp>
    </p:spTree>
    <p:extLst>
      <p:ext uri="{BB962C8B-B14F-4D97-AF65-F5344CB8AC3E}">
        <p14:creationId xmlns:p14="http://schemas.microsoft.com/office/powerpoint/2010/main" val="47674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2983-E3C4-F5B5-6784-85088811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D3EFD0E-871B-8848-08E4-CF40B3544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A13F40A-27F9-5296-BD6F-A05CD312B288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Uzależnienie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B302-289D-89CC-C796-ED3D638494C0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Nikotyna odbiera wolność –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 jednostka chorobowa w klasyfikacji ICD 10 pod symbolem F17: Zaburzenia psychiczne i zaburzenia zachowania spowodowane paleniem tytoniu.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Zamiast cieszyć się swobodą i możliwościami życia, stajemy się niewolnikami nałogu, który dyktuje, kiedy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ile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wapujemy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/ wypalamy/ używamy.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pozwólmy, aby przemysł tytoniowy decydował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 naszym zdrowiu. Szkoda na to życia i pieniędzy.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mamy z tego żadnych korzyści! Jedynym beneficjentem jest przemysł tytoniowy – a my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przecież chcemy wspierać zdrowie a nie przemysł! </a:t>
            </a:r>
          </a:p>
        </p:txBody>
      </p:sp>
      <p:pic>
        <p:nvPicPr>
          <p:cNvPr id="6" name="Obraz 5" descr="Obraz zawierający osoba, paznokieć, Akcesoria modowe, palec&#10;&#10;Zawartość wygenerowana przez AI może być niepoprawna.">
            <a:extLst>
              <a:ext uri="{FF2B5EF4-FFF2-40B4-BE49-F238E27FC236}">
                <a16:creationId xmlns:a16="http://schemas.microsoft.com/office/drawing/2014/main" id="{36420D80-C6DD-403F-DBFD-8382F9447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5"/>
          <a:stretch>
            <a:fillRect/>
          </a:stretch>
        </p:blipFill>
        <p:spPr>
          <a:xfrm>
            <a:off x="7698792" y="156755"/>
            <a:ext cx="3943254" cy="6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6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900A6-77CC-69AD-B555-606B40A0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A27BFF5-D1CE-2E8E-4C89-F892FCA01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A09EEF8-E963-3184-A00C-F3F51ACCE248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A jakie jest prawo i regulacje w Polsce?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DA251BF-C179-8ECA-2424-5AC78F1BE833}"/>
              </a:ext>
            </a:extLst>
          </p:cNvPr>
          <p:cNvSpPr txBox="1">
            <a:spLocks/>
          </p:cNvSpPr>
          <p:nvPr/>
        </p:nvSpPr>
        <p:spPr>
          <a:xfrm>
            <a:off x="4510388" y="1825625"/>
            <a:ext cx="684341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Zakaz sprzedaży papierosów elektronicznych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woreczków nikotynowych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osobom &lt;18 r.ż. 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Dotyczy również produktów „beznikotynowych”.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Wprowadzono regulacje podatkowe (akcyza) na wyroby nikotynowe, w tym płyny do e-papierosów, produkty jednorazowe.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Trwają prace nad zakazem smaków i zakazem jednorazowych e-papierosów</a:t>
            </a:r>
          </a:p>
        </p:txBody>
      </p:sp>
      <p:pic>
        <p:nvPicPr>
          <p:cNvPr id="7" name="Obraz 6" descr="Obraz zawierający osoba, ubrania, Ludzka twarz, okulary/szklanki&#10;&#10;Zawartość wygenerowana przez AI może być niepoprawna.">
            <a:extLst>
              <a:ext uri="{FF2B5EF4-FFF2-40B4-BE49-F238E27FC236}">
                <a16:creationId xmlns:a16="http://schemas.microsoft.com/office/drawing/2014/main" id="{2760653D-101B-B741-AA20-1791A019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551748"/>
            <a:ext cx="3618411" cy="530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7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7CE6-2254-7EF0-D6B1-781340E7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365376-E9B4-B6A2-06B7-39C69C98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2980802-1C12-206E-E274-DF6CFD0C3A9C}"/>
              </a:ext>
            </a:extLst>
          </p:cNvPr>
          <p:cNvSpPr txBox="1">
            <a:spLocks/>
          </p:cNvSpPr>
          <p:nvPr/>
        </p:nvSpPr>
        <p:spPr>
          <a:xfrm>
            <a:off x="838199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Każda decyzja o rzuceniu palenia jest krokiem w stronę poprawy zdrowia</a:t>
            </a:r>
          </a:p>
        </p:txBody>
      </p:sp>
      <p:pic>
        <p:nvPicPr>
          <p:cNvPr id="6" name="Obraz 5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E7FB73CC-D82D-006D-B71D-288FD65A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2495006" y="2935831"/>
            <a:ext cx="6596743" cy="26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E33D0-3DCE-FAAF-318D-13942586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143911-1FCE-E59B-11F7-9FF9E8893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F513CE8-79E9-349C-51A4-6FE5248D1D0B}"/>
              </a:ext>
            </a:extLst>
          </p:cNvPr>
          <p:cNvSpPr txBox="1">
            <a:spLocks/>
          </p:cNvSpPr>
          <p:nvPr/>
        </p:nvSpPr>
        <p:spPr>
          <a:xfrm>
            <a:off x="715191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Co możesz zyskać bez nikotyny?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49B1869-B632-4CE4-149E-7E765B3604FA}"/>
              </a:ext>
            </a:extLst>
          </p:cNvPr>
          <p:cNvSpPr txBox="1">
            <a:spLocks/>
          </p:cNvSpPr>
          <p:nvPr/>
        </p:nvSpPr>
        <p:spPr>
          <a:xfrm>
            <a:off x="1821943" y="5199018"/>
            <a:ext cx="2485207" cy="9143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Wolność od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uzależnienia.</a:t>
            </a:r>
          </a:p>
        </p:txBody>
      </p:sp>
      <p:pic>
        <p:nvPicPr>
          <p:cNvPr id="7" name="Obraz 6" descr="Obraz zawierający osoba, ubrania, dżinsy, Spodnie&#10;&#10;Zawartość wygenerowana przez AI może być niepoprawna.">
            <a:extLst>
              <a:ext uri="{FF2B5EF4-FFF2-40B4-BE49-F238E27FC236}">
                <a16:creationId xmlns:a16="http://schemas.microsoft.com/office/drawing/2014/main" id="{F340D300-AC8F-312F-F488-E1C3A2193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04" y="1280159"/>
            <a:ext cx="3232777" cy="5545615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D9B434A-C290-4A8E-80A4-ECED2BFA4CEA}"/>
              </a:ext>
            </a:extLst>
          </p:cNvPr>
          <p:cNvSpPr txBox="1">
            <a:spLocks/>
          </p:cNvSpPr>
          <p:nvPr/>
        </p:nvSpPr>
        <p:spPr>
          <a:xfrm>
            <a:off x="1342210" y="1753904"/>
            <a:ext cx="2584269" cy="15509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Lepsza pamięć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koncentracja.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4C08AD82-DF21-CEC0-2ACC-FE0D0FFF5715}"/>
              </a:ext>
            </a:extLst>
          </p:cNvPr>
          <p:cNvSpPr txBox="1">
            <a:spLocks/>
          </p:cNvSpPr>
          <p:nvPr/>
        </p:nvSpPr>
        <p:spPr>
          <a:xfrm>
            <a:off x="8658498" y="2334374"/>
            <a:ext cx="2340428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Więcej energii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kondycji.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F9F89BA6-A239-874A-3233-8E90FA420EE1}"/>
              </a:ext>
            </a:extLst>
          </p:cNvPr>
          <p:cNvSpPr txBox="1">
            <a:spLocks/>
          </p:cNvSpPr>
          <p:nvPr/>
        </p:nvSpPr>
        <p:spPr>
          <a:xfrm>
            <a:off x="1095104" y="3429000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Lepszy wygląd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samopoczucie.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09CA5B00-3CA9-1F3C-77A7-920C1EC10849}"/>
              </a:ext>
            </a:extLst>
          </p:cNvPr>
          <p:cNvSpPr txBox="1">
            <a:spLocks/>
          </p:cNvSpPr>
          <p:nvPr/>
        </p:nvSpPr>
        <p:spPr>
          <a:xfrm>
            <a:off x="8565157" y="4340348"/>
            <a:ext cx="3053167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Więcej pieniędzy.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51D39B0-C3E7-CCC5-A28A-B157D5183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00000">
            <a:off x="7968259" y="2668446"/>
            <a:ext cx="529743" cy="226344"/>
          </a:xfrm>
          <a:prstGeom prst="rect">
            <a:avLst/>
          </a:prstGeom>
        </p:spPr>
      </p:pic>
      <p:sp>
        <p:nvSpPr>
          <p:cNvPr id="15" name="Grafika 10">
            <a:extLst>
              <a:ext uri="{FF2B5EF4-FFF2-40B4-BE49-F238E27FC236}">
                <a16:creationId xmlns:a16="http://schemas.microsoft.com/office/drawing/2014/main" id="{209EDC65-4478-2726-3ED2-3F08AA704DED}"/>
              </a:ext>
            </a:extLst>
          </p:cNvPr>
          <p:cNvSpPr/>
          <p:nvPr/>
        </p:nvSpPr>
        <p:spPr>
          <a:xfrm rot="15651508" flipH="1">
            <a:off x="3936268" y="249199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Grafika 10">
            <a:extLst>
              <a:ext uri="{FF2B5EF4-FFF2-40B4-BE49-F238E27FC236}">
                <a16:creationId xmlns:a16="http://schemas.microsoft.com/office/drawing/2014/main" id="{E520EA3A-7CEB-9477-2FD8-6A05DB33ECC9}"/>
              </a:ext>
            </a:extLst>
          </p:cNvPr>
          <p:cNvSpPr/>
          <p:nvPr/>
        </p:nvSpPr>
        <p:spPr>
          <a:xfrm rot="6617224">
            <a:off x="7907864" y="4358191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7" name="Grafika 10">
            <a:extLst>
              <a:ext uri="{FF2B5EF4-FFF2-40B4-BE49-F238E27FC236}">
                <a16:creationId xmlns:a16="http://schemas.microsoft.com/office/drawing/2014/main" id="{1959C051-AECE-79A8-D706-C5BB8C59B7FE}"/>
              </a:ext>
            </a:extLst>
          </p:cNvPr>
          <p:cNvSpPr/>
          <p:nvPr/>
        </p:nvSpPr>
        <p:spPr>
          <a:xfrm rot="13313325" flipH="1">
            <a:off x="4046349" y="5262856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DDD5D549-023C-93A6-00EE-1C8CB1283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43142">
            <a:off x="3672771" y="3657174"/>
            <a:ext cx="529743" cy="2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A83D47D-54D9-4C3C-D64F-D2A0E45B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220CF35-6BC2-58A7-5AAE-F082754AD08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Cele zajęć: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23F252FD-EB07-C1E3-74E1-D083206DA5C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Zwiększenie wiedzy uczniów o zagrożeniach związanych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 używaniem papierosów, e-papierosów i innych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produktów nikotynowych.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Uświadomienie manipulacji stosowanych przez przemysł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tytoniowy i nikotynowy wobec młodych ludzi.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Rozwijanie umiejętności krytycznego myślenia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asertywnego odmawiania.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Wzmacnianie postaw prozdrowotnych i motywacji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 życia bez nikotyny.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Kształtowanie empatii, wsparcia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odpowiedzialności za własne zdrowie.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2DC3BBE-D4F1-A9BE-9598-C6B926761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r="34198"/>
          <a:stretch>
            <a:fillRect/>
          </a:stretch>
        </p:blipFill>
        <p:spPr>
          <a:xfrm>
            <a:off x="7167716" y="-3847"/>
            <a:ext cx="4650658" cy="68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8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1CB6-92EE-8D4E-DBF4-DBAB1244D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DD9ACFB-D630-4815-6068-241DFCF42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773E522-2678-55B6-D8C2-55B87BEAD45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B38638-55CC-5887-A4BD-A1ACFE25782C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587342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schemat 4K: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1. Krótkie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„Nie, dzięki.”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2. Komunikat o sobie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chcę tego wdychać.”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3. Konsekwencja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zmienię zdania.”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4. Kontrpropozycja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„Chodźmy gdzie indziej.”</a:t>
            </a:r>
          </a:p>
        </p:txBody>
      </p:sp>
      <p:pic>
        <p:nvPicPr>
          <p:cNvPr id="8" name="Obraz 7" descr="Obraz zawierający osoba, kciuk, ubrania, palec&#10;&#10;Zawartość wygenerowana przez AI może być niepoprawna.">
            <a:extLst>
              <a:ext uri="{FF2B5EF4-FFF2-40B4-BE49-F238E27FC236}">
                <a16:creationId xmlns:a16="http://schemas.microsoft.com/office/drawing/2014/main" id="{FA94BBED-457F-5805-5323-5936A90D6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04" y="479449"/>
            <a:ext cx="4303997" cy="63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65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342F1-C761-DEE0-A3ED-47AF8A440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E3AE0F6-0266-2774-F17D-10A5745F9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EB7B9E-189F-9083-E8D4-FD3715480C22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82AA70B4-EB5F-B7C6-84F4-A77B0508DA28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6254930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5 kroków skutecznej odmowy: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Powiedz stanowczo: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„Nie, nie palę.”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Użyj własnych słów: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„Zdecydowałem, że dbam o siebie.”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Wskaż konsekwencje: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chcę śmierdzieć dymem.”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Poproś, by nie proponowano Ci więcej.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Okaż pewność siebie – to Twój wybór.</a:t>
            </a: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</p:txBody>
      </p:sp>
      <p:pic>
        <p:nvPicPr>
          <p:cNvPr id="8" name="Obraz 7" descr="Obraz zawierający osoba, Ludzka twarz, ubrania, sweter&#10;&#10;Zawartość wygenerowana przez AI może być niepoprawna.">
            <a:extLst>
              <a:ext uri="{FF2B5EF4-FFF2-40B4-BE49-F238E27FC236}">
                <a16:creationId xmlns:a16="http://schemas.microsoft.com/office/drawing/2014/main" id="{A3282087-F6BC-130B-AE9A-BC129C61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5" y="803329"/>
            <a:ext cx="3657600" cy="60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2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CA33E-7696-2248-26EF-9E12C810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966BD64-2880-F7E1-016B-D4CB2B552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B9E7BAB-3CA1-D2F4-8CF7-2DA4B034612D}"/>
              </a:ext>
            </a:extLst>
          </p:cNvPr>
          <p:cNvSpPr txBox="1">
            <a:spLocks/>
          </p:cNvSpPr>
          <p:nvPr/>
        </p:nvSpPr>
        <p:spPr>
          <a:xfrm>
            <a:off x="838200" y="539003"/>
            <a:ext cx="10761617" cy="1041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Pamiętaj – każdy dzień bez nikotyny to sukces!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65F3DA-0D1B-129D-F89C-6735CEC606B7}"/>
              </a:ext>
            </a:extLst>
          </p:cNvPr>
          <p:cNvSpPr txBox="1">
            <a:spLocks/>
          </p:cNvSpPr>
          <p:nvPr/>
        </p:nvSpPr>
        <p:spPr>
          <a:xfrm>
            <a:off x="838201" y="2675187"/>
            <a:ext cx="1035666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Gdzie szukać pomocy: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Poradnia Leczenia Uzależnień (lista w PZH).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Telefoniczna Poradnia Pomocy Palącym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– 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801 108 108 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lub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22 211 80 15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Strona https://jakrzucicpalenie.pl.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E63A4A4-E860-355B-AA3C-D46876E68D5D}"/>
              </a:ext>
            </a:extLst>
          </p:cNvPr>
          <p:cNvSpPr txBox="1">
            <a:spLocks/>
          </p:cNvSpPr>
          <p:nvPr/>
        </p:nvSpPr>
        <p:spPr>
          <a:xfrm>
            <a:off x="838201" y="1328058"/>
            <a:ext cx="1051559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musisz palić, żeby być sobą.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Wolność to wybór – i to Twój wybór!</a:t>
            </a:r>
          </a:p>
        </p:txBody>
      </p:sp>
      <p:pic>
        <p:nvPicPr>
          <p:cNvPr id="7" name="Obraz 6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F384ADCD-2683-8CE3-F951-23031C5B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5871079" y="4240245"/>
            <a:ext cx="6006323" cy="24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żółty, Czcionka&#10;&#10;Zawartość wygenerowana przez AI może być niepoprawna.">
            <a:extLst>
              <a:ext uri="{FF2B5EF4-FFF2-40B4-BE49-F238E27FC236}">
                <a16:creationId xmlns:a16="http://schemas.microsoft.com/office/drawing/2014/main" id="{2DAB8B95-A9D1-A34C-B03A-05846612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56F16D95-4A97-D49C-C044-AAAD234C8409}"/>
              </a:ext>
            </a:extLst>
          </p:cNvPr>
          <p:cNvSpPr txBox="1">
            <a:spLocks/>
          </p:cNvSpPr>
          <p:nvPr/>
        </p:nvSpPr>
        <p:spPr>
          <a:xfrm>
            <a:off x="630282" y="6296297"/>
            <a:ext cx="10931434" cy="4441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Materiał do prezentacji opracowany na podstawie broszur wydanych przez GIS</a:t>
            </a:r>
          </a:p>
        </p:txBody>
      </p:sp>
    </p:spTree>
    <p:extLst>
      <p:ext uri="{BB962C8B-B14F-4D97-AF65-F5344CB8AC3E}">
        <p14:creationId xmlns:p14="http://schemas.microsoft.com/office/powerpoint/2010/main" val="197160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4DE6E68-F346-36E6-0F91-4789CC4C7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AD69022C-02B4-9DE0-EC07-67A8CD369530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5CDF3F8-21B4-4949-07CB-20071A03F28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Wyroby tytoniowe: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Papierosy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Nowatorskie wyroby tytoniowe: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Podgrzewany wyrób tytoniowy np. IQOS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(wyrób tytoniowy bezdymny lub do palenia);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D4E0468-CA55-2DC2-7533-D0AB0D7D1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56" y="1144588"/>
            <a:ext cx="3657607" cy="2438405"/>
          </a:xfrm>
          <a:prstGeom prst="rect">
            <a:avLst/>
          </a:prstGeom>
        </p:spPr>
      </p:pic>
      <p:pic>
        <p:nvPicPr>
          <p:cNvPr id="9" name="Obraz 8" descr="Obraz zawierający design&#10;&#10;Zawartość wygenerowana przez AI może być niepoprawna.">
            <a:extLst>
              <a:ext uri="{FF2B5EF4-FFF2-40B4-BE49-F238E27FC236}">
                <a16:creationId xmlns:a16="http://schemas.microsoft.com/office/drawing/2014/main" id="{2196A660-C823-A777-7F51-2B257E375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18" y="3276651"/>
            <a:ext cx="4876810" cy="3252223"/>
          </a:xfrm>
          <a:prstGeom prst="rect">
            <a:avLst/>
          </a:prstGeom>
        </p:spPr>
      </p:pic>
      <p:sp>
        <p:nvSpPr>
          <p:cNvPr id="12" name="Grafika 10">
            <a:extLst>
              <a:ext uri="{FF2B5EF4-FFF2-40B4-BE49-F238E27FC236}">
                <a16:creationId xmlns:a16="http://schemas.microsoft.com/office/drawing/2014/main" id="{55AD2AF0-287B-F6F5-5F56-EB1D1FF24C66}"/>
              </a:ext>
            </a:extLst>
          </p:cNvPr>
          <p:cNvSpPr/>
          <p:nvPr/>
        </p:nvSpPr>
        <p:spPr>
          <a:xfrm rot="15651508" flipH="1">
            <a:off x="2798659" y="256334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F59043F9-682B-18C2-FA79-A44DD42C7A95}"/>
              </a:ext>
            </a:extLst>
          </p:cNvPr>
          <p:cNvSpPr/>
          <p:nvPr/>
        </p:nvSpPr>
        <p:spPr>
          <a:xfrm rot="20198492">
            <a:off x="6715312" y="4032583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61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5AB3D-C9ED-D481-1200-E30ADD15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384A0C-E0B3-AF42-748E-A23381B7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FFC9B27-9714-21FA-E198-2C4B2761B166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3F4F3646-B4BD-BC81-B803-D12138A48A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Wyroby powiązane: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Papierosy elektroniczne (e-papierosy)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zawierające lub Niezawierające nikotyny;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Pojemniki zapasowe (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);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Woreczki nikotynowe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(bez tytoniu – zawierające nikotynę)</a:t>
            </a:r>
          </a:p>
        </p:txBody>
      </p:sp>
      <p:sp>
        <p:nvSpPr>
          <p:cNvPr id="12" name="Grafika 10">
            <a:extLst>
              <a:ext uri="{FF2B5EF4-FFF2-40B4-BE49-F238E27FC236}">
                <a16:creationId xmlns:a16="http://schemas.microsoft.com/office/drawing/2014/main" id="{4FC03484-8CD9-2129-EC20-4D7079B70248}"/>
              </a:ext>
            </a:extLst>
          </p:cNvPr>
          <p:cNvSpPr/>
          <p:nvPr/>
        </p:nvSpPr>
        <p:spPr>
          <a:xfrm rot="15651508" flipH="1">
            <a:off x="6071742" y="3068752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12240247-90EC-2755-A26F-AD3E6E983AD0}"/>
              </a:ext>
            </a:extLst>
          </p:cNvPr>
          <p:cNvSpPr/>
          <p:nvPr/>
        </p:nvSpPr>
        <p:spPr>
          <a:xfrm rot="20198492">
            <a:off x="5817945" y="4218219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2F15091-84CE-8EDE-4149-AAAC8CB3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1592825"/>
            <a:ext cx="2099701" cy="26356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BB0B564-6436-EE07-A25D-B6643F897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32" y="4850192"/>
            <a:ext cx="1819660" cy="181966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2DE8E7A-A0EF-882D-CD78-A43B62BF0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10" y="4891826"/>
            <a:ext cx="1991639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2D7D-425E-A0D2-B842-CCE2C492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6D9F02-0245-EC43-BC44-59527E271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26F2CD1-4917-3B5D-C290-65B264AD306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Czym jest nikotyna?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205F6CE-1670-4FCD-3B17-0C7CB93FB69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9018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Nikotyna jest silną trucizną, substancją psychoaktywną i uzależnia jak narkotyk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– dlatego tak trudno z niej zrezygnować.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Szybko przenika do mózgu, zmienia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działanie układu nerwowego.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Wpływa na koncentrację, pamięć,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kontrolę emocji – szczególnie groźna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dla młodego mózgu.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957686C-19F2-654D-6116-C1AAF4D5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3741" y="1241949"/>
            <a:ext cx="5255317" cy="47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19C3-7DCC-64DF-8E34-C8B81BEB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496B873-1C42-828F-09DB-707F9AC9F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08E6B9-F447-B546-FBA8-4278DBC7C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2566" r="18428" b="-2639"/>
          <a:stretch>
            <a:fillRect/>
          </a:stretch>
        </p:blipFill>
        <p:spPr>
          <a:xfrm rot="5400000">
            <a:off x="2834642" y="-2521130"/>
            <a:ext cx="6217919" cy="118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7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1D927-867D-203F-46E4-EFFD327B1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F5B55E-E8D1-F8B1-51A6-253DB12A0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D51967D0-9319-98A1-8166-478D32E055E7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i mity o nikotynie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5BEFA49-50AA-09CA-6AD6-37D100163374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866121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Mit: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„E-papieros to zdrowszy wybór dla młodzieży” – fakty pokazują, że choć niektóre substancje mogą być w mniejszych ilościach niż w dymie papierosowym, to i tak następują szkody, zwłaszcza przy długotrwałym używaniu.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Fakt: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stanowią „efekt bramy” – ułatwiają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zachęcają do korzystania z innych źródeł dostarczania nikotyny. Często jest to pierwszy produkt nikotynowy, a nie stanowi pomocy w rzucaniu palenia!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Mit: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„Używanie e-papierosów pomaga w rzuceniu palenia” – większość użytkowników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e-papierosów nie przerywa używania nikotyny; Nie ma zgody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AOTMiT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na rekomendowanie e-papierosów jako skutecznego i bezpiecznego sposobu na rzucenie palenia, ponieważ ich stosowanie wciąż wiąże się z ryzykiem dla zdrowia, w tym uzależnieniem od nikotyny i narażeniem na szkodliwe substancje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Fakty: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Produkty zawierające nikotynę i toksyny – silnie uzależniają i trują.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Większość nastolatków nie pali, choć 22% używa e-papierosów.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dymie papierosowym jest ponad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7 000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związków chemicznych!</a:t>
            </a:r>
          </a:p>
        </p:txBody>
      </p:sp>
    </p:spTree>
    <p:extLst>
      <p:ext uri="{BB962C8B-B14F-4D97-AF65-F5344CB8AC3E}">
        <p14:creationId xmlns:p14="http://schemas.microsoft.com/office/powerpoint/2010/main" val="169361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CA115-F7F1-9756-87A4-B7D7052B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C67C31-BF85-2319-AB47-AE42A539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8647B953-A91D-D404-E83D-FB1B2F8ED12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o e-papierosach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B991E9D-67B6-58DB-17EC-9F169E66605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są bezpieczną alternatywą.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Zawierają m.in.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nikotynę, metale ciężkie, aldehydy, glikol propylenowy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pomagają skutecznie rzucić nałogu –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 zamiana nałogu na inny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Palenie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wapowanie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obniża odporność, wydolność, kondycję fizyczną.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Zwiększają ryzyko nowotworów, chorób serca i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Pogarszają wygląd skóry, zęby i jakość snu.</a:t>
            </a:r>
          </a:p>
        </p:txBody>
      </p:sp>
      <p:pic>
        <p:nvPicPr>
          <p:cNvPr id="9" name="Obraz 8" descr="Obraz zawierający paznokieć, osoba, palec, Narzędzia biurowe&#10;&#10;Zawartość wygenerowana przez AI może być niepoprawna.">
            <a:extLst>
              <a:ext uri="{FF2B5EF4-FFF2-40B4-BE49-F238E27FC236}">
                <a16:creationId xmlns:a16="http://schemas.microsoft.com/office/drawing/2014/main" id="{78071907-BA1A-A2B2-97D7-309F0062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79"/>
          <a:stretch>
            <a:fillRect/>
          </a:stretch>
        </p:blipFill>
        <p:spPr>
          <a:xfrm>
            <a:off x="0" y="4001295"/>
            <a:ext cx="12192000" cy="28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1CD1-4A6C-6075-98FB-F4ECBA03C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F1D978E-348D-74FF-2D8F-A78651E56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01E7509-E5AC-B7F9-FA1A-3E2ECC07360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o tym mówimy?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DFAB254-DF61-06D5-D36C-1BB75B3B864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Palenie i używanie produktów nikotynowych to wciąż realny problem wśród młodzieży na całym świecie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Polsce: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12,3% młodzieży (12–18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pali papierosy tradycyjne.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14,9% używa e-papierosów.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22,3% uczniów (13–15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próbowało e-papierosów (GYTS 2022).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A7ECA4C-4C73-03D5-FA24-3850ADAE5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5269" y="3228702"/>
            <a:ext cx="4743450" cy="6096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635CF814-B87E-D662-17B6-E5A83737A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5269" y="4241801"/>
            <a:ext cx="4743450" cy="6096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55885EF2-DFCA-C8D6-B79A-E83CCDBF2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5269" y="5274697"/>
            <a:ext cx="4743450" cy="6096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44D5C927-DFB1-B184-B2AD-8E7D1500B2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515113" y="3386873"/>
            <a:ext cx="686344" cy="293256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45D9779A-E292-B0DE-0DF1-F858549C3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142824" y="4399972"/>
            <a:ext cx="686344" cy="293256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E8B73694-AFBB-4205-E0EA-1949F5C68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887403" y="5230396"/>
            <a:ext cx="686344" cy="2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404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1520</Words>
  <Application>Microsoft Office PowerPoint</Application>
  <PresentationFormat>Panoramiczny</PresentationFormat>
  <Paragraphs>123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GIS - Marcin Szczupak</cp:lastModifiedBy>
  <cp:revision>10</cp:revision>
  <dcterms:created xsi:type="dcterms:W3CDTF">2025-11-06T07:24:58Z</dcterms:created>
  <dcterms:modified xsi:type="dcterms:W3CDTF">2025-11-17T16:43:37Z</dcterms:modified>
</cp:coreProperties>
</file>