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47"/>
  </p:notesMasterIdLst>
  <p:sldIdLst>
    <p:sldId id="379" r:id="rId2"/>
    <p:sldId id="366" r:id="rId3"/>
    <p:sldId id="511" r:id="rId4"/>
    <p:sldId id="495" r:id="rId5"/>
    <p:sldId id="381" r:id="rId6"/>
    <p:sldId id="503" r:id="rId7"/>
    <p:sldId id="498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91" r:id="rId42"/>
    <p:sldId id="492" r:id="rId43"/>
    <p:sldId id="493" r:id="rId44"/>
    <p:sldId id="508" r:id="rId45"/>
    <p:sldId id="494" r:id="rId46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33CC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5" autoAdjust="0"/>
    <p:restoredTop sz="95196" autoAdjust="0"/>
  </p:normalViewPr>
  <p:slideViewPr>
    <p:cSldViewPr>
      <p:cViewPr varScale="1">
        <p:scale>
          <a:sx n="71" d="100"/>
          <a:sy n="71" d="100"/>
        </p:scale>
        <p:origin x="9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019DA2-A2C4-477D-9AB7-610618BEB30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70657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18939D-152C-4680-A2AD-8A28DDDF12D4}" type="slidenum">
              <a:rPr lang="pl-PL" altLang="pl-PL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0075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CB4CF2-670A-47D1-9410-AA7352C5FEF0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1444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7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68E87B-2F62-4033-9B7B-36C07BA6E9F9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9825" y="685800"/>
            <a:ext cx="4568825" cy="34274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  <a:cs typeface="Arial" panose="020B0604020202020204" pitchFamily="34" charset="0"/>
              </a:rPr>
              <a:t>(Art. 28). Plan zadań ochronnych ma być prostym planem na krótki okres, sporządzanym nawet w warunkach niedostatecznej wiedzy o obszarze. Ma on umożliwiać wykonanie tych działań ochronnych, które są niezbędne by nie utracić przedmiotów ochrony. Wskazania do zmian w studiach i planach zagospodarowania przestrzennego służą przynajmniej  częściowemu wskazaniu pułapek, polegających na niemożności realizacji istniejących studiów i planów.</a:t>
            </a:r>
          </a:p>
        </p:txBody>
      </p:sp>
    </p:spTree>
    <p:extLst>
      <p:ext uri="{BB962C8B-B14F-4D97-AF65-F5344CB8AC3E}">
        <p14:creationId xmlns:p14="http://schemas.microsoft.com/office/powerpoint/2010/main" val="239324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B26DC5-116F-45CD-8651-832C82706D7A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3492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4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C06089-ABD7-408D-9348-7741BDE4F8FB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4516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5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D74E80-A9EC-45A0-AA73-E24392D12F19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5540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63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129454-F7FB-4664-9625-134B312A1508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6564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3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258E26-83B3-46B1-9335-6FF4FEE53F29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7588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3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00267-9901-43CD-99C2-E3A90614E8C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6792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DD513-FBD7-4B3B-88C1-F59337EADE9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6072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D7575-5F3A-40E2-B5A2-1EA203AC6C6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372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A9B43-B149-4536-92A1-224ECCE0245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578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5046B-3DFC-406D-8C08-B3667F12D19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170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BF464-4B21-465C-B382-91BB21CD8F5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938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AF392-AEF1-4AAC-A8F9-2F6B55333B6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124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5F947-D321-4D23-AFAD-FE4CE9DC9F1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5936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60528-F2E5-4CC4-B18A-2BE5EE6B99B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33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6C07D-CF45-4D0F-A077-DA095CCB34A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335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6EE1C-C0E1-410F-B674-4E2112A7D7B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68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2CB811B-080B-4CE5-8B7D-E505103164CB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1031" name="Picture 7" descr="rzeka tlo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18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/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6443663" y="5207000"/>
            <a:ext cx="2700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solidFill>
                  <a:schemeClr val="bg1"/>
                </a:solidFill>
                <a:latin typeface="Calibri Light" panose="020F0302020204030204" pitchFamily="34" charset="0"/>
              </a:rPr>
              <a:t>Robert Stańko</a:t>
            </a:r>
          </a:p>
        </p:txBody>
      </p:sp>
      <p:sp>
        <p:nvSpPr>
          <p:cNvPr id="9" name="Prostokąt 8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/>
          </a:p>
        </p:txBody>
      </p:sp>
      <p:pic>
        <p:nvPicPr>
          <p:cNvPr id="13317" name="Picture 2055" descr="logo-k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201613"/>
            <a:ext cx="714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pole tekstowe 1"/>
          <p:cNvSpPr txBox="1">
            <a:spLocks noChangeArrowheads="1"/>
          </p:cNvSpPr>
          <p:nvPr/>
        </p:nvSpPr>
        <p:spPr bwMode="auto">
          <a:xfrm>
            <a:off x="184150" y="5176838"/>
            <a:ext cx="534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000" b="1">
                <a:solidFill>
                  <a:schemeClr val="bg1"/>
                </a:solidFill>
                <a:latin typeface="Calibri Light" panose="020F0302020204030204" pitchFamily="34" charset="0"/>
              </a:rPr>
              <a:t>Spotkanie Zespołu Lokalnej Współpracy – maj 2022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0" y="109538"/>
            <a:ext cx="810101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400" b="1">
                <a:latin typeface="Calibri Light" panose="020F0302020204030204" pitchFamily="34" charset="0"/>
              </a:rPr>
              <a:t>Plan zadań ochronnych obszarów Natura 2000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l-PL" altLang="pl-PL" sz="2400" b="1">
                <a:latin typeface="Calibri Light" panose="020F0302020204030204" pitchFamily="34" charset="0"/>
              </a:rPr>
              <a:t>Dolina Szczyry PLH220066</a:t>
            </a:r>
          </a:p>
        </p:txBody>
      </p:sp>
      <p:pic>
        <p:nvPicPr>
          <p:cNvPr id="13320" name="Obraz 9" descr="FE-POIŚ+GDOŚ+RDOŚ_Gdańsk+UE-FS poziom 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008688"/>
            <a:ext cx="5753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640762" cy="863600"/>
          </a:xfrm>
          <a:solidFill>
            <a:schemeClr val="bg1">
              <a:alpha val="70195"/>
            </a:schemeClr>
          </a:solidFill>
        </p:spPr>
        <p:txBody>
          <a:bodyPr lIns="90000" tIns="46800" rIns="90000" bIns="46800"/>
          <a:lstStyle/>
          <a:p>
            <a:pPr defTabSz="449263" eaLnBrk="1" hangingPunct="1"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smtClean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3200" smtClean="0">
                <a:latin typeface="Bookman Old Style" panose="02050604050505020204" pitchFamily="18" charset="0"/>
              </a:rPr>
              <a:t>obszar</a:t>
            </a:r>
            <a:r>
              <a:rPr lang="pl-PL" altLang="pl-PL" sz="3200" smtClean="0">
                <a:latin typeface="Bookman Old Style" panose="02050604050505020204" pitchFamily="18" charset="0"/>
              </a:rPr>
              <a:t>u</a:t>
            </a:r>
            <a:r>
              <a:rPr lang="en-GB" altLang="pl-PL" sz="3200" smtClean="0">
                <a:latin typeface="Bookman Old Style" panose="02050604050505020204" pitchFamily="18" charset="0"/>
              </a:rPr>
              <a:t> Natura 2000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4427538" y="981075"/>
            <a:ext cx="0" cy="525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850" y="1239838"/>
            <a:ext cx="4032250" cy="535781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r>
              <a:rPr lang="pl-PL" altLang="pl-PL" sz="1300" b="1">
                <a:latin typeface="Bookman Old Style" panose="02050604050505020204" pitchFamily="18" charset="0"/>
              </a:rPr>
              <a:t>Plan zadań ochronnych: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sporządzany dla każdego obszaru Natura 2000 (z wyjątkiem obszarów morskich), w ciągu 6 lat od jego wyznaczenia lub zatwierdzenia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sporządzany na okres 10 lat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ustanawiany w trybie zarządzenia RDOŚ  sporządzany w ciągu kilku miesięcy-1 roku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na podstawie istniejącej, nawet niepełnej wiedzy i prostego rozpoznania terenowego stanu przedmiotów ochrony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jest prostą, ale niekoniecznie kompletną „listą rzeczy do pilnego zrobienia”, koniecznych z punktu widzenia przedmiotów ochrony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może wskazywać potrzeby zmian w istniejących studiach i planach zagospodarowania przestrzennego, usuwając w ten sposób „pułapki na inwestorów” – jednak analiza nie musi być kompletna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może wskazywać na konieczność opracowania planu ochrony dla całości lub części obszaru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endParaRPr lang="pl-PL" altLang="pl-PL" sz="13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 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02150" y="1241425"/>
            <a:ext cx="4335463" cy="53927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r>
              <a:rPr lang="pl-PL" altLang="pl-PL" sz="1300" b="1">
                <a:latin typeface="Bookman Old Style" panose="02050604050505020204" pitchFamily="18" charset="0"/>
              </a:rPr>
              <a:t>Plan ochrony: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dla obszaru Natura 2000 lub jego części, w razie potrzeby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sporządzany na okres 20 lat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ustanawiany w trybie rozporządzenia Ministra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sporządzany na podstawie kompletnej wiedzy – wymaga wykonania niezbędnej inwentaryzacji, ekspertyz itp.; sporządzenie może wymagać 1-2 lat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ustala na dłuższy okres „stabilne reguły ochrony obszaru” - może ustalać, „gdzie można się budować”, a także jakie warunki musi spełniać prowadzona gospodarka, by nie wpływać negatywnie na obszar 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powinien dokonywać kompletnej analizy istniejących studiów i planów zagospodarowania przestrzennego, wskazując wszystkie potrzebne w nich zmiany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powinien określać warunki brzegowe względem przyszłych studiów i planów, a także względem innych przyszłych działań w obszarze – podmiotom działającym w obszarze daje przewidywalność, jak ich działania  będą oceniane z punktu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widzenia Natury 2000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11188" y="1157288"/>
            <a:ext cx="8064500" cy="535463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b="1">
                <a:latin typeface="Bookman Old Style" panose="02050604050505020204" pitchFamily="18" charset="0"/>
              </a:rPr>
              <a:t>ROZPORZĄDZENIE </a:t>
            </a:r>
          </a:p>
          <a:p>
            <a:pPr algn="ctr" eaLnBrk="1" hangingPunct="1"/>
            <a:r>
              <a:rPr lang="pl-PL" altLang="pl-PL" b="1">
                <a:latin typeface="Bookman Old Style" panose="02050604050505020204" pitchFamily="18" charset="0"/>
              </a:rPr>
              <a:t>MINISTRA ŚRODOWISKA</a:t>
            </a:r>
            <a:endParaRPr lang="pl-PL" altLang="pl-PL"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pl-PL" altLang="pl-PL">
                <a:latin typeface="Bookman Old Style" panose="02050604050505020204" pitchFamily="18" charset="0"/>
              </a:rPr>
              <a:t>z dnia 17 lutego 2010 roku</a:t>
            </a:r>
            <a:endParaRPr lang="pl-PL" altLang="pl-PL" b="1"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pl-PL" altLang="pl-PL" b="1">
                <a:latin typeface="Bookman Old Style" panose="02050604050505020204" pitchFamily="18" charset="0"/>
              </a:rPr>
              <a:t>w sprawie sporządzania projektu planu zadań ochronnych dla obszaru Natura 2000</a:t>
            </a:r>
          </a:p>
          <a:p>
            <a:pPr algn="ctr" eaLnBrk="1" hangingPunct="1"/>
            <a:r>
              <a:rPr lang="pl-PL" altLang="pl-PL">
                <a:latin typeface="Bookman Old Style" panose="02050604050505020204" pitchFamily="18" charset="0"/>
              </a:rPr>
              <a:t>(Dz. U. 34 poz. 186 z późn. zmianami)</a:t>
            </a:r>
          </a:p>
          <a:p>
            <a:pPr eaLnBrk="1" hangingPunct="1"/>
            <a:endParaRPr lang="pl-PL" altLang="pl-PL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>
                <a:latin typeface="Bookman Old Style" panose="02050604050505020204" pitchFamily="18" charset="0"/>
              </a:rPr>
              <a:t>Na podstawie art. 28 ust. 13 ustawy z dnia 16 kwietnia 2004 r. o ochronie przyrody </a:t>
            </a:r>
            <a:r>
              <a:rPr lang="pl-PL" altLang="pl-PL">
                <a:solidFill>
                  <a:srgbClr val="FFFF00"/>
                </a:solidFill>
                <a:latin typeface="Bookman Old Style" panose="02050604050505020204" pitchFamily="18" charset="0"/>
              </a:rPr>
              <a:t>(</a:t>
            </a:r>
            <a:r>
              <a:rPr lang="pl-PL" altLang="pl-PL" b="1">
                <a:solidFill>
                  <a:srgbClr val="FFFF00"/>
                </a:solidFill>
              </a:rPr>
              <a:t>Dz.U.2022.916 t.j.) </a:t>
            </a:r>
            <a:r>
              <a:rPr lang="pl-PL" altLang="pl-PL">
                <a:latin typeface="Bookman Old Style" panose="02050604050505020204" pitchFamily="18" charset="0"/>
              </a:rPr>
              <a:t>zarządza się, co następuje:</a:t>
            </a:r>
            <a:endParaRPr lang="pl-PL" altLang="pl-PL" b="1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b="1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b="1">
                <a:latin typeface="Bookman Old Style" panose="02050604050505020204" pitchFamily="18" charset="0"/>
              </a:rPr>
              <a:t>§ 1</a:t>
            </a:r>
            <a:r>
              <a:rPr lang="pl-PL" altLang="pl-PL">
                <a:latin typeface="Bookman Old Style" panose="02050604050505020204" pitchFamily="18" charset="0"/>
              </a:rPr>
              <a:t>. Rozporządzenie określa dla obszaru Natura 2000, zwanego dalej „obszarem”:</a:t>
            </a:r>
          </a:p>
          <a:p>
            <a:pPr eaLnBrk="1" hangingPunct="1">
              <a:buFontTx/>
              <a:buAutoNum type="arabicParenR"/>
            </a:pPr>
            <a:r>
              <a:rPr lang="pl-PL" altLang="pl-PL">
                <a:latin typeface="Bookman Old Style" panose="02050604050505020204" pitchFamily="18" charset="0"/>
              </a:rPr>
              <a:t>tryb sporządzania projektu planu zadań ochronnych; </a:t>
            </a:r>
          </a:p>
          <a:p>
            <a:pPr eaLnBrk="1" hangingPunct="1">
              <a:buFontTx/>
              <a:buAutoNum type="arabicParenR"/>
            </a:pPr>
            <a:r>
              <a:rPr lang="pl-PL" altLang="pl-PL">
                <a:latin typeface="Bookman Old Style" panose="02050604050505020204" pitchFamily="18" charset="0"/>
              </a:rPr>
              <a:t>zakres prac koniecznych dla sporządzenia projektu planu zadań ochronnych;</a:t>
            </a:r>
          </a:p>
          <a:p>
            <a:pPr eaLnBrk="1" hangingPunct="1">
              <a:buFontTx/>
              <a:buAutoNum type="arabicParenR"/>
            </a:pPr>
            <a:r>
              <a:rPr lang="pl-PL" altLang="pl-PL">
                <a:latin typeface="Bookman Old Style" panose="02050604050505020204" pitchFamily="18" charset="0"/>
              </a:rPr>
              <a:t>tryb dokonywania zmian w planie zadań ochronnych.</a:t>
            </a:r>
          </a:p>
          <a:p>
            <a:pPr eaLnBrk="1" hangingPunct="1">
              <a:buFontTx/>
              <a:buAutoNum type="arabicParenR"/>
            </a:pPr>
            <a:endParaRPr lang="pl-PL" altLang="pl-PL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>
                <a:latin typeface="Bookman Old Style" panose="02050604050505020204" pitchFamily="18" charset="0"/>
              </a:rPr>
              <a:t>…</a:t>
            </a:r>
          </a:p>
          <a:p>
            <a:pPr eaLnBrk="1" hangingPunct="1"/>
            <a:endParaRPr lang="pl-PL" altLang="pl-PL">
              <a:latin typeface="Trebuchet MS" panose="020B060302020202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0825" y="0"/>
            <a:ext cx="8785225" cy="9636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8000"/>
              </a:buClr>
            </a:pPr>
            <a:r>
              <a:rPr lang="en-GB" altLang="pl-PL" sz="3200">
                <a:latin typeface="Bookman Old Style" panose="02050604050505020204" pitchFamily="18" charset="0"/>
              </a:rPr>
              <a:t>Prawo polskie</a:t>
            </a:r>
            <a:r>
              <a:rPr lang="pl-PL" altLang="pl-PL" sz="3200">
                <a:latin typeface="Bookman Old Style" panose="02050604050505020204" pitchFamily="18" charset="0"/>
              </a:rPr>
              <a:t> – rozporządzenie MŚ o PZO</a:t>
            </a:r>
            <a:endParaRPr lang="en-GB" altLang="pl-PL" sz="320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9213" y="58738"/>
            <a:ext cx="6348412" cy="633412"/>
          </a:xfrm>
          <a:solidFill>
            <a:schemeClr val="bg1">
              <a:alpha val="70195"/>
            </a:schemeClr>
          </a:solidFill>
        </p:spPr>
        <p:txBody>
          <a:bodyPr lIns="90000" tIns="46800" rIns="90000" bIns="4680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2400" dirty="0" err="1">
                <a:latin typeface="Bookman Old Style" panose="02050604050505020204" pitchFamily="18" charset="0"/>
              </a:rPr>
              <a:t>obszar</a:t>
            </a:r>
            <a:r>
              <a:rPr lang="pl-PL" altLang="pl-PL" sz="2400" dirty="0">
                <a:latin typeface="Bookman Old Style" panose="02050604050505020204" pitchFamily="18" charset="0"/>
              </a:rPr>
              <a:t>u</a:t>
            </a:r>
            <a:r>
              <a:rPr lang="en-GB" altLang="pl-PL" sz="2400" dirty="0">
                <a:latin typeface="Bookman Old Style" panose="02050604050505020204" pitchFamily="18" charset="0"/>
              </a:rPr>
              <a:t> Natura 2000</a:t>
            </a:r>
            <a:r>
              <a:rPr lang="pl-PL" altLang="pl-PL" sz="2400" dirty="0">
                <a:latin typeface="Bookman Old Style" panose="02050604050505020204" pitchFamily="18" charset="0"/>
              </a:rPr>
              <a:t> – każdy zainteresowany może mieć wpływ !</a:t>
            </a:r>
            <a:endParaRPr lang="en-GB" altLang="pl-PL" sz="2400" dirty="0">
              <a:latin typeface="Bookman Old Style" panose="02050604050505020204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92138" y="1095375"/>
            <a:ext cx="1841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38000"/>
              </a:lnSpc>
              <a:buClr>
                <a:srgbClr val="000000"/>
              </a:buClr>
            </a:pPr>
            <a:endParaRPr lang="pl-PL" altLang="pl-PL" sz="1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228012" cy="27813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sz="1600" b="1">
                <a:latin typeface="Bookman Old Style" panose="02050604050505020204" pitchFamily="18" charset="0"/>
              </a:rPr>
              <a:t>Uspołecznienie planowania</a:t>
            </a:r>
            <a:r>
              <a:rPr lang="pl-PL" altLang="pl-PL" sz="1600">
                <a:latin typeface="Bookman Old Style" panose="02050604050505020204" pitchFamily="18" charset="0"/>
              </a:rPr>
              <a:t>: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 sz="1600">
                <a:latin typeface="Bookman Old Style" panose="02050604050505020204" pitchFamily="18" charset="0"/>
              </a:rPr>
              <a:t>	</a:t>
            </a:r>
            <a:r>
              <a:rPr lang="pl-PL" altLang="pl-PL" sz="1600" b="1">
                <a:latin typeface="Bookman Old Style" panose="02050604050505020204" pitchFamily="18" charset="0"/>
              </a:rPr>
              <a:t>Postępowanie z udziałem społeczeństwa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pl-PL" altLang="pl-PL" sz="1600">
                <a:latin typeface="Bookman Old Style" panose="02050604050505020204" pitchFamily="18" charset="0"/>
              </a:rPr>
              <a:t>	</a:t>
            </a:r>
            <a:r>
              <a:rPr lang="pl-PL" altLang="pl-PL" sz="1600" b="1">
                <a:latin typeface="Bookman Old Style" panose="02050604050505020204" pitchFamily="18" charset="0"/>
              </a:rPr>
              <a:t>Zapewnienie udziału zainteresowanych osób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 sz="1600" b="1">
                <a:latin typeface="Bookman Old Style" panose="02050604050505020204" pitchFamily="18" charset="0"/>
              </a:rPr>
              <a:t>	i podmiotów prowadzących działalność w siedliskach 	przyrodniczych i siedliskach gatunków</a:t>
            </a: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03350" y="1412875"/>
            <a:ext cx="62769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Wymagane przed ustanowieniem planu zadań ochronnych i planu ochrony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Publiczne ogłoszenie projektu planu (internet !) 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Każdy ma prawo wnieść uwagi i wnioski, które muszą być rozważone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03350" y="3068638"/>
            <a:ext cx="6723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Obowiązkowe w procesie sporządzania planu zadań ochronnych i planu ochrony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Np. metoda warsztatowa, dyskusja publiczna albo dyskusja elektroniczna</a:t>
            </a:r>
          </a:p>
        </p:txBody>
      </p:sp>
      <p:pic>
        <p:nvPicPr>
          <p:cNvPr id="24583" name="Picture 7" descr="warszt_jez_szcze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30241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warszt_jez_szcze_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29686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8738"/>
            <a:ext cx="6348412" cy="633412"/>
          </a:xfrm>
          <a:solidFill>
            <a:schemeClr val="bg1">
              <a:alpha val="70979"/>
            </a:schemeClr>
          </a:solidFill>
        </p:spPr>
        <p:txBody>
          <a:bodyPr lIns="90000" tIns="46800" rIns="90000" bIns="4680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2400" dirty="0" err="1">
                <a:latin typeface="Bookman Old Style" panose="02050604050505020204" pitchFamily="18" charset="0"/>
              </a:rPr>
              <a:t>obszar</a:t>
            </a:r>
            <a:r>
              <a:rPr lang="pl-PL" altLang="pl-PL" sz="2400" dirty="0">
                <a:latin typeface="Bookman Old Style" panose="02050604050505020204" pitchFamily="18" charset="0"/>
              </a:rPr>
              <a:t>u</a:t>
            </a:r>
            <a:r>
              <a:rPr lang="en-GB" altLang="pl-PL" sz="2400" dirty="0">
                <a:latin typeface="Bookman Old Style" panose="02050604050505020204" pitchFamily="18" charset="0"/>
              </a:rPr>
              <a:t> Natura 2000</a:t>
            </a:r>
            <a:r>
              <a:rPr lang="pl-PL" altLang="pl-PL" sz="2400" dirty="0">
                <a:latin typeface="Bookman Old Style" panose="02050604050505020204" pitchFamily="18" charset="0"/>
              </a:rPr>
              <a:t> – każdy zainteresowany może mieć wpływ !</a:t>
            </a:r>
            <a:endParaRPr lang="en-GB" altLang="pl-PL" sz="2400" dirty="0">
              <a:latin typeface="Bookman Old Style" panose="02050604050505020204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92138" y="1095375"/>
            <a:ext cx="1841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38000"/>
              </a:lnSpc>
              <a:buClr>
                <a:srgbClr val="000000"/>
              </a:buClr>
            </a:pPr>
            <a:endParaRPr lang="pl-PL" altLang="pl-PL" sz="1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8313" y="836613"/>
            <a:ext cx="8228012" cy="30257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sz="1600" b="1">
                <a:latin typeface="Bookman Old Style" panose="02050604050505020204" pitchFamily="18" charset="0"/>
              </a:rPr>
              <a:t>Uspołecznienie planowania</a:t>
            </a:r>
            <a:r>
              <a:rPr lang="pl-PL" altLang="pl-PL" sz="1600">
                <a:latin typeface="Bookman Old Style" panose="02050604050505020204" pitchFamily="18" charset="0"/>
              </a:rPr>
              <a:t>: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pl-PL" altLang="pl-PL" sz="1600">
                <a:latin typeface="Bookman Old Style" panose="02050604050505020204" pitchFamily="18" charset="0"/>
              </a:rPr>
              <a:t>Wspólne poszukiwanie odpowiedzi na pytanie „jak skutecznie i trwale zapewnić właściwy stan przedmiotów ochrony”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Współpraca potrzebna, ponieważ:</a:t>
            </a:r>
          </a:p>
          <a:p>
            <a:pPr lvl="2" eaLnBrk="1" hangingPunct="1">
              <a:buClr>
                <a:srgbClr val="000000"/>
              </a:buClr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wiedza lokalna, wiedza o tradycji gospodarowania oraz praktyczna wiedza o wykonywaniu działań w siedliskach jest potrzebna do skutecznego planowania,</a:t>
            </a:r>
          </a:p>
          <a:p>
            <a:pPr lvl="2" eaLnBrk="1" hangingPunct="1">
              <a:buClr>
                <a:srgbClr val="000000"/>
              </a:buClr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ochrona będzie trwała i skuteczna tylko wtedy, gdy lokalna społeczność „uzna ją za swoją”</a:t>
            </a:r>
          </a:p>
          <a:p>
            <a:pPr lvl="2" eaLnBrk="1" hangingPunct="1">
              <a:buClr>
                <a:srgbClr val="000000"/>
              </a:buClr>
              <a:buFontTx/>
              <a:buChar char="•"/>
            </a:pPr>
            <a:endParaRPr lang="pl-PL" altLang="pl-PL" sz="1600">
              <a:latin typeface="Bookman Old Style" panose="02050604050505020204" pitchFamily="18" charset="0"/>
            </a:endParaRPr>
          </a:p>
        </p:txBody>
      </p:sp>
      <p:pic>
        <p:nvPicPr>
          <p:cNvPr id="25605" name="Picture 5" descr="warszt_jez_szcze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9363"/>
            <a:ext cx="31670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warszt_jez_szcze_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89363"/>
            <a:ext cx="318452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684213" y="260350"/>
            <a:ext cx="7896225" cy="504825"/>
          </a:xfrm>
          <a:solidFill>
            <a:schemeClr val="bg1">
              <a:alpha val="70979"/>
            </a:schemeClr>
          </a:solidFill>
        </p:spPr>
        <p:txBody>
          <a:bodyPr/>
          <a:lstStyle/>
          <a:p>
            <a:pPr eaLnBrk="1" hangingPunct="1"/>
            <a:r>
              <a:rPr lang="pl-PL" altLang="pl-PL" sz="2400" smtClean="0">
                <a:latin typeface="Bookman Old Style" panose="02050604050505020204" pitchFamily="18" charset="0"/>
              </a:rPr>
              <a:t>Założenia sporządzania PZO: Metoda warsztatowa:</a:t>
            </a:r>
          </a:p>
        </p:txBody>
      </p:sp>
      <p:pic>
        <p:nvPicPr>
          <p:cNvPr id="26627" name="Picture 3" descr="photo%20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89138"/>
            <a:ext cx="3825875" cy="25511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7796212" cy="7937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>
                <a:latin typeface="Bookman Old Style" panose="02050604050505020204" pitchFamily="18" charset="0"/>
              </a:rPr>
              <a:t>Zakłada się, w ramach prac nad każdym planem, zorganizowanie cyklu 2-3 warsztatów – dyskusji nad elementami planu.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000">
              <a:latin typeface="Bookman Old Style" panose="02050604050505020204" pitchFamily="18" charset="0"/>
            </a:endParaRPr>
          </a:p>
        </p:txBody>
      </p:sp>
      <p:pic>
        <p:nvPicPr>
          <p:cNvPr id="28677" name="Picture 5" descr="D:\PZO\17_Wyspy pod Rekowem\II spotkanie ZLW\20150820_1053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89363"/>
            <a:ext cx="4402137" cy="24765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7896225" cy="865188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pl-PL" altLang="pl-PL" sz="2400" smtClean="0">
                <a:latin typeface="Bookman Old Style" panose="02050604050505020204" pitchFamily="18" charset="0"/>
              </a:rPr>
              <a:t>Cele i logika planu zadań ochronnych nie podlegają dyskusji !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7775575" cy="7937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b="1">
                <a:latin typeface="Bookman Old Style" panose="02050604050505020204" pitchFamily="18" charset="0"/>
              </a:rPr>
              <a:t>Wizja długoterminowa</a:t>
            </a:r>
            <a:r>
              <a:rPr lang="pl-PL" altLang="pl-PL">
                <a:latin typeface="Bookman Old Style" panose="02050604050505020204" pitchFamily="18" charset="0"/>
              </a:rPr>
              <a:t> = stan właściwy (FV) wg takich kryteriów, wg jakich od 2006 r. monitorujemy i raportujemy.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000">
              <a:latin typeface="Bookman Old Style" panose="02050604050505020204" pitchFamily="18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924300" y="2924175"/>
            <a:ext cx="4267200" cy="15382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b="1">
                <a:latin typeface="Bookman Old Style" panose="02050604050505020204" pitchFamily="18" charset="0"/>
              </a:rPr>
              <a:t>Cele zadań ochronnych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>
                <a:latin typeface="Bookman Old Style" panose="02050604050505020204" pitchFamily="18" charset="0"/>
              </a:rPr>
              <a:t>= perspektywa 10 lat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0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  <a:buFontTx/>
              <a:buChar char="•"/>
            </a:pPr>
            <a:r>
              <a:rPr lang="pl-PL" altLang="pl-PL" sz="1600" i="1">
                <a:latin typeface="Bookman Old Style" panose="02050604050505020204" pitchFamily="18" charset="0"/>
              </a:rPr>
              <a:t> z uwzględnieniem specyfiki lokalnej i wykonalności, lecz także „terminowych” zobowiązań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7777162" cy="633412"/>
          </a:xfrm>
          <a:solidFill>
            <a:schemeClr val="bg1">
              <a:alpha val="69019"/>
            </a:schemeClr>
          </a:solidFill>
        </p:spPr>
        <p:txBody>
          <a:bodyPr lIns="90000" tIns="46800" rIns="90000" bIns="46800"/>
          <a:lstStyle/>
          <a:p>
            <a:pPr defTabSz="449263" eaLnBrk="1" hangingPunct="1"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smtClean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2800" smtClean="0">
                <a:latin typeface="Bookman Old Style" panose="02050604050505020204" pitchFamily="18" charset="0"/>
              </a:rPr>
              <a:t>obszar</a:t>
            </a:r>
            <a:r>
              <a:rPr lang="pl-PL" altLang="pl-PL" sz="2800" smtClean="0">
                <a:latin typeface="Bookman Old Style" panose="02050604050505020204" pitchFamily="18" charset="0"/>
              </a:rPr>
              <a:t>u</a:t>
            </a:r>
            <a:r>
              <a:rPr lang="en-GB" altLang="pl-PL" sz="2800" smtClean="0">
                <a:latin typeface="Bookman Old Style" panose="02050604050505020204" pitchFamily="18" charset="0"/>
              </a:rPr>
              <a:t> Natura 2000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017713" y="1268413"/>
            <a:ext cx="6626225" cy="330041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sz="1600" b="1">
                <a:latin typeface="Bookman Old Style" panose="02050604050505020204" pitchFamily="18" charset="0"/>
              </a:rPr>
              <a:t>JEDNAK: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600" b="1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pl-PL" altLang="pl-PL" b="1">
                <a:latin typeface="Bookman Old Style" panose="02050604050505020204" pitchFamily="18" charset="0"/>
              </a:rPr>
              <a:t>Planowanie ochrony obszaru Natura 2000</a:t>
            </a: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pl-PL" altLang="pl-PL">
                <a:latin typeface="Bookman Old Style" panose="02050604050505020204" pitchFamily="18" charset="0"/>
              </a:rPr>
              <a:t>= wykonanie „obowiązku przyjęcia środków ochrony mających na celu utrzymanie lub przywrócenie właściwego stanu przedmiotów ochrony (art. 6(1) dyrektywy siedliskowej, art. 4(1)+4(2)+3 dyrektywy ptasiej</a:t>
            </a: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pl-PL" altLang="pl-PL">
                <a:latin typeface="Bookman Old Style" panose="02050604050505020204" pitchFamily="18" charset="0"/>
              </a:rPr>
              <a:t>= jeden ze sposobów wykonania obowiązku „zapobiegania wszelkim pogorszeniom stanu i znaczącym zakłóceniom wobec przedmiotów ochrony (art. 6(2) dyrektywy siedliskowej)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341813" y="5111750"/>
            <a:ext cx="4319587" cy="14763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b="1">
                <a:latin typeface="Bookman Old Style" panose="02050604050505020204" pitchFamily="18" charset="0"/>
              </a:rPr>
              <a:t>… musi być wspólnym poszukiwaniem sposobu jak najlepszego chronienia obszaru Natura 2000, a nie targiem interesów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82625" y="115888"/>
            <a:ext cx="7921625" cy="633412"/>
          </a:xfrm>
          <a:solidFill>
            <a:schemeClr val="bg1">
              <a:alpha val="69019"/>
            </a:schemeClr>
          </a:solidFill>
        </p:spPr>
        <p:txBody>
          <a:bodyPr lIns="90000" tIns="46800" rIns="90000" bIns="46800"/>
          <a:lstStyle/>
          <a:p>
            <a:pPr defTabSz="449263" eaLnBrk="1" hangingPunct="1"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smtClean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2800" smtClean="0">
                <a:latin typeface="Bookman Old Style" panose="02050604050505020204" pitchFamily="18" charset="0"/>
              </a:rPr>
              <a:t>obszar</a:t>
            </a:r>
            <a:r>
              <a:rPr lang="pl-PL" altLang="pl-PL" sz="2800" smtClean="0">
                <a:latin typeface="Bookman Old Style" panose="02050604050505020204" pitchFamily="18" charset="0"/>
              </a:rPr>
              <a:t>u</a:t>
            </a:r>
            <a:r>
              <a:rPr lang="en-GB" altLang="pl-PL" sz="2800" smtClean="0">
                <a:latin typeface="Bookman Old Style" panose="02050604050505020204" pitchFamily="18" charset="0"/>
              </a:rPr>
              <a:t> Natura 2000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563938" y="1484313"/>
            <a:ext cx="5059362" cy="4370387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idea sieci Natura 2000 i zasady jej funkcjonowania,</a:t>
            </a:r>
          </a:p>
          <a:p>
            <a:pPr marL="176213" indent="-176213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zobowiązania wynikające z prawa europejskiego oraz z istnienia obszaru Natura 2000,</a:t>
            </a:r>
          </a:p>
          <a:p>
            <a:pPr marL="176213" indent="-176213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 fakt wyznaczenia obszaru Natura 2000, ani jego granice,</a:t>
            </a:r>
          </a:p>
          <a:p>
            <a:pPr marL="176213" indent="-176213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obowiązek indywidualnej oceny planów i przedsięwzięć, ani reguły ich dopuszczalności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pl-PL" sz="2000" dirty="0">
              <a:latin typeface="Bookman Old Style" panose="02050604050505020204" pitchFamily="18" charset="0"/>
              <a:cs typeface="Arial" charset="0"/>
            </a:endParaRPr>
          </a:p>
          <a:p>
            <a:pPr lvl="2"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l-PL" sz="2000" dirty="0">
                <a:solidFill>
                  <a:srgbClr val="FF0000"/>
                </a:solidFill>
                <a:latin typeface="Bookman Old Style" panose="02050604050505020204" pitchFamily="18" charset="0"/>
                <a:cs typeface="Arial" charset="0"/>
              </a:rPr>
              <a:t>- nie podlegają dyskusji w tym procesie</a:t>
            </a: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sz="2000" dirty="0">
              <a:latin typeface="Bookman Old Style" panose="02050604050505020204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848600" cy="138430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800" b="1">
                <a:latin typeface="Bookman Old Style" panose="02050604050505020204" pitchFamily="18" charset="0"/>
              </a:rPr>
              <a:t>Dokąd zmierzamy? </a:t>
            </a:r>
          </a:p>
          <a:p>
            <a:pPr algn="ctr" eaLnBrk="1" hangingPunct="1"/>
            <a:r>
              <a:rPr lang="pl-PL" altLang="pl-PL" sz="2800" b="1">
                <a:latin typeface="Bookman Old Style" panose="02050604050505020204" pitchFamily="18" charset="0"/>
              </a:rPr>
              <a:t>Właściwy stan ochrony – perspektywa długoterminowa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8424862" cy="42481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b="1">
                <a:latin typeface="Bookman Old Style" panose="02050604050505020204" pitchFamily="18" charset="0"/>
              </a:rPr>
              <a:t>Definicja z Dyrektywy (siedlisko):</a:t>
            </a:r>
          </a:p>
          <a:p>
            <a:pPr eaLnBrk="1" hangingPunct="1"/>
            <a:endParaRPr lang="pl-PL" altLang="pl-PL" sz="1600" b="1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Stan ochrony siedliska przyrodniczego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oznacza sumę oddziaływań na siedlisko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przyrodnicze oraz na jego typowe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gatunki, które mogą mieć wpływ na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jego długofalowe naturalne rozmie-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szczenie, strukturę i funkcje oraz na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długoterminowe przetrwanie jego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typowych gatunków</a:t>
            </a:r>
          </a:p>
          <a:p>
            <a:pPr eaLnBrk="1" hangingPunct="1"/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Stan ochrony siedliska przyrodniczego zostanie uznany za "właściwy", jeśli: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- jego naturalny zasięg i obszary mieszczące się w obrębie tego zasięgu są stałe lub się powiększają,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- szczególna struktura i funkcje konieczne do jego długotrwałego zachowania istnieją i prawdopodobnie będą istnieć w dającej się przewidzieć przyszłości, oraz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- stan ochrony jego typowych gatunków jest właściwy,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6725" y="5661025"/>
            <a:ext cx="8372475" cy="6111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rgbClr val="006600"/>
                </a:solidFill>
                <a:latin typeface="Bookman Old Style" panose="02050604050505020204" pitchFamily="18" charset="0"/>
              </a:rPr>
              <a:t>Koncepcja wymyślona jako wskaźnik oceny zasobów w regionie biogeograficznym / w kraju, ale może być stosowana na poziomie obszaru i stanowiska</a:t>
            </a:r>
            <a:r>
              <a:rPr lang="pl-PL" altLang="pl-PL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323850" y="188913"/>
            <a:ext cx="85693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 b="1">
                <a:latin typeface="Bookman Old Style" panose="02050604050505020204" pitchFamily="18" charset="0"/>
              </a:rPr>
              <a:t>Właściwy stan ochrony</a:t>
            </a:r>
          </a:p>
        </p:txBody>
      </p:sp>
      <p:pic>
        <p:nvPicPr>
          <p:cNvPr id="2" name="Picture 2" descr="DSC_2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1254125"/>
            <a:ext cx="40020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pole tekstowe 2"/>
          <p:cNvSpPr txBox="1">
            <a:spLocks noChangeArrowheads="1"/>
          </p:cNvSpPr>
          <p:nvPr/>
        </p:nvSpPr>
        <p:spPr bwMode="auto">
          <a:xfrm>
            <a:off x="1476375" y="2060575"/>
            <a:ext cx="6480175" cy="461963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400" b="1" dirty="0">
                <a:latin typeface="+mn-lt"/>
                <a:cs typeface="Calibri Light" panose="020F0302020204030204" pitchFamily="34" charset="0"/>
              </a:rPr>
              <a:t>Powierzchnia </a:t>
            </a:r>
            <a:r>
              <a:rPr lang="pl-PL" altLang="pl-PL" sz="2400" b="1" dirty="0" smtClean="0">
                <a:latin typeface="+mn-lt"/>
                <a:cs typeface="Calibri Light" panose="020F0302020204030204" pitchFamily="34" charset="0"/>
              </a:rPr>
              <a:t>obszaru – </a:t>
            </a:r>
            <a:r>
              <a:rPr lang="pl-PL" altLang="pl-PL" sz="2400" b="1" dirty="0" smtClean="0">
                <a:latin typeface="+mn-lt"/>
              </a:rPr>
              <a:t>346,98 ha</a:t>
            </a:r>
            <a:endParaRPr lang="pl-PL" altLang="pl-PL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3850" y="1630363"/>
            <a:ext cx="4129088" cy="47085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l-PL" altLang="pl-PL" sz="2000">
                <a:latin typeface="Bookman Old Style" panose="02050604050505020204" pitchFamily="18" charset="0"/>
              </a:rPr>
              <a:t>„Nie ubywa” …</a:t>
            </a: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pl-PL" altLang="pl-PL" sz="2000">
                <a:latin typeface="Bookman Old Style" panose="02050604050505020204" pitchFamily="18" charset="0"/>
              </a:rPr>
              <a:t>Specyficzna struktura …</a:t>
            </a: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… w tym typowe gatunki</a:t>
            </a: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… i funkcje gwarantujące trwałość</a:t>
            </a:r>
          </a:p>
          <a:p>
            <a:pPr eaLnBrk="1" hangingPunct="1"/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3. Szanse na przyszłość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3889375" cy="3968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SIEDLISKO PRZYRODNICZE: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4643438" y="620713"/>
            <a:ext cx="0" cy="597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932363" y="908050"/>
            <a:ext cx="1563687" cy="4000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000" dirty="0">
                <a:latin typeface="Bookman Old Style" panose="02050604050505020204" pitchFamily="18" charset="0"/>
              </a:rPr>
              <a:t>GATUNEK: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859338" y="1557338"/>
            <a:ext cx="3671887" cy="46640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l-PL" altLang="pl-PL" sz="2000">
                <a:latin typeface="Bookman Old Style" panose="02050604050505020204" pitchFamily="18" charset="0"/>
              </a:rPr>
              <a:t>„Nie ubywa” i nie mniej niż minimalna wielkość trwałej populacji (MVP); </a:t>
            </a: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 … Struktura populacji OK</a:t>
            </a: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2. Siedlisko gatunku odpowiednio duże …                                                  </a:t>
            </a: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… i właściwej jakości</a:t>
            </a:r>
          </a:p>
          <a:p>
            <a:pPr eaLnBrk="1" hangingPunct="1"/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3. Szanse na przyszłość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124075" y="3860800"/>
            <a:ext cx="735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Jakie?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979613" y="2924175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Wskaźniki ?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03575" y="5084763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Wskaźniki ?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300788" y="2565400"/>
            <a:ext cx="67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Jaka</a:t>
            </a:r>
            <a:r>
              <a:rPr lang="pl-PL" altLang="pl-PL" sz="160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300788" y="3213100"/>
            <a:ext cx="67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Jaka?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300788" y="4437063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Jakie</a:t>
            </a:r>
            <a:r>
              <a:rPr lang="pl-PL" altLang="pl-PL" sz="160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156325" y="5373688"/>
            <a:ext cx="1157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Wskaźniki</a:t>
            </a:r>
            <a:r>
              <a:rPr lang="pl-PL" altLang="pl-PL" sz="160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95288" y="2565400"/>
            <a:ext cx="4103687" cy="2808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859338" y="1557338"/>
            <a:ext cx="3816350" cy="4248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323850" y="188913"/>
            <a:ext cx="8569325" cy="5762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Właściwy stan ochrony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 animBg="1"/>
      <p:bldP spid="338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/>
          <p:cNvSpPr>
            <a:spLocks noChangeArrowheads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Właściwy stan ochrony</a:t>
            </a:r>
          </a:p>
        </p:txBody>
      </p:sp>
      <p:pic>
        <p:nvPicPr>
          <p:cNvPr id="3379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13593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268413"/>
            <a:ext cx="88963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23850" y="188913"/>
            <a:ext cx="8569325" cy="5762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Cel = Właściwy stan ochrony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403350"/>
            <a:ext cx="91948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076700"/>
            <a:ext cx="3148012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pole tekstowe 3"/>
          <p:cNvSpPr txBox="1">
            <a:spLocks noChangeArrowheads="1"/>
          </p:cNvSpPr>
          <p:nvPr/>
        </p:nvSpPr>
        <p:spPr bwMode="auto">
          <a:xfrm>
            <a:off x="-33338" y="334963"/>
            <a:ext cx="919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b="1"/>
              <a:t>Ocena stanu wykonana jest w oparciu o wypracowaną metodykę zawartą w publikacjach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„Struktura i funkcje”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5580063" y="1196975"/>
            <a:ext cx="3043237" cy="1570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pl-PL" altLang="pl-PL" sz="1600">
                <a:latin typeface="Bookman Old Style" panose="02050604050505020204" pitchFamily="18" charset="0"/>
              </a:rPr>
              <a:t>Dla borów bagiennych i torfowisk (np. przejściowych) wskaźnikiem „właściwej struktury” będą m.in. naturalne i typowe warunki wodne  </a:t>
            </a:r>
          </a:p>
        </p:txBody>
      </p:sp>
      <p:pic>
        <p:nvPicPr>
          <p:cNvPr id="36868" name="Picture 7" descr="IMG_4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97200"/>
            <a:ext cx="5003800" cy="32956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468313" y="4724400"/>
            <a:ext cx="2827337" cy="1570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i="1">
                <a:latin typeface="Bookman Old Style" panose="02050604050505020204" pitchFamily="18" charset="0"/>
              </a:rPr>
              <a:t>Właściwe warunki wodne to nie tylko poziom wody, ale i jego zmienność w cyklu rocznym, pochodzenie wody oraz jej właściwości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 sz="400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891" name="pole tekstowe 2"/>
          <p:cNvSpPr txBox="1">
            <a:spLocks noChangeArrowheads="1"/>
          </p:cNvSpPr>
          <p:nvPr/>
        </p:nvSpPr>
        <p:spPr bwMode="auto">
          <a:xfrm>
            <a:off x="1231900" y="363538"/>
            <a:ext cx="614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b="1"/>
              <a:t>Przykładowe wskaźniki oceny stanu dla siedliska 7230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527175" y="1412875"/>
          <a:ext cx="6162675" cy="3806825"/>
        </p:xfrm>
        <a:graphic>
          <a:graphicData uri="http://schemas.openxmlformats.org/drawingml/2006/table">
            <a:tbl>
              <a:tblPr/>
              <a:tblGrid>
                <a:gridCol w="6162675"/>
              </a:tblGrid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Procent powierzchni zajętej przez siedlisko na </a:t>
                      </a:r>
                      <a:r>
                        <a:rPr kumimoji="0" 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transekcie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Gatunki charakterystyczne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Gatunki dominujące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Pokrycie i struktura gatunkowa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mchów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Obce gatunki inwazyjne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Gatunki ekspansywne roślin zielnych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Zakres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pH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Ekspansja </a:t>
                      </a: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krzewów i podrostów drzew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Stopień uwodnienia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Pozyskanie torfu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Melioracje odwadniające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Właściwy stan ochrony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9946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9"/>
          <p:cNvGrpSpPr>
            <a:grpSpLocks/>
          </p:cNvGrpSpPr>
          <p:nvPr/>
        </p:nvGrpSpPr>
        <p:grpSpPr bwMode="auto">
          <a:xfrm>
            <a:off x="611188" y="3644900"/>
            <a:ext cx="7993062" cy="1831975"/>
            <a:chOff x="385" y="2296"/>
            <a:chExt cx="5035" cy="1154"/>
          </a:xfrm>
        </p:grpSpPr>
        <p:pic>
          <p:nvPicPr>
            <p:cNvPr id="3891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296"/>
              <a:ext cx="5035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750"/>
              <a:ext cx="5035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5861050" cy="4619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b="1">
                <a:latin typeface="Bookman Old Style" panose="02050604050505020204" pitchFamily="18" charset="0"/>
              </a:rPr>
              <a:t>Sporządzanie PZO krok po kroku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323850" y="238125"/>
            <a:ext cx="6337300" cy="40005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 Ustalenie terenu objętego PZO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77825" y="908050"/>
            <a:ext cx="8228013" cy="48021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Bookman Old Style" panose="02050604050505020204" pitchFamily="18" charset="0"/>
              </a:rPr>
              <a:t>Polega na sprawdzeniu, czy zachodzą przesłanki  do nie obejmowania części obszaru  Natura 2000 PZO.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 dirty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Bookman Old Style" panose="02050604050505020204" pitchFamily="18" charset="0"/>
              </a:rPr>
              <a:t>Zgodnie z art. 28 ust. 11 ustawy, PZO nie sporządza się dla obszaru Natura 2000 lub jego części: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altLang="pl-PL" sz="1800" dirty="0">
                <a:latin typeface="Bookman Old Style" panose="02050604050505020204" pitchFamily="18" charset="0"/>
              </a:rPr>
              <a:t>dla których ustanowiono plan ochrony Natura 2000;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sz="18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pokrywającego się w całości lub w części z obszarem parku narodowego, rezerwatu przyrody lub parku krajobrazowego, dla których ustanowiono plan ochrony uwzględniający zakres, o którym mowa w ust. 10;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sz="18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pokrywającego się w całości lub w części z obszarem parku narodowego lub rezerwatu przyrody, dla których ustanowiono zadania ochronne uwzględniające zakres, o którym mowa w ust. 10</a:t>
            </a:r>
            <a:r>
              <a:rPr lang="pl-PL" sz="1800" dirty="0">
                <a:latin typeface="Bookman Old Style" panose="020506040505050202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sz="1800" dirty="0">
                <a:latin typeface="Bookman Old Style" panose="02050604050505020204" pitchFamily="18" charset="0"/>
              </a:rPr>
              <a:t>pokrywającego się w całości lub w części z obszarem będącym w zarządzie nadleśnictwa, dla którego ustanowiony plan urządzenia lasu uwzględnia zakres, o którym mowa w ust. 10;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altLang="pl-PL" sz="18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znajdującego się w obszarach morskich. 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924300" y="5697538"/>
            <a:ext cx="4681538" cy="1069975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b="1">
                <a:solidFill>
                  <a:srgbClr val="FF0000"/>
                </a:solidFill>
                <a:latin typeface="Bookman Old Style" panose="02050604050505020204" pitchFamily="18" charset="0"/>
              </a:rPr>
              <a:t>Decyduje nie sam fakt istnienia planu ochrony dla krajowej formy, ale zawarcie w nim zakresu PZO Natura 2000 (zakres z art. 28 ust. 10 ustawy)</a:t>
            </a:r>
            <a:r>
              <a:rPr lang="pl-PL" altLang="pl-PL" sz="140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7716838" cy="40005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Wstępne ustalenie przedmiotów ochrony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539750" y="1052513"/>
            <a:ext cx="8064500" cy="46228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pl-PL" altLang="pl-PL">
                <a:latin typeface="Bookman Old Style" panose="02050604050505020204" pitchFamily="18" charset="0"/>
              </a:rPr>
              <a:t>Gatunki / siedliska przyrodnicze z ocenami A, B, C ze Standardowego Formularza Danych obszaru</a:t>
            </a:r>
          </a:p>
          <a:p>
            <a:pPr eaLnBrk="1" hangingPunct="1">
              <a:spcBef>
                <a:spcPct val="30000"/>
              </a:spcBef>
            </a:pPr>
            <a:r>
              <a:rPr lang="pl-PL" altLang="pl-PL">
                <a:latin typeface="Bookman Old Style" panose="02050604050505020204" pitchFamily="18" charset="0"/>
              </a:rPr>
              <a:t>	</a:t>
            </a:r>
            <a:r>
              <a:rPr lang="pl-PL" altLang="pl-PL" sz="3600">
                <a:latin typeface="Bookman Old Style" panose="02050604050505020204" pitchFamily="18" charset="0"/>
              </a:rPr>
              <a:t>+ </a:t>
            </a:r>
          </a:p>
          <a:p>
            <a:pPr eaLnBrk="1" hangingPunct="1">
              <a:spcBef>
                <a:spcPct val="30000"/>
              </a:spcBef>
            </a:pPr>
            <a:r>
              <a:rPr lang="pl-PL" altLang="pl-PL">
                <a:latin typeface="Bookman Old Style" panose="02050604050505020204" pitchFamily="18" charset="0"/>
              </a:rPr>
              <a:t>Gatunki i siedliska przyrodnicze nowo znalezione, dla których obszar ma istotne znaczenie (które powinny być wpisane do SDF z oceną A, B lub C)</a:t>
            </a:r>
          </a:p>
          <a:p>
            <a:pPr eaLnBrk="1" hangingPunct="1">
              <a:spcBef>
                <a:spcPct val="30000"/>
              </a:spcBef>
            </a:pPr>
            <a:r>
              <a:rPr lang="pl-PL" altLang="pl-PL">
                <a:latin typeface="Bookman Old Style" panose="02050604050505020204" pitchFamily="18" charset="0"/>
              </a:rPr>
              <a:t>	</a:t>
            </a:r>
            <a:r>
              <a:rPr lang="pl-PL" altLang="pl-PL" sz="3600">
                <a:latin typeface="Bookman Old Style" panose="02050604050505020204" pitchFamily="18" charset="0"/>
              </a:rPr>
              <a:t>-</a:t>
            </a:r>
          </a:p>
          <a:p>
            <a:pPr eaLnBrk="1" hangingPunct="1">
              <a:spcBef>
                <a:spcPct val="30000"/>
              </a:spcBef>
            </a:pPr>
            <a:r>
              <a:rPr lang="pl-PL" altLang="pl-PL">
                <a:latin typeface="Bookman Old Style" panose="02050604050505020204" pitchFamily="18" charset="0"/>
              </a:rPr>
              <a:t>Gatunki / siedliska przyrodnicze, wpisane w SDF w wyniku błędu</a:t>
            </a:r>
          </a:p>
          <a:p>
            <a:pPr eaLnBrk="1" hangingPunct="1"/>
            <a:r>
              <a:rPr lang="pl-PL" altLang="pl-PL" sz="1400">
                <a:latin typeface="Bookman Old Style" panose="02050604050505020204" pitchFamily="18" charset="0"/>
              </a:rPr>
              <a:t>(jednak nie można wykreślać gatunków/ siedlisk zanikłych po 1.05.2004 wskutek braku właściwej ochrony)</a:t>
            </a:r>
          </a:p>
          <a:p>
            <a:pPr eaLnBrk="1" hangingPunct="1"/>
            <a:r>
              <a:rPr lang="pl-PL" altLang="pl-PL" sz="1400">
                <a:latin typeface="Bookman Old Style" panose="02050604050505020204" pitchFamily="18" charset="0"/>
              </a:rPr>
              <a:t>	</a:t>
            </a:r>
            <a:r>
              <a:rPr lang="pl-PL" altLang="pl-PL" sz="3600">
                <a:latin typeface="Bookman Old Style" panose="02050604050505020204" pitchFamily="18" charset="0"/>
              </a:rPr>
              <a:t>=</a:t>
            </a:r>
          </a:p>
          <a:p>
            <a:pPr eaLnBrk="1" hangingPunct="1"/>
            <a:r>
              <a:rPr lang="pl-PL" altLang="pl-PL" b="1">
                <a:latin typeface="Bookman Old Style" panose="02050604050505020204" pitchFamily="18" charset="0"/>
              </a:rPr>
              <a:t>Przedmioty ochrony obszaru</a:t>
            </a:r>
            <a:r>
              <a:rPr lang="pl-PL" altLang="pl-PL">
                <a:latin typeface="Bookman Old Style" panose="02050604050505020204" pitchFamily="18" charset="0"/>
              </a:rPr>
              <a:t>  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851275" y="5661025"/>
            <a:ext cx="4845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solidFill>
                  <a:srgbClr val="FF0000"/>
                </a:solidFill>
                <a:latin typeface="Bookman Old Style" panose="02050604050505020204" pitchFamily="18" charset="0"/>
              </a:rPr>
              <a:t>Lista przedmiotów ochrony może ulec zmianie w toku terenowych prac nad planem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pl-PL" altLang="pl-PL" smtClean="0"/>
              <a:t>Dolina Szczyry PLH220066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2476500"/>
          </a:xfrm>
          <a:solidFill>
            <a:srgbClr val="FFFFFF"/>
          </a:solidFill>
        </p:spPr>
        <p:txBody>
          <a:bodyPr/>
          <a:lstStyle/>
          <a:p>
            <a:pPr hangingPunct="1"/>
            <a:r>
              <a:rPr lang="pl-PL" altLang="pl-PL" sz="1100" smtClean="0"/>
              <a:t>Obszar położony na południowo-zachodnim skraju sandrowej równiny Borów Tucholskich . W części wschodniej dolina "wcina się" w krajobraz morenowy Pojezierza Krajeńskiego. Krajobraz ma charakter lekko falistej sandrowej równiny, ożywionej meandrującą doliną rzeki Szczyry, prawego dopływu rzeki Gwdy, należącej do zlewni Odry. </a:t>
            </a:r>
          </a:p>
          <a:p>
            <a:pPr hangingPunct="1"/>
            <a:r>
              <a:rPr lang="pl-PL" altLang="pl-PL" sz="1100" smtClean="0"/>
              <a:t>Siedliska chronione skupione są w zasadzie prawie wyłącznie na dnie doliny rzecznej. Jedynie w części wschodniej na stokach doliny występuje kompleks buczyn. </a:t>
            </a:r>
          </a:p>
          <a:p>
            <a:r>
              <a:rPr lang="pl-PL" altLang="pl-PL" sz="1100" smtClean="0"/>
              <a:t>Obszar Natura 2000 Dolina Szczyry PLH220066 obejmuje głównie torfowiska, łąki , pastwiska i lasy. </a:t>
            </a:r>
          </a:p>
          <a:p>
            <a:r>
              <a:rPr lang="pl-PL" altLang="pl-PL" sz="1100" smtClean="0"/>
              <a:t>W granicach  obszaru  zidentyfikowano dziewięć typów siedlisk  przyrodniczych, tworzących mozaikę i pokrywających ponad 70% powierzchni obszaru. Wiele z nich jest ważnym biotopem dla cennej fauny, która podlega ochronie na podstawie konwencji międzynarodowych. Stwierdzono tu występowanie 6 gatunków z Załącznika II Dyrektywy Rady 92/43/EWG. Wśród siedlisk przyrodniczych największą powierzchnie w obszarze zajmuje siedlisko 7230 górskie i nizinne torfowiska zasadowe o charakterze młak, turzycowisk i mechowisk oraz 91E0 łęgi wierzbowe, topolowe, olszowe i jesionowe  i olsy źródliskowe. Spośród gatunków zidentyfikowano tutaj: bóbra europejskiego </a:t>
            </a:r>
            <a:r>
              <a:rPr lang="pl-PL" altLang="pl-PL" sz="1100" i="1" smtClean="0"/>
              <a:t>Castor fiber</a:t>
            </a:r>
            <a:r>
              <a:rPr lang="pl-PL" altLang="pl-PL" sz="1100" smtClean="0"/>
              <a:t>, wydrę </a:t>
            </a:r>
            <a:r>
              <a:rPr lang="pl-PL" altLang="pl-PL" sz="1100" i="1" smtClean="0"/>
              <a:t>Lutra lutra</a:t>
            </a:r>
            <a:r>
              <a:rPr lang="pl-PL" altLang="pl-PL" sz="1100" smtClean="0"/>
              <a:t>, czerwończyka nieparka </a:t>
            </a:r>
            <a:r>
              <a:rPr lang="pl-PL" altLang="pl-PL" sz="1100" i="1" smtClean="0"/>
              <a:t>Lycaena dispar</a:t>
            </a:r>
            <a:r>
              <a:rPr lang="pl-PL" altLang="pl-PL" sz="1100" smtClean="0"/>
              <a:t>, czerwończyka fioletka </a:t>
            </a:r>
            <a:r>
              <a:rPr lang="pl-PL" altLang="pl-PL" sz="1100" i="1" smtClean="0"/>
              <a:t>Lycaena helle</a:t>
            </a:r>
            <a:r>
              <a:rPr lang="pl-PL" altLang="pl-PL" sz="1100" smtClean="0"/>
              <a:t>, trzeplę zieloną </a:t>
            </a:r>
            <a:r>
              <a:rPr lang="pl-PL" altLang="pl-PL" sz="1100" i="1" smtClean="0"/>
              <a:t>Ophiogomphus cecilia</a:t>
            </a:r>
            <a:r>
              <a:rPr lang="pl-PL" altLang="pl-PL" sz="1100" smtClean="0"/>
              <a:t>, poczwarówkę zwężoną </a:t>
            </a:r>
            <a:r>
              <a:rPr lang="pl-PL" altLang="pl-PL" sz="1100" i="1" smtClean="0"/>
              <a:t>Vertigo angustior</a:t>
            </a:r>
            <a:r>
              <a:rPr lang="pl-PL" altLang="pl-PL" sz="1100" smtClean="0"/>
              <a:t>. 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189913" cy="4619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400" b="1" i="1">
                <a:latin typeface="Bookman Old Style" panose="02050604050505020204" pitchFamily="18" charset="0"/>
              </a:rPr>
              <a:t> </a:t>
            </a:r>
            <a:r>
              <a:rPr lang="pl-PL" altLang="pl-PL" sz="2400" b="1">
                <a:latin typeface="Bookman Old Style" panose="02050604050505020204" pitchFamily="18" charset="0"/>
              </a:rPr>
              <a:t>podanie do publicznej wiadomości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971550" y="2997200"/>
            <a:ext cx="7993063" cy="36464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Założenia obejmują: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zwięzły opis obszaru Natura 2000 w języku niespecjalistycznym,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wskazanie przedmiotów ochrony obszaru (wynik weryfikacji przedmiotów ochrony), z zastrzeżeniem że ich lista może ulec weryfikacji w toku prac, 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w razie potrzeby, określenie jakie części obszaru nie są objęte planowaniem (wynik weryfikacji zakresu przestrzennego).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informację, czym jest PZO dla obszaru Natura 2000, na jakiej podstawie prawnej jest sporządzany, w jaki sposób będzie procedowany i jakie będzie wywoływał skutki,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informację, że będzie możliwe zapoznawanie się z bieżącym stanem prac nad projektem PZO,  ze zgromadzonymi w ramach tych prac materiałami oraz z projektem planu; że istnieje możliwość zgłaszania do tych materiałów uwag i wniosków; że będą organizowane spotkania dyskusyjne z udziałem przedstawicieli zainteresowanych osób i podmiotów prowadzących działalność w obrębie siedlisk przyrodniczych i siedlisk gatunków, dla których wyznaczono obszar Natura 2000, albo dyskusja publiczna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250825" y="1031875"/>
            <a:ext cx="8713788" cy="181610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Sprawujący nadzór nad obszarem</a:t>
            </a:r>
          </a:p>
          <a:p>
            <a:pPr eaLnBrk="1" hangingPunct="1">
              <a:buFontTx/>
              <a:buChar char="-"/>
            </a:pPr>
            <a:r>
              <a:rPr lang="pl-PL" altLang="pl-PL" sz="1600">
                <a:latin typeface="Bookman Old Style" panose="02050604050505020204" pitchFamily="18" charset="0"/>
              </a:rPr>
              <a:t> ogłasza o przystąpieniu do sporządzenia PZO na stornie Biuletynu Informacji Publicznej Urzędu,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a także w sposób zwyczajowo przyjęty w swojej siedzibie, w prasie o odpowiednim zasięgu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założenia do sporządzenia PZO,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- Wskazane jest dodatkowo bezpośrednie powiadomienie zainteresowanych stron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5975350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Zespół Lokalnej Współpracy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351838" cy="37592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Zespół Lokalnej Współpracy bierze udział w opracowaniu projektu Planu i skompletowaniu jego dokumentacji podczas cyklu spotkań dyskusyjnych zorganizowanych przez RDOŚ w Gdańsku</a:t>
            </a:r>
          </a:p>
          <a:p>
            <a:pPr eaLnBrk="1" hangingPunct="1"/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Należy zapewnić udział:</a:t>
            </a:r>
          </a:p>
          <a:p>
            <a:pPr eaLnBrk="1" hangingPunct="1"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przedstawiciela instytucji sprawującej nadzór nad obszarem,   </a:t>
            </a:r>
          </a:p>
          <a:p>
            <a:pPr eaLnBrk="1" hangingPunct="1"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przedstawicieli zainteresowanych osób i podmiotów prowadzących działalność w obrębie siedlisk przyrodniczych i siedlisk gatunków, dla których wyznaczono obszar Natura 2000,</a:t>
            </a:r>
          </a:p>
          <a:p>
            <a:pPr eaLnBrk="1" hangingPunct="1"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ekspertów przyrodników - specjalistów od siedlisk przyrodniczych i gatunków, dla których wyznaczono obszar Natura 2000,</a:t>
            </a:r>
          </a:p>
          <a:p>
            <a:pPr eaLnBrk="1" hangingPunct="1"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w razie potrzeby - profesjonalnego moderatora/negocjatora,</a:t>
            </a:r>
          </a:p>
          <a:p>
            <a:pPr eaLnBrk="1" hangingPunct="1"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organizatora procesu planistycznego</a:t>
            </a:r>
          </a:p>
          <a:p>
            <a:pPr eaLnBrk="1" hangingPunct="1"/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FontTx/>
              <a:buChar char="•"/>
            </a:pPr>
            <a:endParaRPr lang="pl-PL" altLang="pl-PL" sz="1600">
              <a:latin typeface="Bookman Old Style" panose="02050604050505020204" pitchFamily="18" charset="0"/>
            </a:endParaRPr>
          </a:p>
        </p:txBody>
      </p:sp>
      <p:pic>
        <p:nvPicPr>
          <p:cNvPr id="44036" name="Picture 6" descr="n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246438" cy="244792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395288" y="4724400"/>
            <a:ext cx="4845050" cy="18161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Struktura i wielkość Zespołu zależy do specyfiki danego obszaru Natura 2000, jego skład nie powinien przekraczać liczby 30 osób. W przypadku rozległego obszaru należy rozważyć zasadność utworzenia Zespołu składającego się z pracujących równolegle grup obszarowych bądź tematycznych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5350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Zespół Lokalnej Współpracy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3518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 sz="1600">
              <a:latin typeface="Trebuchet MS" panose="020B0603020202020204" pitchFamily="34" charset="0"/>
            </a:endParaRPr>
          </a:p>
          <a:p>
            <a:pPr eaLnBrk="1" hangingPunct="1">
              <a:buFontTx/>
              <a:buChar char="•"/>
            </a:pPr>
            <a:endParaRPr lang="pl-PL" altLang="pl-PL" sz="1600">
              <a:latin typeface="Trebuchet MS" panose="020B0603020202020204" pitchFamily="34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323850" y="5805488"/>
            <a:ext cx="4248150" cy="5810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1600">
                <a:latin typeface="Bookman Old Style" panose="02050604050505020204" pitchFamily="18" charset="0"/>
              </a:rPr>
              <a:t>Udział dobrych ekspertów jest niezbędny do dobrego planowania </a:t>
            </a:r>
          </a:p>
        </p:txBody>
      </p:sp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3938587" cy="25987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3971925" cy="27892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857625" cy="4752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5864225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Trebuchet MS" panose="020B0603020202020204" pitchFamily="34" charset="0"/>
              </a:rPr>
              <a:t>Krok po kroku:</a:t>
            </a:r>
            <a:r>
              <a:rPr lang="pl-PL" altLang="pl-PL" sz="2000" b="1" i="1">
                <a:latin typeface="Trebuchet MS" panose="020B0603020202020204" pitchFamily="34" charset="0"/>
              </a:rPr>
              <a:t> </a:t>
            </a:r>
            <a:r>
              <a:rPr lang="pl-PL" altLang="pl-PL" sz="2000" b="1">
                <a:latin typeface="Trebuchet MS" panose="020B0603020202020204" pitchFamily="34" charset="0"/>
              </a:rPr>
              <a:t>opis granic obszaru Natura 2000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8301037" cy="13239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Opisem granic obszaru Natura 2000 jest wektorowa warstwa informacyjna (tzw. „shp”), </a:t>
            </a:r>
          </a:p>
          <a:p>
            <a:pPr eaLnBrk="1" hangingPunct="1">
              <a:buFontTx/>
              <a:buChar char="-"/>
            </a:pPr>
            <a:r>
              <a:rPr lang="pl-PL" altLang="pl-PL" sz="1600">
                <a:latin typeface="Bookman Old Style" panose="02050604050505020204" pitchFamily="18" charset="0"/>
              </a:rPr>
              <a:t> przyjmuje się w tej formie, w jakiej została zgłoszona do Komisji Europejskej.</a:t>
            </a:r>
          </a:p>
          <a:p>
            <a:pPr eaLnBrk="1" hangingPunct="1">
              <a:buFontTx/>
              <a:buChar char="-"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W zasadzie nie przewiduje się prac nad granicami obszaru.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2268538" y="2852738"/>
            <a:ext cx="6408737" cy="304641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solidFill>
                  <a:srgbClr val="0033CC"/>
                </a:solidFill>
                <a:latin typeface="Bookman Old Style" panose="02050604050505020204" pitchFamily="18" charset="0"/>
              </a:rPr>
              <a:t>Z przyczyn prawnych zmiana granic obszaru Natura 2000 nie może nastąpić za pomocą ustanowienia przez RDOŚ planu zadań ochronnych; organem kompetentnym do dokonania takiej zmiany jest minister właściwy do spraw środowiska po uzgodnieniu z Komisją Europejską, lub Komisja Europejska na wniosek ministra</a:t>
            </a:r>
          </a:p>
          <a:p>
            <a:pPr eaLnBrk="1" hangingPunct="1"/>
            <a:r>
              <a:rPr lang="pl-PL" altLang="pl-PL" sz="1200">
                <a:solidFill>
                  <a:srgbClr val="0033CC"/>
                </a:solidFill>
                <a:latin typeface="Bookman Old Style" panose="02050604050505020204" pitchFamily="18" charset="0"/>
              </a:rPr>
              <a:t> </a:t>
            </a:r>
          </a:p>
          <a:p>
            <a:pPr eaLnBrk="1" hangingPunct="1"/>
            <a:r>
              <a:rPr lang="pl-PL" altLang="pl-PL" sz="1200">
                <a:solidFill>
                  <a:srgbClr val="0033CC"/>
                </a:solidFill>
                <a:latin typeface="Bookman Old Style" panose="02050604050505020204" pitchFamily="18" charset="0"/>
              </a:rPr>
              <a:t>W przypadku ujawnienia w toku prac potrzeby dokonania korekty granic, można równolegle do sporządzania projektu PZO sformułować wniosek o dokonanie takiej korekty. Musi on być zgodny z wymogami prawa krajowego i wspólnotowego; wymaga uzgodnienia z Komisją Europejską. </a:t>
            </a:r>
          </a:p>
          <a:p>
            <a:pPr eaLnBrk="1" hangingPunct="1"/>
            <a:endParaRPr lang="pl-PL" altLang="pl-PL" sz="1200">
              <a:solidFill>
                <a:srgbClr val="0033CC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1200">
                <a:solidFill>
                  <a:srgbClr val="0033CC"/>
                </a:solidFill>
                <a:latin typeface="Bookman Old Style" panose="02050604050505020204" pitchFamily="18" charset="0"/>
              </a:rPr>
              <a:t>Komisja Europejska zwykle akceptuje wnioski o powiększenie obszarów, ale wniosek o zmniejszenie obszaru Natura 2000 (wyłączenie pewnych terenów z obszaru) jest bardzo trudne i wymaga wyczerpującego uzasadnienia. Nie jest możliwe z przyczyn społeczno-ekonomicznych, a tylko jeżeli są dowody naukowe, że teren włączono do obszaru niepotrzebnie.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73038" y="233363"/>
            <a:ext cx="6602412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zebranie istniejących informacji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44475" y="881063"/>
            <a:ext cx="8280400" cy="326866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Pozyskanie i zestawienie wszystkich dostępnych informacji o obszarze Natura 2000, w szczególności o: 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uwarunkowaniach ochrony obszaru, w tym: geograficznych, przyrodniczych, społecznych, gospodarczych i  kulturowych, wynikających z aktualnych i potencjalnych kierunków rozwoju społecznego i gospodarczego, a także wynikających z istniejących form ochrony przyrody innych niż obszar i celów ich ochrony;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występowaniu przedmiotów ochrony, ich stanie, zagrożeniach, wymogach i możliwości ochrony, wraz z ich zaznaczeniem na mapach;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istniejących i projektowanych planach, strategiach i programach dotyczących obszaru lub mogących mieć na niego wpływ, wraz z oceną ich aktualnego i potencjalnego wpływu na przedmioty ochrony.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1979613" y="4811713"/>
            <a:ext cx="6731000" cy="1200150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solidFill>
                  <a:srgbClr val="FF0000"/>
                </a:solidFill>
                <a:latin typeface="Bookman Old Style" panose="02050604050505020204" pitchFamily="18" charset="0"/>
              </a:rPr>
              <a:t>Ocena ich aktualności, wiarygodności, kompletności</a:t>
            </a:r>
          </a:p>
          <a:p>
            <a:pPr eaLnBrk="1" hangingPunct="1"/>
            <a:endParaRPr lang="pl-PL" altLang="pl-PL" b="1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b="1">
                <a:solidFill>
                  <a:srgbClr val="FF0000"/>
                </a:solidFill>
                <a:latin typeface="Bookman Old Style" panose="02050604050505020204" pitchFamily="18" charset="0"/>
              </a:rPr>
              <a:t>Plan niezbędnych prac terenowych, uzupełniających i </a:t>
            </a:r>
          </a:p>
          <a:p>
            <a:pPr eaLnBrk="1" hangingPunct="1"/>
            <a:r>
              <a:rPr lang="pl-PL" altLang="pl-PL" b="1">
                <a:solidFill>
                  <a:srgbClr val="FF0000"/>
                </a:solidFill>
                <a:latin typeface="Bookman Old Style" panose="02050604050505020204" pitchFamily="18" charset="0"/>
              </a:rPr>
              <a:t>uszczegóławiających istniejącą wiedzę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6602413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zebranie istniejących informacji</a:t>
            </a:r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76438"/>
            <a:ext cx="70421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395288" y="836613"/>
            <a:ext cx="8299450" cy="13239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Być może stan danego gatunku / siedliska w danym obszarze Natura 2000 był już przedmiotem oceny w ramach monitoringu prowadzonego przez GIOŚ i IOP PAN? W przypadku Torfowiska Reptowo wykonano oceny stanu dla siedliska 7120 w latach 2013 i 2016 (eksperci to: Dorota Horabik i Robert Stańko)</a:t>
            </a:r>
          </a:p>
          <a:p>
            <a:pPr eaLnBrk="1" hangingPunct="1"/>
            <a:endParaRPr lang="pl-PL" altLang="pl-PL" sz="1600">
              <a:latin typeface="Bookman Old Style" panose="02050604050505020204" pitchFamily="18" charset="0"/>
            </a:endParaRP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7740650" y="2565400"/>
            <a:ext cx="1173163" cy="9429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1400">
                <a:solidFill>
                  <a:srgbClr val="FF0000"/>
                </a:solidFill>
                <a:latin typeface="Trebuchet MS" panose="020B0603020202020204" pitchFamily="34" charset="0"/>
              </a:rPr>
              <a:t>Dostęp do bazy wymaga uprawnień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6948488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Ocena stanu przedmiotów ochrony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53425" cy="539273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Ocena stanu ochrony przedmiotów ochrony jest dokonywaną przez ekspertów - specjalistów od określonych siedlisk i gatunków, zatrudnionych przez Wykonawcę przy wsparciu ekspertów zaproszonych do pracy w Zespole Lokalnej Współpracy. </a:t>
            </a:r>
          </a:p>
          <a:p>
            <a:pPr eaLnBrk="1" hangingPunct="1">
              <a:spcBef>
                <a:spcPct val="40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Ocenę wykonuje się na podstawie zgromadzonych danych i informacji o  konkretnych płatach siedliska oraz stanowiskach gatunku, jak i wyników punktowych wizji terenowych, które weryfikują i uzupełniają posiadaną wiedzę. </a:t>
            </a: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40000"/>
              </a:spcBef>
            </a:pPr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Ocena stanu ochrony przedmiotów ochrony opiera się na skali określonej w załączniku do rozporządzenia Ministra Środowiska z 17.02.2010, w której „FV” oznacza stan właściwy, „U1 – niezadowalający”, „U2 – zły”</a:t>
            </a:r>
          </a:p>
          <a:p>
            <a:pPr eaLnBrk="1" hangingPunct="1">
              <a:spcBef>
                <a:spcPct val="40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Podstawą oceny parametru „struktury i funkcji” siedliska przyrodniczego oraz „populacji i siedliska” gatunku innego niż ptaki są odrębne zestawy wskaźników opracowane dla poszczególnych gatunków i typów siedlisk,  przyjęte na podstawie wiedzy naukowej do celów monitoringu.</a:t>
            </a:r>
            <a:r>
              <a:rPr lang="pl-PL" altLang="pl-PL" sz="1400" i="1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491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8140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4146550" cy="40005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 lista zagrożeń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356100" y="927100"/>
            <a:ext cx="4392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 sz="1600">
              <a:latin typeface="Trebuchet MS" panose="020B0603020202020204" pitchFamily="34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140200" y="908050"/>
            <a:ext cx="4535488" cy="37592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Opracowywana</a:t>
            </a:r>
            <a:r>
              <a:rPr lang="pl-PL" altLang="pl-PL" sz="1600">
                <a:latin typeface="Trebuchet MS" panose="020B0603020202020204" pitchFamily="34" charset="0"/>
              </a:rPr>
              <a:t> z punktu widzenia przedmiotów ochrony – związki przyczynowo skutkowe ze stanem przedmiotów ochrony (jego parametrami i wskaźnikami)</a:t>
            </a:r>
          </a:p>
          <a:p>
            <a:pPr eaLnBrk="1" hangingPunct="1"/>
            <a:endParaRPr lang="pl-PL" altLang="pl-PL" sz="1600">
              <a:latin typeface="Trebuchet MS" panose="020B0603020202020204" pitchFamily="34" charset="0"/>
            </a:endParaRPr>
          </a:p>
          <a:p>
            <a:pPr eaLnBrk="1" hangingPunct="1"/>
            <a:endParaRPr lang="pl-PL" altLang="pl-PL" sz="1600">
              <a:latin typeface="Trebuchet MS" panose="020B0603020202020204" pitchFamily="34" charset="0"/>
            </a:endParaRPr>
          </a:p>
          <a:p>
            <a:pPr eaLnBrk="1" hangingPunct="1"/>
            <a:r>
              <a:rPr lang="pl-PL" altLang="pl-PL" sz="1600">
                <a:latin typeface="Trebuchet MS" panose="020B0603020202020204" pitchFamily="34" charset="0"/>
              </a:rPr>
              <a:t>Ująć tu:</a:t>
            </a:r>
          </a:p>
          <a:p>
            <a:pPr eaLnBrk="1" hangingPunct="1">
              <a:buFontTx/>
              <a:buChar char="-"/>
            </a:pPr>
            <a:r>
              <a:rPr lang="pl-PL" altLang="pl-PL" sz="1600">
                <a:latin typeface="Trebuchet MS" panose="020B0603020202020204" pitchFamily="34" charset="0"/>
              </a:rPr>
              <a:t> Czynniki będące obecnie powodem niewłaściwego / złego stanu przedmiotów ochrony,</a:t>
            </a:r>
          </a:p>
          <a:p>
            <a:pPr eaLnBrk="1" hangingPunct="1">
              <a:buFontTx/>
              <a:buChar char="-"/>
            </a:pPr>
            <a:r>
              <a:rPr lang="pl-PL" altLang="pl-PL" sz="1600">
                <a:latin typeface="Trebuchet MS" panose="020B0603020202020204" pitchFamily="34" charset="0"/>
              </a:rPr>
              <a:t> Czynniki zagrażające utrzymaniu właściwego stanu ochrony</a:t>
            </a:r>
          </a:p>
          <a:p>
            <a:pPr eaLnBrk="1" hangingPunct="1">
              <a:buFontTx/>
              <a:buChar char="-"/>
            </a:pPr>
            <a:r>
              <a:rPr lang="pl-PL" altLang="pl-PL" sz="1600">
                <a:latin typeface="Trebuchet MS" panose="020B0603020202020204" pitchFamily="34" charset="0"/>
              </a:rPr>
              <a:t> Czynniki które potencjalnie utrudnią lub uniemożliwią osiągnięcie właściwego stanu ochrony/poprawę istniejącego stanu ochrony</a:t>
            </a:r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5364163" y="5300663"/>
            <a:ext cx="3332162" cy="1384300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Lista z pkt 6.1 SDF może być potraktowana tylko wstępnie i pomocniczo. Wpisy w SDF nie wpływają na uznanie / nie uznanie za zagrożenie w procesie planowania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5551488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cele działań ochronnych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353425" cy="30003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>
                <a:latin typeface="Bookman Old Style" panose="02050604050505020204" pitchFamily="18" charset="0"/>
              </a:rPr>
              <a:t>Wizja „właściwego stanu ochrony” obszaru: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liczebność gatunku lub powierzchnia siedliska w obszarze nie  pomniejszona, a w przypadkach jeśli jest to możliwe, nawet zwiększona;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zachowane lub odtworzone podstawowe cechy ekologiczne siedliska przyrodniczego; 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zapewnione określone formy użytkowania gospodarczego w przypadku siedlisk półnaturalnych (np. łąkowych i pastwiskowych);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zachowania różnorodności biologicznej związanej z danym typem siedliska, w tym: gatunki typowe, rzadkie, chronione, specyficzne dla tego typu siedliska;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zachowane lub odtworzone kluczowe elementy struktury (np. udział starych drzewostanów i martwych drzew w lasach);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utrzymanie we właściwym stanie siedlisk warunkujących realizację cyklu życiowego gatunku chronionego w obszarze.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323850" y="3860800"/>
            <a:ext cx="8351838" cy="27320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Ustalając cele, kierujemy się: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koniecznością utrzymanie właściwego stanu ochrony przedmiotów ochrony lub jego osiągnięcie, jeżeli ten stan został oceniony jako niewłaściwy lub zły, dążąc do uzyskania „stanu optymalnego”,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możliwością ich osiągnięcia w okresie działania Planu (10 lat), 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istniejącymi i potencjalnymi uwarunkowaniami (w tym społecznymi i gospodarczymi) oraz ograniczeniami (w tym: technicznymi, finansowymi, organizacyjnymi, wynikającymi z braku wiedzy)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logiką planowania, tj. cele operacyjne powinny zbliżać nas do osiągnięcia celu strategicznego, a także być związane z ograniczaniem zagrożeń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możliwością ich monitorowania i weryfikacji.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4287838" cy="396875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Trebuchet MS" panose="020B0603020202020204" pitchFamily="34" charset="0"/>
              </a:rPr>
              <a:t>Krok po kroku:</a:t>
            </a:r>
            <a:r>
              <a:rPr lang="pl-PL" altLang="pl-PL" sz="2000" b="1" i="1">
                <a:latin typeface="Trebuchet MS" panose="020B0603020202020204" pitchFamily="34" charset="0"/>
              </a:rPr>
              <a:t> </a:t>
            </a:r>
            <a:r>
              <a:rPr lang="pl-PL" altLang="pl-PL" sz="2000" b="1">
                <a:latin typeface="Trebuchet MS" panose="020B0603020202020204" pitchFamily="34" charset="0"/>
              </a:rPr>
              <a:t>działania ochronne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95288" y="927100"/>
            <a:ext cx="835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 sz="1400">
              <a:latin typeface="Trebuchet MS" panose="020B0603020202020204" pitchFamily="34" charset="0"/>
            </a:endParaRP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95288" y="765175"/>
            <a:ext cx="8424862" cy="2678113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pl-PL" altLang="pl-PL" sz="1400">
                <a:latin typeface="Trebuchet MS" panose="020B0603020202020204" pitchFamily="34" charset="0"/>
              </a:rPr>
              <a:t>Powinny zapewnić osiągnięcie celów</a:t>
            </a:r>
          </a:p>
          <a:p>
            <a:pPr lvl="1" eaLnBrk="1" hangingPunct="1">
              <a:spcBef>
                <a:spcPct val="50000"/>
              </a:spcBef>
            </a:pPr>
            <a:r>
              <a:rPr lang="pl-PL" altLang="pl-PL" sz="1400">
                <a:latin typeface="Trebuchet MS" panose="020B0603020202020204" pitchFamily="34" charset="0"/>
              </a:rPr>
              <a:t>Mogą dotyczyć:</a:t>
            </a:r>
          </a:p>
          <a:p>
            <a:pPr lvl="4" eaLnBrk="1" hangingPunct="1">
              <a:buFontTx/>
              <a:buChar char="•"/>
            </a:pPr>
            <a:r>
              <a:rPr lang="pl-PL" altLang="pl-PL" sz="1400">
                <a:latin typeface="Trebuchet MS" panose="020B0603020202020204" pitchFamily="34" charset="0"/>
              </a:rPr>
              <a:t> wykonania określonych jednorazowych bądź powtarzalnych zadań ochrony czynnej,</a:t>
            </a:r>
          </a:p>
          <a:p>
            <a:pPr lvl="4" eaLnBrk="1" hangingPunct="1">
              <a:buFontTx/>
              <a:buChar char="•"/>
            </a:pPr>
            <a:r>
              <a:rPr lang="pl-PL" altLang="pl-PL" sz="1400">
                <a:latin typeface="Trebuchet MS" panose="020B0603020202020204" pitchFamily="34" charset="0"/>
              </a:rPr>
              <a:t> wdrożenia modyfikacji w stosowanych metodach gospodarowania w siedliskach przyrodniczych i siedliskach gatunków,</a:t>
            </a:r>
          </a:p>
          <a:p>
            <a:pPr lvl="4" eaLnBrk="1" hangingPunct="1">
              <a:buFontTx/>
              <a:buChar char="•"/>
            </a:pPr>
            <a:r>
              <a:rPr lang="pl-PL" altLang="pl-PL" sz="1400">
                <a:latin typeface="Trebuchet MS" panose="020B0603020202020204" pitchFamily="34" charset="0"/>
              </a:rPr>
              <a:t> utrzymania określonych metod gospodarowania w siedliskach przyrodniczych i siedliskach gatunków,</a:t>
            </a:r>
          </a:p>
          <a:p>
            <a:pPr lvl="1" eaLnBrk="1" hangingPunct="1">
              <a:spcBef>
                <a:spcPct val="50000"/>
              </a:spcBef>
            </a:pPr>
            <a:r>
              <a:rPr lang="pl-PL" altLang="pl-PL" sz="1400">
                <a:latin typeface="Trebuchet MS" panose="020B0603020202020204" pitchFamily="34" charset="0"/>
              </a:rPr>
              <a:t>Powinny obejmować również działania w zakresie monitoringu osiągnięcia celów działań ochronnych, w tym w szczególności monitoring odpowiednich parametrów i wskaźników stanu ochrony przedmiotów ochrony.</a:t>
            </a:r>
            <a:r>
              <a:rPr lang="pl-PL" altLang="pl-PL" sz="1400" i="1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79388" y="4076700"/>
            <a:ext cx="4392612" cy="17351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należy określić: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rodzaj działań ochronnych;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zakres prac przewidzianych do realizacji i w razie potrzeby warunki co do sposobu ich wykonania;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obszar lub miejsce ich realizacji;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termin lub okres oraz częstotliwość ich realizacji;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koszty ich realizacji;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podmiot odpowiedzialny za ich wykonanie i monitorowanie.</a:t>
            </a:r>
          </a:p>
        </p:txBody>
      </p:sp>
      <p:pic>
        <p:nvPicPr>
          <p:cNvPr id="522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814763" cy="25352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pogladowa_dolina_szczy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463"/>
            <a:ext cx="48387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162925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ocena potrzeby sporządzenia planu ochrony</a:t>
            </a:r>
          </a:p>
        </p:txBody>
      </p:sp>
      <p:sp>
        <p:nvSpPr>
          <p:cNvPr id="53251" name="Text Box 8"/>
          <p:cNvSpPr txBox="1">
            <a:spLocks noChangeArrowheads="1"/>
          </p:cNvSpPr>
          <p:nvPr/>
        </p:nvSpPr>
        <p:spPr bwMode="auto">
          <a:xfrm>
            <a:off x="468313" y="981075"/>
            <a:ext cx="8280400" cy="34163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Ocenia się, czy jest  potrzebne sporządzenie 20 letniego planu ochrony dla całego lub części obszaru, jako jedno z działań ochronnych, biorąc pod uwagę w szczególności: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potrzebę przeprowadzenia gruntownej inwentaryzacji przyrodniczej lub badań przedmiotów ochrony;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potrzebę zaplanowania ochrony w perspektywie 20 lat;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konieczność unormowania zagadnień wchodzących w zakres planu ochrony, a nie mieszczących się w zakresie Planu.</a:t>
            </a:r>
          </a:p>
          <a:p>
            <a:pPr eaLnBrk="1" hangingPunct="1"/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W razie stwierdzenia jednej lub więcej przesłanek należy określić termin sporządzenia planu ochrony dla części lub całości obszaru, biorąc pod uwagę czas potrzebny na wykonanie niezbędnych prac.</a:t>
            </a:r>
          </a:p>
        </p:txBody>
      </p:sp>
      <p:pic>
        <p:nvPicPr>
          <p:cNvPr id="5325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87863"/>
            <a:ext cx="439261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820150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Wskazania do studiów i planów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76238" y="881063"/>
            <a:ext cx="8299450" cy="31083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>
                <a:latin typeface="Bookman Old Style" panose="02050604050505020204" pitchFamily="18" charset="0"/>
              </a:rPr>
              <a:t>Analizuje się istniejące studia i plany dotyczące obszaru lub mogące mieć wpływ na cele ochrony obszaru pod kątem ewentualnego znaczącego negatywnego oddziaływania skutków ich realizacji na integralność obszaru z punktu widzenia celów jego ochrony.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W przypadku stwierdzenia negatywnych oddziaływań określa się:</a:t>
            </a:r>
          </a:p>
          <a:p>
            <a:pPr lvl="1" eaLnBrk="1" hangingPunct="1"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wskazania do zmiany tych elementów studiów lub planów, których realizacja naruszy lub stworzy ryzyko naruszenia zakazu wymienionego w art. 33 ustawy o ochronie przyrody;</a:t>
            </a:r>
          </a:p>
          <a:p>
            <a:pPr lvl="1" eaLnBrk="1" hangingPunct="1"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wskazania do zmiany tych elementów studiów i planów, które powinny być uwzględnione przy zmianach studiów i planów ze względu na zapewnienie właściwych uwarunkowań do realizacji celów ochrony obszaru.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Wskazania mogą dotyczyć zarówno studiów i planów obejmujących tereny w granicach obszaru Natura 2000, jak i  dotyczących terenów poza tym obszarem – ale tylko w takim zakresie, w jakim te studia i plany oddziaływałyby negatywnie na obszar.</a:t>
            </a: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352925"/>
            <a:ext cx="43910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6238" y="4437063"/>
            <a:ext cx="3409950" cy="2032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Garamond" panose="02020404030301010803" pitchFamily="18" charset="0"/>
                <a:cs typeface="Arial" charset="0"/>
              </a:rPr>
              <a:t>Analiza: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Garamond" panose="02020404030301010803" pitchFamily="18" charset="0"/>
                <a:cs typeface="Arial" charset="0"/>
              </a:rPr>
              <a:t> Planu zagospodarowania przestrzennego województwa zachodniopomorskiego;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Garamond" panose="02020404030301010803" pitchFamily="18" charset="0"/>
                <a:cs typeface="Arial" charset="0"/>
              </a:rPr>
              <a:t>Studium uwarunkowań i kierunków zagospodarowania przestrzennego</a:t>
            </a:r>
            <a:endParaRPr lang="pl-PL" dirty="0">
              <a:solidFill>
                <a:srgbClr val="FF0000"/>
              </a:solidFill>
              <a:latin typeface="Garamond" panose="02020404030301010803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820150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Trebuchet MS" panose="020B0603020202020204" pitchFamily="34" charset="0"/>
              </a:rPr>
              <a:t>Krok po kroku: Dokumentacja projektu PZO i projekt PZO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76238" y="881063"/>
            <a:ext cx="8301037" cy="39084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Garamond" panose="02020502050306020203" pitchFamily="18" charset="0"/>
              </a:rPr>
              <a:t>Dokumentacja może być opracowana, w zależności od potrzeb, możliwości technicznych, a także charakteru obszaru, w formie opisu tekstowego, zestawień tabelarycznych, przedstawień graficznych, map, baz danych, w tym cyfrowych warstw informacyjnych.</a:t>
            </a:r>
          </a:p>
          <a:p>
            <a:pPr eaLnBrk="1" hangingPunct="1"/>
            <a:endParaRPr lang="pl-PL" altLang="pl-PL" sz="1600">
              <a:latin typeface="Garamond" panose="02020502050306020203" pitchFamily="18" charset="0"/>
            </a:endParaRPr>
          </a:p>
          <a:p>
            <a:pPr eaLnBrk="1" hangingPunct="1"/>
            <a:r>
              <a:rPr lang="pl-PL" altLang="pl-PL" sz="1600">
                <a:latin typeface="Garamond" panose="02020502050306020203" pitchFamily="18" charset="0"/>
              </a:rPr>
              <a:t>W dokumentacji zestawia się syntetycznie informacje zgromadzone w toku opracowywania projektu planu zadań ochronnych, opisuje się dokonane oceny i ustalenia wraz z ich uzasadnieniem, opisuje się problemy, jakie ujawniono w trakcie sporządzania projektu PZO, załącza się SFD obszaru do notyfikacji KE.  W dokumentacji szczegółowo opisuje się i uzasadnia: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diagnozę stanu  i zagrożeń przedmiotów ochrony;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przyjęte cele PZO;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planowane działania ochronne;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sposoby monitoringu skuteczności ochrony;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inne istotne oceny i ustalenia.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92600"/>
            <a:ext cx="4392612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81013" y="5157788"/>
            <a:ext cx="3816350" cy="12922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Garamond" panose="02020502050306020203" pitchFamily="18" charset="0"/>
              </a:rPr>
              <a:t>Sam projekt planu zadań ochronnych ma postać projektu zarządzenia RDOŚ, o strukturze określonej ustawą oraz zasadami techniki legislacyjnej.</a:t>
            </a:r>
          </a:p>
          <a:p>
            <a:pPr eaLnBrk="1" hangingPunct="1"/>
            <a:endParaRPr lang="pl-PL" altLang="pl-PL" sz="14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58763" y="390525"/>
            <a:ext cx="8820150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 Uzgodnienia, udział społeczeństwa, ustanowienie </a:t>
            </a:r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205038"/>
            <a:ext cx="331152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323850" y="2657475"/>
            <a:ext cx="5184775" cy="19240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pl-PL" altLang="pl-PL" sz="1400" b="1">
                <a:latin typeface="Bookman Old Style" panose="02050604050505020204" pitchFamily="18" charset="0"/>
              </a:rPr>
              <a:t>Ustawa OOŚ art. 21 ust 2 pkt 24a:</a:t>
            </a:r>
          </a:p>
          <a:p>
            <a:pPr eaLnBrk="1" hangingPunct="1">
              <a:spcBef>
                <a:spcPct val="25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W publicznie dostępnych wykazach informacji o środowisku zamieszcza się dane o (…) o projektach planów zadań ochronnych tworzonych dla form ochrony przyrody.</a:t>
            </a:r>
          </a:p>
          <a:p>
            <a:pPr eaLnBrk="1" hangingPunct="1">
              <a:spcBef>
                <a:spcPct val="25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Każdy ma prawo do zapoznania się z projektem. Udostępnienie tych informacji następuje na wniosek, w dniu złożenia wniosku. </a:t>
            </a:r>
          </a:p>
        </p:txBody>
      </p:sp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290513" y="4938713"/>
            <a:ext cx="8280400" cy="165576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pl-PL" altLang="pl-PL" sz="1400" b="1">
                <a:latin typeface="Bookman Old Style" panose="02050604050505020204" pitchFamily="18" charset="0"/>
              </a:rPr>
              <a:t>Ustawa o ochr. przyrody art. 28 ust 5:</a:t>
            </a:r>
          </a:p>
          <a:p>
            <a:pPr eaLnBrk="1" hangingPunct="1">
              <a:spcBef>
                <a:spcPct val="25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RDOŚ ustanawia, w drodze aktu prawa miejscowego w formie zarządzenia, plan zadań ochronnych dla obszaru Natura 2000, kierując się koniecznością utrzymania i przywracania do właściwego stanu ochrony siedlisk przyrodniczych oraz gatunków roślin i zwierząt, dla których ochrony wyznaczono obszar Natura 2000. Plan zadań ochronnych może być zmieniony, jeżeli wynika to z potrzeb ochrony tych siedlisk przyrodniczych lub gatunków roślin i zwierząt.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ytuł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pl-PL" altLang="pl-PL" smtClean="0"/>
              <a:t>Zagrożenia?</a:t>
            </a:r>
          </a:p>
        </p:txBody>
      </p:sp>
      <p:sp>
        <p:nvSpPr>
          <p:cNvPr id="5734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663"/>
          </a:xfrm>
          <a:solidFill>
            <a:srgbClr val="FFFFFF"/>
          </a:solidFill>
        </p:spPr>
        <p:txBody>
          <a:bodyPr/>
          <a:lstStyle/>
          <a:p>
            <a:r>
              <a:rPr lang="pl-PL" altLang="pl-PL" smtClean="0"/>
              <a:t>Zarastanie torfowisk</a:t>
            </a:r>
          </a:p>
          <a:p>
            <a:r>
              <a:rPr lang="pl-PL" altLang="pl-PL" smtClean="0"/>
              <a:t>Intensyfikacja rolnictwa lub zaniechanie ekstensywnego użytkowania łąk</a:t>
            </a:r>
          </a:p>
          <a:p>
            <a:r>
              <a:rPr lang="pl-PL" altLang="pl-PL" smtClean="0"/>
              <a:t>Eutrofizacja</a:t>
            </a:r>
          </a:p>
          <a:p>
            <a:r>
              <a:rPr lang="pl-PL" altLang="pl-PL" smtClean="0"/>
              <a:t>?</a:t>
            </a:r>
          </a:p>
          <a:p>
            <a:endParaRPr lang="pl-PL" altLang="pl-PL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58371" name="Text Box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852738"/>
            <a:ext cx="5803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58373" name="Picture 2055" descr="logo-k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44450"/>
            <a:ext cx="10445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Obraz 3" descr="Opis: logoty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732463"/>
            <a:ext cx="5753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50825" y="436563"/>
            <a:ext cx="8713788" cy="4000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000" b="1">
                <a:latin typeface="Calibri Light" panose="020F0302020204030204" pitchFamily="34" charset="0"/>
              </a:rPr>
              <a:t>Siedliska w obszarze wg Standardowego Formularza Danych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595438"/>
            <a:ext cx="9029700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50825" y="436563"/>
            <a:ext cx="8713788" cy="4000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000" b="1">
                <a:latin typeface="Calibri Light" panose="020F0302020204030204" pitchFamily="34" charset="0"/>
              </a:rPr>
              <a:t>Gatunki w obszarze wg Standardowego Formularza Danych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771650"/>
            <a:ext cx="9182101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4450"/>
            <a:ext cx="8229600" cy="1165225"/>
          </a:xfrm>
          <a:solidFill>
            <a:schemeClr val="bg2"/>
          </a:solidFill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2400" smtClean="0"/>
              <a:t>Rozporządzenie Ministra Klimatu i Środowiska  z dnia 18.02.2022 roku w sprawie specjalnego obszaru ochrony siedlisk Dolina Szczyry PLH220066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71151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4076700"/>
            <a:ext cx="71088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8738"/>
            <a:ext cx="8353425" cy="633412"/>
          </a:xfrm>
          <a:solidFill>
            <a:schemeClr val="bg1">
              <a:alpha val="69019"/>
            </a:schemeClr>
          </a:solidFill>
        </p:spPr>
        <p:txBody>
          <a:bodyPr lIns="90000" tIns="46800" rIns="90000" bIns="4680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3200" dirty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3200" dirty="0" err="1">
                <a:latin typeface="Bookman Old Style" panose="02050604050505020204" pitchFamily="18" charset="0"/>
              </a:rPr>
              <a:t>obszar</a:t>
            </a:r>
            <a:r>
              <a:rPr lang="pl-PL" altLang="pl-PL" sz="3200" dirty="0">
                <a:latin typeface="Bookman Old Style" panose="02050604050505020204" pitchFamily="18" charset="0"/>
              </a:rPr>
              <a:t>u</a:t>
            </a:r>
            <a:r>
              <a:rPr lang="en-GB" altLang="pl-PL" sz="3200" dirty="0">
                <a:latin typeface="Bookman Old Style" panose="02050604050505020204" pitchFamily="18" charset="0"/>
              </a:rPr>
              <a:t> Natura 2000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419475" y="908050"/>
            <a:ext cx="5257800" cy="3046413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sz="1600" b="1">
                <a:latin typeface="Bookman Old Style" panose="02050604050505020204" pitchFamily="18" charset="0"/>
              </a:rPr>
              <a:t>Planowanie ochrony – po co?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pl-PL" altLang="pl-PL" sz="1600">
                <a:latin typeface="Bookman Old Style" panose="02050604050505020204" pitchFamily="18" charset="0"/>
              </a:rPr>
              <a:t>= wykonanie „obowiązku przyjęcia środków ochrony mających na celu utrzymanie lub przywrócenie właściwego stanu przedmiotów ochrony” (art. 6(1) dyrektywy siedliskowej, art. 4(1)+4(2)+3 dyrektywy ptasiej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pl-PL" altLang="pl-PL" sz="1600">
                <a:latin typeface="Bookman Old Style" panose="02050604050505020204" pitchFamily="18" charset="0"/>
              </a:rPr>
              <a:t>= jeden ze sposobów wykonania obowiązku „zapobiegania wszelkim pogorszeniom stanu i znaczącym zakłóceniom wobec przedmiotów ochrony” (art. 6(2) dyrektywy siedliskowej)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042988" y="333375"/>
            <a:ext cx="7200900" cy="107950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8000"/>
              </a:buClr>
            </a:pPr>
            <a:r>
              <a:rPr lang="en-GB" altLang="pl-PL" sz="3200">
                <a:latin typeface="Bookman Old Style" panose="02050604050505020204" pitchFamily="18" charset="0"/>
              </a:rPr>
              <a:t>Prawo polskie </a:t>
            </a:r>
            <a:r>
              <a:rPr lang="pl-PL" altLang="pl-PL" sz="3200">
                <a:latin typeface="Bookman Old Style" panose="02050604050505020204" pitchFamily="18" charset="0"/>
              </a:rPr>
              <a:t>– ustawa o ochronie przyrody</a:t>
            </a:r>
            <a:endParaRPr lang="en-GB" altLang="pl-PL" sz="3200">
              <a:latin typeface="Bookman Old Style" panose="02050604050505020204" pitchFamily="18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68313" y="1700213"/>
            <a:ext cx="8281987" cy="38322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r>
              <a:rPr lang="pl-PL" altLang="pl-PL" b="1">
                <a:latin typeface="Bookman Old Style" panose="02050604050505020204" pitchFamily="18" charset="0"/>
              </a:rPr>
              <a:t>Art. 28</a:t>
            </a:r>
            <a:r>
              <a:rPr lang="pl-PL" altLang="pl-PL">
                <a:latin typeface="Bookman Old Style" panose="02050604050505020204" pitchFamily="18" charset="0"/>
              </a:rPr>
              <a:t>. 1. Dla obszaru Natura 2000 sprawujący nadzór nad obszarem sporządza projekt planu zadań ochronnych na okres 10 lat; pierwszy projekt sporządza się w terminie 6 lat od dnia zatwierdzenia obszaru przez Komisję Europejską jako obszaru mającego znaczenie dla Wspólnoty lub od dnia wyznaczenia obszaru specjalnej ochrony ptaków.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r>
              <a:rPr lang="pl-PL" altLang="pl-PL">
                <a:latin typeface="Bookman Old Style" panose="02050604050505020204" pitchFamily="18" charset="0"/>
              </a:rPr>
              <a:t>2. Dla proponowanego obszaru mającego znaczenie dla Wspólnoty, znajdującego się na liście, o której mowa w art. 27 ust. 3 pkt 1, sprawujący nadzór może sporządzić projekt planu zadań ochronnych na okres 10 lat.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endParaRPr lang="pl-PL" altLang="pl-PL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r>
              <a:rPr lang="pl-PL" altLang="pl-PL" b="1">
                <a:latin typeface="Bookman Old Style" panose="02050604050505020204" pitchFamily="18" charset="0"/>
              </a:rPr>
              <a:t>Art. 29. 1</a:t>
            </a:r>
            <a:r>
              <a:rPr lang="pl-PL" altLang="pl-PL">
                <a:latin typeface="Bookman Old Style" panose="02050604050505020204" pitchFamily="18" charset="0"/>
              </a:rPr>
              <a:t>. Projekt planu ochrony dla obszaru Natura 2000 lub jego części sporządza sprawujący nadzór nad obszarem.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16256</TotalTime>
  <Words>3725</Words>
  <Application>Microsoft Office PowerPoint</Application>
  <PresentationFormat>Pokaz na ekranie (4:3)</PresentationFormat>
  <Paragraphs>342</Paragraphs>
  <Slides>45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Bookman Old Style</vt:lpstr>
      <vt:lpstr>Trebuchet MS</vt:lpstr>
      <vt:lpstr>Wingdings</vt:lpstr>
      <vt:lpstr>Garamond</vt:lpstr>
      <vt:lpstr>Motyw pakietu Office</vt:lpstr>
      <vt:lpstr>Prezentacja programu PowerPoint</vt:lpstr>
      <vt:lpstr>Prezentacja programu PowerPoint</vt:lpstr>
      <vt:lpstr>Dolina Szczyry PLH220066</vt:lpstr>
      <vt:lpstr>Prezentacja programu PowerPoint</vt:lpstr>
      <vt:lpstr>Prezentacja programu PowerPoint</vt:lpstr>
      <vt:lpstr>Prezentacja programu PowerPoint</vt:lpstr>
      <vt:lpstr>Prezentacja programu PowerPoint</vt:lpstr>
      <vt:lpstr>Planowanie ochrony obszaru Natura 2000</vt:lpstr>
      <vt:lpstr>Prezentacja programu PowerPoint</vt:lpstr>
      <vt:lpstr>Planowanie ochrony obszaru Natura 2000</vt:lpstr>
      <vt:lpstr>Prezentacja programu PowerPoint</vt:lpstr>
      <vt:lpstr>Planowanie ochrony obszaru Natura 2000 – każdy zainteresowany może mieć wpływ !</vt:lpstr>
      <vt:lpstr>Planowanie ochrony obszaru Natura 2000 – każdy zainteresowany może mieć wpływ !</vt:lpstr>
      <vt:lpstr>Założenia sporządzania PZO: Metoda warsztatowa:</vt:lpstr>
      <vt:lpstr>Cele i logika planu zadań ochronnych nie podlegają dyskusji !</vt:lpstr>
      <vt:lpstr>Planowanie ochrony obszaru Natura 2000</vt:lpstr>
      <vt:lpstr>Planowanie ochrony obszaru Natura 2000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Zagrożenia?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</dc:creator>
  <cp:lastModifiedBy>Jacek Dorużalski</cp:lastModifiedBy>
  <cp:revision>444</cp:revision>
  <dcterms:created xsi:type="dcterms:W3CDTF">2009-05-12T16:37:36Z</dcterms:created>
  <dcterms:modified xsi:type="dcterms:W3CDTF">2022-05-10T11:17:39Z</dcterms:modified>
</cp:coreProperties>
</file>