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8288000" cy="10287000"/>
  <p:notesSz cx="6797675" cy="9926638"/>
  <p:embeddedFontLst>
    <p:embeddedFont>
      <p:font typeface="Lato" panose="020F0502020204030203" pitchFamily="34" charset="0"/>
      <p:regular r:id="rId9"/>
      <p:bold r:id="rId10"/>
    </p:embeddedFont>
    <p:embeddedFont>
      <p:font typeface="Lato Bold" panose="020F0502020204030203" charset="0"/>
      <p:regular r:id="rId11"/>
    </p:embeddedFont>
    <p:embeddedFont>
      <p:font typeface="Lato Bold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BDDBA-4B9C-40A2-A49F-35CFB64E34C1}" v="43" dt="2025-03-04T12:21:13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22" autoAdjust="0"/>
  </p:normalViewPr>
  <p:slideViewPr>
    <p:cSldViewPr>
      <p:cViewPr varScale="1">
        <p:scale>
          <a:sx n="52" d="100"/>
          <a:sy n="52" d="100"/>
        </p:scale>
        <p:origin x="89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8703E-54D9-4FE7-AFB3-BC8C1218C57A}" type="datetimeFigureOut">
              <a:rPr lang="pl-PL" smtClean="0"/>
              <a:t>04.03.2025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4F384-C62B-4FEF-AC13-9240ACFC5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3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F384-C62B-4FEF-AC13-9240ACFC525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02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FA11DB8E-BD33-5C16-46EC-F59E74CB9854}"/>
              </a:ext>
            </a:extLst>
          </p:cNvPr>
          <p:cNvGrpSpPr/>
          <p:nvPr/>
        </p:nvGrpSpPr>
        <p:grpSpPr>
          <a:xfrm>
            <a:off x="1972574" y="2324100"/>
            <a:ext cx="14342850" cy="5405909"/>
            <a:chOff x="1972574" y="2324100"/>
            <a:chExt cx="14342850" cy="5405909"/>
          </a:xfrm>
        </p:grpSpPr>
        <p:sp>
          <p:nvSpPr>
            <p:cNvPr id="8" name="Freeform 8"/>
            <p:cNvSpPr>
              <a:spLocks noChangeAspect="1"/>
            </p:cNvSpPr>
            <p:nvPr/>
          </p:nvSpPr>
          <p:spPr>
            <a:xfrm>
              <a:off x="2273300" y="2324100"/>
              <a:ext cx="13741399" cy="4366052"/>
            </a:xfrm>
            <a:custGeom>
              <a:avLst/>
              <a:gdLst/>
              <a:ahLst/>
              <a:cxnLst/>
              <a:rect l="l" t="t" r="r" b="b"/>
              <a:pathLst>
                <a:path w="9619973" h="3056552">
                  <a:moveTo>
                    <a:pt x="0" y="0"/>
                  </a:moveTo>
                  <a:lnTo>
                    <a:pt x="9619973" y="0"/>
                  </a:lnTo>
                  <a:lnTo>
                    <a:pt x="9619973" y="3056553"/>
                  </a:lnTo>
                  <a:lnTo>
                    <a:pt x="0" y="3056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5334" b="-43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>
              <a:spLocks noChangeAspect="1"/>
            </p:cNvSpPr>
            <p:nvPr/>
          </p:nvSpPr>
          <p:spPr>
            <a:xfrm>
              <a:off x="1972574" y="7090475"/>
              <a:ext cx="14342850" cy="6395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1177952">
                <a:lnSpc>
                  <a:spcPts val="5411"/>
                </a:lnSpc>
                <a:spcAft>
                  <a:spcPts val="920"/>
                </a:spcAft>
              </a:pPr>
              <a:r>
                <a:rPr lang="en-US" sz="4400" b="1" kern="1200" dirty="0">
                  <a:solidFill>
                    <a:srgbClr val="012F66"/>
                  </a:solidFill>
                  <a:latin typeface="Lato Bold"/>
                  <a:ea typeface="Lato Bold"/>
                  <a:cs typeface="Lato Bold"/>
                  <a:sym typeface="Lato Bold"/>
                </a:rPr>
                <a:t>WIEDZA - PROFESJONALIZM - EFEKTYWNOŚĆ</a:t>
              </a:r>
              <a:endParaRPr lang="en-US" sz="3200" b="1" dirty="0">
                <a:solidFill>
                  <a:srgbClr val="012F66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47135" y="4949402"/>
            <a:ext cx="5393727" cy="2776662"/>
            <a:chOff x="0" y="-14239"/>
            <a:chExt cx="6162567" cy="3702216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39"/>
              <a:ext cx="6162567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60"/>
                </a:lnSpc>
              </a:pPr>
              <a:r>
                <a:rPr lang="en-US" sz="3216" b="1" spc="64" dirty="0">
                  <a:solidFill>
                    <a:srgbClr val="191919"/>
                  </a:solidFill>
                  <a:latin typeface="Lato Bold"/>
                  <a:ea typeface="Lato Bold"/>
                  <a:cs typeface="Lato Bold"/>
                  <a:sym typeface="Lato Bold"/>
                </a:rPr>
                <a:t>MISJA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93537"/>
              <a:ext cx="6162567" cy="2794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5"/>
                </a:lnSpc>
              </a:pP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Dbanie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o </a:t>
              </a:r>
              <a:r>
                <a:rPr lang="pl-PL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prawidłowość</a:t>
              </a:r>
            </a:p>
            <a:p>
              <a:pPr algn="ctr">
                <a:lnSpc>
                  <a:spcPts val="4175"/>
                </a:lnSpc>
              </a:pPr>
              <a:r>
                <a:rPr lang="pl-PL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i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efektywność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procesu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zakupowego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po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stronie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Zamawiających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i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Wykonawców</a:t>
              </a:r>
              <a:endParaRPr lang="en-US" sz="2783" spc="55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5406" y="4949402"/>
            <a:ext cx="5399196" cy="4881049"/>
            <a:chOff x="-441357" y="-14238"/>
            <a:chExt cx="6168816" cy="6508065"/>
          </a:xfrm>
        </p:grpSpPr>
        <p:sp>
          <p:nvSpPr>
            <p:cNvPr id="6" name="TextBox 6"/>
            <p:cNvSpPr txBox="1"/>
            <p:nvPr/>
          </p:nvSpPr>
          <p:spPr>
            <a:xfrm>
              <a:off x="-441357" y="-14238"/>
              <a:ext cx="6168816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60"/>
                </a:lnSpc>
              </a:pPr>
              <a:r>
                <a:rPr lang="en-US" sz="3216" b="1" spc="64" dirty="0">
                  <a:solidFill>
                    <a:srgbClr val="191919"/>
                  </a:solidFill>
                  <a:latin typeface="Lato Bold"/>
                  <a:ea typeface="Lato Bold"/>
                  <a:cs typeface="Lato Bold"/>
                  <a:sym typeface="Lato Bold"/>
                </a:rPr>
                <a:t>CEL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41357" y="826806"/>
              <a:ext cx="6168816" cy="5667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5"/>
                </a:lnSpc>
              </a:pP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Profesjonalizacja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kadr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zamówień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publicznych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poprzez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pl-PL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wzmocnienie wiedzy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na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temat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procesu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pl-PL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i praktyki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udzielania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zamówień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publicznych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do jak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najszerszego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grona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odbiorców</a:t>
              </a:r>
              <a:endParaRPr lang="en-US" sz="2783" spc="55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72929" y="4938723"/>
            <a:ext cx="5000130" cy="3263994"/>
            <a:chOff x="0" y="-14239"/>
            <a:chExt cx="5712865" cy="4351992"/>
          </a:xfrm>
        </p:grpSpPr>
        <p:sp>
          <p:nvSpPr>
            <p:cNvPr id="9" name="TextBox 9"/>
            <p:cNvSpPr txBox="1"/>
            <p:nvPr/>
          </p:nvSpPr>
          <p:spPr>
            <a:xfrm>
              <a:off x="0" y="-14239"/>
              <a:ext cx="5712865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60"/>
                </a:lnSpc>
              </a:pPr>
              <a:r>
                <a:rPr lang="en-US" sz="3216" b="1" spc="64">
                  <a:solidFill>
                    <a:srgbClr val="191919"/>
                  </a:solidFill>
                  <a:latin typeface="Lato Bold"/>
                  <a:ea typeface="Lato Bold"/>
                  <a:cs typeface="Lato Bold"/>
                  <a:sym typeface="Lato Bold"/>
                </a:rPr>
                <a:t>STRATEGIA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25167"/>
              <a:ext cx="5712865" cy="3512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5"/>
                </a:lnSpc>
              </a:pP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Wykorzystanie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możliwie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jak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najszerszego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spectrum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dostępnych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narzędzi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szkoleniowych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informacyjnych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i</a:t>
              </a:r>
              <a:r>
                <a:rPr lang="en-US" sz="2783" spc="55" dirty="0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83" spc="55" dirty="0" err="1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edukacyjnych</a:t>
              </a:r>
              <a:endParaRPr lang="en-US" sz="2783" spc="55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05570" y="3607308"/>
            <a:ext cx="1018870" cy="1018870"/>
            <a:chOff x="0" y="0"/>
            <a:chExt cx="1358493" cy="13584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8493" cy="1358493"/>
            </a:xfrm>
            <a:custGeom>
              <a:avLst/>
              <a:gdLst/>
              <a:ahLst/>
              <a:cxnLst/>
              <a:rect l="l" t="t" r="r" b="b"/>
              <a:pathLst>
                <a:path w="1358493" h="1358493">
                  <a:moveTo>
                    <a:pt x="0" y="0"/>
                  </a:moveTo>
                  <a:lnTo>
                    <a:pt x="1358493" y="0"/>
                  </a:lnTo>
                  <a:lnTo>
                    <a:pt x="1358493" y="1358493"/>
                  </a:lnTo>
                  <a:lnTo>
                    <a:pt x="0" y="1358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15511" y="383622"/>
              <a:ext cx="727470" cy="657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5"/>
                </a:lnSpc>
              </a:pPr>
              <a:r>
                <a:rPr lang="en-US" sz="3565" b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1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4842799" y="315500"/>
            <a:ext cx="8602403" cy="2733240"/>
          </a:xfrm>
          <a:custGeom>
            <a:avLst/>
            <a:gdLst/>
            <a:ahLst/>
            <a:cxnLst/>
            <a:rect l="l" t="t" r="r" b="b"/>
            <a:pathLst>
              <a:path w="8602403" h="2733240">
                <a:moveTo>
                  <a:pt x="0" y="0"/>
                </a:moveTo>
                <a:lnTo>
                  <a:pt x="8602402" y="0"/>
                </a:lnTo>
                <a:lnTo>
                  <a:pt x="8602402" y="2733240"/>
                </a:lnTo>
                <a:lnTo>
                  <a:pt x="0" y="27332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334" b="-4350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/>
          <p:nvPr/>
        </p:nvGrpSpPr>
        <p:grpSpPr>
          <a:xfrm>
            <a:off x="14463560" y="3607308"/>
            <a:ext cx="1018870" cy="1018870"/>
            <a:chOff x="0" y="0"/>
            <a:chExt cx="1358493" cy="13584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58493" cy="1358493"/>
            </a:xfrm>
            <a:custGeom>
              <a:avLst/>
              <a:gdLst/>
              <a:ahLst/>
              <a:cxnLst/>
              <a:rect l="l" t="t" r="r" b="b"/>
              <a:pathLst>
                <a:path w="1358493" h="1358493">
                  <a:moveTo>
                    <a:pt x="0" y="0"/>
                  </a:moveTo>
                  <a:lnTo>
                    <a:pt x="1358493" y="0"/>
                  </a:lnTo>
                  <a:lnTo>
                    <a:pt x="1358493" y="1358493"/>
                  </a:lnTo>
                  <a:lnTo>
                    <a:pt x="0" y="1358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15511" y="383622"/>
              <a:ext cx="727470" cy="657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5"/>
                </a:lnSpc>
              </a:pPr>
              <a:r>
                <a:rPr lang="en-US" sz="3565" b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34565" y="3607308"/>
            <a:ext cx="1018870" cy="1018870"/>
            <a:chOff x="0" y="0"/>
            <a:chExt cx="1358493" cy="13584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58493" cy="1358493"/>
            </a:xfrm>
            <a:custGeom>
              <a:avLst/>
              <a:gdLst/>
              <a:ahLst/>
              <a:cxnLst/>
              <a:rect l="l" t="t" r="r" b="b"/>
              <a:pathLst>
                <a:path w="1358493" h="1358493">
                  <a:moveTo>
                    <a:pt x="0" y="0"/>
                  </a:moveTo>
                  <a:lnTo>
                    <a:pt x="1358493" y="0"/>
                  </a:lnTo>
                  <a:lnTo>
                    <a:pt x="1358493" y="1358493"/>
                  </a:lnTo>
                  <a:lnTo>
                    <a:pt x="0" y="1358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15511" y="383622"/>
              <a:ext cx="727470" cy="657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5"/>
                </a:lnSpc>
              </a:pPr>
              <a:r>
                <a:rPr lang="en-US" sz="3565" b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48009" y="2633929"/>
            <a:ext cx="941775" cy="941775"/>
          </a:xfrm>
          <a:custGeom>
            <a:avLst/>
            <a:gdLst/>
            <a:ahLst/>
            <a:cxnLst/>
            <a:rect l="l" t="t" r="r" b="b"/>
            <a:pathLst>
              <a:path w="941775" h="941775">
                <a:moveTo>
                  <a:pt x="0" y="0"/>
                </a:moveTo>
                <a:lnTo>
                  <a:pt x="941775" y="0"/>
                </a:lnTo>
                <a:lnTo>
                  <a:pt x="941775" y="941775"/>
                </a:lnTo>
                <a:lnTo>
                  <a:pt x="0" y="941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3066738" y="2920328"/>
            <a:ext cx="504319" cy="43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96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2797" y="3961171"/>
            <a:ext cx="4272199" cy="44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68"/>
              </a:lnSpc>
            </a:pPr>
            <a:r>
              <a:rPr lang="en-US" sz="2973" b="1" spc="59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PROCES ZAKUPOWY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768300"/>
            <a:ext cx="4580394" cy="1430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Poszczególne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elementy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procedury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opisanej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w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ustawie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Prawo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zamówień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publicznych</a:t>
            </a:r>
            <a:endParaRPr lang="en-US" sz="2573" spc="51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786762"/>
            <a:ext cx="4580394" cy="194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Eksperci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pl-PL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z Urzędu 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z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obszaru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regulacji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prawnych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,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spraw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międzynarodowych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oraz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kontroli</a:t>
            </a:r>
            <a:endParaRPr lang="en-US" sz="2573" b="1" i="1" spc="51" dirty="0">
              <a:solidFill>
                <a:srgbClr val="191919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93342" y="358358"/>
            <a:ext cx="5875457" cy="1866808"/>
          </a:xfrm>
          <a:custGeom>
            <a:avLst/>
            <a:gdLst/>
            <a:ahLst/>
            <a:cxnLst/>
            <a:rect l="l" t="t" r="r" b="b"/>
            <a:pathLst>
              <a:path w="5875457" h="1866808">
                <a:moveTo>
                  <a:pt x="0" y="0"/>
                </a:moveTo>
                <a:lnTo>
                  <a:pt x="5875457" y="0"/>
                </a:lnTo>
                <a:lnTo>
                  <a:pt x="5875457" y="1866808"/>
                </a:lnTo>
                <a:lnTo>
                  <a:pt x="0" y="18668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4" b="-4350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8711637" y="2633929"/>
            <a:ext cx="941775" cy="941775"/>
          </a:xfrm>
          <a:custGeom>
            <a:avLst/>
            <a:gdLst/>
            <a:ahLst/>
            <a:cxnLst/>
            <a:rect l="l" t="t" r="r" b="b"/>
            <a:pathLst>
              <a:path w="941775" h="941775">
                <a:moveTo>
                  <a:pt x="0" y="0"/>
                </a:moveTo>
                <a:lnTo>
                  <a:pt x="941775" y="0"/>
                </a:lnTo>
                <a:lnTo>
                  <a:pt x="941775" y="941775"/>
                </a:lnTo>
                <a:lnTo>
                  <a:pt x="0" y="941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8930365" y="2920328"/>
            <a:ext cx="504319" cy="43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96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3803" y="4768300"/>
            <a:ext cx="4580394" cy="2445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Przykłady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zastosowania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mechanizmów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opisanych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w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ustawie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w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konkretnych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sytuacjach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przez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interesariuszy</a:t>
            </a:r>
            <a:r>
              <a:rPr lang="en-US" sz="2573" spc="5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3" spc="5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rynku</a:t>
            </a:r>
            <a:endParaRPr lang="en-US" sz="2573" spc="51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3803" y="7786762"/>
            <a:ext cx="4580394" cy="194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Eksperci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dzielący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się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swoimi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doświadczeniami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z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prowadzenia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i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uczestnictwa</a:t>
            </a:r>
            <a:r>
              <a:rPr lang="en-US" sz="2573" b="1" i="1" spc="51" dirty="0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w </a:t>
            </a:r>
            <a:r>
              <a:rPr lang="en-US" sz="2573" b="1" i="1" spc="51" dirty="0" err="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postępowaniach</a:t>
            </a:r>
            <a:endParaRPr lang="en-US" sz="2573" b="1" i="1" spc="51" dirty="0">
              <a:solidFill>
                <a:srgbClr val="191919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46425" y="3961171"/>
            <a:ext cx="4272199" cy="44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68"/>
              </a:lnSpc>
            </a:pPr>
            <a:r>
              <a:rPr lang="en-US" sz="2973" b="1" spc="59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DOBRE PRAKTYKI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499996" y="2633929"/>
            <a:ext cx="941775" cy="941775"/>
          </a:xfrm>
          <a:custGeom>
            <a:avLst/>
            <a:gdLst/>
            <a:ahLst/>
            <a:cxnLst/>
            <a:rect l="l" t="t" r="r" b="b"/>
            <a:pathLst>
              <a:path w="941775" h="941775">
                <a:moveTo>
                  <a:pt x="0" y="0"/>
                </a:moveTo>
                <a:lnTo>
                  <a:pt x="941775" y="0"/>
                </a:lnTo>
                <a:lnTo>
                  <a:pt x="941775" y="941775"/>
                </a:lnTo>
                <a:lnTo>
                  <a:pt x="0" y="941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4718724" y="2920328"/>
            <a:ext cx="504319" cy="43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96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26410" y="4765819"/>
            <a:ext cx="4732890" cy="239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573" spc="5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Wiedza z zakresu obszarów, procesów oraz umiejętności wspomagających Zamawiających w realizacji ich obowiązków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26853" y="7786762"/>
            <a:ext cx="4580394" cy="191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573" b="1" i="1" spc="51">
                <a:solidFill>
                  <a:srgbClr val="191919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Eksperci zewnętrzni posiadający odpowiednie kompetencje w dziedzinach “okołozamówieniowych”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34784" y="3734181"/>
            <a:ext cx="4272199" cy="89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68"/>
              </a:lnSpc>
            </a:pPr>
            <a:r>
              <a:rPr lang="en-US" sz="2973" b="1" spc="59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ELEMENTY WSPOMAGAJĄCE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285907" y="3927875"/>
            <a:ext cx="44021" cy="5621299"/>
            <a:chOff x="0" y="0"/>
            <a:chExt cx="12543" cy="160170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543" cy="1601702"/>
            </a:xfrm>
            <a:custGeom>
              <a:avLst/>
              <a:gdLst/>
              <a:ahLst/>
              <a:cxnLst/>
              <a:rect l="l" t="t" r="r" b="b"/>
              <a:pathLst>
                <a:path w="12543" h="1601702">
                  <a:moveTo>
                    <a:pt x="0" y="0"/>
                  </a:moveTo>
                  <a:lnTo>
                    <a:pt x="12543" y="0"/>
                  </a:lnTo>
                  <a:lnTo>
                    <a:pt x="12543" y="1601702"/>
                  </a:lnTo>
                  <a:lnTo>
                    <a:pt x="0" y="1601702"/>
                  </a:lnTo>
                  <a:close/>
                </a:path>
              </a:pathLst>
            </a:custGeom>
            <a:solidFill>
              <a:srgbClr val="012F6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543" cy="1649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248566" y="424941"/>
            <a:ext cx="10669083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0"/>
              </a:lnSpc>
            </a:pPr>
            <a:r>
              <a:rPr lang="en-US" sz="3516" b="1" spc="70">
                <a:solidFill>
                  <a:srgbClr val="012F66"/>
                </a:solidFill>
                <a:latin typeface="Lato Bold"/>
                <a:ea typeface="Lato Bold"/>
                <a:cs typeface="Lato Bold"/>
                <a:sym typeface="Lato Bold"/>
              </a:rPr>
              <a:t>ZAKRES PRZEDMIOTOWY </a:t>
            </a:r>
          </a:p>
          <a:p>
            <a:pPr algn="ctr">
              <a:lnSpc>
                <a:spcPts val="4220"/>
              </a:lnSpc>
            </a:pPr>
            <a:r>
              <a:rPr lang="en-US" sz="3516" b="1" spc="70">
                <a:solidFill>
                  <a:srgbClr val="012F66"/>
                </a:solidFill>
                <a:latin typeface="Lato Bold"/>
                <a:ea typeface="Lato Bold"/>
                <a:cs typeface="Lato Bold"/>
                <a:sym typeface="Lato Bold"/>
              </a:rPr>
              <a:t>oraz</a:t>
            </a:r>
          </a:p>
          <a:p>
            <a:pPr marL="0" lvl="0" indent="0" algn="ctr">
              <a:lnSpc>
                <a:spcPts val="4220"/>
              </a:lnSpc>
            </a:pPr>
            <a:r>
              <a:rPr lang="en-US" sz="3516" b="1" spc="70">
                <a:solidFill>
                  <a:srgbClr val="012F66"/>
                </a:solidFill>
                <a:latin typeface="Lato Bold"/>
                <a:ea typeface="Lato Bold"/>
                <a:cs typeface="Lato Bold"/>
                <a:sym typeface="Lato Bold"/>
              </a:rPr>
              <a:t>EKSPERCI ZAANGAŻOWANI W REALIZACJĘ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958514" y="3875126"/>
            <a:ext cx="44021" cy="5621299"/>
            <a:chOff x="0" y="0"/>
            <a:chExt cx="12543" cy="16017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543" cy="1601702"/>
            </a:xfrm>
            <a:custGeom>
              <a:avLst/>
              <a:gdLst/>
              <a:ahLst/>
              <a:cxnLst/>
              <a:rect l="l" t="t" r="r" b="b"/>
              <a:pathLst>
                <a:path w="12543" h="1601702">
                  <a:moveTo>
                    <a:pt x="0" y="0"/>
                  </a:moveTo>
                  <a:lnTo>
                    <a:pt x="12543" y="0"/>
                  </a:lnTo>
                  <a:lnTo>
                    <a:pt x="12543" y="1601702"/>
                  </a:lnTo>
                  <a:lnTo>
                    <a:pt x="0" y="1601702"/>
                  </a:lnTo>
                  <a:close/>
                </a:path>
              </a:pathLst>
            </a:custGeom>
            <a:solidFill>
              <a:srgbClr val="012F6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2543" cy="1649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48009" y="2289809"/>
            <a:ext cx="941775" cy="941775"/>
          </a:xfrm>
          <a:custGeom>
            <a:avLst/>
            <a:gdLst/>
            <a:ahLst/>
            <a:cxnLst/>
            <a:rect l="l" t="t" r="r" b="b"/>
            <a:pathLst>
              <a:path w="941775" h="941775">
                <a:moveTo>
                  <a:pt x="0" y="0"/>
                </a:moveTo>
                <a:lnTo>
                  <a:pt x="941775" y="0"/>
                </a:lnTo>
                <a:lnTo>
                  <a:pt x="941775" y="941775"/>
                </a:lnTo>
                <a:lnTo>
                  <a:pt x="0" y="941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3066738" y="2576208"/>
            <a:ext cx="504319" cy="43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96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2797" y="3452326"/>
            <a:ext cx="4272199" cy="134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68"/>
              </a:lnSpc>
            </a:pPr>
            <a:r>
              <a:rPr lang="en-US" sz="2973" b="1" spc="59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DZIAŁANIA SZKOLENIOWO-EDUKACYJNE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699" y="4956543"/>
            <a:ext cx="5708939" cy="2719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2368" lvl="1" indent="-256184" algn="l">
              <a:lnSpc>
                <a:spcPts val="3559"/>
              </a:lnSpc>
              <a:buFont typeface="Arial"/>
              <a:buChar char="•"/>
            </a:pP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Szkolenia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online</a:t>
            </a:r>
            <a:r>
              <a:rPr lang="pl-PL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stacjonarne</a:t>
            </a: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marL="512368" lvl="1" indent="-256184" algn="l">
              <a:lnSpc>
                <a:spcPts val="3559"/>
              </a:lnSpc>
              <a:buFont typeface="Arial"/>
              <a:buChar char="•"/>
            </a:pP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Konferencje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warsztaty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seminaria</a:t>
            </a:r>
            <a:r>
              <a:rPr lang="pl-PL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, debaty</a:t>
            </a: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marL="512368" lvl="1" indent="-256184" algn="l">
              <a:lnSpc>
                <a:spcPts val="3559"/>
              </a:lnSpc>
              <a:buFont typeface="Arial"/>
              <a:buChar char="•"/>
            </a:pP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Spotkania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dedykowane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dla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konkretnych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grup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odbiorców</a:t>
            </a: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559"/>
              </a:lnSpc>
            </a:pP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93342" y="358358"/>
            <a:ext cx="5875457" cy="1866808"/>
          </a:xfrm>
          <a:custGeom>
            <a:avLst/>
            <a:gdLst/>
            <a:ahLst/>
            <a:cxnLst/>
            <a:rect l="l" t="t" r="r" b="b"/>
            <a:pathLst>
              <a:path w="5875457" h="1866808">
                <a:moveTo>
                  <a:pt x="0" y="0"/>
                </a:moveTo>
                <a:lnTo>
                  <a:pt x="5875457" y="0"/>
                </a:lnTo>
                <a:lnTo>
                  <a:pt x="5875457" y="1866808"/>
                </a:lnTo>
                <a:lnTo>
                  <a:pt x="0" y="18668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4" b="-4350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9357508" y="2289809"/>
            <a:ext cx="941775" cy="941775"/>
          </a:xfrm>
          <a:custGeom>
            <a:avLst/>
            <a:gdLst/>
            <a:ahLst/>
            <a:cxnLst/>
            <a:rect l="l" t="t" r="r" b="b"/>
            <a:pathLst>
              <a:path w="941775" h="941775">
                <a:moveTo>
                  <a:pt x="0" y="0"/>
                </a:moveTo>
                <a:lnTo>
                  <a:pt x="941775" y="0"/>
                </a:lnTo>
                <a:lnTo>
                  <a:pt x="941775" y="941775"/>
                </a:lnTo>
                <a:lnTo>
                  <a:pt x="0" y="941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9576236" y="2576208"/>
            <a:ext cx="504319" cy="43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96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39543" y="4956543"/>
            <a:ext cx="4977703" cy="4566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2368" lvl="1" indent="-256184" algn="l">
              <a:lnSpc>
                <a:spcPts val="3559"/>
              </a:lnSpc>
              <a:buFont typeface="Arial"/>
              <a:buChar char="•"/>
            </a:pPr>
            <a:r>
              <a:rPr lang="pl-PL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Materiały merytoryczne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dotyczące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wybranych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aspektów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zamówień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publicznych</a:t>
            </a: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marL="512368" lvl="1" indent="-256184" algn="l">
              <a:lnSpc>
                <a:spcPts val="3559"/>
              </a:lnSpc>
              <a:buFont typeface="Arial"/>
              <a:buChar char="•"/>
            </a:pP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Podcasty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we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współpracy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z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Polskim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Radiem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OSKZP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propagujace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wiedzę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zamówieniach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publicznych</a:t>
            </a: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marL="512368" lvl="1" indent="-256184" algn="l">
              <a:lnSpc>
                <a:spcPts val="3559"/>
              </a:lnSpc>
              <a:buFont typeface="Arial"/>
              <a:buChar char="•"/>
            </a:pP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Dodatek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Rzeczpospolitej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pre</a:t>
            </a:r>
            <a:r>
              <a:rPr lang="pl-PL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entujacy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wybrane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zamówieniowe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zagadnienia</a:t>
            </a: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92296" y="3392542"/>
            <a:ext cx="4272199" cy="89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68"/>
              </a:lnSpc>
            </a:pPr>
            <a:r>
              <a:rPr lang="en-US" sz="2973" b="1" spc="59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DZIAŁANIA INFORMACYJNE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145867" y="2289809"/>
            <a:ext cx="941775" cy="941775"/>
          </a:xfrm>
          <a:custGeom>
            <a:avLst/>
            <a:gdLst/>
            <a:ahLst/>
            <a:cxnLst/>
            <a:rect l="l" t="t" r="r" b="b"/>
            <a:pathLst>
              <a:path w="941775" h="941775">
                <a:moveTo>
                  <a:pt x="0" y="0"/>
                </a:moveTo>
                <a:lnTo>
                  <a:pt x="941775" y="0"/>
                </a:lnTo>
                <a:lnTo>
                  <a:pt x="941775" y="941775"/>
                </a:lnTo>
                <a:lnTo>
                  <a:pt x="0" y="941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5364595" y="2576208"/>
            <a:ext cx="504319" cy="43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96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50310" y="4956543"/>
            <a:ext cx="4732890" cy="3557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2368" lvl="1" indent="-256184" algn="l">
              <a:lnSpc>
                <a:spcPts val="3559"/>
              </a:lnSpc>
              <a:buFont typeface="Arial"/>
              <a:buChar char="•"/>
            </a:pP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Ankieta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dot.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profesjonalizacji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oczekiwań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edukacyjnych</a:t>
            </a: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marL="512368" lvl="1" indent="-256184" algn="l">
              <a:lnSpc>
                <a:spcPts val="3559"/>
              </a:lnSpc>
              <a:buFont typeface="Arial"/>
              <a:buChar char="•"/>
            </a:pP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Współpraca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w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zakresie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wdrażania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ram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kompetencyjnych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ProcurCompEU</a:t>
            </a: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marL="512368" lvl="1" indent="-256184" algn="l">
              <a:lnSpc>
                <a:spcPts val="3559"/>
              </a:lnSpc>
              <a:buFont typeface="Arial"/>
              <a:buChar char="•"/>
            </a:pP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Patronaty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nad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wydarzeniami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studiami</a:t>
            </a:r>
            <a:r>
              <a:rPr lang="en-US" sz="2373" spc="47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73" spc="47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podyplomowymi</a:t>
            </a:r>
            <a:endParaRPr lang="en-US" sz="2373" spc="47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480655" y="3390061"/>
            <a:ext cx="4272199" cy="89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8"/>
              </a:lnSpc>
            </a:pPr>
            <a:r>
              <a:rPr lang="en-US" sz="2973" b="1" spc="59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WSPÓŁPRACA </a:t>
            </a:r>
          </a:p>
          <a:p>
            <a:pPr marL="0" lvl="0" indent="0" algn="ctr">
              <a:lnSpc>
                <a:spcPts val="3568"/>
              </a:lnSpc>
            </a:pPr>
            <a:r>
              <a:rPr lang="en-US" sz="2973" b="1" spc="59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Z RYNKIEM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931778" y="3583755"/>
            <a:ext cx="44021" cy="5621299"/>
            <a:chOff x="0" y="0"/>
            <a:chExt cx="12543" cy="160170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43" cy="1601702"/>
            </a:xfrm>
            <a:custGeom>
              <a:avLst/>
              <a:gdLst/>
              <a:ahLst/>
              <a:cxnLst/>
              <a:rect l="l" t="t" r="r" b="b"/>
              <a:pathLst>
                <a:path w="12543" h="1601702">
                  <a:moveTo>
                    <a:pt x="0" y="0"/>
                  </a:moveTo>
                  <a:lnTo>
                    <a:pt x="12543" y="0"/>
                  </a:lnTo>
                  <a:lnTo>
                    <a:pt x="12543" y="1601702"/>
                  </a:lnTo>
                  <a:lnTo>
                    <a:pt x="0" y="1601702"/>
                  </a:lnTo>
                  <a:close/>
                </a:path>
              </a:pathLst>
            </a:custGeom>
            <a:solidFill>
              <a:srgbClr val="012F6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2543" cy="1649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248566" y="691641"/>
            <a:ext cx="1066908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0"/>
              </a:lnSpc>
            </a:pPr>
            <a:r>
              <a:rPr lang="en-US" sz="3516" b="1" spc="70">
                <a:solidFill>
                  <a:srgbClr val="012F66"/>
                </a:solidFill>
                <a:latin typeface="Lato Bold"/>
                <a:ea typeface="Lato Bold"/>
                <a:cs typeface="Lato Bold"/>
                <a:sym typeface="Lato Bold"/>
              </a:rPr>
              <a:t>DZIAŁANIA REALIZOWANE W RAMACH PROJEKTU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604385" y="3531006"/>
            <a:ext cx="44021" cy="5621299"/>
            <a:chOff x="0" y="0"/>
            <a:chExt cx="12543" cy="160170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543" cy="1601702"/>
            </a:xfrm>
            <a:custGeom>
              <a:avLst/>
              <a:gdLst/>
              <a:ahLst/>
              <a:cxnLst/>
              <a:rect l="l" t="t" r="r" b="b"/>
              <a:pathLst>
                <a:path w="12543" h="1601702">
                  <a:moveTo>
                    <a:pt x="0" y="0"/>
                  </a:moveTo>
                  <a:lnTo>
                    <a:pt x="12543" y="0"/>
                  </a:lnTo>
                  <a:lnTo>
                    <a:pt x="12543" y="1601702"/>
                  </a:lnTo>
                  <a:lnTo>
                    <a:pt x="0" y="1601702"/>
                  </a:lnTo>
                  <a:close/>
                </a:path>
              </a:pathLst>
            </a:custGeom>
            <a:solidFill>
              <a:srgbClr val="012F6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2543" cy="1649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ECAF87B0-F171-CCF0-D627-FB946832853F}"/>
              </a:ext>
            </a:extLst>
          </p:cNvPr>
          <p:cNvGrpSpPr/>
          <p:nvPr/>
        </p:nvGrpSpPr>
        <p:grpSpPr>
          <a:xfrm>
            <a:off x="1524146" y="7545731"/>
            <a:ext cx="4300580" cy="2499293"/>
            <a:chOff x="1648577" y="7374736"/>
            <a:chExt cx="4300580" cy="2499293"/>
          </a:xfrm>
        </p:grpSpPr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CEF7BC61-E4CC-BA93-17CC-2153635BC0EE}"/>
                </a:ext>
              </a:extLst>
            </p:cNvPr>
            <p:cNvSpPr txBox="1"/>
            <p:nvPr/>
          </p:nvSpPr>
          <p:spPr>
            <a:xfrm>
              <a:off x="1681082" y="7374737"/>
              <a:ext cx="1790756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/>
              <a:r>
                <a:rPr lang="pl-PL" sz="2000" b="1" spc="59" dirty="0">
                  <a:solidFill>
                    <a:srgbClr val="191919"/>
                  </a:solidFill>
                  <a:latin typeface="Lato Bold"/>
                  <a:ea typeface="Lato Bold"/>
                  <a:cs typeface="Lato Bold"/>
                  <a:sym typeface="Lato Bold"/>
                </a:rPr>
                <a:t>LICZBA </a:t>
              </a:r>
            </a:p>
            <a:p>
              <a:pPr marL="0" lvl="0" indent="0" algn="ctr"/>
              <a:r>
                <a:rPr lang="pl-PL" sz="2000" b="1" spc="59" dirty="0">
                  <a:solidFill>
                    <a:srgbClr val="191919"/>
                  </a:solidFill>
                  <a:latin typeface="Lato Bold"/>
                  <a:ea typeface="Lato Bold"/>
                  <a:cs typeface="Lato Bold"/>
                  <a:sym typeface="Lato Bold"/>
                </a:rPr>
                <a:t>WYDARZEŃ</a:t>
              </a:r>
              <a:endParaRPr lang="en-US" sz="2000" b="1" spc="59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1DAE9FFC-2481-BDFA-43C8-D838C203C9D7}"/>
                </a:ext>
              </a:extLst>
            </p:cNvPr>
            <p:cNvSpPr txBox="1"/>
            <p:nvPr/>
          </p:nvSpPr>
          <p:spPr>
            <a:xfrm>
              <a:off x="3924047" y="7374736"/>
              <a:ext cx="2025110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/>
              <a:r>
                <a:rPr lang="pl-PL" sz="2000" b="1" spc="59" dirty="0">
                  <a:solidFill>
                    <a:srgbClr val="191919"/>
                  </a:solidFill>
                  <a:latin typeface="Lato Bold"/>
                  <a:ea typeface="Lato Bold"/>
                  <a:cs typeface="Lato Bold"/>
                  <a:sym typeface="Lato Bold"/>
                </a:rPr>
                <a:t>LICZBA UCZESTNIKÓW</a:t>
              </a:r>
              <a:endParaRPr lang="en-US" sz="2000" b="1" spc="59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FF88B9FD-9019-0390-1C5D-B60515A87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1489" y="8146310"/>
              <a:ext cx="1855766" cy="1727719"/>
            </a:xfrm>
            <a:prstGeom prst="ellipse">
              <a:avLst/>
            </a:prstGeom>
            <a:solidFill>
              <a:srgbClr val="13538A"/>
            </a:solidFill>
            <a:ln>
              <a:solidFill>
                <a:srgbClr val="13538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8000</a:t>
              </a:r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3B4DEFE0-7128-C384-CDA0-29B38DA655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8577" y="8146310"/>
              <a:ext cx="1855766" cy="1727719"/>
            </a:xfrm>
            <a:prstGeom prst="ellipse">
              <a:avLst/>
            </a:prstGeom>
            <a:solidFill>
              <a:srgbClr val="13538A"/>
            </a:solidFill>
            <a:ln>
              <a:solidFill>
                <a:srgbClr val="13538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ok. 70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4EB4-E77C-73C6-AA77-CA52E80A4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BE780E42-4C18-54E0-E500-7919F3B25E21}"/>
              </a:ext>
            </a:extLst>
          </p:cNvPr>
          <p:cNvSpPr/>
          <p:nvPr/>
        </p:nvSpPr>
        <p:spPr>
          <a:xfrm>
            <a:off x="293342" y="358358"/>
            <a:ext cx="5875457" cy="1866808"/>
          </a:xfrm>
          <a:custGeom>
            <a:avLst/>
            <a:gdLst/>
            <a:ahLst/>
            <a:cxnLst/>
            <a:rect l="l" t="t" r="r" b="b"/>
            <a:pathLst>
              <a:path w="5875457" h="1866808">
                <a:moveTo>
                  <a:pt x="0" y="0"/>
                </a:moveTo>
                <a:lnTo>
                  <a:pt x="5875457" y="0"/>
                </a:lnTo>
                <a:lnTo>
                  <a:pt x="5875457" y="1866808"/>
                </a:lnTo>
                <a:lnTo>
                  <a:pt x="0" y="1866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334" b="-4350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D9D37254-972D-0117-6E57-18D7F64D15AC}"/>
              </a:ext>
            </a:extLst>
          </p:cNvPr>
          <p:cNvSpPr txBox="1"/>
          <p:nvPr/>
        </p:nvSpPr>
        <p:spPr>
          <a:xfrm>
            <a:off x="7248566" y="691641"/>
            <a:ext cx="1066908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0"/>
              </a:lnSpc>
            </a:pPr>
            <a:r>
              <a:rPr lang="pl-PL" sz="3516" b="1" spc="70" dirty="0">
                <a:solidFill>
                  <a:srgbClr val="012F66"/>
                </a:solidFill>
                <a:latin typeface="Lato Bold"/>
                <a:ea typeface="Lato Bold"/>
                <a:cs typeface="Lato Bold"/>
                <a:sym typeface="Lato Bold"/>
              </a:rPr>
              <a:t>PRZYKŁADOWA TEMATYKA PROWADZONYCH AKTYWNOŚCI EDUKACYJNYCH</a:t>
            </a:r>
            <a:endParaRPr lang="en-US" sz="3516" b="1" spc="70" dirty="0">
              <a:solidFill>
                <a:srgbClr val="012F66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69C69F72-840E-634B-BC93-32F439F36F7F}"/>
              </a:ext>
            </a:extLst>
          </p:cNvPr>
          <p:cNvSpPr txBox="1"/>
          <p:nvPr/>
        </p:nvSpPr>
        <p:spPr>
          <a:xfrm>
            <a:off x="11584858" y="8107527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KWESTIE CYBERBEZPIECZEŃSTWA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CB917753-49DC-8CA8-54B1-8C1918EFB0C2}"/>
              </a:ext>
            </a:extLst>
          </p:cNvPr>
          <p:cNvSpPr txBox="1"/>
          <p:nvPr/>
        </p:nvSpPr>
        <p:spPr>
          <a:xfrm>
            <a:off x="3276600" y="3417722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PRZYGOTOWANIE POSTĘPOWANIA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93F87DB8-7CE7-E072-E28E-5A2DBF533F1A}"/>
              </a:ext>
            </a:extLst>
          </p:cNvPr>
          <p:cNvSpPr txBox="1"/>
          <p:nvPr/>
        </p:nvSpPr>
        <p:spPr>
          <a:xfrm>
            <a:off x="510050" y="6767156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OCENA OFERT </a:t>
            </a:r>
          </a:p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WYBÓR WYKONAWCY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0E4F3F6A-32F9-3A21-E008-E8E2FD33BBC8}"/>
              </a:ext>
            </a:extLst>
          </p:cNvPr>
          <p:cNvSpPr txBox="1"/>
          <p:nvPr/>
        </p:nvSpPr>
        <p:spPr>
          <a:xfrm>
            <a:off x="3276600" y="8107528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TRYBY UDZIELANIA ZAMÓWIEŃ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F3B5D990-64A1-942A-4015-69DCE460C1A3}"/>
              </a:ext>
            </a:extLst>
          </p:cNvPr>
          <p:cNvSpPr txBox="1"/>
          <p:nvPr/>
        </p:nvSpPr>
        <p:spPr>
          <a:xfrm>
            <a:off x="11582400" y="3366382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ZARZĄDZANIE RYZYKIEM PROJEKTOWYM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E71FB93B-B4DB-DC2C-297D-20EF888F5223}"/>
              </a:ext>
            </a:extLst>
          </p:cNvPr>
          <p:cNvSpPr txBox="1"/>
          <p:nvPr/>
        </p:nvSpPr>
        <p:spPr>
          <a:xfrm>
            <a:off x="14348948" y="4785955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ZARZĄDZANIE </a:t>
            </a:r>
          </a:p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PROCESAMI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2EEBCE6C-BB08-D2B6-18D0-9D6FDF282667}"/>
              </a:ext>
            </a:extLst>
          </p:cNvPr>
          <p:cNvSpPr txBox="1"/>
          <p:nvPr/>
        </p:nvSpPr>
        <p:spPr>
          <a:xfrm>
            <a:off x="14348948" y="6751609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NEGOCJACJE </a:t>
            </a:r>
          </a:p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ZAMÓWIENIACH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2FD3F7A8-1841-3902-6025-6CF51B205E80}"/>
              </a:ext>
            </a:extLst>
          </p:cNvPr>
          <p:cNvSpPr txBox="1"/>
          <p:nvPr/>
        </p:nvSpPr>
        <p:spPr>
          <a:xfrm>
            <a:off x="4648200" y="5115639"/>
            <a:ext cx="3429000" cy="200906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PROCEDURA UDZIELANIA ZAMÓWIEŃ PUBLICZNYCH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B75C9C9B-343E-5206-8006-C34EF9500337}"/>
              </a:ext>
            </a:extLst>
          </p:cNvPr>
          <p:cNvSpPr txBox="1"/>
          <p:nvPr/>
        </p:nvSpPr>
        <p:spPr>
          <a:xfrm>
            <a:off x="10210802" y="5115639"/>
            <a:ext cx="3429000" cy="200906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TEMATY WOKÓŁ PROCEDURY OPISANEJ 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USTAWIE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8F30F6CF-3EEC-18E7-D408-385534308824}"/>
              </a:ext>
            </a:extLst>
          </p:cNvPr>
          <p:cNvSpPr txBox="1"/>
          <p:nvPr/>
        </p:nvSpPr>
        <p:spPr>
          <a:xfrm>
            <a:off x="510050" y="4758094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KWALIFIKACJA WYKONAWCÓW</a:t>
            </a:r>
          </a:p>
        </p:txBody>
      </p:sp>
      <p:grpSp>
        <p:nvGrpSpPr>
          <p:cNvPr id="57" name="Group 18">
            <a:extLst>
              <a:ext uri="{FF2B5EF4-FFF2-40B4-BE49-F238E27FC236}">
                <a16:creationId xmlns:a16="http://schemas.microsoft.com/office/drawing/2014/main" id="{D6A34261-08F7-B017-8920-621731C33E3F}"/>
              </a:ext>
            </a:extLst>
          </p:cNvPr>
          <p:cNvGrpSpPr/>
          <p:nvPr/>
        </p:nvGrpSpPr>
        <p:grpSpPr>
          <a:xfrm>
            <a:off x="9147910" y="3598961"/>
            <a:ext cx="44021" cy="5621299"/>
            <a:chOff x="0" y="0"/>
            <a:chExt cx="12543" cy="1601702"/>
          </a:xfrm>
        </p:grpSpPr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EA41F1C0-3345-4507-C416-65380B9FB132}"/>
                </a:ext>
              </a:extLst>
            </p:cNvPr>
            <p:cNvSpPr/>
            <p:nvPr/>
          </p:nvSpPr>
          <p:spPr>
            <a:xfrm>
              <a:off x="0" y="0"/>
              <a:ext cx="12543" cy="1601702"/>
            </a:xfrm>
            <a:custGeom>
              <a:avLst/>
              <a:gdLst/>
              <a:ahLst/>
              <a:cxnLst/>
              <a:rect l="l" t="t" r="r" b="b"/>
              <a:pathLst>
                <a:path w="12543" h="1601702">
                  <a:moveTo>
                    <a:pt x="0" y="0"/>
                  </a:moveTo>
                  <a:lnTo>
                    <a:pt x="12543" y="0"/>
                  </a:lnTo>
                  <a:lnTo>
                    <a:pt x="12543" y="1601702"/>
                  </a:lnTo>
                  <a:lnTo>
                    <a:pt x="0" y="1601702"/>
                  </a:lnTo>
                  <a:close/>
                </a:path>
              </a:pathLst>
            </a:custGeom>
            <a:solidFill>
              <a:srgbClr val="012F6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TextBox 20">
              <a:extLst>
                <a:ext uri="{FF2B5EF4-FFF2-40B4-BE49-F238E27FC236}">
                  <a16:creationId xmlns:a16="http://schemas.microsoft.com/office/drawing/2014/main" id="{7280F993-24AF-A599-DE02-3627D971082A}"/>
                </a:ext>
              </a:extLst>
            </p:cNvPr>
            <p:cNvSpPr txBox="1"/>
            <p:nvPr/>
          </p:nvSpPr>
          <p:spPr>
            <a:xfrm>
              <a:off x="0" y="-47625"/>
              <a:ext cx="12543" cy="1649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E8B7815-48AB-F612-C2B8-AED35FE85013}"/>
              </a:ext>
            </a:extLst>
          </p:cNvPr>
          <p:cNvSpPr txBox="1"/>
          <p:nvPr/>
        </p:nvSpPr>
        <p:spPr>
          <a:xfrm>
            <a:off x="14348948" y="5768782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KOMUNIKACJA W POSTĘPOWANIU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F13C3E6C-4357-0045-E3EE-21A1CD0B69C8}"/>
              </a:ext>
            </a:extLst>
          </p:cNvPr>
          <p:cNvSpPr txBox="1"/>
          <p:nvPr/>
        </p:nvSpPr>
        <p:spPr>
          <a:xfrm>
            <a:off x="510050" y="5768782"/>
            <a:ext cx="3429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UMOWY W SPRAWIE ZAMÓWIENIA PUBLICZNEGO</a:t>
            </a:r>
          </a:p>
        </p:txBody>
      </p:sp>
    </p:spTree>
    <p:extLst>
      <p:ext uri="{BB962C8B-B14F-4D97-AF65-F5344CB8AC3E}">
        <p14:creationId xmlns:p14="http://schemas.microsoft.com/office/powerpoint/2010/main" val="244472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2FC342-C603-7985-75F1-E303FB0C5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19937" y="1714500"/>
            <a:ext cx="0" cy="6858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 descr="Obraz zawierający symbol, koron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3514B5F-46E6-0CC1-E500-9916A673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25" y="3604723"/>
            <a:ext cx="7942073" cy="3077552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9FE04FC0-726C-D71A-4A24-7DBA017AC8F1}"/>
              </a:ext>
            </a:extLst>
          </p:cNvPr>
          <p:cNvGrpSpPr/>
          <p:nvPr/>
        </p:nvGrpSpPr>
        <p:grpSpPr>
          <a:xfrm>
            <a:off x="965200" y="3641118"/>
            <a:ext cx="7942074" cy="3004760"/>
            <a:chOff x="3048000" y="1404773"/>
            <a:chExt cx="12514156" cy="4734536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654E8C-FB75-AAB3-83CC-FB30E7C59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8000" y="1404773"/>
              <a:ext cx="12514156" cy="3976120"/>
            </a:xfrm>
            <a:custGeom>
              <a:avLst/>
              <a:gdLst/>
              <a:ahLst/>
              <a:cxnLst/>
              <a:rect l="l" t="t" r="r" b="b"/>
              <a:pathLst>
                <a:path w="9619973" h="3056552">
                  <a:moveTo>
                    <a:pt x="0" y="0"/>
                  </a:moveTo>
                  <a:lnTo>
                    <a:pt x="9619973" y="0"/>
                  </a:lnTo>
                  <a:lnTo>
                    <a:pt x="9619973" y="3056553"/>
                  </a:lnTo>
                  <a:lnTo>
                    <a:pt x="0" y="3056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5334" b="-43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F198DC7-DD4D-88E3-5C9B-34EE837800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818678" y="5600700"/>
              <a:ext cx="109728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576072">
                <a:lnSpc>
                  <a:spcPts val="2646"/>
                </a:lnSpc>
                <a:spcAft>
                  <a:spcPts val="600"/>
                </a:spcAft>
              </a:pPr>
              <a:r>
                <a:rPr lang="en-US" sz="2268" b="1" kern="1200">
                  <a:solidFill>
                    <a:srgbClr val="012F66"/>
                  </a:solidFill>
                  <a:latin typeface="Lato Bold"/>
                  <a:ea typeface="Lato Bold"/>
                  <a:cs typeface="Lato Bold"/>
                  <a:sym typeface="Lato Bold"/>
                </a:rPr>
                <a:t>WIEDZA - PROFESJONALIZM - EFEKTYWNOŚĆ</a:t>
              </a:r>
              <a:endParaRPr lang="en-US" sz="3600" b="1">
                <a:solidFill>
                  <a:srgbClr val="012F66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17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279</Words>
  <Application>Microsoft Office PowerPoint</Application>
  <PresentationFormat>Niestandardowy</PresentationFormat>
  <Paragraphs>67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Lato</vt:lpstr>
      <vt:lpstr>Calibri</vt:lpstr>
      <vt:lpstr>Aptos</vt:lpstr>
      <vt:lpstr>Lato Bold</vt:lpstr>
      <vt:lpstr>Lato Bold Italics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Akademia Zamówień Publicznych</dc:title>
  <cp:lastModifiedBy>Trybusz Michał</cp:lastModifiedBy>
  <cp:revision>5</cp:revision>
  <cp:lastPrinted>2025-02-06T07:33:37Z</cp:lastPrinted>
  <dcterms:created xsi:type="dcterms:W3CDTF">2006-08-16T00:00:00Z</dcterms:created>
  <dcterms:modified xsi:type="dcterms:W3CDTF">2025-03-04T12:23:10Z</dcterms:modified>
  <dc:identifier>DAGeCl0ar8c</dc:identifier>
</cp:coreProperties>
</file>