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69" r:id="rId9"/>
    <p:sldId id="266" r:id="rId10"/>
    <p:sldId id="267" r:id="rId11"/>
    <p:sldId id="258" r:id="rId1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Gałązka" initials="AG" lastIdx="7" clrIdx="0">
    <p:extLst>
      <p:ext uri="{19B8F6BF-5375-455C-9EA6-DF929625EA0E}">
        <p15:presenceInfo xmlns:p15="http://schemas.microsoft.com/office/powerpoint/2012/main" userId="Anna Gałąz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14" d="100"/>
          <a:sy n="114" d="100"/>
        </p:scale>
        <p:origin x="43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515124502460408"/>
          <c:y val="2.5294946371654668E-2"/>
          <c:w val="0.69480027455795956"/>
          <c:h val="0.867514929933166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#,##0.00</c:formatCode>
                <c:ptCount val="2"/>
                <c:pt idx="0" formatCode="&quot;zł&quot;#,##0.00_);[Red]\(&quot;zł&quot;#,##0.00\)">
                  <c:v>8357000</c:v>
                </c:pt>
                <c:pt idx="1">
                  <c:v>8476023.8315500002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D8-4C10-8B98-5E1EEDF908E0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1493662029209621E-2"/>
                  <c:y val="-1.93603217573684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D4B-4FD3-A56B-9094B79C9290}"/>
                </c:ext>
              </c:extLst>
            </c:dLbl>
            <c:dLbl>
              <c:idx val="1"/>
              <c:layout>
                <c:manualLayout>
                  <c:x val="2.1493662029209621E-2"/>
                  <c:y val="-1.29068811715789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D4B-4FD3-A56B-9094B79C9290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Arkusz1!$C$2:$C$3</c:f>
              <c:numCache>
                <c:formatCode>General</c:formatCode>
                <c:ptCount val="2"/>
                <c:pt idx="0" formatCode="#,##0.00">
                  <c:v>7072529.0999999996</c:v>
                </c:pt>
                <c:pt idx="1">
                  <c:v>7173226.71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D8-4C10-8B98-5E1EEDF908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8"/>
        <c:overlap val="-2"/>
        <c:axId val="279408192"/>
        <c:axId val="279407016"/>
      </c:barChart>
      <c:catAx>
        <c:axId val="279408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79407016"/>
        <c:crosses val="autoZero"/>
        <c:auto val="1"/>
        <c:lblAlgn val="ctr"/>
        <c:lblOffset val="100"/>
        <c:noMultiLvlLbl val="0"/>
      </c:catAx>
      <c:valAx>
        <c:axId val="279407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\ &quot;zł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794081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403722054310544"/>
          <c:y val="0.35652718511846765"/>
          <c:w val="0.15041622512785585"/>
          <c:h val="0.132062801631653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2023-08-09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2023-08-09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2023-08-09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2023-08-09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2023-08-09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2023-08-09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2023-08-09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2023-08-09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2023-08-09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2023-08-09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2023-08-09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2023-08-09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EXPORT INTELLIGENCE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388606" y="1240142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 Rozwoju i Technologii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Ministerstwo Rozwoju i Technologii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-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66985" y="4474510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784533" y="5342284"/>
            <a:ext cx="108292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Celem projektu jest uproszczenie procesów w Ministerstwie Rozwoju i Technologii oraz innych instytucjach wspierających eksport. Projekt zautomatyzuje gromadzenie danych związanych z eksportem z rozproszonych źródeł, ich przetwarzanie, generowanie opracowań, prognoz i identyfikację potencjałów eksportowych. Poprawi jakość zarządzania polityką handlową.</a:t>
            </a:r>
            <a:endParaRPr lang="pl-PL" dirty="0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83605" y="2488796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298165"/>
              </p:ext>
            </p:extLst>
          </p:nvPr>
        </p:nvGraphicFramePr>
        <p:xfrm>
          <a:off x="784533" y="3226360"/>
          <a:ext cx="10946674" cy="9909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5461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15-10-2019 r.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30-08-2021 r.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461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01-06-2019 r.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31-03-2023 r.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 txBox="1">
            <a:spLocks/>
          </p:cNvSpPr>
          <p:nvPr/>
        </p:nvSpPr>
        <p:spPr>
          <a:xfrm>
            <a:off x="496192" y="1267123"/>
            <a:ext cx="11391008" cy="75059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Źródło finansowania: POPC, działanie 2.2 Cyfryzacja procesów </a:t>
            </a:r>
            <a:r>
              <a:rPr lang="pl-PL" b="1" dirty="0" err="1">
                <a:solidFill>
                  <a:srgbClr val="002060"/>
                </a:solidFill>
                <a:cs typeface="Times New Roman" pitchFamily="18" charset="0"/>
              </a:rPr>
              <a:t>back-office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 w administracji rządowej</a:t>
            </a: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0" y="2137137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4" name="Wykres 3">
            <a:extLst>
              <a:ext uri="{FF2B5EF4-FFF2-40B4-BE49-F238E27FC236}">
                <a16:creationId xmlns:a16="http://schemas.microsoft.com/office/drawing/2014/main" id="{17F7FF5E-6139-497F-2646-1D1DEAA5AC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24892108"/>
              </p:ext>
            </p:extLst>
          </p:nvPr>
        </p:nvGraphicFramePr>
        <p:xfrm>
          <a:off x="1127760" y="2887733"/>
          <a:ext cx="9692640" cy="39358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800529"/>
              </p:ext>
            </p:extLst>
          </p:nvPr>
        </p:nvGraphicFramePr>
        <p:xfrm>
          <a:off x="539429" y="2235380"/>
          <a:ext cx="11246172" cy="44148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706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44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2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984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47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00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Raport z prowadzonych prac badawczych i merytorycznych wśród interesariuszy systemu wraz z założeniami koncepcji realizacji systemu Export Intelligence</a:t>
                      </a: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2020-03-01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2020-08-17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Opóźnienie spowodowane COVID-19, rosnącymi wymaganiami użytkowników zgłaszanymi w trakcie projektu, opóźnieniem w uruchomieniu Rządowej Chmury Obliczeniowej oraz wydłużoną procedurą uzyskiwania finansowania wydatków na testy bezpieczeństwa w związku z przesunięciem wydatku na kolejny rok budżetowy. Powyższe czynniki zostały potwierdzone odpowiednimi aneksami do porozumienia o dofinansowanie projektu z CPPC.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00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Przeszkoleni pracownicy IT administrujący systemem Export Intelligence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2021-04-30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2022-12-02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233193"/>
                  </a:ext>
                </a:extLst>
              </a:tr>
              <a:tr h="7500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Przeszkoleni pracownicy </a:t>
                      </a:r>
                      <a:r>
                        <a:rPr lang="pl-PL" sz="1200" b="0" i="1" kern="120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MRiT</a:t>
                      </a: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PAIH, PARP, MSZ obsługujący system EXPORT INTELLIGENCE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2021-04-30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2022-12-02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0213528"/>
                  </a:ext>
                </a:extLst>
              </a:tr>
              <a:tr h="7500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Udostępnione informacje sektora publicznego (dane ilościowe i jakościowe dotyczące eksportu polskiego i światowego)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2021-04-30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2023-03-31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5347666"/>
                  </a:ext>
                </a:extLst>
              </a:tr>
              <a:tr h="7500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1" kern="120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Wdrożony</a:t>
                      </a:r>
                      <a:r>
                        <a:rPr lang="en-US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system IT Export Intelligence</a:t>
                      </a:r>
                      <a:endParaRPr lang="pl-PL" sz="12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2021-04-30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2023-03-31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818631"/>
              </p:ext>
            </p:extLst>
          </p:nvPr>
        </p:nvGraphicFramePr>
        <p:xfrm>
          <a:off x="339364" y="2347560"/>
          <a:ext cx="11368726" cy="43247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8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5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9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3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4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Liczba urzędów, które wdrożyły katalog rekomendacji dotyczących awansu cyfrowego</a:t>
                      </a: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0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uruchomionych systemów teleinformatycznych w podmiotach wykonujących zadania publiczne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10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pracowników IT podmiotów wykonujących zadania publiczne objętych wsparciem szkoleniowym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0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pracowników IT podmiotów wykonujących zadania publiczne objętych wsparciem szkoleniowym - kobiety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5296997"/>
                  </a:ext>
                </a:extLst>
              </a:tr>
              <a:tr h="4310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pracowników IT podmiotów wykonujących zadania publiczne objętych wsparciem szkoleniowym - mężczyźni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2986874"/>
                  </a:ext>
                </a:extLst>
              </a:tr>
              <a:tr h="4310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pracowników podmiotów wykonujących zadania publiczne nie będących pracownikami IT, objętych wsparciem szkoleniowym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2531181"/>
                  </a:ext>
                </a:extLst>
              </a:tr>
              <a:tr h="4310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pracowników podmiotów wykonujących zadania publiczne niebędących pracownikami IT, objętych wsparciem szkoleniowym - kobiety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7995784"/>
                  </a:ext>
                </a:extLst>
              </a:tr>
              <a:tr h="4310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pracowników podmiotów wykonujących zadania publiczne niebędących pracownikami IT, objętych wsparciem szkoleniowym - mężczyźni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68317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979425"/>
              </p:ext>
            </p:extLst>
          </p:nvPr>
        </p:nvGraphicFramePr>
        <p:xfrm>
          <a:off x="739777" y="2730330"/>
          <a:ext cx="10581165" cy="22890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9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877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8101">
                <a:tc>
                  <a:txBody>
                    <a:bodyPr/>
                    <a:lstStyle/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Zawarcie porozumień z dysponentami danych przed poniesieniem głównych wydatków projektowych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Calibri" panose="020F0502020204030204" pitchFamily="34" charset="0"/>
                        <a:buNone/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wykonane 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Pomiędzy </a:t>
                      </a:r>
                      <a:r>
                        <a:rPr lang="pl-PL" sz="1200" i="1" kern="1200" dirty="0" err="1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MRiT</a:t>
                      </a:r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a GUS zawarto porozumienie w sprawie udostępniania danych o zagranicznym handlu towarami i usługami w dniu 15-10-2021</a:t>
                      </a:r>
                    </a:p>
                    <a:p>
                      <a:pPr algn="l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 zakresie dostępu do bazy Comtrade (dane handlowe ONZ) uzgodniono bezpłatny dostęp do „</a:t>
                      </a:r>
                      <a:r>
                        <a:rPr lang="pl-PL" sz="1200" i="1" kern="1200" dirty="0" err="1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complimentary</a:t>
                      </a:r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200" i="1" kern="1200" dirty="0" err="1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premium</a:t>
                      </a:r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200" i="1" kern="1200" dirty="0" err="1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individual</a:t>
                      </a:r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200" i="1" kern="1200" dirty="0" err="1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account</a:t>
                      </a:r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” do 31.12.2023, a po tym okresie dostęp płatny (2.000 USD rocznie).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Ścisła współpraca z GUS w celu uniknięcia wielokrotnego pobierania tych samych danych od gestorów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wykonane 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i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 txBox="1">
            <a:spLocks/>
          </p:cNvSpPr>
          <p:nvPr/>
        </p:nvSpPr>
        <p:spPr>
          <a:xfrm>
            <a:off x="1775522" y="1309297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29760" y="2203621"/>
            <a:ext cx="10801199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5 lat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budżet państwa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6553562"/>
              </p:ext>
            </p:extLst>
          </p:nvPr>
        </p:nvGraphicFramePr>
        <p:xfrm>
          <a:off x="629760" y="3596356"/>
          <a:ext cx="11054240" cy="2812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48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26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89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977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7292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2994"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Brak zapewnienia zasobów kadrowych o odpowiednich kompetencjach do utrzymania efektów projektu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wysokie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Uwzględnianie zapotrzebowania w trakcie planowania wydatków budżetu państwa</a:t>
                      </a:r>
                    </a:p>
                    <a:p>
                      <a:pPr algn="ctr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Zgłaszanie zapotrzebowania na zasoby kadrowe do odpowiednich komórek </a:t>
                      </a:r>
                      <a:r>
                        <a:rPr lang="pl-PL" sz="1200" i="1" kern="1200" dirty="0" err="1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MRiT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1218"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Zmiany struktury danych przez gestorów danych - przez co ostatecznie nie zadziała cały interfejs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Uwzględnienie potrzeb finansowych na prace rozwojowe i zmiany w planowaniu budżetowym na możliwie wczesnym etapie planowania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1218"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Brak zapewnienia budżetu na utrzymanie efektów projektu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Uwzględnienie potrzeb finansowych na utrzymanie systemu w planowaniu budżetowym na możliwie wczesnym etapie planowania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9affde3b-50dd-4e74-9e2c-6b9654ae514a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5df3a10b-8748-402e-bef4-aee373db4dbb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1815</TotalTime>
  <Words>590</Words>
  <Application>Microsoft Office PowerPoint</Application>
  <PresentationFormat>Panoramiczny</PresentationFormat>
  <Paragraphs>117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Klus Szymon</cp:lastModifiedBy>
  <cp:revision>56</cp:revision>
  <dcterms:created xsi:type="dcterms:W3CDTF">2017-01-27T12:50:17Z</dcterms:created>
  <dcterms:modified xsi:type="dcterms:W3CDTF">2023-08-09T10:57:22Z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