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handoutMasterIdLst>
    <p:handoutMasterId r:id="rId16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12C56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Postępy w realizacji </a:t>
            </a:r>
            <a:r>
              <a:rPr lang="pl-PL" dirty="0" err="1" smtClean="0"/>
              <a:t>rss</a:t>
            </a:r>
            <a:r>
              <a:rPr lang="pl-PL" baseline="0" dirty="0" smtClean="0"/>
              <a:t> – z wykorzystaniem istniejącej infrastruktury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nowowybudowana infrastruktura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Arkusz1!$A$2:$A$6</c:f>
              <c:numCache>
                <c:formatCode>mmm\-yy</c:formatCode>
                <c:ptCount val="5"/>
                <c:pt idx="0">
                  <c:v>41671</c:v>
                </c:pt>
                <c:pt idx="1">
                  <c:v>41821</c:v>
                </c:pt>
                <c:pt idx="2">
                  <c:v>41974</c:v>
                </c:pt>
                <c:pt idx="3">
                  <c:v>42156</c:v>
                </c:pt>
                <c:pt idx="4">
                  <c:v>42339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524.5</c:v>
                </c:pt>
                <c:pt idx="1">
                  <c:v>4940.47</c:v>
                </c:pt>
                <c:pt idx="2">
                  <c:v>11427.6</c:v>
                </c:pt>
                <c:pt idx="3">
                  <c:v>15929.4</c:v>
                </c:pt>
                <c:pt idx="4">
                  <c:v>23483.78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wykorzystanie istniejącej sieci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Arkusz1!$A$2:$A$6</c:f>
              <c:numCache>
                <c:formatCode>mmm\-yy</c:formatCode>
                <c:ptCount val="5"/>
                <c:pt idx="0">
                  <c:v>41671</c:v>
                </c:pt>
                <c:pt idx="1">
                  <c:v>41821</c:v>
                </c:pt>
                <c:pt idx="2">
                  <c:v>41974</c:v>
                </c:pt>
                <c:pt idx="3">
                  <c:v>42156</c:v>
                </c:pt>
                <c:pt idx="4">
                  <c:v>42339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0</c:v>
                </c:pt>
                <c:pt idx="1">
                  <c:v>1064.01</c:v>
                </c:pt>
                <c:pt idx="2">
                  <c:v>3381.07</c:v>
                </c:pt>
                <c:pt idx="3">
                  <c:v>5499.36</c:v>
                </c:pt>
                <c:pt idx="4">
                  <c:v>5862.09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86400"/>
        <c:axId val="46100480"/>
        <c:axId val="0"/>
      </c:bar3DChart>
      <c:dateAx>
        <c:axId val="46086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100480"/>
        <c:crosses val="autoZero"/>
        <c:auto val="1"/>
        <c:lblOffset val="100"/>
        <c:baseTimeUnit val="months"/>
      </c:dateAx>
      <c:valAx>
        <c:axId val="4610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0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Cyfrowe autostrady </a:t>
            </a:r>
          </a:p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 pasie drogowym</a:t>
            </a:r>
            <a:endParaRPr lang="en-US"/>
          </a:p>
        </c:rich>
      </c:tx>
      <c:layout>
        <c:manualLayout>
          <c:xMode val="edge"/>
          <c:yMode val="edge"/>
          <c:x val="0.20644007387465377"/>
          <c:y val="3.7177616968886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136638581863865"/>
          <c:y val="0"/>
          <c:w val="0.445530566224434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explosion val="2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drogi gminne</c:v>
                </c:pt>
                <c:pt idx="1">
                  <c:v>drogi powiatowe</c:v>
                </c:pt>
                <c:pt idx="2">
                  <c:v>drogi wojewódzkie</c:v>
                </c:pt>
                <c:pt idx="3">
                  <c:v>drogi krajowe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0.251</c:v>
                </c:pt>
                <c:pt idx="1">
                  <c:v>0.3997</c:v>
                </c:pt>
                <c:pt idx="2">
                  <c:v>0.24349999999999999</c:v>
                </c:pt>
                <c:pt idx="3" formatCode="General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35CD7-1C55-4391-8A88-3317047563DD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667C-E5B1-4CE3-AF9C-4DBBD8D631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44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00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4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5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1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2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8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4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312186" y="157631"/>
            <a:ext cx="111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TYTUŁ SLAJDU</a:t>
            </a:r>
            <a:endParaRPr lang="pl-P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 userDrawn="1"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17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1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4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82" r:id="rId3"/>
    <p:sldLayoutId id="2147483683" r:id="rId4"/>
    <p:sldLayoutId id="214748369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6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</a:t>
            </a:r>
            <a:br>
              <a:rPr lang="pl-PL" sz="6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6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Polska </a:t>
            </a:r>
            <a:r>
              <a:rPr lang="pl-PL" sz="6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7280" y="4344908"/>
            <a:ext cx="10058400" cy="1901345"/>
          </a:xfrm>
        </p:spPr>
        <p:txBody>
          <a:bodyPr>
            <a:normAutofit/>
          </a:bodyPr>
          <a:lstStyle/>
          <a:p>
            <a:endParaRPr lang="pl-PL" b="1" i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i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Justyna</a:t>
            </a:r>
            <a:r>
              <a:rPr lang="pl-PL" b="1" i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Romanowska</a:t>
            </a:r>
            <a:endParaRPr lang="pl-PL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8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1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Warszawa 28 stycznia 2016 r.</a:t>
            </a:r>
            <a:endParaRPr lang="pl-PL" sz="1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21" y="209574"/>
            <a:ext cx="2169053" cy="24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48992" y="156802"/>
            <a:ext cx="1169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Operowanie infrastrukturą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17431" y="1737491"/>
            <a:ext cx="10419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pl-PL" sz="2400" b="1" dirty="0" smtClean="0">
                <a:solidFill>
                  <a:prstClr val="black"/>
                </a:solidFill>
              </a:rPr>
              <a:t>Pierwsze miesiące operowania regionalnymi sieciami szerokopasmowymi pokazały przed jakimi wyzwaniami stoją te sieci:</a:t>
            </a:r>
          </a:p>
          <a:p>
            <a:pPr lvl="0" algn="just" defTabSz="914400"/>
            <a:endParaRPr lang="pl-PL" sz="2400" b="1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Mała liczba klientów versus duże koszty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Czy obecni OI utrzymają się na rynku – czy województwa powinny opracować alternatywne modele operowania infrastrukturą?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Brak zainteresowania operowaniem infrastrukturą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91037" y="156802"/>
            <a:ext cx="118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oś POPC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44117" y="960930"/>
            <a:ext cx="12280232" cy="531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pl-PL" b="1" dirty="0">
                <a:solidFill>
                  <a:prstClr val="black"/>
                </a:solidFill>
              </a:rPr>
              <a:t>Powszechny dostęp do szybkiego </a:t>
            </a:r>
            <a:r>
              <a:rPr lang="pl-PL" b="1" dirty="0" err="1">
                <a:solidFill>
                  <a:prstClr val="black"/>
                </a:solidFill>
              </a:rPr>
              <a:t>internetu</a:t>
            </a:r>
            <a:endParaRPr lang="pl-PL" b="1" dirty="0">
              <a:solidFill>
                <a:prstClr val="black"/>
              </a:solidFill>
            </a:endParaRP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Wyeliminowanie terytorialnych różnic w możliwości dostępu do szerokopasmowego </a:t>
            </a:r>
            <a:endParaRPr lang="pl-PL" b="1" dirty="0" smtClean="0">
              <a:solidFill>
                <a:prstClr val="black"/>
              </a:solidFill>
            </a:endParaRPr>
          </a:p>
          <a:p>
            <a:pPr lvl="0" algn="ctr"/>
            <a:r>
              <a:rPr lang="pl-PL" b="1" dirty="0" err="1" smtClean="0">
                <a:solidFill>
                  <a:prstClr val="black"/>
                </a:solidFill>
              </a:rPr>
              <a:t>internetu</a:t>
            </a:r>
            <a:r>
              <a:rPr lang="pl-PL" b="1" dirty="0" smtClean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o wysokich przepustowościach</a:t>
            </a:r>
          </a:p>
          <a:p>
            <a:pPr marL="457200" lvl="0" indent="-45720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</a:rPr>
              <a:t>1 miliard €</a:t>
            </a:r>
          </a:p>
          <a:p>
            <a:pPr lvl="0" algn="ctr">
              <a:lnSpc>
                <a:spcPct val="150000"/>
              </a:lnSpc>
            </a:pPr>
            <a:r>
              <a:rPr lang="pl-PL" b="1" dirty="0">
                <a:solidFill>
                  <a:prstClr val="black"/>
                </a:solidFill>
              </a:rPr>
              <a:t>sieci dostępowe co najmniej 30 </a:t>
            </a:r>
            <a:r>
              <a:rPr lang="pl-PL" b="1" dirty="0" err="1">
                <a:solidFill>
                  <a:prstClr val="black"/>
                </a:solidFill>
              </a:rPr>
              <a:t>Mb</a:t>
            </a:r>
            <a:r>
              <a:rPr lang="pl-PL" b="1" dirty="0">
                <a:solidFill>
                  <a:prstClr val="black"/>
                </a:solidFill>
              </a:rPr>
              <a:t>/s</a:t>
            </a:r>
          </a:p>
          <a:p>
            <a:pPr marL="457200" lvl="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</a:rPr>
              <a:t>białe plamy NGA</a:t>
            </a:r>
          </a:p>
          <a:p>
            <a:pPr lvl="0" algn="ctr">
              <a:lnSpc>
                <a:spcPct val="150000"/>
              </a:lnSpc>
            </a:pPr>
            <a:r>
              <a:rPr lang="pl-PL" b="1" dirty="0">
                <a:solidFill>
                  <a:prstClr val="black"/>
                </a:solidFill>
              </a:rPr>
              <a:t>punkty adresowe bez dostępu do </a:t>
            </a:r>
            <a:r>
              <a:rPr lang="pl-PL" b="1" dirty="0" err="1">
                <a:solidFill>
                  <a:prstClr val="black"/>
                </a:solidFill>
              </a:rPr>
              <a:t>internetu</a:t>
            </a:r>
            <a:r>
              <a:rPr lang="pl-PL" b="1" dirty="0">
                <a:solidFill>
                  <a:prstClr val="black"/>
                </a:solidFill>
              </a:rPr>
              <a:t> NGA w perspektywie 3 lat</a:t>
            </a:r>
          </a:p>
          <a:p>
            <a:pPr marL="457200" lvl="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prstClr val="black"/>
                </a:solidFill>
              </a:rPr>
              <a:t>tryb konkursowy</a:t>
            </a:r>
          </a:p>
          <a:p>
            <a:pPr lvl="0" algn="ctr"/>
            <a:r>
              <a:rPr lang="pl-PL" b="1" dirty="0">
                <a:solidFill>
                  <a:prstClr val="black"/>
                </a:solidFill>
              </a:rPr>
              <a:t>pierwszy konkurs: </a:t>
            </a: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</a:rPr>
              <a:t>max. 855 mln zł dofinansowania</a:t>
            </a: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prstClr val="black"/>
                </a:solidFill>
              </a:rPr>
              <a:t>do objęcia zasięgiem sieci: 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prstClr val="black"/>
                </a:solidFill>
              </a:rPr>
              <a:t>min. 280 000 gospodarstw domowych (= 8.4 PO IG), max. 501 000</a:t>
            </a:r>
          </a:p>
          <a:p>
            <a:pPr marL="285750" lvl="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prstClr val="black"/>
                </a:solidFill>
              </a:rPr>
              <a:t>571 szkół publicznych i 4 szpitale (100 </a:t>
            </a:r>
            <a:r>
              <a:rPr lang="pl-PL" b="1" dirty="0" err="1">
                <a:solidFill>
                  <a:prstClr val="black"/>
                </a:solidFill>
              </a:rPr>
              <a:t>Mb</a:t>
            </a:r>
            <a:r>
              <a:rPr lang="pl-PL" b="1" dirty="0">
                <a:solidFill>
                  <a:prstClr val="black"/>
                </a:solidFill>
              </a:rPr>
              <a:t>/s)</a:t>
            </a:r>
          </a:p>
        </p:txBody>
      </p:sp>
    </p:spTree>
    <p:extLst>
      <p:ext uri="{BB962C8B-B14F-4D97-AF65-F5344CB8AC3E}">
        <p14:creationId xmlns:p14="http://schemas.microsoft.com/office/powerpoint/2010/main" val="3159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39522" y="156802"/>
            <a:ext cx="1191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Dyrektywa kosztowa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86119" y="1145057"/>
            <a:ext cx="100197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endParaRPr lang="pl-PL" sz="1600" b="1" dirty="0">
              <a:solidFill>
                <a:prstClr val="black"/>
              </a:solidFill>
            </a:endParaRPr>
          </a:p>
          <a:p>
            <a:pPr lvl="0" algn="just" defTabSz="914400"/>
            <a:r>
              <a:rPr lang="pl-PL" sz="2000" b="1" dirty="0" smtClean="0">
                <a:solidFill>
                  <a:prstClr val="black"/>
                </a:solidFill>
              </a:rPr>
              <a:t>MC </a:t>
            </a:r>
            <a:r>
              <a:rPr lang="pl-PL" sz="2000" b="1" dirty="0">
                <a:solidFill>
                  <a:prstClr val="black"/>
                </a:solidFill>
              </a:rPr>
              <a:t>przygotowało projekt ustawy o zmianie ustawy o wspieraniu rozwoju usług i sieci telekomunikacyjnych, oraz niektórych innych ustaw, który implementuje dalsze rozwiązania przewidziane w dyrektywie. Polegają one m.in. </a:t>
            </a:r>
            <a:r>
              <a:rPr lang="pl-PL" sz="2000" b="1" dirty="0" smtClean="0">
                <a:solidFill>
                  <a:prstClr val="black"/>
                </a:solidFill>
              </a:rPr>
              <a:t>na:</a:t>
            </a:r>
            <a:endParaRPr lang="pl-PL" sz="2000" b="1" dirty="0">
              <a:solidFill>
                <a:prstClr val="black"/>
              </a:solidFill>
            </a:endParaRPr>
          </a:p>
          <a:p>
            <a:pPr lvl="0" algn="just" defTabSz="914400"/>
            <a:endParaRPr lang="pl-PL" sz="2000" b="1" dirty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</a:rPr>
              <a:t>dostępie </a:t>
            </a:r>
            <a:r>
              <a:rPr lang="pl-PL" sz="2000" b="1" dirty="0">
                <a:solidFill>
                  <a:prstClr val="black"/>
                </a:solidFill>
              </a:rPr>
              <a:t>do istniejącej infrastruktury technicznej (‘pasywnej’) </a:t>
            </a:r>
            <a:r>
              <a:rPr lang="pl-PL" sz="2000" b="1" dirty="0" smtClean="0">
                <a:solidFill>
                  <a:prstClr val="black"/>
                </a:solidFill>
              </a:rPr>
              <a:t>wraz </a:t>
            </a:r>
            <a:r>
              <a:rPr lang="pl-PL" sz="2000" b="1" dirty="0">
                <a:solidFill>
                  <a:prstClr val="black"/>
                </a:solidFill>
              </a:rPr>
              <a:t>z dostępem do informacji o tej infrastrukturze,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</a:rPr>
              <a:t>koordynacji </a:t>
            </a:r>
            <a:r>
              <a:rPr lang="pl-PL" sz="2000" b="1" dirty="0">
                <a:solidFill>
                  <a:prstClr val="black"/>
                </a:solidFill>
              </a:rPr>
              <a:t>robót </a:t>
            </a:r>
            <a:r>
              <a:rPr lang="pl-PL" sz="2000" b="1" dirty="0" smtClean="0">
                <a:solidFill>
                  <a:prstClr val="black"/>
                </a:solidFill>
              </a:rPr>
              <a:t>budowlanych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</a:rPr>
              <a:t>pojedynczego </a:t>
            </a:r>
            <a:r>
              <a:rPr lang="pl-PL" sz="2000" b="1" dirty="0">
                <a:solidFill>
                  <a:prstClr val="black"/>
                </a:solidFill>
              </a:rPr>
              <a:t>punktu informacyjnego </a:t>
            </a:r>
            <a:r>
              <a:rPr lang="pl-PL" sz="2000" b="1" dirty="0" smtClean="0">
                <a:solidFill>
                  <a:prstClr val="black"/>
                </a:solidFill>
              </a:rPr>
              <a:t>ds. telekomunikacji</a:t>
            </a:r>
          </a:p>
          <a:p>
            <a:pPr lvl="0" algn="just" defTabSz="914400"/>
            <a:endParaRPr lang="pl-PL" sz="2000" b="1" dirty="0">
              <a:solidFill>
                <a:prstClr val="black"/>
              </a:solidFill>
            </a:endParaRPr>
          </a:p>
          <a:p>
            <a:pPr lvl="0" algn="just" defTabSz="914400"/>
            <a:endParaRPr lang="pl-PL" sz="2000" b="1" dirty="0">
              <a:solidFill>
                <a:prstClr val="black"/>
              </a:solidFill>
            </a:endParaRPr>
          </a:p>
          <a:p>
            <a:pPr lvl="0" algn="just" defTabSz="914400"/>
            <a:r>
              <a:rPr lang="pl-PL" sz="2000" b="1" dirty="0">
                <a:solidFill>
                  <a:prstClr val="black"/>
                </a:solidFill>
              </a:rPr>
              <a:t>Aby jednak zamierzony cel został osiągnięty musimy dostosować przepisy do polskich realiów i obecnego otoczenia prawno-systemowego inwestycji szerokopasmowych. Dlatego też proponujemy rozwiązania idące dalej niż unijna dyrektywa</a:t>
            </a:r>
            <a:r>
              <a:rPr lang="pl-PL" sz="2000" b="1" dirty="0" smtClean="0">
                <a:solidFill>
                  <a:prstClr val="black"/>
                </a:solidFill>
              </a:rPr>
              <a:t>.</a:t>
            </a:r>
          </a:p>
          <a:p>
            <a:pPr lvl="0" algn="just" defTabSz="914400"/>
            <a:endParaRPr lang="pl-PL" sz="2000" b="1" dirty="0">
              <a:solidFill>
                <a:prstClr val="black"/>
              </a:solidFill>
            </a:endParaRPr>
          </a:p>
          <a:p>
            <a:pPr lvl="0" algn="just" defTabSz="914400"/>
            <a:r>
              <a:rPr lang="pl-PL" sz="2000" b="1" dirty="0" smtClean="0">
                <a:solidFill>
                  <a:prstClr val="black"/>
                </a:solidFill>
              </a:rPr>
              <a:t>Planowany termin przyjęcia ustawy – koniec I kwartału 2016.</a:t>
            </a:r>
            <a:endParaRPr lang="pl-P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71719" y="156802"/>
            <a:ext cx="1184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projektów szerokopasmowych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62776" y="1621368"/>
            <a:ext cx="102664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Uruchomienie projektu dedykowanego wsparciu implementacji dyrektywy kosztowej.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kern="0" dirty="0">
              <a:solidFill>
                <a:prstClr val="black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Działania przewidziane do realizacji w ramach projektu to m.in..: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prstClr val="black"/>
                </a:solidFill>
              </a:rPr>
              <a:t>Wsparcie </a:t>
            </a:r>
            <a:r>
              <a:rPr lang="pl-PL" b="1" kern="0" dirty="0" smtClean="0">
                <a:solidFill>
                  <a:prstClr val="black"/>
                </a:solidFill>
              </a:rPr>
              <a:t>dla realizowanych projektów </a:t>
            </a:r>
            <a:r>
              <a:rPr lang="pl-PL" b="1" kern="0" dirty="0">
                <a:solidFill>
                  <a:prstClr val="black"/>
                </a:solidFill>
              </a:rPr>
              <a:t>szerokopasmowych </a:t>
            </a:r>
            <a:endParaRPr lang="pl-PL" b="1" kern="0" dirty="0" smtClean="0">
              <a:solidFill>
                <a:prstClr val="black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endParaRPr lang="pl-PL" b="1" kern="0" dirty="0" smtClean="0">
              <a:solidFill>
                <a:prstClr val="black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Utworzenie</a:t>
            </a:r>
            <a:r>
              <a:rPr kumimoji="0" lang="pl-PL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pl-PL" b="1" kern="0" dirty="0" smtClean="0">
                <a:solidFill>
                  <a:prstClr val="black"/>
                </a:solidFill>
              </a:rPr>
              <a:t>p</a:t>
            </a:r>
            <a:r>
              <a:rPr kumimoji="0" lang="pl-P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latformy</a:t>
            </a: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współpracy pomiędzy regulatorami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Szkolenia i warsztaty (m.in. z zakresu koordynacji robót budowlanych)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Kampanie informacyjne z zakresu zmian prawnych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kern="0" baseline="0" dirty="0" smtClean="0">
                <a:solidFill>
                  <a:prstClr val="black"/>
                </a:solidFill>
              </a:rPr>
              <a:t>Konkurs</a:t>
            </a:r>
            <a:r>
              <a:rPr lang="pl-PL" b="1" kern="0" dirty="0" smtClean="0">
                <a:solidFill>
                  <a:prstClr val="black"/>
                </a:solidFill>
              </a:rPr>
              <a:t> dla </a:t>
            </a:r>
            <a:r>
              <a:rPr lang="pl-PL" b="1" kern="0" dirty="0" err="1" smtClean="0">
                <a:solidFill>
                  <a:prstClr val="black"/>
                </a:solidFill>
              </a:rPr>
              <a:t>jst</a:t>
            </a:r>
            <a:r>
              <a:rPr lang="pl-PL" b="1" kern="0" dirty="0" smtClean="0">
                <a:solidFill>
                  <a:prstClr val="black"/>
                </a:solidFill>
              </a:rPr>
              <a:t> i certyfikat „Samorząd przyjazny inwestycjom telekomunikacyjnym”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b="1" kern="0" dirty="0" smtClean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kern="0" dirty="0" smtClean="0">
                <a:solidFill>
                  <a:prstClr val="black"/>
                </a:solidFill>
              </a:rPr>
              <a:t>Identyfikacja dalszych rozwiązań prawno-systemowych koniecznych do wdrożenia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1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71719" y="156802"/>
            <a:ext cx="1184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Wsparcie projektów szerokopasmowych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204478" y="3620133"/>
            <a:ext cx="5579692" cy="257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kern="0" dirty="0">
              <a:solidFill>
                <a:prstClr val="black"/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400" b="1" i="1" cap="all" spc="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uwagę. 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400" b="1" i="1" cap="all" spc="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Justyna </a:t>
            </a:r>
            <a:r>
              <a:rPr lang="pl-PL" sz="2400" b="1" i="1" cap="all" spc="2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Romanowska</a:t>
            </a:r>
            <a:endParaRPr lang="pl-PL" sz="2400" b="1" i="1" cap="all" spc="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000" i="1" cap="all" spc="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Zastępca Dyrektora</a:t>
            </a:r>
          </a:p>
          <a:p>
            <a:pPr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000" i="1" cap="all" spc="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 Telekomunikacji </a:t>
            </a:r>
          </a:p>
          <a:p>
            <a:pPr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sz="2000" i="1" cap="all" spc="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Ministerstwo Cyfryzacji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8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6" name="pole tekstowe 5"/>
          <p:cNvSpPr txBox="1"/>
          <p:nvPr/>
        </p:nvSpPr>
        <p:spPr>
          <a:xfrm>
            <a:off x="-3" y="152560"/>
            <a:ext cx="1271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Historia budowy regionalnych sieci szerokopasmowych</a:t>
            </a:r>
          </a:p>
          <a:p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6" y="1184528"/>
            <a:ext cx="9020014" cy="45720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864458" y="5871137"/>
            <a:ext cx="446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Luty 2014 – Wybudowano i odebrano 525 km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690266" y="1245167"/>
            <a:ext cx="29106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/>
              <a:t>Dane z Systemu Informacyjnego o Regionalnych Sieciach Szerokopasmowych</a:t>
            </a:r>
          </a:p>
        </p:txBody>
      </p:sp>
    </p:spTree>
    <p:extLst>
      <p:ext uri="{BB962C8B-B14F-4D97-AF65-F5344CB8AC3E}">
        <p14:creationId xmlns:p14="http://schemas.microsoft.com/office/powerpoint/2010/main" val="6436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-3" y="152560"/>
            <a:ext cx="1271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Historia budowy regionalnych sieci szerokopasmowych</a:t>
            </a:r>
          </a:p>
          <a:p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3" y="1230975"/>
            <a:ext cx="10667291" cy="457200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523097" y="5871137"/>
            <a:ext cx="535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Styczeń 2015 – Wybudowano i odebrano 12 034,24 km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17533" y="1359776"/>
            <a:ext cx="29106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/>
              <a:t>Dane z Systemu Informacyjnego o Regionalnych Sieciach Szerokopasmowych</a:t>
            </a:r>
          </a:p>
        </p:txBody>
      </p:sp>
    </p:spTree>
    <p:extLst>
      <p:ext uri="{BB962C8B-B14F-4D97-AF65-F5344CB8AC3E}">
        <p14:creationId xmlns:p14="http://schemas.microsoft.com/office/powerpoint/2010/main" val="25434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-3" y="152560"/>
            <a:ext cx="1271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Historia budowy regionalnych sieci szerokopasmowych</a:t>
            </a:r>
          </a:p>
          <a:p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198030"/>
            <a:ext cx="9144000" cy="4824536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571382" y="5985747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Grudzień 2015 –</a:t>
            </a:r>
            <a:r>
              <a:rPr kumimoji="0" lang="pl-PL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29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345,87 km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690266" y="1245167"/>
            <a:ext cx="29106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/>
              <a:t>Dane z Systemu Informacyjnego o Regionalnych Sieciach Szerokopasmowych</a:t>
            </a:r>
          </a:p>
        </p:txBody>
      </p:sp>
    </p:spTree>
    <p:extLst>
      <p:ext uri="{BB962C8B-B14F-4D97-AF65-F5344CB8AC3E}">
        <p14:creationId xmlns:p14="http://schemas.microsoft.com/office/powerpoint/2010/main" val="26694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85219" y="157631"/>
            <a:ext cx="1182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 regionalnych sieci szerokopasmowych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2025338178"/>
              </p:ext>
            </p:extLst>
          </p:nvPr>
        </p:nvGraphicFramePr>
        <p:xfrm>
          <a:off x="4414533" y="100409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0151" y="1725769"/>
            <a:ext cx="4443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 początku realizacji projektów zrealizowano: </a:t>
            </a:r>
          </a:p>
          <a:p>
            <a:r>
              <a:rPr lang="pl-PL" b="1" dirty="0"/>
              <a:t>29 345,87 km </a:t>
            </a:r>
            <a:r>
              <a:rPr lang="pl-PL" dirty="0"/>
              <a:t>sieci </a:t>
            </a:r>
          </a:p>
          <a:p>
            <a:r>
              <a:rPr lang="pl-PL" dirty="0"/>
              <a:t>i wydatkowano </a:t>
            </a:r>
            <a:r>
              <a:rPr lang="pl-PL" b="1" dirty="0"/>
              <a:t>2 730 879 629,95 PLN</a:t>
            </a:r>
          </a:p>
          <a:p>
            <a:endParaRPr lang="pl-PL" dirty="0"/>
          </a:p>
          <a:p>
            <a:r>
              <a:rPr lang="pl-PL" dirty="0"/>
              <a:t>W ramach budowy regionalnych sieci szerokopasmowych powstało </a:t>
            </a:r>
            <a:r>
              <a:rPr lang="pl-PL" b="1" dirty="0"/>
              <a:t>2 927 węzłów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(w tym </a:t>
            </a:r>
            <a:r>
              <a:rPr lang="pl-PL" b="1" dirty="0"/>
              <a:t>286 szkieletowych </a:t>
            </a:r>
            <a:r>
              <a:rPr lang="pl-PL" dirty="0"/>
              <a:t>i </a:t>
            </a:r>
            <a:r>
              <a:rPr lang="pl-PL" b="1" dirty="0"/>
              <a:t>2 641 dystrybucyjnych</a:t>
            </a:r>
            <a:r>
              <a:rPr lang="pl-PL" dirty="0"/>
              <a:t>), które będą mogły być wykorzystane przez przedsiębiorców telekomunikacyjnych w projektowaniu sieci, w tym powstających w ramach Programu Operacyjnego Polska Cyfrowa.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8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85219" y="157631"/>
            <a:ext cx="1182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 regionalnych sieci szerokopasmowych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58666" y="1338952"/>
            <a:ext cx="867466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29 345 km cyfrowych autostrad = ile postępowań administracyjnych?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372 wydane przez Wojewodów decyzje lokalizacyjne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223 wydanych przez Wojewodów pozwoleń na budowę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3111 zaakceptowanych przez Wojewodów zgłoszeń robót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109 wydanych przez starostów pozwoleń na budowę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2 697 zaakceptowanych przez starostów zgłoszeń robót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8 109 decyzji administracyjnych na zajęcie pasa drogowego w celu umieszczenia urządzeń</a:t>
            </a:r>
            <a:endParaRPr kumimoji="0" lang="pl-PL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08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85219" y="157631"/>
            <a:ext cx="1182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 regionalnych sieci szerokopasmowych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953461805"/>
              </p:ext>
            </p:extLst>
          </p:nvPr>
        </p:nvGraphicFramePr>
        <p:xfrm>
          <a:off x="-3" y="1150527"/>
          <a:ext cx="12192003" cy="529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85219" y="157631"/>
            <a:ext cx="1182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 regionalnych sieci szerokopasmowych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33137" y="1300137"/>
            <a:ext cx="65858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pl-PL" b="1" dirty="0">
                <a:solidFill>
                  <a:prstClr val="black"/>
                </a:solidFill>
              </a:rPr>
              <a:t>Opłaty za cyfrowe autostrady w pasie drogowym</a:t>
            </a:r>
          </a:p>
          <a:p>
            <a:pPr lvl="0" algn="just" defTabSz="914400"/>
            <a:endParaRPr lang="pl-PL" b="1" dirty="0">
              <a:solidFill>
                <a:prstClr val="black"/>
              </a:solidFill>
            </a:endParaRPr>
          </a:p>
          <a:p>
            <a:pPr lvl="0" algn="just" defTabSz="914400"/>
            <a:r>
              <a:rPr lang="pl-PL" b="1" dirty="0">
                <a:solidFill>
                  <a:prstClr val="black"/>
                </a:solidFill>
              </a:rPr>
              <a:t>2 701 decyzji za zajęcie pasa drogowego dróg gminnych</a:t>
            </a:r>
          </a:p>
          <a:p>
            <a:pPr lvl="0" algn="just" defTabSz="914400"/>
            <a:r>
              <a:rPr lang="pl-PL" b="1" dirty="0">
                <a:solidFill>
                  <a:prstClr val="black"/>
                </a:solidFill>
              </a:rPr>
              <a:t>3 104 decyzji za zajęcie pasa drogowego dróg powiatowych</a:t>
            </a:r>
          </a:p>
          <a:p>
            <a:pPr lvl="0" algn="just" defTabSz="914400"/>
            <a:r>
              <a:rPr lang="pl-PL" b="1" dirty="0">
                <a:solidFill>
                  <a:prstClr val="black"/>
                </a:solidFill>
              </a:rPr>
              <a:t>1 450 decyzji za zajęcie pasa drogowego dróg wojewódzkich</a:t>
            </a:r>
          </a:p>
          <a:p>
            <a:pPr lvl="0" algn="just" defTabSz="914400"/>
            <a:r>
              <a:rPr lang="pl-PL" b="1" dirty="0">
                <a:solidFill>
                  <a:prstClr val="black"/>
                </a:solidFill>
              </a:rPr>
              <a:t>854 decyzji za zajęcie pasa drogowego dróg krajowych</a:t>
            </a:r>
          </a:p>
          <a:p>
            <a:pPr lvl="0" algn="just" defTabSz="914400"/>
            <a:endParaRPr lang="pl-PL" b="1" dirty="0">
              <a:solidFill>
                <a:prstClr val="black"/>
              </a:solidFill>
            </a:endParaRPr>
          </a:p>
          <a:p>
            <a:pPr lvl="0" algn="just" defTabSz="914400"/>
            <a:r>
              <a:rPr lang="pl-PL" b="1" dirty="0">
                <a:solidFill>
                  <a:prstClr val="black"/>
                </a:solidFill>
              </a:rPr>
              <a:t>Do 15 stycznia każdego roku będzie trzeba dokonać ponad 8 100 przelewów na konta zarządców dróg o łącznej wartości ponad </a:t>
            </a:r>
            <a:r>
              <a:rPr lang="pl-PL" b="1" dirty="0" smtClean="0">
                <a:solidFill>
                  <a:prstClr val="black"/>
                </a:solidFill>
              </a:rPr>
              <a:t>42 mln </a:t>
            </a:r>
            <a:r>
              <a:rPr lang="pl-PL" b="1" dirty="0">
                <a:solidFill>
                  <a:prstClr val="black"/>
                </a:solidFill>
              </a:rPr>
              <a:t>zł.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292484" y="4317539"/>
            <a:ext cx="6876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Wysokość stawek opłat za zajęcie pasa drogowego</a:t>
            </a:r>
          </a:p>
          <a:p>
            <a:r>
              <a:rPr lang="pl-PL" dirty="0" smtClean="0"/>
              <a:t>w celu umieszczenia w nim urządzeń infrastruktury telekomunikacyjnej:</a:t>
            </a:r>
          </a:p>
          <a:p>
            <a:endParaRPr lang="pl-PL" dirty="0" smtClean="0"/>
          </a:p>
          <a:p>
            <a:r>
              <a:rPr lang="pl-PL" dirty="0" smtClean="0"/>
              <a:t>20,00 zł/m</a:t>
            </a:r>
            <a:r>
              <a:rPr lang="pl-PL" baseline="30000" dirty="0" smtClean="0"/>
              <a:t>2</a:t>
            </a:r>
            <a:r>
              <a:rPr lang="pl-PL" dirty="0" smtClean="0"/>
              <a:t>/ rok – drogi zarządzane przez </a:t>
            </a:r>
            <a:r>
              <a:rPr lang="pl-PL" dirty="0" err="1" smtClean="0"/>
              <a:t>GDDKiA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Max. 200,00 </a:t>
            </a:r>
            <a:r>
              <a:rPr lang="pl-PL" dirty="0"/>
              <a:t>zł/m</a:t>
            </a:r>
            <a:r>
              <a:rPr lang="pl-PL" baseline="30000" dirty="0"/>
              <a:t>2</a:t>
            </a:r>
            <a:r>
              <a:rPr lang="pl-PL" dirty="0"/>
              <a:t>/ rok – </a:t>
            </a:r>
            <a:r>
              <a:rPr lang="pl-PL" dirty="0" smtClean="0"/>
              <a:t>pozostałe drogi publiczne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8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-1"/>
            <a:ext cx="12191998" cy="10214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7" name="Prostokąt 6"/>
          <p:cNvSpPr/>
          <p:nvPr/>
        </p:nvSpPr>
        <p:spPr>
          <a:xfrm>
            <a:off x="0" y="6400800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5400000" flipH="1">
            <a:off x="6073140" y="281937"/>
            <a:ext cx="45719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34625" y="6444734"/>
            <a:ext cx="33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Szerokopasmowa Polska 2020</a:t>
            </a:r>
            <a:endParaRPr lang="pl-PL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5400000" flipH="1">
            <a:off x="6033772" y="-5013175"/>
            <a:ext cx="124460" cy="12192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-2536842"/>
            <a:ext cx="12191998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09092" y="157631"/>
            <a:ext cx="1159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9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RSSy</a:t>
            </a:r>
            <a:r>
              <a:rPr lang="pl-PL" sz="3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co dalej?</a:t>
            </a:r>
            <a:endParaRPr lang="pl-PL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152273" y="221947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Operowanie infrastrukturą</a:t>
            </a:r>
          </a:p>
          <a:p>
            <a:pPr lvl="0" algn="just" defTabSz="914400"/>
            <a:endParaRPr lang="pl-PL" sz="2400" b="1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Program Operacyjny Polska Cyfrowa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Implementacja </a:t>
            </a:r>
            <a:r>
              <a:rPr lang="pl-PL" sz="2400" b="1" dirty="0">
                <a:solidFill>
                  <a:prstClr val="black"/>
                </a:solidFill>
              </a:rPr>
              <a:t>d</a:t>
            </a:r>
            <a:r>
              <a:rPr lang="pl-PL" sz="2400" b="1" dirty="0" smtClean="0">
                <a:solidFill>
                  <a:prstClr val="black"/>
                </a:solidFill>
              </a:rPr>
              <a:t>yrektywy kosztowej</a:t>
            </a: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</a:rPr>
              <a:t>Wsparcie projektów szerokopasmowych</a:t>
            </a:r>
            <a:endParaRPr lang="pl-P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standardowy 4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D6397"/>
      </a:accent1>
      <a:accent2>
        <a:srgbClr val="002060"/>
      </a:accent2>
      <a:accent3>
        <a:srgbClr val="2683C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862</TotalTime>
  <Words>676</Words>
  <Application>Microsoft Office PowerPoint</Application>
  <PresentationFormat>Niestandardowy</PresentationFormat>
  <Paragraphs>154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Retrospekcja</vt:lpstr>
      <vt:lpstr>Szerokopasmowa  Polska 2020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Szerokopasmowa Polska 2020</dc:title>
  <dc:creator>Stawińska Anna</dc:creator>
  <cp:lastModifiedBy>Jakub Karpowicz</cp:lastModifiedBy>
  <cp:revision>24</cp:revision>
  <dcterms:created xsi:type="dcterms:W3CDTF">2016-01-15T11:47:06Z</dcterms:created>
  <dcterms:modified xsi:type="dcterms:W3CDTF">2016-01-29T11:28:20Z</dcterms:modified>
</cp:coreProperties>
</file>