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212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316277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5712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226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47605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59031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34786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6035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26638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67788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36064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 smtClean="0"/>
              <a:t>Edytuj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92371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Edytuj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8E8DF-DA82-46A9-849E-3B83B6D83671}" type="datetimeFigureOut">
              <a:rPr lang="pl-PL" smtClean="0"/>
              <a:t>01.03.2023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AE32F-795F-4F19-8B26-440B65D705C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0891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2533650" y="5706021"/>
            <a:ext cx="6096000" cy="62170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pl-PL" sz="1600" kern="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Stanisław Żaryn</a:t>
            </a:r>
          </a:p>
          <a:p>
            <a:pPr>
              <a:spcAft>
                <a:spcPts val="0"/>
              </a:spcAft>
            </a:pPr>
            <a:r>
              <a:rPr lang="pl-PL" sz="1600" kern="50" dirty="0" smtClean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Pełnomocnik Rządu ds. Bezpieczeństwa Przestrzeni Informacyjnej RP</a:t>
            </a:r>
          </a:p>
        </p:txBody>
      </p:sp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pic>
        <p:nvPicPr>
          <p:cNvPr id="3" name="Obraz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6613" y="2407039"/>
            <a:ext cx="4440186" cy="2960124"/>
          </a:xfrm>
          <a:prstGeom prst="rect">
            <a:avLst/>
          </a:prstGeom>
        </p:spPr>
      </p:pic>
      <p:sp>
        <p:nvSpPr>
          <p:cNvPr id="8" name="pole tekstowe 7"/>
          <p:cNvSpPr txBox="1"/>
          <p:nvPr/>
        </p:nvSpPr>
        <p:spPr>
          <a:xfrm>
            <a:off x="2533650" y="498521"/>
            <a:ext cx="897992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Zagrożenia dla obywateli RP</a:t>
            </a:r>
            <a:r>
              <a:rPr lang="pl-PL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stwarzane przez rosyjskie służby specjalne poza granicami </a:t>
            </a:r>
            <a:r>
              <a:rPr lang="pl-PL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Polski</a:t>
            </a:r>
            <a:endParaRPr lang="pl-PL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sz="24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pl-PL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 je identyfikować? Jak się przed nimi bronić?</a:t>
            </a:r>
            <a:endParaRPr lang="pl-PL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70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2287842" y="1072362"/>
            <a:ext cx="954036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</a:t>
            </a:r>
            <a:r>
              <a:rPr lang="pl-PL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JESTEŚ BEZPIECZNY</a:t>
            </a:r>
            <a:r>
              <a:rPr lang="pl-PL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pl-PL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MASZ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EKSKLUZYWNĄ, SPECJALISTYCZNĄ WIEDZĘ LUB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UMIEJĘTNOŚCI? POSIADASZ DOSTĘP DO WRAŻLIWYCH INFORMACJI? ZNASZ WPŁYWOWYCH LUDZI? MASZ MOŻLIWOŚĆ PODEJMOWANIA DECYZJI W TWOJEJ INSTYTUCJI?</a:t>
            </a:r>
          </a:p>
          <a:p>
            <a:pPr lvl="0"/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►►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MOŻESZ </a:t>
            </a:r>
            <a:r>
              <a:rPr lang="pl-PL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STAĆ SIĘ OBIEKTEM ZAINTERESOWANIA OBCYCH 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SŁUŻB!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PRZEMYŚL, CZY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SWOIM ZACHOWANIEM NIE ZACHĘCASZ OBCYCH WYWIADÓW DO PRÓBY WERBUNKU.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UŁATWIAJ PRACY WROGIM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SŁUŻBOM –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KONTROLUJ SWOJE ZACHOWANIA I DZIAŁANIA!</a:t>
            </a:r>
          </a:p>
        </p:txBody>
      </p:sp>
    </p:spTree>
    <p:extLst>
      <p:ext uri="{BB962C8B-B14F-4D97-AF65-F5344CB8AC3E}">
        <p14:creationId xmlns:p14="http://schemas.microsoft.com/office/powerpoint/2010/main" val="162423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2169854" y="1632155"/>
            <a:ext cx="957969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JAKICH MIEJSCACH </a:t>
            </a:r>
            <a:r>
              <a:rPr lang="pl-PL" sz="24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ZACHOWAĆ SZCZEGÓLNĄ OSTROŻNOŚĆ?</a:t>
            </a:r>
            <a:endParaRPr lang="pl-PL" sz="2400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NAJWIĘKSZE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RYZYKO WYSTĘPUJE </a:t>
            </a:r>
            <a:r>
              <a:rPr lang="pl-PL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TERYTORIUM ROSJI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LUB JEJ SOJUSZNIKÓW, GDZIE WYWIAD FR MOŻE POSŁUGIWAĆ SIĘ CAŁYM APARATEM PAŃSTWOWYM DO SWOICH CELÓW.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ROSJANIE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MOGĄ SAMODZIELNIE ARANŻOWAĆ DOGODNE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WARUNKI LUB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WYKORZYSTYWAĆ AKTUALNE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WYDARZENIA W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DANYM MIEJSCU DO REALIZACJI SWOICH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OPERACJI.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7815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2110860" y="560439"/>
            <a:ext cx="9579693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	</a:t>
            </a:r>
            <a:r>
              <a:rPr lang="pl-PL" sz="2400" b="1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PAMIĘTAJ</a:t>
            </a:r>
            <a:r>
              <a:rPr lang="pl-PL" sz="2400" b="1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pl-PL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PRZEBYWAJĄC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SŁUŻBOWO LUB PRYWATNIE NA TERYTORIUM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ROSJI LUB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WSPÓLNOTY NIEPODLEGŁYCH PAŃSTW,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MOŻESZ BYĆ NARAŻONY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WROGĄ AKTYWNOŚĆ MIEJSCOWYCH SŁUŻB SPECJALNYCH.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NAWET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POZORU BŁAHE OKOLICZNOŚCI I MIEJSCA MOGĄ POSŁUŻYĆ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SŁUŻBOM DO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PRÓBY KONTAKTU Z TOBĄ.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UWAŻAJ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 OSOBY, KTÓRE PRÓBUJĄ CIĘ SKŁONIĆ DO WYJAZDU DO ROSJI LUB PAŃSTW JEJ PRZYJAZNYCH OBIETNICAMI ZAWARCIA ZNAJOMOŚCI,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ROZWOJU ZAWODOWEGO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CZY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PRYWATNEGO.</a:t>
            </a:r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►►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ICH </a:t>
            </a:r>
            <a:r>
              <a:rPr lang="pl-PL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CELEM MOŻE BYĆ UMOŻLIWIENIE PODJĘCIA WOBEC CIEBIE DZIAŁAŃ OPERACYJNYCH PRZEZ ROSYJSKI WYWIAD!</a:t>
            </a: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POZOSTAWIAJ BEZ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NADZORU PRZEDMIOTÓW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ZWIĄZANYCH Z PRACĄ (DOKUMENTY, NOTATKI, URZĄDZENIA ELEKTRONICZNE) PODCZAS POBYTU NA TERYTORIUM FR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8320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2110860" y="560439"/>
            <a:ext cx="9579693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JAKI SPOSÓB ROSYJSKI WYWIAD DĄŻY DO ZWERBOWANIA WSPÓŁPRACOWNIKA</a:t>
            </a:r>
            <a:r>
              <a:rPr lang="pl-PL" sz="2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POZYSKIWANIE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AGENTA ROZPOCZYNA SIĘ OD ZGROMADZENIA INFORMACJI Z OGÓLNODOSTĘPNYCH ŹRÓDEŁ (MEDIA SPOŁECZNOŚCIOWE, FORA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INTERNETOWE, PUBLIKACJE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PORTALE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SZCZEGÓŁOWE DANE UŁATWIAJĄ PROCES </a:t>
            </a:r>
            <a:r>
              <a:rPr lang="pl-PL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WERBUNKOWY.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NAWIĄZANIE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KONTAKTU PRZEZ OBCY WYWIAD PRZYBIERA NAJCZĘŚCIEJ FORMĘ SPOTKAŃ SŁUŻBOWYCH,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SPOTKAŃ PRYWATNYCH NA BAZIE WSPÓLNYCH ZAINTERESOWAŃ CZY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TEŻ POZORNIE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PRZYPADKOWYCH SYTUACJI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MIEJSCACH PUBLICZNYCH.</a:t>
            </a: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SŁUŻBY MANIPULUJĄ ROZMÓWCĄ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CHĘĆ </a:t>
            </a:r>
            <a:r>
              <a:rPr lang="pl-PL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NAWIĄZANIA BLISKIEJ RELACJI MOŻE STANOWIĆ PRZYGOTOWANIE DO WERBUNKU.</a:t>
            </a: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ROSJANIE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WYKORZYSTUJĄ LUDZKIE SŁABOŚCI (NAŁOGI, KŁOPOTY FINANSOWE, SYTUACJĘ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ŻYCIOWĄ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MOGĄ PRÓBOWAĆ POGŁĘBIĆ ISTNIEJĄCE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PROBLEMY, A POTEM JE WYKORZYSTAĆ NP. DO SZANTAŻU.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WERBOWANY AGENT 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MUSI BYĆ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ŚWIADOMY,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DLA KOGO RZECZYWIŚCIE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PRACUJE – </a:t>
            </a:r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WERBUNEK POD OBCĄ FLAGĄ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720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2101027" y="474345"/>
            <a:ext cx="9579693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JAKI </a:t>
            </a:r>
            <a:r>
              <a:rPr lang="pl-PL" sz="2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SPOSÓB </a:t>
            </a:r>
            <a:r>
              <a:rPr lang="pl-PL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ROSYJSKI WYWIAD MOŻE ZAGRAŻAĆ </a:t>
            </a:r>
            <a:br>
              <a:rPr lang="pl-PL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TOBIE I TWOIM URZĄDZENIOM</a:t>
            </a:r>
            <a:r>
              <a:rPr lang="pl-PL" sz="2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pl-PL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ROSYJSKIE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SŁUŻBY SPECJALNE NA TERYTORIUM SWOJEGO KRAJU ORAZ W PAŃSTWACH SOJUSZNICZYCH MAJĄ DOSTĘP DO NASTĘPUJĄCYCH DANYCH: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285750" lvl="0" indent="-285750"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RUCHU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INTERNETOWEGO (PRZESYŁANE E-MAILE, ODWIEDZANE STRONY, FORA,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BLOGI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ITP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pPr marL="285750" lvl="0" indent="-285750"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ROZMÓW TELEFONICZNYCH</a:t>
            </a:r>
          </a:p>
          <a:p>
            <a:pPr marL="285750" lvl="0" indent="-285750"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WIADOMOŚCI TEKSTOWYCH</a:t>
            </a:r>
          </a:p>
          <a:p>
            <a:pPr marL="285750" lvl="0" indent="-285750">
              <a:buFontTx/>
              <a:buChar char="-"/>
            </a:pP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SYSTEMU MONITORINGU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(NP. MIEJSKIEGO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lvl="0"/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►► ZASOBY TE MOGĄ BYĆ WYKORZYSTANE PRZEZ ROSJAN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ROSYJSKI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WYWIAD I DZIAŁAJĄCY NA JEGO RZECZ HAKERZY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POSIADAJĄ DOŚWIADCZENIE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PROWADZENIU OPERACJI WYWIADOWCZYCH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CYBERPRZESTRZENI.</a:t>
            </a:r>
          </a:p>
          <a:p>
            <a:pPr lvl="0"/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NIEOSTROŻNE KORZYSTANIE Z URZĄDZEŃ ELEKTRONICZNYCH MOŻE UŁATWIĆ IM ATAKI!</a:t>
            </a:r>
            <a:endParaRPr lang="pl-PL" u="sng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00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2120692" y="717756"/>
            <a:ext cx="9579693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400" u="sng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JAK BRONIĆ SIĘ PRZED ZAGROŻENIAMI</a:t>
            </a:r>
            <a:r>
              <a:rPr lang="pl-PL" sz="24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pl-PL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ABY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ZMINIMALIZOWAĆ ZAGROŻENIE ZE STRONY ROSYJSKIEGO WYWIADU, ŚCIŚLE PRZESTRZEGAJ ZASAD BEZPIECZEŃSTWA MACIERZYSTEJ INSTYTUCJI.</a:t>
            </a:r>
          </a:p>
          <a:p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UNIKAJ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SYTUACJI RYZYKOWNYCH, MANIFESTACJI PUBLICZNYCH, PRZEBYWANIA W NIEBEZPIECZNYCH CZĘŚCIACH MIASTA, NAWIĄZYWANIA PRZYPADKOWYCH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ZNAJOMOŚCI.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W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KONTAKTACH Z NIEZNAJOMYMI LUB DOPIERO POZNANYMI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OSOBAMI ZACHOWAJ SZCZEGÓLNĄ OSTROŻNOŚĆ.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BĄDŹ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OSTROŻNY, GDY ROZMÓWCA PRZESADNIE INTERESUJE SIĘ NAWIĄZANIEM Z TOBĄ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RELACJI PRYWATNYCH.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endParaRPr lang="pl-PL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● BEZWZGLĘDNIE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WYSTRZEGAJ SIĘ PRZYJMOWANIA PREZENTÓW OD 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OSÓB NIEZNANYCH </a:t>
            </a:r>
            <a:r>
              <a:rPr lang="pl-PL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LUB SŁABO ZNANYCH, ZWŁASZCZA SPRZĘTU ELEKTRONICZNEGO (NP. REKLAMOWY PENDRIVE</a:t>
            </a:r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5624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123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az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533650" cy="6858000"/>
          </a:xfrm>
          <a:prstGeom prst="rect">
            <a:avLst/>
          </a:prstGeom>
          <a:solidFill>
            <a:srgbClr val="021237"/>
          </a:solidFill>
        </p:spPr>
      </p:pic>
      <p:sp>
        <p:nvSpPr>
          <p:cNvPr id="8" name="pole tekstowe 7"/>
          <p:cNvSpPr txBox="1"/>
          <p:nvPr/>
        </p:nvSpPr>
        <p:spPr>
          <a:xfrm>
            <a:off x="1992873" y="1418767"/>
            <a:ext cx="977634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6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PRZYPADKU</a:t>
            </a:r>
          </a:p>
          <a:p>
            <a:pPr algn="ctr"/>
            <a:r>
              <a:rPr lang="pl-PL" sz="3600" u="sng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WYSTĄPIENIA NIEBEZPIECZNYCH SYTUACJI PO POWROCIE DO KRAJU ZGŁOŚ SIĘ DO SŁUŻB ODPOWIEDZIALNYCH ZA BEZPIECZEŃSTWO RP</a:t>
            </a:r>
          </a:p>
          <a:p>
            <a:pPr algn="ctr"/>
            <a:endParaRPr lang="pl-PL" sz="3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Obraz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2733" y="5124976"/>
            <a:ext cx="1512000" cy="1512000"/>
          </a:xfrm>
          <a:prstGeom prst="rect">
            <a:avLst/>
          </a:prstGeom>
        </p:spPr>
      </p:pic>
      <p:sp>
        <p:nvSpPr>
          <p:cNvPr id="2" name="pole tekstowe 1"/>
          <p:cNvSpPr txBox="1"/>
          <p:nvPr/>
        </p:nvSpPr>
        <p:spPr>
          <a:xfrm>
            <a:off x="2320413" y="5657671"/>
            <a:ext cx="36379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u="sng" kern="50" dirty="0">
                <a:solidFill>
                  <a:schemeClr val="bg1"/>
                </a:solidFill>
                <a:latin typeface="Times New Roman" panose="020206030504050203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Pełnomocnik Rządu ds. Bezpieczeństwa Przestrzeni Informacyjnej RP</a:t>
            </a:r>
          </a:p>
          <a:p>
            <a:endParaRPr lang="pl-PL" dirty="0"/>
          </a:p>
        </p:txBody>
      </p:sp>
      <p:sp>
        <p:nvSpPr>
          <p:cNvPr id="3" name="pole tekstowe 2"/>
          <p:cNvSpPr txBox="1"/>
          <p:nvPr/>
        </p:nvSpPr>
        <p:spPr>
          <a:xfrm>
            <a:off x="8944733" y="5968181"/>
            <a:ext cx="21067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AGENCJA WYWIADU</a:t>
            </a:r>
            <a:endParaRPr lang="pl-PL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7673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174</Words>
  <Application>Microsoft Office PowerPoint</Application>
  <PresentationFormat>Panoramiczny</PresentationFormat>
  <Paragraphs>71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4" baseType="lpstr">
      <vt:lpstr>SimSun</vt:lpstr>
      <vt:lpstr>Arial</vt:lpstr>
      <vt:lpstr>Calibri</vt:lpstr>
      <vt:lpstr>Calibri Light</vt:lpstr>
      <vt:lpstr>Times New Roman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Kancelaria Prezesa Rady Ministrow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Żaryn Stanisław</dc:creator>
  <cp:lastModifiedBy>Rąpała Bogusław</cp:lastModifiedBy>
  <cp:revision>9</cp:revision>
  <dcterms:created xsi:type="dcterms:W3CDTF">2023-03-01T13:41:56Z</dcterms:created>
  <dcterms:modified xsi:type="dcterms:W3CDTF">2023-03-01T16:25:53Z</dcterms:modified>
</cp:coreProperties>
</file>