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9" r:id="rId6"/>
    <p:sldId id="260" r:id="rId7"/>
    <p:sldId id="263" r:id="rId8"/>
    <p:sldId id="261" r:id="rId9"/>
    <p:sldId id="272" r:id="rId10"/>
    <p:sldId id="273" r:id="rId11"/>
    <p:sldId id="275" r:id="rId12"/>
    <p:sldId id="269" r:id="rId13"/>
    <p:sldId id="271" r:id="rId14"/>
    <p:sldId id="276" r:id="rId15"/>
    <p:sldId id="268" r:id="rId16"/>
    <p:sldId id="267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lima Monika" initials="SM" lastIdx="8" clrIdx="0">
    <p:extLst>
      <p:ext uri="{19B8F6BF-5375-455C-9EA6-DF929625EA0E}">
        <p15:presenceInfo xmlns:p15="http://schemas.microsoft.com/office/powerpoint/2012/main" userId="S::m.sulima@cez.gov.pl::92a049bc-89a7-4aab-9e5c-054836e45e4e" providerId="AD"/>
      </p:ext>
    </p:extLst>
  </p:cmAuthor>
  <p:cmAuthor id="2" name="Anna Gałązka" initials="AG" lastIdx="4" clrIdx="1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46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!WZ\0.%20KRMC\Wzory\Prezentacja_raportu_koncoweggo\budzet_projekt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7065780569837"/>
          <c:y val="2.8947658914368381E-2"/>
          <c:w val="0.74796626132449939"/>
          <c:h val="0.80668624314954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033572027350496E-3"/>
                  <c:y val="0.229645313423170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17 163 989,70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9D5-47E3-8A05-9887A0C75BF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757816992751797E-16"/>
                  <c:y val="0.28839178895002771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  <a:r>
                      <a:rPr lang="en-US" baseline="0" dirty="0"/>
                      <a:t> 987 645,43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9D5-47E3-8A05-9887A0C75BF6}"/>
                </c:ext>
                <c:ext xmlns:c15="http://schemas.microsoft.com/office/drawing/2012/chart" uri="{CE6537A1-D6FC-4f65-9D91-7224C49458BB}"/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_("zł"* #,##0.00_);_("zł"* \(#,##0.00\);_("zł"* "-"??_);_(@_)</c:formatCode>
                <c:ptCount val="2"/>
                <c:pt idx="0">
                  <c:v>2000000</c:v>
                </c:pt>
                <c:pt idx="1">
                  <c:v>2500000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9D5-47E3-8A05-9887A0C75BF6}"/>
            </c:ext>
          </c:extLst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C9D5-47E3-8A05-9887A0C75BF6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C9D5-47E3-8A05-9887A0C75BF6}"/>
              </c:ext>
            </c:extLst>
          </c:dPt>
          <c:dLbls>
            <c:dLbl>
              <c:idx val="0"/>
              <c:layout>
                <c:manualLayout>
                  <c:x val="-5.8789084963758985E-17"/>
                  <c:y val="0.267029434212988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="1" i="0" u="none" strike="noStrike" baseline="0" dirty="0">
                        <a:effectLst/>
                      </a:rPr>
                      <a:t>14 525 884,48 </a:t>
                    </a:r>
                    <a:endParaRPr lang="en-US" dirty="0"/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9D5-47E3-8A05-9887A0C75BF6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757816992751797E-16"/>
                  <c:y val="0.2777106115815081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b="1" i="0" u="none" strike="noStrike" baseline="0" dirty="0">
                        <a:effectLst/>
                      </a:rPr>
                      <a:t>13 530 344,33 </a:t>
                    </a:r>
                    <a:endParaRPr lang="en-US" dirty="0"/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C9D5-47E3-8A05-9887A0C75BF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_("zł"* #,##0.00_);_("zł"* \(#,##0.00\);_("zł"* "-"??_);_(@_)</c:formatCode>
                <c:ptCount val="2"/>
                <c:pt idx="0">
                  <c:v>1700000</c:v>
                </c:pt>
                <c:pt idx="1">
                  <c:v>1700000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C9D5-47E3-8A05-9887A0C75B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524518800"/>
        <c:axId val="524527816"/>
      </c:barChart>
      <c:catAx>
        <c:axId val="52451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24527816"/>
        <c:crosses val="autoZero"/>
        <c:auto val="1"/>
        <c:lblAlgn val="ctr"/>
        <c:lblOffset val="100"/>
        <c:noMultiLvlLbl val="0"/>
      </c:catAx>
      <c:valAx>
        <c:axId val="524527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2451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A4512-3BC6-4224-BE8C-A2A4B7002141}" type="datetimeFigureOut">
              <a:rPr lang="pl-PL" smtClean="0"/>
              <a:t>17.06.2022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A89A2-90D7-425F-94DE-513624B7923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57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A89A2-90D7-425F-94DE-513624B7923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4268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17.06.2022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714992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EWP – BUDOWA SYSTEMU TELEINFORMATYCZNEGO NA POTRZEBY PRZECIWDZIAŁANIA EPIDEMII COVID-19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1772" y="127102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971518"/>
              </p:ext>
            </p:extLst>
          </p:nvPr>
        </p:nvGraphicFramePr>
        <p:xfrm>
          <a:off x="682980" y="2021624"/>
          <a:ext cx="10826040" cy="4545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03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57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9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790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Państwowe jednostki administracyjne i organizacyjne, w tym organy państwowej inspekcji sanitarnej oraz służby mundurowe, podmioty wykonujące działalność leczniczą, w tym związaną z diagnostyką wirusa SARS-CoV-2, uzyskały bezpośredni dostęp do informacji zgromadzonych w systemie EWP w celu realizacji zadań związanych z zapobieganiem rozprzestrzeniania się epidemii wirusa SARS-CoV-2 i rozwojowi choroby COVID-19.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Państwowe jednostki administracyjne i organizacyjne, w tym organy państwowej inspekcji sanitarnej oraz służby mundurowe, podmioty wykonujące działalność leczniczą.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Prowadzenie kontroli oraz nadzoru nad przestrzeganiem ograniczeń wprowadzonych na podstawie obowiązujących i często zmieniających się przepisów prawnych. Służby mundurowe mogły uzyskiwać mogły uzyskiwać dane umożliwiające kontrolę spełniania obowiązku przebywania na kwarantannach.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Służby mundurowe – w tym: Policja, Straż Graniczna; WOT.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EWP zapewnił możliwość monitorowania poziomu wykonywanych testów diagnostycznych, skali rozwoju epidemii w Polsce poprzez umożliwienie prowadzenia analiz statycznych dot. liczby uzyskiwanych wyników pozytywnych w wyniku tych testów oraz liczby zgonów z powodu choroby COVID-19 w specjalnie wytworzonym narzędziu Power BI, z którego mogą korzystać kluczowi Interesariusze projektu.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Minister Zdrowia, Główny Inspektor Sanitarny, Wojewodowie, Środowiska Naukowo- Badawcze, Obywatele, środki przekazu publicznego, przedsiębiorcy oraz inni interesariusze.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20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Dzięki danym z systemu EWP usprawniona została praca ZUS przy wypłacie świadczeń pieniężnych z tytułu absencji w pracy z powodu nakładanych kwarantann i izolacji domowych.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ZUS, Obywatele.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8236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1799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 – cd.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273943"/>
              </p:ext>
            </p:extLst>
          </p:nvPr>
        </p:nvGraphicFramePr>
        <p:xfrm>
          <a:off x="682980" y="1770896"/>
          <a:ext cx="10826040" cy="4798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480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7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8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041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Zapewnienie bezpośredniego dostępu do diagnostyki poprzez udostępnienie formularzy -on-line do zgłaszania przez obywateli potrzeb w tym zakresie. W wyniku zaobserwowanych u siebie objawów. wskazujących na możliwość zakażenia mogą sami wypełnić, podpisać PZ i wysyłać odpowiedni formularz, który skutkuje automatycznym wystawieniem zlecenia na test. 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Obywatele.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0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trakcie wzrostu zakażeń, do obsługi testów diagnostycznych, stworzono i udostępniono specjalnie dedykowaną funkcjonalność dla Infolinii DOM, która wspomagała lekarzy podstawowej opieki zdrowotnej w wystawianiu zleceń testów.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Obywatele, podmioty zlecające testy.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3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Zapewniona została obsługa zleceń testów w formie elektronicznej, które były przekazywane z miejsc ich wystawienia automatycznie do punktów pobrań a następnie do medycznych laboratoriów diagnostycznych. W ten sposób znacznemu skróceniu uległ proces jego obsługi. Ewidencja czynności związanych z pobieraniem materiału diagnostycznego na potrzeby wykonania testu diagnostycznego.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Obywatele, podmioty zlecające testy, podmioty wykonujące działalność laboratoryjną.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3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Dzięki danym zgromadzonym w systemie EWP i wystawionym zleceniom testów możliwe było informowanie poprzez wiadomości sms, obywateli o najdogodniejszych dla nich miejscach pobierania materiału diagnostycznego do testów i ich dostępności.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Obywatele, dostęp do wyników.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8236099"/>
                  </a:ext>
                </a:extLst>
              </a:tr>
              <a:tr h="603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Dostęp do  wyników testów diagnostycznych dla podmiotów zlecających testy oraz osób posiadających  Internetowe Konta Pacjenta, dzięki przekazywaniu danych z EWP, osoby diagnozowane miały dostęp do informacji o nałożonych na nie kwarantannach lub izolacjach domowych.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Obywatele, podmioty zlecające testy.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7714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576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60" y="109930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386000"/>
              </p:ext>
            </p:extLst>
          </p:nvPr>
        </p:nvGraphicFramePr>
        <p:xfrm>
          <a:off x="695398" y="1849898"/>
          <a:ext cx="10801199" cy="4723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80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5431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EWP2.0/EWP3.0 – baza danych Oracle Enterprise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Szyfrowana komunikacja pomiędzy aplikacją a bazą danych,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Dostęp do bazy ograniczony zgodnie z zasadą ‚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least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privilege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’,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Monitorowanie i audyt na poziomie bazy danych (logi wysyłane do systemu SIEM),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Aktualizacja systemu i wgrywanie poprawek bezpieczeństwa w trybie ciągłym.</a:t>
                      </a:r>
                      <a:endParaRPr lang="pl-PL" sz="90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Interfejs </a:t>
                      </a:r>
                      <a:r>
                        <a:rPr lang="pl-PL" sz="900" b="0" i="0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restowy</a:t>
                      </a:r>
                      <a:r>
                        <a:rPr lang="pl-PL" sz="9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IKARD + rozszerzenie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Korzystanie z publicznych zaufanych certyfikatów cyfrowych; podpisany przez autoryzowany ośrodek certyfikacji przy użyciu szyfrów rodziny SHA-2, długość klucza min 2048 bitów,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Wymaganie szyfrowania komunikacji pomiędzy klientem a serwerami WWW z wykorzystaniem bezpiecznych algorytmów kryptograficznych, np. TLSv1.2,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Ruch sieciowy przechodzi przez web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proxy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w celu identyfikacji ruchu przychodzącego,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basic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+ certyfikat SSL na potrzeby uwierzytelnienia,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Ograniczenie na warstwie sieci, tylko zaufane IP (dozwolony tylko adres IP należący do IKARD),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Ograniczenia na poziomie ilości zapytań API.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Interfejs </a:t>
                      </a:r>
                      <a:r>
                        <a:rPr lang="pl-PL" sz="900" b="0" i="0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restowy</a:t>
                      </a:r>
                      <a:r>
                        <a:rPr lang="pl-PL" sz="9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P1 + rozszerzenie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Korzystanie z publicznych zaufanych certyfikatów cyfrowych; podpisany przez autoryzowany ośrodek certyfikacji przy użyciu szyfrów rodziny SHA-2, długość klucza min 2048 bitów,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Wymaganie szyfrowania komunikacji pomiędzy klientem a serwerami WWW z wykorzystaniem bezpiecznych algorytmów kryptograficznych, np. TLSv1.2,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basic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+ certyfikat SSL na potrzeby uwierzytelnienia (OAuth2.0 w trakcie wdrażania).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900" dirty="0">
                          <a:solidFill>
                            <a:srgbClr val="002060"/>
                          </a:solidFill>
                        </a:rPr>
                        <a:t>Moduły funkcjonalne EWP3.0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silnych metod uwierzytelniania / autoryzacji (poprzez system e-PLOZ); centralny system tożsamości dla EWP,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Uwierzytelnienie do EWP możliwe z pomocą poświadczeń z e-PLOZ lub poprzez węzeł krajowy (login.gov.pl),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Ruch do aplikacji monitorowany i zabezpieczony przez firewall aplikacyjny (WAF),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Aktywność użytkowników monitorowana i logowana (logi wysyłane do systemu SIEM),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Role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Based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Access Control (RBAC) –  nadawanie uprawnień do systemu zgodnie z zapotrzebowaniem na poziomie kontekstu, grupy, ról itp.,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Silne zarządzanie sesjami - używanie nietrwałych plików cookie (sesyjne pliki cookie nigdy nie są zapisywane na dysku twardym użytkownika),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Korzystanie z publicznych zaufanych certyfikatów cyfrowych; podpisany przez autoryzowany ośrodek certyfikacji przy użyciu szyfrów rodziny SHA-2, długość klucza min 2048 bitów,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Wymaganie szyfrowania komunikacji pomiędzy klientem a serwerami WWW z wykorzystaniem bezpiecznych algorytmów kryptograficznych, np. TLSv1.2,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Przestrzeganie wskazówek dotyczących najlepszych praktyk bezpieczeństwa w tworzeniu aplikacji, w szczególności zaleceń OWASP (Open Web Application Security Project), </a:t>
                      </a:r>
                    </a:p>
                    <a:p>
                      <a:pPr marL="171450" lvl="0" indent="-1714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Komunikacja z systemami/interfejsami zewnętrznymi będzie realizowana wyłącznie przez szyfrowane połączenia.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61" y="115938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08046" y="2109425"/>
            <a:ext cx="10439960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Finansowanie ze środków Przeciwdziałania COVID -19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946499"/>
              </p:ext>
            </p:extLst>
          </p:nvPr>
        </p:nvGraphicFramePr>
        <p:xfrm>
          <a:off x="808046" y="3556053"/>
          <a:ext cx="10729194" cy="3061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29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790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49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Ryzyko wynikające ze zmian prawnych, wpływających na zmianę zakresu funkcjonalnego systemu i ze względu na brak okresów vacatio legis na wdrożenie zmian w systemie informatycznym w odniesieniu do wejścia w życie zmian prawnych.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Średnia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Prawie pewne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Ograniczanie zagrożeń / Wykorzystanie szans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Ryzyko związane z wydajnością systemu EWP i bazy danych;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Duża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Wysokie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Ograniczanie zagrożeń / Wykorzystanie szans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8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Ryzyko utraty bezpieczeństwa informacji spowodowane przypadkowym lub celowym działaniem pracownika w systemie EWP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Duża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Niskie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Ograniczenie zagrożeń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903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Zagrożenie związane z zarządzaniem uprawnieniami Użytkowników systemu EWP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Średnia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Średnie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kern="120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Monitorowanie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29194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068779" y="1282535"/>
            <a:ext cx="9749641" cy="1267060"/>
          </a:xfrm>
        </p:spPr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EWP – BUDOWA SYSTEMU INFORMATYCZNEGO NA POTRZEBY PRZECIWDZIAŁANIA EPIDEMII COVID-19</a:t>
            </a:r>
          </a:p>
          <a:p>
            <a:pPr>
              <a:spcAft>
                <a:spcPts val="1200"/>
              </a:spcAft>
            </a:pP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20526" y="2549595"/>
            <a:ext cx="104977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Zdrowia, Główny Inspektor Sanitarny.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Centrum e-Zdrowia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finansowania: Dofinansowanie projektu z UE Program Operacyjny Polska Cyfrowa, Działanie 2.1 „Wysoka dostępność i jakość e-usług publicznych oraz środki z Budżetu </a:t>
            </a:r>
            <a:r>
              <a:rPr lang="pl-PL">
                <a:solidFill>
                  <a:srgbClr val="002060"/>
                </a:solidFill>
              </a:rPr>
              <a:t>Państwa - część </a:t>
            </a:r>
            <a:r>
              <a:rPr lang="pl-PL" dirty="0">
                <a:solidFill>
                  <a:srgbClr val="002060"/>
                </a:solidFill>
              </a:rPr>
              <a:t>46 Budżetu Państwa– Zdrowie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80519" y="464281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56564" y="5393408"/>
            <a:ext cx="112399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Celem projektu jest gromadzenie informacji umożliwiających monitorowanie procesów związanych ze zdarzeniami mającymi wpływ na zdrowie i życie obywateli w zakresie rozprzestrzeniania się chorób zakaźnych, w tym SARS-CoV-2. </a:t>
            </a:r>
          </a:p>
          <a:p>
            <a:r>
              <a:rPr lang="pl-PL" dirty="0">
                <a:solidFill>
                  <a:srgbClr val="002060"/>
                </a:solidFill>
              </a:rPr>
              <a:t>EWP jest systemem dedykowanym do wsparcia działań podmiotów powołanych do walki z pandemią. </a:t>
            </a:r>
          </a:p>
          <a:p>
            <a:endParaRPr lang="pl-P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005753" y="1134035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478240"/>
              </p:ext>
            </p:extLst>
          </p:nvPr>
        </p:nvGraphicFramePr>
        <p:xfrm>
          <a:off x="622662" y="1884631"/>
          <a:ext cx="10946674" cy="110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2537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2020-03-01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2020-03-01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765126" y="3221648"/>
            <a:ext cx="11887711" cy="1034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2" name="Wykres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401292"/>
              </p:ext>
            </p:extLst>
          </p:nvPr>
        </p:nvGraphicFramePr>
        <p:xfrm>
          <a:off x="2675056" y="3958916"/>
          <a:ext cx="7920880" cy="2409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CD395F65-548B-41C9-8E3E-DCE0D19A8621}"/>
              </a:ext>
            </a:extLst>
          </p:cNvPr>
          <p:cNvSpPr txBox="1"/>
          <p:nvPr/>
        </p:nvSpPr>
        <p:spPr>
          <a:xfrm>
            <a:off x="1734628" y="6508889"/>
            <a:ext cx="96385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Z uwagi na oszczędności m.in. w zadaniu dot. zarzadzania projektem, informacji i promocji – nie wydatkowano wszystkich środków</a:t>
            </a: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050148" y="2465881"/>
            <a:ext cx="103796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  <a:ea typeface="Times New Roman" panose="02020603050405020304" pitchFamily="18" charset="0"/>
              </a:rPr>
              <a:t>Ewidencja osób objętych kwarantanną (w tym wjeżdżających na terytorium RP), izolacją domową lub poddanych hospitalizacji szpitalnej w związku z chorobą wywołaną wirusem SARS- CoV-2.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Obsługa zleceń testów w kierunku wirusa SARS- CoV-2.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Udostępnianie wyników testów obywatelom, informacji o objęciu kwarantanną lub izolacją domową                  za pośrednictwem platformy IKP na podstawie danych gromadzonych i przechowywanych w EWP.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Udostępnianie danych podmiotom uprawnionym do dostępu do informacji gromadzonych w EWP                       w sposób bezpośredni w systemie EWP poprzez platformę FTPS w formie dedykowanych raportów.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Wsparcie procesu rozliczania przez NFZ wykonywanych testów finansowanych ze środków publicznych</a:t>
            </a:r>
            <a:r>
              <a:rPr lang="pl-PL" i="1" dirty="0">
                <a:solidFill>
                  <a:srgbClr val="00000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Integracja poprzez REST-API z systemami zewnętrznymi.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rgbClr val="000000"/>
                </a:solidFill>
              </a:rPr>
              <a:t>Udostępnianie danych do Hurtowni Danych w celu przetwarzania i prowadzenia analiz statystycznych   na potrzeby  kluczowych Interesariuszy.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b="1" dirty="0">
              <a:solidFill>
                <a:srgbClr val="00000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2132137" y="130257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</a:p>
          <a:p>
            <a:pPr>
              <a:spcAft>
                <a:spcPts val="1200"/>
              </a:spcAft>
            </a:pP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96032"/>
              </p:ext>
            </p:extLst>
          </p:nvPr>
        </p:nvGraphicFramePr>
        <p:xfrm>
          <a:off x="638855" y="1989159"/>
          <a:ext cx="10783008" cy="4599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13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28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49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387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01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 2.0 – moduł ewidencji osób wjeżdżających na terytorium RP, przebywających na kwarantannie i izolacji domowej, izolatorium i na hospitalizacji w szpitalu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51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Wyszukiwanie osób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78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Moduł dla służb mundurowych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90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Moduł raportowy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2020-04-01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80013190"/>
                  </a:ext>
                </a:extLst>
              </a:tr>
              <a:tr h="5292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Moduł zleceń testów   (w kierunku SARS-CoV-2)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2020-05-01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2020-05-01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1789812"/>
                  </a:ext>
                </a:extLst>
              </a:tr>
              <a:tr h="545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Moduł danych archiwalnych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2020-05-01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2020-05-01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63212047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Interfejs komunikacyjny z laboratoriami (udostępnienie)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52101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940113" y="108320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464934"/>
              </p:ext>
            </p:extLst>
          </p:nvPr>
        </p:nvGraphicFramePr>
        <p:xfrm>
          <a:off x="704496" y="1833799"/>
          <a:ext cx="10783008" cy="46728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430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462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11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494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3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Interfejs restowy z IKARD +rozszerzenie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11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 – Interfejs restowy z P1  + rozszerzenie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11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EWP2.0/EWP3.0 – baza danych Oracle Enterprise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2020-09-01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2020-09-01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0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Osoba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80013190"/>
                  </a:ext>
                </a:extLst>
              </a:tr>
              <a:tr h="403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Relacja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1789812"/>
                  </a:ext>
                </a:extLst>
              </a:tr>
              <a:tr h="3959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Zlecenie testu  (w kierunku SARS-CoV-2)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63212047"/>
                  </a:ext>
                </a:extLst>
              </a:tr>
              <a:tr h="422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dla Służb Mundurowych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52101749"/>
                  </a:ext>
                </a:extLst>
              </a:tr>
              <a:tr h="4200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dla Infolinii (Wyszukiwanie osób)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2020-08-01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6777117"/>
                  </a:ext>
                </a:extLst>
              </a:tr>
              <a:tr h="575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Moduł raportowy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6961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81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1" y="123856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079007"/>
              </p:ext>
            </p:extLst>
          </p:nvPr>
        </p:nvGraphicFramePr>
        <p:xfrm>
          <a:off x="680720" y="2110088"/>
          <a:ext cx="10840719" cy="3437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638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35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49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883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974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EWP3.0 – Rozszerzenie interfejsu REST API (w tym również transformacja obecnych interfejsów połączeniowych między systemami do REST API)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60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 – Panel raportowy (dasboardy w HD)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0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 – wdrożona na produkcję kolejna (zoptymalizowana) wersja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11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 – nowy wygląd interfejsu Użytkownika (GUI)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80013190"/>
                  </a:ext>
                </a:extLst>
              </a:tr>
              <a:tr h="339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EWP – dalszy rozwój aplikacji zgodnie z wymaganiami właściciela biznesowego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48734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10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18" y="1196706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="" xmlns:a16="http://schemas.microsoft.com/office/drawing/2014/main" id="{B9356DE9-7F9B-4EAE-822F-554F269BDE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557" y="2052505"/>
            <a:ext cx="8266922" cy="480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34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8976"/>
              </p:ext>
            </p:extLst>
          </p:nvPr>
        </p:nvGraphicFramePr>
        <p:xfrm>
          <a:off x="543001" y="2356523"/>
          <a:ext cx="10749037" cy="3964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44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535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15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94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9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217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Liczba usług publicznych udostępnionych on-line o stopniu dojrzałości co naj-mniej 4 – transakcja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usług/szt.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 publicznych udostępnionych on-line o stopniu dojrzałości co naj-mniej 3 – dwustronna interakcja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usług/szt.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01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usług wewnątrzadministracyjnych (A2A)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usług/szt.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06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89209334"/>
                  </a:ext>
                </a:extLst>
              </a:tr>
              <a:tr h="448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załatwionych spraw poprzez udostępnioną on-line usługę publiczną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5 000 000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27 291 053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55227309"/>
                  </a:ext>
                </a:extLst>
              </a:tr>
              <a:tr h="435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wydatków kwalifikowalnych przeznaczonych na działania związane z pandemią COVID-19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zł</a:t>
                      </a:r>
                      <a:endParaRPr kumimoji="0" lang="pl-P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17 163 989,70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15 987 645,43 </a:t>
                      </a:r>
                      <a:r>
                        <a:rPr lang="pl-PL" sz="9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endParaRPr lang="pl-PL" sz="9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76425636"/>
                  </a:ext>
                </a:extLst>
              </a:tr>
            </a:tbl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3B5BA9D3-A859-4FE4-B831-E8C5F36ACBB5}"/>
              </a:ext>
            </a:extLst>
          </p:cNvPr>
          <p:cNvSpPr txBox="1"/>
          <p:nvPr/>
        </p:nvSpPr>
        <p:spPr>
          <a:xfrm>
            <a:off x="543001" y="6442120"/>
            <a:ext cx="77107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b="1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pl-PL" sz="1100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Z uwagi na oszczędności m.in. w zadaniu dot. zarzadzania projektem, informacji i promocji – nie wydatkowano wszystkich środków</a:t>
            </a:r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5282</TotalTime>
  <Words>1672</Words>
  <Application>Microsoft Office PowerPoint</Application>
  <PresentationFormat>Panoramiczny</PresentationFormat>
  <Paragraphs>228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93</cp:revision>
  <dcterms:created xsi:type="dcterms:W3CDTF">2017-01-27T12:50:17Z</dcterms:created>
  <dcterms:modified xsi:type="dcterms:W3CDTF">2022-06-17T07:34:41Z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