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CC3737-919F-FA49-2CE3-96B58224F297}" name="Anna Gałązka" initials="AG" userId="Anna Gałązka" providerId="None"/>
  <p188:author id="{A50628CB-6F3F-10CA-5F89-A1B1EA88A595}" name="Nicgorski Marek  (DIRS)" initials="MN" userId="S::Marek.Nicgorski@ad.ms.gov.pl::745e6014-6c8f-4b91-a65e-920bb388c0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2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91887" y="1750443"/>
            <a:ext cx="11404588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Prezentacja projektu</a:t>
            </a:r>
          </a:p>
          <a:p>
            <a:pPr algn="ctr"/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E-Biurowość Sądowa</a:t>
            </a:r>
          </a:p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(</a:t>
            </a:r>
            <a:r>
              <a:rPr lang="pl-PL" sz="4800" b="1" dirty="0" err="1">
                <a:solidFill>
                  <a:schemeClr val="bg1"/>
                </a:solidFill>
                <a:cs typeface="Calibri"/>
              </a:rPr>
              <a:t>eBS</a:t>
            </a:r>
            <a:r>
              <a:rPr lang="pl-PL" sz="4800" b="1" dirty="0">
                <a:solidFill>
                  <a:schemeClr val="bg1"/>
                </a:solidFill>
                <a:cs typeface="Calibri"/>
              </a:rPr>
              <a:t>)</a:t>
            </a:r>
          </a:p>
          <a:p>
            <a:pPr algn="ctr"/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pl-PL" sz="2400" b="1" dirty="0">
                <a:solidFill>
                  <a:schemeClr val="bg1"/>
                </a:solidFill>
                <a:cs typeface="Calibri"/>
              </a:rPr>
              <a:t>Ministerstwo Sprawiedliwości</a:t>
            </a:r>
          </a:p>
          <a:p>
            <a:pPr algn="ctr"/>
            <a:r>
              <a:rPr lang="pl-PL" sz="2400" b="1" dirty="0">
                <a:solidFill>
                  <a:schemeClr val="bg1"/>
                </a:solidFill>
                <a:cs typeface="Calibri"/>
              </a:rPr>
              <a:t>Listopad 2023 r.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825623" y="1144259"/>
            <a:ext cx="10425792" cy="489731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e-Biurowość Sądowa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(</a:t>
            </a:r>
            <a:r>
              <a:rPr lang="pl-PL" sz="9600" b="1" i="1" dirty="0" err="1">
                <a:solidFill>
                  <a:srgbClr val="002060"/>
                </a:solidFill>
                <a:cs typeface="Times New Roman" pitchFamily="18" charset="0"/>
              </a:rPr>
              <a:t>eBS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)</a:t>
            </a:r>
          </a:p>
          <a:p>
            <a:pPr marL="0" indent="0">
              <a:spcBef>
                <a:spcPts val="800"/>
              </a:spcBef>
              <a:buNone/>
            </a:pPr>
            <a:endParaRPr lang="pl-PL" sz="5600" i="1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5600" b="1" dirty="0"/>
              <a:t>Wnioskodawca:   </a:t>
            </a:r>
            <a:r>
              <a:rPr lang="pl-PL" sz="5600" dirty="0"/>
              <a:t>Minister Sprawiedliwości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5600" b="1" dirty="0"/>
              <a:t>Beneficjent: </a:t>
            </a:r>
            <a:r>
              <a:rPr lang="pl-PL" sz="5600" dirty="0"/>
              <a:t>Ministerstwo Sprawiedliwości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5600" b="1" dirty="0"/>
              <a:t>Partnerzy:  </a:t>
            </a:r>
            <a:r>
              <a:rPr lang="pl-PL" sz="5600" dirty="0"/>
              <a:t>brak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pl-PL" sz="5600" b="1" dirty="0"/>
              <a:t>Źródło finansowania: </a:t>
            </a:r>
          </a:p>
          <a:p>
            <a:pPr lvl="1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pl-PL" sz="5600" u="none" strike="noStrike" kern="100" dirty="0"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Budżet państwa (część budżetowa 37 Sprawiedliwość</a:t>
            </a: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 fontAlgn="base">
              <a:lnSpc>
                <a:spcPct val="120000"/>
              </a:lnSpc>
              <a:spcAft>
                <a:spcPts val="15"/>
              </a:spcAft>
              <a:buClr>
                <a:srgbClr val="000000"/>
              </a:buClr>
              <a:buSzPts val="1200"/>
              <a:buFont typeface="Wingdings" panose="05000000000000000000" pitchFamily="2" charset="2"/>
              <a:buChar char="ü"/>
            </a:pPr>
            <a:r>
              <a:rPr lang="pl-PL" sz="5600" u="none" strike="noStrike" kern="100" dirty="0"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Środki Unii Europejskiej - </a:t>
            </a:r>
            <a:r>
              <a:rPr lang="pl-PL" sz="5600" kern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Program Operacyjny Fundusze Europejskie na Rozwój Cyfrowy; </a:t>
            </a:r>
          </a:p>
          <a:p>
            <a:pPr marL="457200" lvl="1" indent="0" fontAlgn="base">
              <a:lnSpc>
                <a:spcPct val="120000"/>
              </a:lnSpc>
              <a:spcAft>
                <a:spcPts val="15"/>
              </a:spcAft>
              <a:buClr>
                <a:srgbClr val="000000"/>
              </a:buClr>
              <a:buSzPts val="1200"/>
              <a:buNone/>
            </a:pPr>
            <a:r>
              <a:rPr lang="pl-PL" sz="5600" kern="100" dirty="0">
                <a:latin typeface="Calibri" panose="020F0502020204030204" pitchFamily="34" charset="0"/>
                <a:ea typeface="Calibri" panose="020F0502020204030204" pitchFamily="34" charset="0"/>
              </a:rPr>
              <a:t>       </a:t>
            </a:r>
            <a:r>
              <a:rPr lang="pl-PL" sz="5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Działanie 2.1 Wysoka jakość i dostępność e-usług publicznych (FERC.02.01)</a:t>
            </a:r>
            <a:endParaRPr lang="pl-PL" sz="5600" dirty="0"/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5600" b="1" dirty="0"/>
              <a:t>Całkowity koszt projektu:  </a:t>
            </a:r>
            <a:r>
              <a:rPr lang="pl-PL" sz="5600" dirty="0"/>
              <a:t>72,1 mln PLN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5600" b="1" dirty="0"/>
              <a:t>Planowany okres realizacji projektu: </a:t>
            </a:r>
            <a:r>
              <a:rPr lang="pl-PL" sz="5600" dirty="0"/>
              <a:t>01.03.2024 r. – 31.10.2026 r.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55019" y="1465612"/>
            <a:ext cx="11241455" cy="421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pl-PL" b="1" dirty="0">
                <a:ea typeface="Times New Roman" panose="02020603050405020304" pitchFamily="18" charset="0"/>
              </a:rPr>
              <a:t>Cel: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pl-PL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Wygodna, przyjazna, sprawna, zunifikowana oraz bezpieczna obsługa </a:t>
            </a:r>
            <a:r>
              <a:rPr lang="pl-PL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repertoryjno</a:t>
            </a:r>
            <a:r>
              <a:rPr lang="pl-PL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-biurowa w sądach powszechnych.</a:t>
            </a:r>
          </a:p>
          <a:p>
            <a:pPr marL="34290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endParaRPr lang="pl-PL" sz="1400" kern="1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pl-PL" sz="1400" kern="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Powyższe cele wpisują się w następujące </a:t>
            </a:r>
            <a:r>
              <a:rPr lang="pl-PL" sz="1400" u="sng" kern="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cele strategiczne </a:t>
            </a:r>
            <a:r>
              <a:rPr lang="pl-PL" sz="1400" kern="1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tj. zgodne/spójne z celami m.in.:</a:t>
            </a:r>
          </a:p>
          <a:p>
            <a:pPr marL="34290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400" dirty="0">
                <a:effectLst/>
              </a:rPr>
              <a:t>Programu Fundusze Europejskie na Rozwój Cyfrowy 2021-2027</a:t>
            </a:r>
          </a:p>
          <a:p>
            <a:pPr marL="34290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400" dirty="0">
                <a:effectLst/>
              </a:rPr>
              <a:t>Programu Zintegrowanej Informatyzacji Państwa </a:t>
            </a:r>
            <a:r>
              <a:rPr lang="pl-PL" sz="1400" kern="100" dirty="0">
                <a:solidFill>
                  <a:schemeClr val="tx1"/>
                </a:solidFill>
                <a:effectLst/>
              </a:rPr>
              <a:t>cel 4.2.1 „Zwiększenie jakości oraz zakresu komunikacji między obywatelami i innymi interesariuszami a państwem” </a:t>
            </a:r>
          </a:p>
          <a:p>
            <a:pPr marL="34290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400" dirty="0"/>
              <a:t>Strategią na rzecz Odpowiedzialnego Rozwoju do roku 2020 (z perspektywą do 2030 r.) </a:t>
            </a:r>
          </a:p>
          <a:p>
            <a:pPr marL="34290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400" dirty="0">
                <a:effectLst/>
              </a:rPr>
              <a:t>Ministerstwa Sprawiedliwości w tym z Kierunkami i celami strategiczne Ministerstwa Sprawiedliwości określonymi w Zarządzeniu Ministra  Sprawiedliwości z dnia 8 czerwca 2021 r. w sprawie określenia kierunków i celów strategicznych Ministerstwa Sprawiedliwości.</a:t>
            </a: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Programu „Cyfrowa Europa” (Digital Europe </a:t>
            </a:r>
            <a:r>
              <a:rPr lang="pl-PL" sz="1400" kern="1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Programme</a:t>
            </a:r>
            <a:r>
              <a:rPr lang="pl-PL" sz="1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1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1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Krajowej Strategii Rozwoju Regionalnego 2030 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03DEB5C5-1C37-E0B9-D94E-3313B25600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2" y="1460905"/>
            <a:ext cx="8985874" cy="5153487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C4725A9A-A692-EC65-4B3D-A83205C41AC8}"/>
              </a:ext>
            </a:extLst>
          </p:cNvPr>
          <p:cNvSpPr txBox="1"/>
          <p:nvPr/>
        </p:nvSpPr>
        <p:spPr>
          <a:xfrm>
            <a:off x="9333042" y="1357211"/>
            <a:ext cx="2714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r>
              <a:rPr lang="pl-PL" dirty="0"/>
              <a:t>Widok kooperacji aplikacji</a:t>
            </a: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220</Words>
  <Application>Microsoft Office PowerPoint</Application>
  <PresentationFormat>Panoramiczny</PresentationFormat>
  <Paragraphs>50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24</cp:revision>
  <dcterms:created xsi:type="dcterms:W3CDTF">2017-01-27T12:50:17Z</dcterms:created>
  <dcterms:modified xsi:type="dcterms:W3CDTF">2023-11-28T12:03:58Z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