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9"/>
  </p:notesMasterIdLst>
  <p:sldIdLst>
    <p:sldId id="256" r:id="rId2"/>
    <p:sldId id="265" r:id="rId3"/>
    <p:sldId id="1387" r:id="rId4"/>
    <p:sldId id="274" r:id="rId5"/>
    <p:sldId id="1386" r:id="rId6"/>
    <p:sldId id="1388" r:id="rId7"/>
    <p:sldId id="1392" r:id="rId8"/>
    <p:sldId id="1466" r:id="rId9"/>
    <p:sldId id="1400" r:id="rId10"/>
    <p:sldId id="1401" r:id="rId11"/>
    <p:sldId id="1385" r:id="rId12"/>
    <p:sldId id="1291" r:id="rId13"/>
    <p:sldId id="1295" r:id="rId14"/>
    <p:sldId id="1398" r:id="rId15"/>
    <p:sldId id="1393" r:id="rId16"/>
    <p:sldId id="1399" r:id="rId17"/>
    <p:sldId id="1302" r:id="rId18"/>
    <p:sldId id="1307" r:id="rId19"/>
    <p:sldId id="1308" r:id="rId20"/>
    <p:sldId id="1309" r:id="rId21"/>
    <p:sldId id="1311" r:id="rId22"/>
    <p:sldId id="1292" r:id="rId23"/>
    <p:sldId id="1293" r:id="rId24"/>
    <p:sldId id="1395" r:id="rId25"/>
    <p:sldId id="1403" r:id="rId26"/>
    <p:sldId id="1404" r:id="rId27"/>
    <p:sldId id="1405" r:id="rId28"/>
    <p:sldId id="1406" r:id="rId29"/>
    <p:sldId id="1294" r:id="rId30"/>
    <p:sldId id="1296" r:id="rId31"/>
    <p:sldId id="1297" r:id="rId32"/>
    <p:sldId id="1320" r:id="rId33"/>
    <p:sldId id="1298" r:id="rId34"/>
    <p:sldId id="1300" r:id="rId35"/>
    <p:sldId id="1301" r:id="rId36"/>
    <p:sldId id="1389" r:id="rId37"/>
    <p:sldId id="1467" r:id="rId38"/>
    <p:sldId id="1468" r:id="rId39"/>
    <p:sldId id="1469" r:id="rId40"/>
    <p:sldId id="1472" r:id="rId41"/>
    <p:sldId id="1473" r:id="rId42"/>
    <p:sldId id="1474" r:id="rId43"/>
    <p:sldId id="1465" r:id="rId44"/>
    <p:sldId id="1476" r:id="rId45"/>
    <p:sldId id="1409" r:id="rId46"/>
    <p:sldId id="1408" r:id="rId47"/>
    <p:sldId id="1390" r:id="rId48"/>
    <p:sldId id="1407" r:id="rId49"/>
    <p:sldId id="1410" r:id="rId50"/>
    <p:sldId id="1412" r:id="rId51"/>
    <p:sldId id="1416" r:id="rId52"/>
    <p:sldId id="1422" r:id="rId53"/>
    <p:sldId id="1413" r:id="rId54"/>
    <p:sldId id="1417" r:id="rId55"/>
    <p:sldId id="1415" r:id="rId56"/>
    <p:sldId id="1418" r:id="rId57"/>
    <p:sldId id="1419" r:id="rId58"/>
    <p:sldId id="1420" r:id="rId59"/>
    <p:sldId id="1414" r:id="rId60"/>
    <p:sldId id="1421" r:id="rId61"/>
    <p:sldId id="1471" r:id="rId62"/>
    <p:sldId id="1424" r:id="rId63"/>
    <p:sldId id="1425" r:id="rId64"/>
    <p:sldId id="1470" r:id="rId65"/>
    <p:sldId id="1426" r:id="rId66"/>
    <p:sldId id="1427" r:id="rId67"/>
    <p:sldId id="1428" r:id="rId68"/>
    <p:sldId id="1429" r:id="rId69"/>
    <p:sldId id="1430" r:id="rId70"/>
    <p:sldId id="1431" r:id="rId71"/>
    <p:sldId id="1432" r:id="rId72"/>
    <p:sldId id="1433" r:id="rId73"/>
    <p:sldId id="1434" r:id="rId74"/>
    <p:sldId id="1435" r:id="rId75"/>
    <p:sldId id="1436" r:id="rId76"/>
    <p:sldId id="1437" r:id="rId77"/>
    <p:sldId id="1438" r:id="rId78"/>
    <p:sldId id="1439" r:id="rId79"/>
    <p:sldId id="1441" r:id="rId80"/>
    <p:sldId id="1440" r:id="rId81"/>
    <p:sldId id="1442" r:id="rId82"/>
    <p:sldId id="1444" r:id="rId83"/>
    <p:sldId id="1443" r:id="rId84"/>
    <p:sldId id="1445" r:id="rId85"/>
    <p:sldId id="1446" r:id="rId86"/>
    <p:sldId id="1448" r:id="rId87"/>
    <p:sldId id="1449" r:id="rId88"/>
    <p:sldId id="1450" r:id="rId89"/>
    <p:sldId id="1475" r:id="rId90"/>
    <p:sldId id="1338" r:id="rId91"/>
    <p:sldId id="1454" r:id="rId92"/>
    <p:sldId id="1455" r:id="rId93"/>
    <p:sldId id="1452" r:id="rId94"/>
    <p:sldId id="1453" r:id="rId95"/>
    <p:sldId id="1456" r:id="rId96"/>
    <p:sldId id="1457" r:id="rId97"/>
    <p:sldId id="1458" r:id="rId98"/>
    <p:sldId id="1459" r:id="rId99"/>
    <p:sldId id="1461" r:id="rId100"/>
    <p:sldId id="1460" r:id="rId101"/>
    <p:sldId id="1462" r:id="rId102"/>
    <p:sldId id="1463" r:id="rId103"/>
    <p:sldId id="1464" r:id="rId104"/>
    <p:sldId id="1477" r:id="rId105"/>
    <p:sldId id="1478" r:id="rId106"/>
    <p:sldId id="1479" r:id="rId107"/>
    <p:sldId id="260" r:id="rId108"/>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lenik Agnieszka" initials="PA" lastIdx="1" clrIdx="0">
    <p:extLst>
      <p:ext uri="{19B8F6BF-5375-455C-9EA6-DF929625EA0E}">
        <p15:presenceInfo xmlns:p15="http://schemas.microsoft.com/office/powerpoint/2012/main" userId="S::Agnieszka.Palenik@mfipr.gov.pl::6a0c958d-6557-4bbd-8aa6-03360055b1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9A8C44-3640-4138-8B51-676E0403024D}" v="27" dt="2025-09-10T09:45:00.102"/>
  </p1510:revLst>
</p1510:revInfo>
</file>

<file path=ppt/tableStyles.xml><?xml version="1.0" encoding="utf-8"?>
<a:tblStyleLst xmlns:a="http://schemas.openxmlformats.org/drawingml/2006/main" def="{00A15C55-8517-42AA-B614-E9B94910E393}">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 pośredni 2 — Ak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55" autoAdjust="0"/>
    <p:restoredTop sz="94660"/>
  </p:normalViewPr>
  <p:slideViewPr>
    <p:cSldViewPr showGuides="1">
      <p:cViewPr varScale="1">
        <p:scale>
          <a:sx n="75" d="100"/>
          <a:sy n="75" d="100"/>
        </p:scale>
        <p:origin x="1118" y="53"/>
      </p:cViewPr>
      <p:guideLst>
        <p:guide orient="horz" pos="2381"/>
        <p:guide pos="3368"/>
      </p:guideLst>
    </p:cSldViewPr>
  </p:slideViewPr>
  <p:notesTextViewPr>
    <p:cViewPr>
      <p:scale>
        <a:sx n="1" d="1"/>
        <a:sy n="1" d="1"/>
      </p:scale>
      <p:origin x="0" y="0"/>
    </p:cViewPr>
  </p:notesTextViewPr>
  <p:sorterViewPr>
    <p:cViewPr>
      <p:scale>
        <a:sx n="100" d="100"/>
        <a:sy n="100" d="100"/>
      </p:scale>
      <p:origin x="0" y="-141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commentAuthors" Target="commentAuthors.xml"/><Relationship Id="rId115" Type="http://schemas.microsoft.com/office/2016/11/relationships/changesInfo" Target="changesInfos/changesInfo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stupolski Jacek" userId="c1170d2a-93a2-44cc-98cf-2175c3152eb6" providerId="ADAL" clId="{6BC2813E-D669-46D6-BBB7-FB162D70CBE8}"/>
    <pc:docChg chg="custSel addSld modSld">
      <pc:chgData name="Postupolski Jacek" userId="c1170d2a-93a2-44cc-98cf-2175c3152eb6" providerId="ADAL" clId="{6BC2813E-D669-46D6-BBB7-FB162D70CBE8}" dt="2025-09-10T09:48:39.034" v="339" actId="478"/>
      <pc:docMkLst>
        <pc:docMk/>
      </pc:docMkLst>
      <pc:sldChg chg="modSp mod">
        <pc:chgData name="Postupolski Jacek" userId="c1170d2a-93a2-44cc-98cf-2175c3152eb6" providerId="ADAL" clId="{6BC2813E-D669-46D6-BBB7-FB162D70CBE8}" dt="2025-09-10T09:35:48.563" v="197" actId="20577"/>
        <pc:sldMkLst>
          <pc:docMk/>
          <pc:sldMk cId="608005787" sldId="1466"/>
        </pc:sldMkLst>
        <pc:spChg chg="mod">
          <ac:chgData name="Postupolski Jacek" userId="c1170d2a-93a2-44cc-98cf-2175c3152eb6" providerId="ADAL" clId="{6BC2813E-D669-46D6-BBB7-FB162D70CBE8}" dt="2025-09-10T09:35:48.563" v="197" actId="20577"/>
          <ac:spMkLst>
            <pc:docMk/>
            <pc:sldMk cId="608005787" sldId="1466"/>
            <ac:spMk id="3" creationId="{B0AA055A-CE9E-8701-3A69-68CEB2189F33}"/>
          </ac:spMkLst>
        </pc:spChg>
      </pc:sldChg>
      <pc:sldChg chg="modSp mod">
        <pc:chgData name="Postupolski Jacek" userId="c1170d2a-93a2-44cc-98cf-2175c3152eb6" providerId="ADAL" clId="{6BC2813E-D669-46D6-BBB7-FB162D70CBE8}" dt="2025-09-10T09:32:31.884" v="157" actId="114"/>
        <pc:sldMkLst>
          <pc:docMk/>
          <pc:sldMk cId="1801183363" sldId="1477"/>
        </pc:sldMkLst>
        <pc:spChg chg="mod">
          <ac:chgData name="Postupolski Jacek" userId="c1170d2a-93a2-44cc-98cf-2175c3152eb6" providerId="ADAL" clId="{6BC2813E-D669-46D6-BBB7-FB162D70CBE8}" dt="2025-09-10T09:32:31.884" v="157" actId="114"/>
          <ac:spMkLst>
            <pc:docMk/>
            <pc:sldMk cId="1801183363" sldId="1477"/>
            <ac:spMk id="3" creationId="{078D3A9D-86A9-61D9-2CD4-A5AE91CD9AD4}"/>
          </ac:spMkLst>
        </pc:spChg>
      </pc:sldChg>
      <pc:sldChg chg="addSp delSp modSp new mod">
        <pc:chgData name="Postupolski Jacek" userId="c1170d2a-93a2-44cc-98cf-2175c3152eb6" providerId="ADAL" clId="{6BC2813E-D669-46D6-BBB7-FB162D70CBE8}" dt="2025-09-10T09:48:26.179" v="338" actId="20577"/>
        <pc:sldMkLst>
          <pc:docMk/>
          <pc:sldMk cId="3355648062" sldId="1478"/>
        </pc:sldMkLst>
        <pc:spChg chg="mod">
          <ac:chgData name="Postupolski Jacek" userId="c1170d2a-93a2-44cc-98cf-2175c3152eb6" providerId="ADAL" clId="{6BC2813E-D669-46D6-BBB7-FB162D70CBE8}" dt="2025-09-10T09:48:26.179" v="338" actId="20577"/>
          <ac:spMkLst>
            <pc:docMk/>
            <pc:sldMk cId="3355648062" sldId="1478"/>
            <ac:spMk id="2" creationId="{3BB177C8-D42A-4F36-A82B-9A7D6A8F7CB7}"/>
          </ac:spMkLst>
        </pc:spChg>
        <pc:spChg chg="add del mod">
          <ac:chgData name="Postupolski Jacek" userId="c1170d2a-93a2-44cc-98cf-2175c3152eb6" providerId="ADAL" clId="{6BC2813E-D669-46D6-BBB7-FB162D70CBE8}" dt="2025-09-10T09:45:55.209" v="273" actId="478"/>
          <ac:spMkLst>
            <pc:docMk/>
            <pc:sldMk cId="3355648062" sldId="1478"/>
            <ac:spMk id="3" creationId="{988AC5ED-9EC2-FC04-267B-52E7F2A1333E}"/>
          </ac:spMkLst>
        </pc:spChg>
        <pc:spChg chg="add mod">
          <ac:chgData name="Postupolski Jacek" userId="c1170d2a-93a2-44cc-98cf-2175c3152eb6" providerId="ADAL" clId="{6BC2813E-D669-46D6-BBB7-FB162D70CBE8}" dt="2025-09-10T09:40:36.409" v="218" actId="1076"/>
          <ac:spMkLst>
            <pc:docMk/>
            <pc:sldMk cId="3355648062" sldId="1478"/>
            <ac:spMk id="6" creationId="{D597A5FF-2EA5-9B1A-953C-5BB2F9D8E148}"/>
          </ac:spMkLst>
        </pc:spChg>
        <pc:spChg chg="add del mod">
          <ac:chgData name="Postupolski Jacek" userId="c1170d2a-93a2-44cc-98cf-2175c3152eb6" providerId="ADAL" clId="{6BC2813E-D669-46D6-BBB7-FB162D70CBE8}" dt="2025-09-10T09:47:35.050" v="305" actId="478"/>
          <ac:spMkLst>
            <pc:docMk/>
            <pc:sldMk cId="3355648062" sldId="1478"/>
            <ac:spMk id="8" creationId="{D0F5B698-2FC4-81E1-55B0-20318597079F}"/>
          </ac:spMkLst>
        </pc:spChg>
        <pc:graphicFrameChg chg="add mod">
          <ac:chgData name="Postupolski Jacek" userId="c1170d2a-93a2-44cc-98cf-2175c3152eb6" providerId="ADAL" clId="{6BC2813E-D669-46D6-BBB7-FB162D70CBE8}" dt="2025-09-10T09:40:37.451" v="219"/>
          <ac:graphicFrameMkLst>
            <pc:docMk/>
            <pc:sldMk cId="3355648062" sldId="1478"/>
            <ac:graphicFrameMk id="5" creationId="{E620F95A-701E-5821-18CA-46537CEEF8DB}"/>
          </ac:graphicFrameMkLst>
        </pc:graphicFrameChg>
      </pc:sldChg>
      <pc:sldChg chg="addSp delSp modSp add mod">
        <pc:chgData name="Postupolski Jacek" userId="c1170d2a-93a2-44cc-98cf-2175c3152eb6" providerId="ADAL" clId="{6BC2813E-D669-46D6-BBB7-FB162D70CBE8}" dt="2025-09-10T09:48:39.034" v="339" actId="478"/>
        <pc:sldMkLst>
          <pc:docMk/>
          <pc:sldMk cId="1175379689" sldId="1479"/>
        </pc:sldMkLst>
        <pc:spChg chg="del mod">
          <ac:chgData name="Postupolski Jacek" userId="c1170d2a-93a2-44cc-98cf-2175c3152eb6" providerId="ADAL" clId="{6BC2813E-D669-46D6-BBB7-FB162D70CBE8}" dt="2025-09-10T09:46:46.135" v="280" actId="478"/>
          <ac:spMkLst>
            <pc:docMk/>
            <pc:sldMk cId="1175379689" sldId="1479"/>
            <ac:spMk id="2" creationId="{E547306F-DA16-DC9A-8706-A0771993264C}"/>
          </ac:spMkLst>
        </pc:spChg>
        <pc:spChg chg="add del mod">
          <ac:chgData name="Postupolski Jacek" userId="c1170d2a-93a2-44cc-98cf-2175c3152eb6" providerId="ADAL" clId="{6BC2813E-D669-46D6-BBB7-FB162D70CBE8}" dt="2025-09-10T09:48:39.034" v="339" actId="478"/>
          <ac:spMkLst>
            <pc:docMk/>
            <pc:sldMk cId="1175379689" sldId="1479"/>
            <ac:spMk id="6" creationId="{B402C818-98E5-EF01-FFB9-71E76BB7C35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EFF2B-0721-7148-92D1-1650B5B78E9F}" type="datetimeFigureOut">
              <a:rPr lang="pl-PL" smtClean="0"/>
              <a:t>11.09.2025</a:t>
            </a:fld>
            <a:endParaRPr lang="pl-PL"/>
          </a:p>
        </p:txBody>
      </p:sp>
      <p:sp>
        <p:nvSpPr>
          <p:cNvPr id="4" name="Symbol zastępczy obrazu slajdu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02B4DB-5212-AD42-B2C1-BD19AC94D45E}" type="slidenum">
              <a:rPr lang="pl-PL" smtClean="0"/>
              <a:t>‹#›</a:t>
            </a:fld>
            <a:endParaRPr lang="pl-PL"/>
          </a:p>
        </p:txBody>
      </p:sp>
    </p:spTree>
    <p:extLst>
      <p:ext uri="{BB962C8B-B14F-4D97-AF65-F5344CB8AC3E}">
        <p14:creationId xmlns:p14="http://schemas.microsoft.com/office/powerpoint/2010/main" val="1192773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1031"/>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CBC292D-2B1F-4F40-B2F9-DF31B528BF3F}" type="slidenum">
              <a:rPr lang="pl-PL" altLang="en-US" smtClean="0">
                <a:latin typeface="Times New Roman" pitchFamily="18" charset="0"/>
              </a:rPr>
              <a:pPr eaLnBrk="1" hangingPunct="1">
                <a:spcBef>
                  <a:spcPct val="0"/>
                </a:spcBef>
              </a:pPr>
              <a:t>18</a:t>
            </a:fld>
            <a:endParaRPr lang="pl-PL" altLang="en-US">
              <a:latin typeface="Times New Roman" pitchFamily="18" charset="0"/>
            </a:endParaRPr>
          </a:p>
        </p:txBody>
      </p:sp>
      <p:sp>
        <p:nvSpPr>
          <p:cNvPr id="146435" name="Rectangle 2"/>
          <p:cNvSpPr>
            <a:spLocks noGrp="1" noRot="1" noChangeAspect="1" noChangeArrowheads="1" noTextEdit="1"/>
          </p:cNvSpPr>
          <p:nvPr>
            <p:ph type="sldImg"/>
          </p:nvPr>
        </p:nvSpPr>
        <p:spPr>
          <a:xfrm>
            <a:off x="755650" y="741363"/>
            <a:ext cx="5235575" cy="3702050"/>
          </a:xfrm>
          <a:ln/>
        </p:spPr>
      </p:sp>
      <p:sp>
        <p:nvSpPr>
          <p:cNvPr id="146436" name="Rectangle 3"/>
          <p:cNvSpPr>
            <a:spLocks noGrp="1" noChangeArrowheads="1"/>
          </p:cNvSpPr>
          <p:nvPr>
            <p:ph type="body" idx="1"/>
          </p:nvPr>
        </p:nvSpPr>
        <p:spPr>
          <a:xfrm>
            <a:off x="899160" y="4691023"/>
            <a:ext cx="4945380" cy="4444127"/>
          </a:xfrm>
          <a:noFill/>
        </p:spPr>
        <p:txBody>
          <a:bodyPr/>
          <a:lstStyle/>
          <a:p>
            <a:pPr algn="just">
              <a:lnSpc>
                <a:spcPct val="140000"/>
              </a:lnSpc>
            </a:pPr>
            <a:r>
              <a:rPr lang="pl-PL" altLang="en-US">
                <a:latin typeface="Arial" charset="0"/>
              </a:rPr>
              <a:t>Pierwsze zidentyfikowane mikotoksyny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1031"/>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0AD87D47-C254-4A38-B545-E907B93C81E5}" type="slidenum">
              <a:rPr lang="pl-PL" altLang="en-US" smtClean="0">
                <a:latin typeface="Times New Roman" pitchFamily="18" charset="0"/>
              </a:rPr>
              <a:pPr eaLnBrk="1" hangingPunct="1">
                <a:spcBef>
                  <a:spcPct val="0"/>
                </a:spcBef>
              </a:pPr>
              <a:t>19</a:t>
            </a:fld>
            <a:endParaRPr lang="pl-PL" altLang="en-US">
              <a:latin typeface="Times New Roman" pitchFamily="18" charset="0"/>
            </a:endParaRPr>
          </a:p>
        </p:txBody>
      </p:sp>
      <p:sp>
        <p:nvSpPr>
          <p:cNvPr id="147459" name="Rectangle 2"/>
          <p:cNvSpPr>
            <a:spLocks noGrp="1" noRot="1" noChangeAspect="1" noChangeArrowheads="1" noTextEdit="1"/>
          </p:cNvSpPr>
          <p:nvPr>
            <p:ph type="sldImg"/>
          </p:nvPr>
        </p:nvSpPr>
        <p:spPr>
          <a:xfrm>
            <a:off x="781050" y="709613"/>
            <a:ext cx="5235575" cy="3703637"/>
          </a:xfrm>
          <a:ln/>
        </p:spPr>
      </p:sp>
      <p:sp>
        <p:nvSpPr>
          <p:cNvPr id="147460" name="Rectangle 3"/>
          <p:cNvSpPr>
            <a:spLocks noGrp="1" noChangeArrowheads="1"/>
          </p:cNvSpPr>
          <p:nvPr>
            <p:ph type="body" idx="1"/>
          </p:nvPr>
        </p:nvSpPr>
        <p:spPr>
          <a:xfrm>
            <a:off x="899160" y="4648160"/>
            <a:ext cx="4945380" cy="4442412"/>
          </a:xfrm>
          <a:noFill/>
        </p:spPr>
        <p:txBody>
          <a:bodyPr/>
          <a:lstStyle/>
          <a:p>
            <a:pPr algn="just">
              <a:lnSpc>
                <a:spcPct val="160000"/>
              </a:lnSpc>
            </a:pPr>
            <a:r>
              <a:rPr lang="pl-PL" altLang="en-US">
                <a:latin typeface="Arial" charset="0"/>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1031"/>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B1C7F974-AB87-4F88-99AD-A784629B4D8C}" type="slidenum">
              <a:rPr lang="pl-PL" altLang="en-US" smtClean="0">
                <a:latin typeface="Times New Roman" pitchFamily="18" charset="0"/>
              </a:rPr>
              <a:pPr eaLnBrk="1" hangingPunct="1">
                <a:spcBef>
                  <a:spcPct val="0"/>
                </a:spcBef>
              </a:pPr>
              <a:t>20</a:t>
            </a:fld>
            <a:endParaRPr lang="pl-PL" altLang="en-US">
              <a:latin typeface="Times New Roman" pitchFamily="18" charset="0"/>
            </a:endParaRPr>
          </a:p>
        </p:txBody>
      </p:sp>
      <p:sp>
        <p:nvSpPr>
          <p:cNvPr id="148483" name="Rectangle 2"/>
          <p:cNvSpPr>
            <a:spLocks noGrp="1" noRot="1" noChangeAspect="1" noChangeArrowheads="1" noTextEdit="1"/>
          </p:cNvSpPr>
          <p:nvPr>
            <p:ph type="sldImg"/>
          </p:nvPr>
        </p:nvSpPr>
        <p:spPr>
          <a:xfrm>
            <a:off x="755650" y="741363"/>
            <a:ext cx="5235575" cy="3702050"/>
          </a:xfrm>
          <a:ln/>
        </p:spPr>
      </p:sp>
      <p:sp>
        <p:nvSpPr>
          <p:cNvPr id="148484" name="Rectangle 3"/>
          <p:cNvSpPr>
            <a:spLocks noGrp="1" noChangeArrowheads="1"/>
          </p:cNvSpPr>
          <p:nvPr>
            <p:ph type="body" idx="1"/>
          </p:nvPr>
        </p:nvSpPr>
        <p:spPr>
          <a:xfrm>
            <a:off x="899160" y="4691023"/>
            <a:ext cx="4945380" cy="4444127"/>
          </a:xfrm>
          <a:noFill/>
        </p:spPr>
        <p:txBody>
          <a:bodyPr/>
          <a:lstStyle/>
          <a:p>
            <a:pPr algn="just">
              <a:lnSpc>
                <a:spcPct val="180000"/>
              </a:lnSpc>
            </a:pPr>
            <a:r>
              <a:rPr lang="pl-PL" altLang="en-US">
                <a:latin typeface="Arial" charset="0"/>
              </a:rPr>
              <a:t>.</a:t>
            </a: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4.png"/><Relationship Id="rId16"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6613" y="1973818"/>
            <a:ext cx="8639675" cy="4326381"/>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6760" y="1973818"/>
            <a:ext cx="3959225" cy="720090"/>
          </a:xfrm>
          <a:prstGeom prst="rect">
            <a:avLst/>
          </a:prstGeom>
        </p:spPr>
      </p:pic>
      <p:pic>
        <p:nvPicPr>
          <p:cNvPr id="14" name="Obraz 13">
            <a:extLst>
              <a:ext uri="{FF2B5EF4-FFF2-40B4-BE49-F238E27FC236}">
                <a16:creationId xmlns:a16="http://schemas.microsoft.com/office/drawing/2014/main" id="{2B41AD81-079D-B212-C8B7-9A9D3BEE5179}"/>
              </a:ext>
            </a:extLst>
          </p:cNvPr>
          <p:cNvPicPr>
            <a:picLocks noChangeAspect="1"/>
          </p:cNvPicPr>
          <p:nvPr userDrawn="1"/>
        </p:nvPicPr>
        <p:blipFill>
          <a:blip r:embed="rId3">
            <a:alphaModFix amt="55000"/>
            <a:extLst>
              <a:ext uri="{28A0092B-C50C-407E-A947-70E740481C1C}">
                <a14:useLocalDpi xmlns:a14="http://schemas.microsoft.com/office/drawing/2010/main" val="0"/>
              </a:ext>
            </a:extLst>
          </a:blip>
          <a:stretch>
            <a:fillRect/>
          </a:stretch>
        </p:blipFill>
        <p:spPr>
          <a:xfrm>
            <a:off x="597632" y="540402"/>
            <a:ext cx="1080000" cy="1080000"/>
          </a:xfrm>
          <a:prstGeom prst="rect">
            <a:avLst/>
          </a:prstGeom>
        </p:spPr>
      </p:pic>
      <p:pic>
        <p:nvPicPr>
          <p:cNvPr id="15" name="Obraz 14">
            <a:extLst>
              <a:ext uri="{FF2B5EF4-FFF2-40B4-BE49-F238E27FC236}">
                <a16:creationId xmlns:a16="http://schemas.microsoft.com/office/drawing/2014/main" id="{0A433181-6EED-44B3-4822-4AF9E6BA906A}"/>
              </a:ext>
            </a:extLst>
          </p:cNvPr>
          <p:cNvPicPr>
            <a:picLocks noChangeAspect="1"/>
          </p:cNvPicPr>
          <p:nvPr userDrawn="1"/>
        </p:nvPicPr>
        <p:blipFill>
          <a:blip r:embed="rId4">
            <a:alphaModFix amt="55000"/>
            <a:extLst>
              <a:ext uri="{28A0092B-C50C-407E-A947-70E740481C1C}">
                <a14:useLocalDpi xmlns:a14="http://schemas.microsoft.com/office/drawing/2010/main" val="0"/>
              </a:ext>
            </a:extLst>
          </a:blip>
          <a:stretch>
            <a:fillRect/>
          </a:stretch>
        </p:blipFill>
        <p:spPr>
          <a:xfrm>
            <a:off x="2105788" y="540402"/>
            <a:ext cx="1080000" cy="1080000"/>
          </a:xfrm>
          <a:prstGeom prst="rect">
            <a:avLst/>
          </a:prstGeom>
        </p:spPr>
      </p:pic>
      <p:pic>
        <p:nvPicPr>
          <p:cNvPr id="16" name="Obraz 15">
            <a:extLst>
              <a:ext uri="{FF2B5EF4-FFF2-40B4-BE49-F238E27FC236}">
                <a16:creationId xmlns:a16="http://schemas.microsoft.com/office/drawing/2014/main" id="{276322E5-6025-7EA2-67FB-9F57E9210052}"/>
              </a:ext>
            </a:extLst>
          </p:cNvPr>
          <p:cNvPicPr>
            <a:picLocks noChangeAspect="1"/>
          </p:cNvPicPr>
          <p:nvPr userDrawn="1"/>
        </p:nvPicPr>
        <p:blipFill>
          <a:blip r:embed="rId5">
            <a:alphaModFix amt="55000"/>
            <a:extLst>
              <a:ext uri="{28A0092B-C50C-407E-A947-70E740481C1C}">
                <a14:useLocalDpi xmlns:a14="http://schemas.microsoft.com/office/drawing/2010/main" val="0"/>
              </a:ext>
            </a:extLst>
          </a:blip>
          <a:stretch>
            <a:fillRect/>
          </a:stretch>
        </p:blipFill>
        <p:spPr>
          <a:xfrm>
            <a:off x="3613944" y="540402"/>
            <a:ext cx="1080000" cy="1080000"/>
          </a:xfrm>
          <a:prstGeom prst="rect">
            <a:avLst/>
          </a:prstGeom>
        </p:spPr>
      </p:pic>
      <p:sp>
        <p:nvSpPr>
          <p:cNvPr id="2" name="Title 1"/>
          <p:cNvSpPr>
            <a:spLocks noGrp="1"/>
          </p:cNvSpPr>
          <p:nvPr>
            <p:ph type="ctrTitle"/>
          </p:nvPr>
        </p:nvSpPr>
        <p:spPr>
          <a:xfrm>
            <a:off x="1385877" y="3059113"/>
            <a:ext cx="7920115" cy="1107677"/>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2A3D249-6366-4532-95C2-9DDC07D17B44}" type="datetime1">
              <a:rPr lang="pl-PL" smtClean="0"/>
              <a:t>11.09.2025</a:t>
            </a:fld>
            <a:endParaRPr lang="pl-PL" dirty="0"/>
          </a:p>
        </p:txBody>
      </p:sp>
      <p:pic>
        <p:nvPicPr>
          <p:cNvPr id="8" name="Obraz 7">
            <a:extLst>
              <a:ext uri="{FF2B5EF4-FFF2-40B4-BE49-F238E27FC236}">
                <a16:creationId xmlns:a16="http://schemas.microsoft.com/office/drawing/2014/main" id="{500FFCFA-D3A4-40A4-E76C-99575547246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a:extLst>
              <a:ext uri="{FF2B5EF4-FFF2-40B4-BE49-F238E27FC236}">
                <a16:creationId xmlns:a16="http://schemas.microsoft.com/office/drawing/2014/main" id="{DC91A070-16DB-C0E1-0B7B-93924541A6E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a:extLst>
              <a:ext uri="{FF2B5EF4-FFF2-40B4-BE49-F238E27FC236}">
                <a16:creationId xmlns:a16="http://schemas.microsoft.com/office/drawing/2014/main" id="{AB280FEF-799B-B9CA-10D2-815DA71DA23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4255767286"/>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lajd końcowy">
    <p:spTree>
      <p:nvGrpSpPr>
        <p:cNvPr id="1" name=""/>
        <p:cNvGrpSpPr/>
        <p:nvPr/>
      </p:nvGrpSpPr>
      <p:grpSpPr>
        <a:xfrm>
          <a:off x="0" y="0"/>
          <a:ext cx="0" cy="0"/>
          <a:chOff x="0" y="0"/>
          <a:chExt cx="0" cy="0"/>
        </a:xfrm>
      </p:grpSpPr>
      <p:sp>
        <p:nvSpPr>
          <p:cNvPr id="12" name="Prostokąt 11">
            <a:extLst>
              <a:ext uri="{FF2B5EF4-FFF2-40B4-BE49-F238E27FC236}">
                <a16:creationId xmlns:a16="http://schemas.microsoft.com/office/drawing/2014/main" id="{F8E39A3A-22D6-B8ED-2F58-16F69704FFAA}"/>
              </a:ext>
            </a:extLst>
          </p:cNvPr>
          <p:cNvSpPr/>
          <p:nvPr userDrawn="1"/>
        </p:nvSpPr>
        <p:spPr>
          <a:xfrm>
            <a:off x="2465388" y="4500563"/>
            <a:ext cx="8226426"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Symbol zastępczy obrazu 10">
            <a:extLst>
              <a:ext uri="{FF2B5EF4-FFF2-40B4-BE49-F238E27FC236}">
                <a16:creationId xmlns:a16="http://schemas.microsoft.com/office/drawing/2014/main" id="{A760FD32-D539-3290-0E5F-1B5EF08EB2F0}"/>
              </a:ext>
            </a:extLst>
          </p:cNvPr>
          <p:cNvSpPr>
            <a:spLocks noGrp="1"/>
          </p:cNvSpPr>
          <p:nvPr>
            <p:ph type="pic" sz="quarter" idx="10"/>
          </p:nvPr>
        </p:nvSpPr>
        <p:spPr>
          <a:xfrm>
            <a:off x="1025525" y="0"/>
            <a:ext cx="8640763" cy="5221288"/>
          </a:xfrm>
          <a:custGeom>
            <a:avLst/>
            <a:gdLst>
              <a:gd name="connsiteX0" fmla="*/ 0 w 8640763"/>
              <a:gd name="connsiteY0" fmla="*/ 0 h 5221288"/>
              <a:gd name="connsiteX1" fmla="*/ 8640763 w 8640763"/>
              <a:gd name="connsiteY1" fmla="*/ 0 h 5221288"/>
              <a:gd name="connsiteX2" fmla="*/ 8640763 w 8640763"/>
              <a:gd name="connsiteY2" fmla="*/ 4500563 h 5221288"/>
              <a:gd name="connsiteX3" fmla="*/ 1439863 w 8640763"/>
              <a:gd name="connsiteY3" fmla="*/ 4500563 h 5221288"/>
              <a:gd name="connsiteX4" fmla="*/ 1439863 w 8640763"/>
              <a:gd name="connsiteY4" fmla="*/ 5221288 h 5221288"/>
              <a:gd name="connsiteX5" fmla="*/ 0 w 8640763"/>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0763" h="5221288">
                <a:moveTo>
                  <a:pt x="0" y="0"/>
                </a:moveTo>
                <a:lnTo>
                  <a:pt x="8640763" y="0"/>
                </a:lnTo>
                <a:lnTo>
                  <a:pt x="8640763" y="4500563"/>
                </a:lnTo>
                <a:lnTo>
                  <a:pt x="1439863" y="4500563"/>
                </a:lnTo>
                <a:lnTo>
                  <a:pt x="1439863"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pic>
        <p:nvPicPr>
          <p:cNvPr id="7" name="Obraz 6" descr="Obraz zawierający tekst&#10;&#10;Opis wygenerowany automatycznie">
            <a:extLst>
              <a:ext uri="{FF2B5EF4-FFF2-40B4-BE49-F238E27FC236}">
                <a16:creationId xmlns:a16="http://schemas.microsoft.com/office/drawing/2014/main" id="{3B4B8A84-3D08-244B-BF5B-6E361D1A74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66975" y="4500563"/>
            <a:ext cx="3959225" cy="720090"/>
          </a:xfrm>
          <a:prstGeom prst="rect">
            <a:avLst/>
          </a:prstGeom>
        </p:spPr>
      </p:pic>
      <p:sp>
        <p:nvSpPr>
          <p:cNvPr id="2" name="Tytuł 1">
            <a:extLst>
              <a:ext uri="{FF2B5EF4-FFF2-40B4-BE49-F238E27FC236}">
                <a16:creationId xmlns:a16="http://schemas.microsoft.com/office/drawing/2014/main" id="{C3C397EF-E780-3941-A190-8FF660EE9016}"/>
              </a:ext>
            </a:extLst>
          </p:cNvPr>
          <p:cNvSpPr>
            <a:spLocks noGrp="1"/>
          </p:cNvSpPr>
          <p:nvPr>
            <p:ph type="title"/>
          </p:nvPr>
        </p:nvSpPr>
        <p:spPr>
          <a:xfrm>
            <a:off x="2825750" y="5593629"/>
            <a:ext cx="7559675" cy="705572"/>
          </a:xfrm>
        </p:spPr>
        <p:txBody>
          <a:bodyPr/>
          <a:lstStyle/>
          <a:p>
            <a:r>
              <a:rPr lang="pl-PL"/>
              <a:t>Kliknij, aby edytować styl</a:t>
            </a:r>
            <a:endParaRPr lang="pl-PL" dirty="0"/>
          </a:p>
        </p:txBody>
      </p:sp>
      <p:pic>
        <p:nvPicPr>
          <p:cNvPr id="8" name="Obraz 7" descr="znak Funduszy Europejskich">
            <a:extLst>
              <a:ext uri="{FF2B5EF4-FFF2-40B4-BE49-F238E27FC236}">
                <a16:creationId xmlns:a16="http://schemas.microsoft.com/office/drawing/2014/main" id="{BFD80FA4-66E0-3049-A92A-085F431CEB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9" name="Obraz 8" descr="flaga Unii Europejskie z dopiskiem dofinansowane przez Unię Europejską">
            <a:extLst>
              <a:ext uri="{FF2B5EF4-FFF2-40B4-BE49-F238E27FC236}">
                <a16:creationId xmlns:a16="http://schemas.microsoft.com/office/drawing/2014/main" id="{695F0183-048A-AF46-A850-8C265BFACC2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0" name="Obraz 9" descr="barwy RP">
            <a:extLst>
              <a:ext uri="{FF2B5EF4-FFF2-40B4-BE49-F238E27FC236}">
                <a16:creationId xmlns:a16="http://schemas.microsoft.com/office/drawing/2014/main" id="{875F5C9C-57CB-134D-A405-3BC05A23D85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spTree>
    <p:extLst>
      <p:ext uri="{BB962C8B-B14F-4D97-AF65-F5344CB8AC3E}">
        <p14:creationId xmlns:p14="http://schemas.microsoft.com/office/powerpoint/2010/main" val="2785084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Pusty">
    <p:spTree>
      <p:nvGrpSpPr>
        <p:cNvPr id="1" name=""/>
        <p:cNvGrpSpPr/>
        <p:nvPr/>
      </p:nvGrpSpPr>
      <p:grpSpPr>
        <a:xfrm>
          <a:off x="0" y="0"/>
          <a:ext cx="0" cy="0"/>
          <a:chOff x="0" y="0"/>
          <a:chExt cx="0" cy="0"/>
        </a:xfrm>
      </p:grpSpPr>
      <p:sp>
        <p:nvSpPr>
          <p:cNvPr id="2" name="Symbol zastępczy daty 3"/>
          <p:cNvSpPr>
            <a:spLocks noGrp="1"/>
          </p:cNvSpPr>
          <p:nvPr>
            <p:ph type="dt" sz="half" idx="10"/>
          </p:nvPr>
        </p:nvSpPr>
        <p:spPr/>
        <p:txBody>
          <a:bodyPr/>
          <a:lstStyle>
            <a:lvl1pPr>
              <a:defRPr/>
            </a:lvl1pPr>
          </a:lstStyle>
          <a:p>
            <a:pPr>
              <a:defRPr/>
            </a:pPr>
            <a:fld id="{D3845AC6-CEBB-483F-A311-33F26CCF129A}" type="datetimeFigureOut">
              <a:rPr lang="pl-PL"/>
              <a:pPr>
                <a:defRPr/>
              </a:pPr>
              <a:t>11.09.2025</a:t>
            </a:fld>
            <a:endParaRPr lang="pl-PL"/>
          </a:p>
        </p:txBody>
      </p:sp>
      <p:sp>
        <p:nvSpPr>
          <p:cNvPr id="3" name="Symbol zastępczy stopki 4"/>
          <p:cNvSpPr>
            <a:spLocks noGrp="1"/>
          </p:cNvSpPr>
          <p:nvPr>
            <p:ph type="ftr" sz="quarter" idx="11"/>
          </p:nvPr>
        </p:nvSpPr>
        <p:spPr/>
        <p:txBody>
          <a:bodyPr/>
          <a:lstStyle>
            <a:lvl1pPr>
              <a:defRPr/>
            </a:lvl1pPr>
          </a:lstStyle>
          <a:p>
            <a:pPr>
              <a:defRPr/>
            </a:pPr>
            <a:endParaRPr lang="pl-PL"/>
          </a:p>
        </p:txBody>
      </p:sp>
      <p:sp>
        <p:nvSpPr>
          <p:cNvPr id="4" name="Symbol zastępczy numeru slajdu 5"/>
          <p:cNvSpPr>
            <a:spLocks noGrp="1"/>
          </p:cNvSpPr>
          <p:nvPr>
            <p:ph type="sldNum" sz="quarter" idx="12"/>
          </p:nvPr>
        </p:nvSpPr>
        <p:spPr/>
        <p:txBody>
          <a:bodyPr/>
          <a:lstStyle>
            <a:lvl1pPr>
              <a:defRPr/>
            </a:lvl1pPr>
          </a:lstStyle>
          <a:p>
            <a:pPr>
              <a:defRPr/>
            </a:pPr>
            <a:fld id="{371D8BF5-6094-4413-A05F-78734AC684FF}" type="slidenum">
              <a:rPr lang="pl-PL"/>
              <a:pPr>
                <a:defRPr/>
              </a:pPr>
              <a:t>‹#›</a:t>
            </a:fld>
            <a:endParaRPr lang="pl-PL"/>
          </a:p>
        </p:txBody>
      </p:sp>
    </p:spTree>
    <p:extLst>
      <p:ext uri="{BB962C8B-B14F-4D97-AF65-F5344CB8AC3E}">
        <p14:creationId xmlns:p14="http://schemas.microsoft.com/office/powerpoint/2010/main" val="2793611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Slajd tytułowy (długi tytuł)">
    <p:spTree>
      <p:nvGrpSpPr>
        <p:cNvPr id="1" name=""/>
        <p:cNvGrpSpPr/>
        <p:nvPr/>
      </p:nvGrpSpPr>
      <p:grpSpPr>
        <a:xfrm>
          <a:off x="0" y="0"/>
          <a:ext cx="0" cy="0"/>
          <a:chOff x="0" y="0"/>
          <a:chExt cx="0" cy="0"/>
        </a:xfrm>
      </p:grpSpPr>
      <p:sp>
        <p:nvSpPr>
          <p:cNvPr id="9" name="Prostokąt 8">
            <a:extLst>
              <a:ext uri="{FF2B5EF4-FFF2-40B4-BE49-F238E27FC236}">
                <a16:creationId xmlns:a16="http://schemas.microsoft.com/office/drawing/2014/main" id="{A63EBD56-4A88-4F5C-BEAF-A33740721C44}"/>
              </a:ext>
            </a:extLst>
          </p:cNvPr>
          <p:cNvSpPr/>
          <p:nvPr userDrawn="1"/>
        </p:nvSpPr>
        <p:spPr>
          <a:xfrm>
            <a:off x="1025525" y="1983572"/>
            <a:ext cx="8640763" cy="4316627"/>
          </a:xfrm>
          <a:prstGeom prst="rect">
            <a:avLst/>
          </a:prstGeom>
          <a:solidFill>
            <a:srgbClr val="A6D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10">
            <a:extLst>
              <a:ext uri="{FF2B5EF4-FFF2-40B4-BE49-F238E27FC236}">
                <a16:creationId xmlns:a16="http://schemas.microsoft.com/office/drawing/2014/main" id="{48CDFE25-4437-7188-EA7B-7D9DAD502275}"/>
              </a:ext>
              <a:ext uri="{C183D7F6-B498-43B3-948B-1728B52AA6E4}">
                <adec:decorative xmlns:adec="http://schemas.microsoft.com/office/drawing/2017/decorative" val="1"/>
              </a:ext>
            </a:extLst>
          </p:cNvPr>
          <p:cNvSpPr/>
          <p:nvPr userDrawn="1"/>
        </p:nvSpPr>
        <p:spPr>
          <a:xfrm>
            <a:off x="1" y="0"/>
            <a:ext cx="4986337" cy="269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2" descr="Obraz zawierający tekst&#10;&#10;Opis wygenerowany automatycznie">
            <a:extLst>
              <a:ext uri="{FF2B5EF4-FFF2-40B4-BE49-F238E27FC236}">
                <a16:creationId xmlns:a16="http://schemas.microsoft.com/office/drawing/2014/main" id="{49D1ECBE-9DB2-9B2A-CE8F-84EF95EA484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525" y="1983572"/>
            <a:ext cx="3959225" cy="720090"/>
          </a:xfrm>
          <a:prstGeom prst="rect">
            <a:avLst/>
          </a:prstGeom>
        </p:spPr>
      </p:pic>
      <p:sp>
        <p:nvSpPr>
          <p:cNvPr id="2" name="Title 1"/>
          <p:cNvSpPr>
            <a:spLocks noGrp="1"/>
          </p:cNvSpPr>
          <p:nvPr>
            <p:ph type="ctrTitle"/>
          </p:nvPr>
        </p:nvSpPr>
        <p:spPr>
          <a:xfrm>
            <a:off x="1385877" y="3070227"/>
            <a:ext cx="7920115" cy="1087764"/>
          </a:xfrm>
        </p:spPr>
        <p:txBody>
          <a:bodyPr anchor="t" anchorCtr="0">
            <a:normAutofit/>
          </a:bodyPr>
          <a:lstStyle>
            <a:lvl1pPr algn="l">
              <a:lnSpc>
                <a:spcPts val="4000"/>
              </a:lnSpc>
              <a:defRPr sz="3200"/>
            </a:lvl1pPr>
          </a:lstStyle>
          <a:p>
            <a:r>
              <a:rPr lang="pl-PL"/>
              <a:t>Kliknij, aby edytować styl</a:t>
            </a:r>
            <a:endParaRPr lang="en-US" dirty="0"/>
          </a:p>
        </p:txBody>
      </p:sp>
      <p:sp>
        <p:nvSpPr>
          <p:cNvPr id="3" name="Subtitle 2"/>
          <p:cNvSpPr>
            <a:spLocks noGrp="1"/>
          </p:cNvSpPr>
          <p:nvPr>
            <p:ph type="subTitle" idx="1"/>
          </p:nvPr>
        </p:nvSpPr>
        <p:spPr>
          <a:xfrm>
            <a:off x="1385888" y="4861794"/>
            <a:ext cx="7920037" cy="1080000"/>
          </a:xfrm>
        </p:spPr>
        <p:txBody>
          <a:bodyPr>
            <a:normAutofit/>
          </a:bodyPr>
          <a:lstStyle>
            <a:lvl1pPr marL="0" indent="0" algn="l">
              <a:lnSpc>
                <a:spcPts val="3500"/>
              </a:lnSpc>
              <a:buNone/>
              <a:defRPr sz="2800" b="1">
                <a:solidFill>
                  <a:schemeClr val="tx2"/>
                </a:solidFill>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pl-PL"/>
              <a:t>Kliknij, aby edytować styl wzorca podtytułu</a:t>
            </a:r>
            <a:endParaRPr lang="en-US" dirty="0"/>
          </a:p>
        </p:txBody>
      </p:sp>
      <p:sp>
        <p:nvSpPr>
          <p:cNvPr id="4" name="Date Placeholder 3"/>
          <p:cNvSpPr>
            <a:spLocks noGrp="1"/>
          </p:cNvSpPr>
          <p:nvPr>
            <p:ph type="dt" sz="half" idx="10"/>
          </p:nvPr>
        </p:nvSpPr>
        <p:spPr>
          <a:xfrm>
            <a:off x="7865356" y="540402"/>
            <a:ext cx="1799844" cy="349114"/>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68EEE8EE-D7CF-4F1D-849B-3E54D1DD80B0}" type="datetime1">
              <a:rPr lang="pl-PL" smtClean="0"/>
              <a:t>11.09.2025</a:t>
            </a:fld>
            <a:endParaRPr lang="pl-PL" dirty="0"/>
          </a:p>
        </p:txBody>
      </p:sp>
      <p:pic>
        <p:nvPicPr>
          <p:cNvPr id="8" name="Obraz 7" descr="logo Funduszy Europejskich">
            <a:extLst>
              <a:ext uri="{FF2B5EF4-FFF2-40B4-BE49-F238E27FC236}">
                <a16:creationId xmlns:a16="http://schemas.microsoft.com/office/drawing/2014/main" id="{500FFCFA-D3A4-40A4-E76C-9957554724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j z dopiskiem dofinansowane przez Unię Europejską">
            <a:extLst>
              <a:ext uri="{FF2B5EF4-FFF2-40B4-BE49-F238E27FC236}">
                <a16:creationId xmlns:a16="http://schemas.microsoft.com/office/drawing/2014/main" id="{DC91A070-16DB-C0E1-0B7B-93924541A6E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AB280FEF-799B-B9CA-10D2-815DA71DA2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6" name="Obraz 5">
            <a:extLst>
              <a:ext uri="{FF2B5EF4-FFF2-40B4-BE49-F238E27FC236}">
                <a16:creationId xmlns:a16="http://schemas.microsoft.com/office/drawing/2014/main" id="{039E0742-6ADE-F448-8437-7F591E1D07FA}"/>
              </a:ext>
            </a:extLst>
          </p:cNvPr>
          <p:cNvPicPr>
            <a:picLocks noChangeAspect="1"/>
          </p:cNvPicPr>
          <p:nvPr userDrawn="1"/>
        </p:nvPicPr>
        <p:blipFill>
          <a:blip r:embed="rId6">
            <a:alphaModFix amt="55000"/>
            <a:extLst>
              <a:ext uri="{28A0092B-C50C-407E-A947-70E740481C1C}">
                <a14:useLocalDpi xmlns:a14="http://schemas.microsoft.com/office/drawing/2010/main" val="0"/>
              </a:ext>
            </a:extLst>
          </a:blip>
          <a:stretch>
            <a:fillRect/>
          </a:stretch>
        </p:blipFill>
        <p:spPr>
          <a:xfrm>
            <a:off x="652757" y="1244366"/>
            <a:ext cx="381000" cy="381000"/>
          </a:xfrm>
          <a:prstGeom prst="rect">
            <a:avLst/>
          </a:prstGeom>
        </p:spPr>
      </p:pic>
      <p:pic>
        <p:nvPicPr>
          <p:cNvPr id="17" name="Obraz 16">
            <a:extLst>
              <a:ext uri="{FF2B5EF4-FFF2-40B4-BE49-F238E27FC236}">
                <a16:creationId xmlns:a16="http://schemas.microsoft.com/office/drawing/2014/main" id="{F60567DB-D582-D44E-A6AD-12B2B5F1FE7B}"/>
              </a:ext>
            </a:extLst>
          </p:cNvPr>
          <p:cNvPicPr>
            <a:picLocks noChangeAspect="1"/>
          </p:cNvPicPr>
          <p:nvPr userDrawn="1"/>
        </p:nvPicPr>
        <p:blipFill>
          <a:blip r:embed="rId7">
            <a:alphaModFix amt="55000"/>
            <a:extLst>
              <a:ext uri="{28A0092B-C50C-407E-A947-70E740481C1C}">
                <a14:useLocalDpi xmlns:a14="http://schemas.microsoft.com/office/drawing/2010/main" val="0"/>
              </a:ext>
            </a:extLst>
          </a:blip>
          <a:stretch>
            <a:fillRect/>
          </a:stretch>
        </p:blipFill>
        <p:spPr>
          <a:xfrm>
            <a:off x="1365250" y="545866"/>
            <a:ext cx="381000" cy="381000"/>
          </a:xfrm>
          <a:prstGeom prst="rect">
            <a:avLst/>
          </a:prstGeom>
        </p:spPr>
      </p:pic>
      <p:pic>
        <p:nvPicPr>
          <p:cNvPr id="19" name="Obraz 18">
            <a:extLst>
              <a:ext uri="{FF2B5EF4-FFF2-40B4-BE49-F238E27FC236}">
                <a16:creationId xmlns:a16="http://schemas.microsoft.com/office/drawing/2014/main" id="{39EEE39C-033E-F640-8C4C-E23D91BEA336}"/>
              </a:ext>
            </a:extLst>
          </p:cNvPr>
          <p:cNvPicPr>
            <a:picLocks noChangeAspect="1"/>
          </p:cNvPicPr>
          <p:nvPr userDrawn="1"/>
        </p:nvPicPr>
        <p:blipFill>
          <a:blip r:embed="rId8">
            <a:alphaModFix amt="55000"/>
            <a:extLst>
              <a:ext uri="{28A0092B-C50C-407E-A947-70E740481C1C}">
                <a14:useLocalDpi xmlns:a14="http://schemas.microsoft.com/office/drawing/2010/main" val="0"/>
              </a:ext>
            </a:extLst>
          </a:blip>
          <a:stretch>
            <a:fillRect/>
          </a:stretch>
        </p:blipFill>
        <p:spPr>
          <a:xfrm>
            <a:off x="1380511" y="1244366"/>
            <a:ext cx="381000" cy="381000"/>
          </a:xfrm>
          <a:prstGeom prst="rect">
            <a:avLst/>
          </a:prstGeom>
        </p:spPr>
      </p:pic>
      <p:pic>
        <p:nvPicPr>
          <p:cNvPr id="21" name="Obraz 20">
            <a:extLst>
              <a:ext uri="{FF2B5EF4-FFF2-40B4-BE49-F238E27FC236}">
                <a16:creationId xmlns:a16="http://schemas.microsoft.com/office/drawing/2014/main" id="{C169AC8E-96EA-1048-803E-97D6CEE5E102}"/>
              </a:ext>
            </a:extLst>
          </p:cNvPr>
          <p:cNvPicPr>
            <a:picLocks noChangeAspect="1"/>
          </p:cNvPicPr>
          <p:nvPr userDrawn="1"/>
        </p:nvPicPr>
        <p:blipFill>
          <a:blip r:embed="rId9">
            <a:alphaModFix amt="55000"/>
            <a:extLst>
              <a:ext uri="{28A0092B-C50C-407E-A947-70E740481C1C}">
                <a14:useLocalDpi xmlns:a14="http://schemas.microsoft.com/office/drawing/2010/main" val="0"/>
              </a:ext>
            </a:extLst>
          </a:blip>
          <a:stretch>
            <a:fillRect/>
          </a:stretch>
        </p:blipFill>
        <p:spPr>
          <a:xfrm>
            <a:off x="4265786" y="538288"/>
            <a:ext cx="381000" cy="381000"/>
          </a:xfrm>
          <a:prstGeom prst="rect">
            <a:avLst/>
          </a:prstGeom>
        </p:spPr>
      </p:pic>
      <p:pic>
        <p:nvPicPr>
          <p:cNvPr id="23" name="Obraz 22">
            <a:extLst>
              <a:ext uri="{FF2B5EF4-FFF2-40B4-BE49-F238E27FC236}">
                <a16:creationId xmlns:a16="http://schemas.microsoft.com/office/drawing/2014/main" id="{D5D90F56-CFD2-1A40-B479-B556FC2D370D}"/>
              </a:ext>
            </a:extLst>
          </p:cNvPr>
          <p:cNvPicPr>
            <a:picLocks noChangeAspect="1"/>
          </p:cNvPicPr>
          <p:nvPr userDrawn="1"/>
        </p:nvPicPr>
        <p:blipFill>
          <a:blip r:embed="rId10">
            <a:alphaModFix amt="55000"/>
            <a:extLst>
              <a:ext uri="{28A0092B-C50C-407E-A947-70E740481C1C}">
                <a14:useLocalDpi xmlns:a14="http://schemas.microsoft.com/office/drawing/2010/main" val="0"/>
              </a:ext>
            </a:extLst>
          </a:blip>
          <a:stretch>
            <a:fillRect/>
          </a:stretch>
        </p:blipFill>
        <p:spPr>
          <a:xfrm>
            <a:off x="644525" y="545866"/>
            <a:ext cx="381000" cy="381000"/>
          </a:xfrm>
          <a:prstGeom prst="rect">
            <a:avLst/>
          </a:prstGeom>
        </p:spPr>
      </p:pic>
      <p:pic>
        <p:nvPicPr>
          <p:cNvPr id="25" name="Obraz 24">
            <a:extLst>
              <a:ext uri="{FF2B5EF4-FFF2-40B4-BE49-F238E27FC236}">
                <a16:creationId xmlns:a16="http://schemas.microsoft.com/office/drawing/2014/main" id="{48E96C1A-FA5C-A24F-9872-8608B9B3BC4F}"/>
              </a:ext>
            </a:extLst>
          </p:cNvPr>
          <p:cNvPicPr>
            <a:picLocks noChangeAspect="1"/>
          </p:cNvPicPr>
          <p:nvPr userDrawn="1"/>
        </p:nvPicPr>
        <p:blipFill>
          <a:blip r:embed="rId11">
            <a:alphaModFix amt="55000"/>
            <a:extLst>
              <a:ext uri="{28A0092B-C50C-407E-A947-70E740481C1C}">
                <a14:useLocalDpi xmlns:a14="http://schemas.microsoft.com/office/drawing/2010/main" val="0"/>
              </a:ext>
            </a:extLst>
          </a:blip>
          <a:stretch>
            <a:fillRect/>
          </a:stretch>
        </p:blipFill>
        <p:spPr>
          <a:xfrm>
            <a:off x="2104293" y="1254829"/>
            <a:ext cx="381000" cy="381000"/>
          </a:xfrm>
          <a:prstGeom prst="rect">
            <a:avLst/>
          </a:prstGeom>
        </p:spPr>
      </p:pic>
      <p:pic>
        <p:nvPicPr>
          <p:cNvPr id="27" name="Obraz 26">
            <a:extLst>
              <a:ext uri="{FF2B5EF4-FFF2-40B4-BE49-F238E27FC236}">
                <a16:creationId xmlns:a16="http://schemas.microsoft.com/office/drawing/2014/main" id="{28B2440F-CBE5-784D-ADC8-E797F64F472B}"/>
              </a:ext>
            </a:extLst>
          </p:cNvPr>
          <p:cNvPicPr>
            <a:picLocks noChangeAspect="1"/>
          </p:cNvPicPr>
          <p:nvPr userDrawn="1"/>
        </p:nvPicPr>
        <p:blipFill>
          <a:blip r:embed="rId12">
            <a:alphaModFix amt="55000"/>
            <a:extLst>
              <a:ext uri="{28A0092B-C50C-407E-A947-70E740481C1C}">
                <a14:useLocalDpi xmlns:a14="http://schemas.microsoft.com/office/drawing/2010/main" val="0"/>
              </a:ext>
            </a:extLst>
          </a:blip>
          <a:stretch>
            <a:fillRect/>
          </a:stretch>
        </p:blipFill>
        <p:spPr>
          <a:xfrm>
            <a:off x="2814637" y="543567"/>
            <a:ext cx="381000" cy="381000"/>
          </a:xfrm>
          <a:prstGeom prst="rect">
            <a:avLst/>
          </a:prstGeom>
        </p:spPr>
      </p:pic>
      <p:pic>
        <p:nvPicPr>
          <p:cNvPr id="29" name="Obraz 28">
            <a:extLst>
              <a:ext uri="{FF2B5EF4-FFF2-40B4-BE49-F238E27FC236}">
                <a16:creationId xmlns:a16="http://schemas.microsoft.com/office/drawing/2014/main" id="{1C717A0E-10D0-FA43-BF65-49909BDCEAFA}"/>
              </a:ext>
            </a:extLst>
          </p:cNvPr>
          <p:cNvPicPr>
            <a:picLocks noChangeAspect="1"/>
          </p:cNvPicPr>
          <p:nvPr userDrawn="1"/>
        </p:nvPicPr>
        <p:blipFill>
          <a:blip r:embed="rId13">
            <a:alphaModFix amt="55000"/>
            <a:extLst>
              <a:ext uri="{28A0092B-C50C-407E-A947-70E740481C1C}">
                <a14:useLocalDpi xmlns:a14="http://schemas.microsoft.com/office/drawing/2010/main" val="0"/>
              </a:ext>
            </a:extLst>
          </a:blip>
          <a:stretch>
            <a:fillRect/>
          </a:stretch>
        </p:blipFill>
        <p:spPr>
          <a:xfrm>
            <a:off x="3537018" y="535269"/>
            <a:ext cx="381000" cy="381000"/>
          </a:xfrm>
          <a:prstGeom prst="rect">
            <a:avLst/>
          </a:prstGeom>
        </p:spPr>
      </p:pic>
      <p:pic>
        <p:nvPicPr>
          <p:cNvPr id="31" name="Obraz 30">
            <a:extLst>
              <a:ext uri="{FF2B5EF4-FFF2-40B4-BE49-F238E27FC236}">
                <a16:creationId xmlns:a16="http://schemas.microsoft.com/office/drawing/2014/main" id="{A2891D6F-956C-9342-B2BB-C701A5BC5154}"/>
              </a:ext>
            </a:extLst>
          </p:cNvPr>
          <p:cNvPicPr>
            <a:picLocks noChangeAspect="1"/>
          </p:cNvPicPr>
          <p:nvPr userDrawn="1"/>
        </p:nvPicPr>
        <p:blipFill>
          <a:blip r:embed="rId14">
            <a:alphaModFix amt="55000"/>
            <a:extLst>
              <a:ext uri="{28A0092B-C50C-407E-A947-70E740481C1C}">
                <a14:useLocalDpi xmlns:a14="http://schemas.microsoft.com/office/drawing/2010/main" val="0"/>
              </a:ext>
            </a:extLst>
          </a:blip>
          <a:stretch>
            <a:fillRect/>
          </a:stretch>
        </p:blipFill>
        <p:spPr>
          <a:xfrm>
            <a:off x="2092256" y="531095"/>
            <a:ext cx="381000" cy="381000"/>
          </a:xfrm>
          <a:prstGeom prst="rect">
            <a:avLst/>
          </a:prstGeom>
        </p:spPr>
      </p:pic>
      <p:pic>
        <p:nvPicPr>
          <p:cNvPr id="33" name="Obraz 32">
            <a:extLst>
              <a:ext uri="{FF2B5EF4-FFF2-40B4-BE49-F238E27FC236}">
                <a16:creationId xmlns:a16="http://schemas.microsoft.com/office/drawing/2014/main" id="{7DE0C268-A93E-1C47-9AA3-10F1F10D0971}"/>
              </a:ext>
            </a:extLst>
          </p:cNvPr>
          <p:cNvPicPr>
            <a:picLocks noChangeAspect="1"/>
          </p:cNvPicPr>
          <p:nvPr userDrawn="1"/>
        </p:nvPicPr>
        <p:blipFill>
          <a:blip r:embed="rId15">
            <a:alphaModFix amt="55000"/>
            <a:extLst>
              <a:ext uri="{28A0092B-C50C-407E-A947-70E740481C1C}">
                <a14:useLocalDpi xmlns:a14="http://schemas.microsoft.com/office/drawing/2010/main" val="0"/>
              </a:ext>
            </a:extLst>
          </a:blip>
          <a:stretch>
            <a:fillRect/>
          </a:stretch>
        </p:blipFill>
        <p:spPr>
          <a:xfrm>
            <a:off x="3534802" y="1251987"/>
            <a:ext cx="381000" cy="381000"/>
          </a:xfrm>
          <a:prstGeom prst="rect">
            <a:avLst/>
          </a:prstGeom>
        </p:spPr>
      </p:pic>
      <p:pic>
        <p:nvPicPr>
          <p:cNvPr id="35" name="Obraz 34">
            <a:extLst>
              <a:ext uri="{FF2B5EF4-FFF2-40B4-BE49-F238E27FC236}">
                <a16:creationId xmlns:a16="http://schemas.microsoft.com/office/drawing/2014/main" id="{45508241-FE91-D847-8686-4F72BD314220}"/>
              </a:ext>
            </a:extLst>
          </p:cNvPr>
          <p:cNvPicPr>
            <a:picLocks noChangeAspect="1"/>
          </p:cNvPicPr>
          <p:nvPr userDrawn="1"/>
        </p:nvPicPr>
        <p:blipFill>
          <a:blip r:embed="rId16">
            <a:alphaModFix amt="55000"/>
            <a:extLst>
              <a:ext uri="{28A0092B-C50C-407E-A947-70E740481C1C}">
                <a14:useLocalDpi xmlns:a14="http://schemas.microsoft.com/office/drawing/2010/main" val="0"/>
              </a:ext>
            </a:extLst>
          </a:blip>
          <a:stretch>
            <a:fillRect/>
          </a:stretch>
        </p:blipFill>
        <p:spPr>
          <a:xfrm>
            <a:off x="4265613" y="1250549"/>
            <a:ext cx="381000" cy="381000"/>
          </a:xfrm>
          <a:prstGeom prst="rect">
            <a:avLst/>
          </a:prstGeom>
        </p:spPr>
      </p:pic>
      <p:pic>
        <p:nvPicPr>
          <p:cNvPr id="37" name="Obraz 36">
            <a:extLst>
              <a:ext uri="{FF2B5EF4-FFF2-40B4-BE49-F238E27FC236}">
                <a16:creationId xmlns:a16="http://schemas.microsoft.com/office/drawing/2014/main" id="{EB9A3203-260A-FA4A-9526-A6276A5756DA}"/>
              </a:ext>
            </a:extLst>
          </p:cNvPr>
          <p:cNvPicPr>
            <a:picLocks noChangeAspect="1"/>
          </p:cNvPicPr>
          <p:nvPr userDrawn="1"/>
        </p:nvPicPr>
        <p:blipFill>
          <a:blip r:embed="rId17">
            <a:alphaModFix amt="55000"/>
            <a:extLst>
              <a:ext uri="{28A0092B-C50C-407E-A947-70E740481C1C}">
                <a14:useLocalDpi xmlns:a14="http://schemas.microsoft.com/office/drawing/2010/main" val="0"/>
              </a:ext>
            </a:extLst>
          </a:blip>
          <a:stretch>
            <a:fillRect/>
          </a:stretch>
        </p:blipFill>
        <p:spPr>
          <a:xfrm>
            <a:off x="2814637" y="1250549"/>
            <a:ext cx="381000" cy="381000"/>
          </a:xfrm>
          <a:prstGeom prst="rect">
            <a:avLst/>
          </a:prstGeom>
        </p:spPr>
      </p:pic>
    </p:spTree>
    <p:extLst>
      <p:ext uri="{BB962C8B-B14F-4D97-AF65-F5344CB8AC3E}">
        <p14:creationId xmlns:p14="http://schemas.microsoft.com/office/powerpoint/2010/main" val="3586026018"/>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lajd tytułowy (krótki tytuł)">
    <p:spTree>
      <p:nvGrpSpPr>
        <p:cNvPr id="1" name=""/>
        <p:cNvGrpSpPr/>
        <p:nvPr/>
      </p:nvGrpSpPr>
      <p:grpSpPr>
        <a:xfrm>
          <a:off x="0" y="0"/>
          <a:ext cx="0" cy="0"/>
          <a:chOff x="0" y="0"/>
          <a:chExt cx="0" cy="0"/>
        </a:xfrm>
      </p:grpSpPr>
      <p:sp>
        <p:nvSpPr>
          <p:cNvPr id="17" name="Symbol zastępczy obrazu 16">
            <a:extLst>
              <a:ext uri="{FF2B5EF4-FFF2-40B4-BE49-F238E27FC236}">
                <a16:creationId xmlns:a16="http://schemas.microsoft.com/office/drawing/2014/main" id="{69383BDA-94B1-6FB6-27E3-0CC3DEDF5AF5}"/>
              </a:ext>
            </a:extLst>
          </p:cNvPr>
          <p:cNvSpPr>
            <a:spLocks noGrp="1"/>
          </p:cNvSpPr>
          <p:nvPr>
            <p:ph type="pic" sz="quarter" idx="11"/>
          </p:nvPr>
        </p:nvSpPr>
        <p:spPr>
          <a:xfrm>
            <a:off x="0" y="0"/>
            <a:ext cx="6784975" cy="5221288"/>
          </a:xfrm>
          <a:custGeom>
            <a:avLst/>
            <a:gdLst>
              <a:gd name="connsiteX0" fmla="*/ 0 w 6784975"/>
              <a:gd name="connsiteY0" fmla="*/ 0 h 5221288"/>
              <a:gd name="connsiteX1" fmla="*/ 6784975 w 6784975"/>
              <a:gd name="connsiteY1" fmla="*/ 0 h 5221288"/>
              <a:gd name="connsiteX2" fmla="*/ 6784975 w 6784975"/>
              <a:gd name="connsiteY2" fmla="*/ 4500563 h 5221288"/>
              <a:gd name="connsiteX3" fmla="*/ 2825750 w 6784975"/>
              <a:gd name="connsiteY3" fmla="*/ 4500563 h 5221288"/>
              <a:gd name="connsiteX4" fmla="*/ 2825750 w 6784975"/>
              <a:gd name="connsiteY4" fmla="*/ 5221288 h 5221288"/>
              <a:gd name="connsiteX5" fmla="*/ 0 w 6784975"/>
              <a:gd name="connsiteY5" fmla="*/ 5221288 h 522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84975" h="5221288">
                <a:moveTo>
                  <a:pt x="0" y="0"/>
                </a:moveTo>
                <a:lnTo>
                  <a:pt x="6784975" y="0"/>
                </a:lnTo>
                <a:lnTo>
                  <a:pt x="6784975" y="4500563"/>
                </a:lnTo>
                <a:lnTo>
                  <a:pt x="2825750" y="4500563"/>
                </a:lnTo>
                <a:lnTo>
                  <a:pt x="2825750" y="5221288"/>
                </a:lnTo>
                <a:lnTo>
                  <a:pt x="0" y="522128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dirty="0"/>
              <a:t>Kliknij ikonę, aby dodać obraz</a:t>
            </a:r>
          </a:p>
        </p:txBody>
      </p:sp>
      <p:sp>
        <p:nvSpPr>
          <p:cNvPr id="13" name="Prostokąt 12">
            <a:extLst>
              <a:ext uri="{FF2B5EF4-FFF2-40B4-BE49-F238E27FC236}">
                <a16:creationId xmlns:a16="http://schemas.microsoft.com/office/drawing/2014/main" id="{38965D1A-9BC8-2AB7-6B73-C2BBDA5D66AA}"/>
              </a:ext>
            </a:extLst>
          </p:cNvPr>
          <p:cNvSpPr/>
          <p:nvPr userDrawn="1"/>
        </p:nvSpPr>
        <p:spPr>
          <a:xfrm>
            <a:off x="2825750" y="4500563"/>
            <a:ext cx="6840538" cy="1799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72808" y="5579563"/>
            <a:ext cx="6133117" cy="648546"/>
          </a:xfrm>
        </p:spPr>
        <p:txBody>
          <a:bodyPr anchor="t" anchorCtr="0">
            <a:normAutofit/>
          </a:bodyPr>
          <a:lstStyle>
            <a:lvl1pPr algn="l">
              <a:lnSpc>
                <a:spcPts val="3500"/>
              </a:lnSpc>
              <a:defRPr sz="2800"/>
            </a:lvl1pPr>
          </a:lstStyle>
          <a:p>
            <a:r>
              <a:rPr lang="pl-PL"/>
              <a:t>Kliknij, aby edytować styl</a:t>
            </a:r>
            <a:endParaRPr lang="en-US" dirty="0"/>
          </a:p>
        </p:txBody>
      </p:sp>
      <p:sp>
        <p:nvSpPr>
          <p:cNvPr id="4" name="Date Placeholder 3"/>
          <p:cNvSpPr>
            <a:spLocks noGrp="1"/>
          </p:cNvSpPr>
          <p:nvPr>
            <p:ph type="dt" sz="half" idx="10"/>
          </p:nvPr>
        </p:nvSpPr>
        <p:spPr>
          <a:xfrm>
            <a:off x="7866444" y="539750"/>
            <a:ext cx="1799844" cy="366725"/>
          </a:xfrm>
          <a:prstGeom prst="rect">
            <a:avLst/>
          </a:prstGeom>
        </p:spPr>
        <p:txBody>
          <a:bodyPr lIns="0" tIns="0" rIns="0" bIns="0"/>
          <a:lstStyle>
            <a:lvl1pPr algn="r">
              <a:lnSpc>
                <a:spcPts val="1800"/>
              </a:lnSpc>
              <a:defRPr sz="1400">
                <a:solidFill>
                  <a:schemeClr val="tx2"/>
                </a:solidFill>
                <a:latin typeface="Open Sans" pitchFamily="2" charset="0"/>
                <a:ea typeface="Open Sans" pitchFamily="2" charset="0"/>
                <a:cs typeface="Open Sans" pitchFamily="2" charset="0"/>
              </a:defRPr>
            </a:lvl1pPr>
          </a:lstStyle>
          <a:p>
            <a:fld id="{D857886D-A165-4D54-8DB0-CE6586ECA8EC}" type="datetime1">
              <a:rPr lang="pl-PL" smtClean="0"/>
              <a:t>11.09.2025</a:t>
            </a:fld>
            <a:endParaRPr lang="pl-PL" dirty="0"/>
          </a:p>
        </p:txBody>
      </p:sp>
      <p:pic>
        <p:nvPicPr>
          <p:cNvPr id="8" name="Obraz 7" descr="logo Funduszy Europejskich">
            <a:extLst>
              <a:ext uri="{FF2B5EF4-FFF2-40B4-BE49-F238E27FC236}">
                <a16:creationId xmlns:a16="http://schemas.microsoft.com/office/drawing/2014/main" id="{70B23A41-17AB-76D8-3EFE-38FC22C5B5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2000" y="6371047"/>
            <a:ext cx="1621258" cy="949192"/>
          </a:xfrm>
          <a:prstGeom prst="rect">
            <a:avLst/>
          </a:prstGeom>
        </p:spPr>
      </p:pic>
      <p:pic>
        <p:nvPicPr>
          <p:cNvPr id="10" name="Obraz 9" descr="flaga Unii Europejskie z dopiskiem dofinansowane przez Unię Europejską">
            <a:extLst>
              <a:ext uri="{FF2B5EF4-FFF2-40B4-BE49-F238E27FC236}">
                <a16:creationId xmlns:a16="http://schemas.microsoft.com/office/drawing/2014/main" id="{E8AB2AB5-3131-C310-7606-68997985114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2000" y="6371047"/>
            <a:ext cx="2633371" cy="949192"/>
          </a:xfrm>
          <a:prstGeom prst="rect">
            <a:avLst/>
          </a:prstGeom>
        </p:spPr>
      </p:pic>
      <p:pic>
        <p:nvPicPr>
          <p:cNvPr id="12" name="Obraz 11" descr="barwy RP">
            <a:extLst>
              <a:ext uri="{FF2B5EF4-FFF2-40B4-BE49-F238E27FC236}">
                <a16:creationId xmlns:a16="http://schemas.microsoft.com/office/drawing/2014/main" id="{7C93677B-A16E-82CA-7FC4-B6B51516070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2743" y="6370378"/>
            <a:ext cx="2239772" cy="950531"/>
          </a:xfrm>
          <a:prstGeom prst="rect">
            <a:avLst/>
          </a:prstGeom>
        </p:spPr>
      </p:pic>
      <p:pic>
        <p:nvPicPr>
          <p:cNvPr id="18" name="Obraz 17" descr="Obraz zawierający tekst&#10;&#10;Opis wygenerowany automatycznie">
            <a:extLst>
              <a:ext uri="{FF2B5EF4-FFF2-40B4-BE49-F238E27FC236}">
                <a16:creationId xmlns:a16="http://schemas.microsoft.com/office/drawing/2014/main" id="{EB4DB370-BCB9-D1E9-5613-5A9DCA5F311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25750" y="4500563"/>
            <a:ext cx="3959225" cy="720090"/>
          </a:xfrm>
          <a:prstGeom prst="rect">
            <a:avLst/>
          </a:prstGeom>
        </p:spPr>
      </p:pic>
    </p:spTree>
    <p:extLst>
      <p:ext uri="{BB962C8B-B14F-4D97-AF65-F5344CB8AC3E}">
        <p14:creationId xmlns:p14="http://schemas.microsoft.com/office/powerpoint/2010/main" val="163393511"/>
      </p:ext>
    </p:extLst>
  </p:cSld>
  <p:clrMapOvr>
    <a:masterClrMapping/>
  </p:clrMapOvr>
  <p:extLst>
    <p:ext uri="{DCECCB84-F9BA-43D5-87BE-67443E8EF086}">
      <p15:sldGuideLst xmlns:p15="http://schemas.microsoft.com/office/powerpoint/2012/main">
        <p15:guide id="1" pos="192"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lajd tytuł sekcji">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0D1F565A-4734-6B49-4F72-233C397DE031}"/>
              </a:ext>
            </a:extLst>
          </p:cNvPr>
          <p:cNvSpPr/>
          <p:nvPr userDrawn="1"/>
        </p:nvSpPr>
        <p:spPr>
          <a:xfrm>
            <a:off x="2825749" y="4500563"/>
            <a:ext cx="7196139" cy="21595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ymbol zastępczy obrazu 8">
            <a:extLst>
              <a:ext uri="{FF2B5EF4-FFF2-40B4-BE49-F238E27FC236}">
                <a16:creationId xmlns:a16="http://schemas.microsoft.com/office/drawing/2014/main" id="{12E8330A-FFD8-2BBA-E745-7200C0738BE5}"/>
              </a:ext>
            </a:extLst>
          </p:cNvPr>
          <p:cNvSpPr>
            <a:spLocks noGrp="1"/>
          </p:cNvSpPr>
          <p:nvPr>
            <p:ph type="pic" sz="quarter" idx="10"/>
          </p:nvPr>
        </p:nvSpPr>
        <p:spPr>
          <a:xfrm>
            <a:off x="669925" y="0"/>
            <a:ext cx="6835775" cy="4859338"/>
          </a:xfrm>
          <a:custGeom>
            <a:avLst/>
            <a:gdLst>
              <a:gd name="connsiteX0" fmla="*/ 0 w 6835775"/>
              <a:gd name="connsiteY0" fmla="*/ 0 h 4859338"/>
              <a:gd name="connsiteX1" fmla="*/ 6835775 w 6835775"/>
              <a:gd name="connsiteY1" fmla="*/ 0 h 4859338"/>
              <a:gd name="connsiteX2" fmla="*/ 6835775 w 6835775"/>
              <a:gd name="connsiteY2" fmla="*/ 4500563 h 4859338"/>
              <a:gd name="connsiteX3" fmla="*/ 2155824 w 6835775"/>
              <a:gd name="connsiteY3" fmla="*/ 4500563 h 4859338"/>
              <a:gd name="connsiteX4" fmla="*/ 2155824 w 6835775"/>
              <a:gd name="connsiteY4" fmla="*/ 4859338 h 4859338"/>
              <a:gd name="connsiteX5" fmla="*/ 0 w 6835775"/>
              <a:gd name="connsiteY5" fmla="*/ 4859338 h 485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5775" h="4859338">
                <a:moveTo>
                  <a:pt x="0" y="0"/>
                </a:moveTo>
                <a:lnTo>
                  <a:pt x="6835775" y="0"/>
                </a:lnTo>
                <a:lnTo>
                  <a:pt x="6835775" y="4500563"/>
                </a:lnTo>
                <a:lnTo>
                  <a:pt x="2155824" y="4500563"/>
                </a:lnTo>
                <a:lnTo>
                  <a:pt x="2155824" y="4859338"/>
                </a:lnTo>
                <a:lnTo>
                  <a:pt x="0" y="4859338"/>
                </a:lnTo>
                <a:close/>
              </a:path>
            </a:pathLst>
          </a:custGeom>
          <a:solidFill>
            <a:schemeClr val="bg1">
              <a:lumMod val="95000"/>
            </a:schemeClr>
          </a:solidFill>
        </p:spPr>
        <p:txBody>
          <a:bodyPr wrap="square" anchor="ctr" anchorCtr="0">
            <a:noAutofit/>
          </a:bodyPr>
          <a:lstStyle>
            <a:lvl1pPr marL="0" indent="0" algn="ctr">
              <a:buFont typeface="Arial" panose="020B0604020202020204" pitchFamily="34" charset="0"/>
              <a:buNone/>
              <a:defRPr sz="1000"/>
            </a:lvl1pPr>
          </a:lstStyle>
          <a:p>
            <a:r>
              <a:rPr lang="pl-PL"/>
              <a:t>Kliknij ikonę, aby dodać obraz</a:t>
            </a:r>
            <a:endParaRPr lang="pl-PL" dirty="0"/>
          </a:p>
        </p:txBody>
      </p:sp>
      <p:sp>
        <p:nvSpPr>
          <p:cNvPr id="5" name="Prostokąt 4">
            <a:extLst>
              <a:ext uri="{FF2B5EF4-FFF2-40B4-BE49-F238E27FC236}">
                <a16:creationId xmlns:a16="http://schemas.microsoft.com/office/drawing/2014/main" id="{7BF7E1EF-0AB1-F3B1-F5CD-6A2AA3056193}"/>
              </a:ext>
            </a:extLst>
          </p:cNvPr>
          <p:cNvSpPr/>
          <p:nvPr userDrawn="1"/>
        </p:nvSpPr>
        <p:spPr>
          <a:xfrm>
            <a:off x="3905250" y="4500562"/>
            <a:ext cx="3600449" cy="359395"/>
          </a:xfrm>
          <a:prstGeom prst="rect">
            <a:avLst/>
          </a:prstGeom>
          <a:solidFill>
            <a:srgbClr val="005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03E2C530-5988-0861-50D8-1C7FE1662A60}"/>
              </a:ext>
            </a:extLst>
          </p:cNvPr>
          <p:cNvSpPr/>
          <p:nvPr userDrawn="1"/>
        </p:nvSpPr>
        <p:spPr>
          <a:xfrm>
            <a:off x="2825751" y="4500561"/>
            <a:ext cx="1079500" cy="358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itle 1"/>
          <p:cNvSpPr>
            <a:spLocks noGrp="1"/>
          </p:cNvSpPr>
          <p:nvPr>
            <p:ph type="ctrTitle"/>
          </p:nvPr>
        </p:nvSpPr>
        <p:spPr>
          <a:xfrm>
            <a:off x="3186113" y="5195719"/>
            <a:ext cx="6480176" cy="1320421"/>
          </a:xfrm>
        </p:spPr>
        <p:txBody>
          <a:bodyPr anchor="t" anchorCtr="0">
            <a:normAutofit/>
          </a:bodyPr>
          <a:lstStyle>
            <a:lvl1pPr algn="l">
              <a:lnSpc>
                <a:spcPts val="3500"/>
              </a:lnSpc>
              <a:defRPr sz="2800"/>
            </a:lvl1pPr>
          </a:lstStyle>
          <a:p>
            <a:r>
              <a:rPr lang="pl-PL"/>
              <a:t>Kliknij, aby edytować styl</a:t>
            </a:r>
            <a:endParaRPr lang="en-US" dirty="0"/>
          </a:p>
        </p:txBody>
      </p:sp>
    </p:spTree>
    <p:extLst>
      <p:ext uri="{BB962C8B-B14F-4D97-AF65-F5344CB8AC3E}">
        <p14:creationId xmlns:p14="http://schemas.microsoft.com/office/powerpoint/2010/main" val="1007901643"/>
      </p:ext>
    </p:extLst>
  </p:cSld>
  <p:clrMapOvr>
    <a:masterClrMapping/>
  </p:clrMapOvr>
  <p:extLst>
    <p:ext uri="{DCECCB84-F9BA-43D5-87BE-67443E8EF086}">
      <p15:sldGuideLst xmlns:p15="http://schemas.microsoft.com/office/powerpoint/2012/main">
        <p15:guide id="1" pos="193" userDrawn="1">
          <p15:clr>
            <a:srgbClr val="FBAE40"/>
          </p15:clr>
        </p15:guide>
        <p15:guide id="2" orient="horz" pos="113" userDrawn="1">
          <p15:clr>
            <a:srgbClr val="FBAE40"/>
          </p15:clr>
        </p15:guide>
        <p15:guide id="3" orient="horz" pos="2381" userDrawn="1">
          <p15:clr>
            <a:srgbClr val="FBAE40"/>
          </p15:clr>
        </p15:guide>
        <p15:guide id="4" orient="horz" pos="340" userDrawn="1">
          <p15:clr>
            <a:srgbClr val="FBAE40"/>
          </p15:clr>
        </p15:guide>
        <p15:guide id="5" orient="horz" pos="567" userDrawn="1">
          <p15:clr>
            <a:srgbClr val="FBAE40"/>
          </p15:clr>
        </p15:guide>
        <p15:guide id="6" orient="horz" pos="794" userDrawn="1">
          <p15:clr>
            <a:srgbClr val="FBAE40"/>
          </p15:clr>
        </p15:guide>
        <p15:guide id="7" orient="horz" pos="1020" userDrawn="1">
          <p15:clr>
            <a:srgbClr val="FBAE40"/>
          </p15:clr>
        </p15:guide>
        <p15:guide id="8" orient="horz" pos="1247" userDrawn="1">
          <p15:clr>
            <a:srgbClr val="FBAE40"/>
          </p15:clr>
        </p15:guide>
        <p15:guide id="9" orient="horz" pos="1474" userDrawn="1">
          <p15:clr>
            <a:srgbClr val="FBAE40"/>
          </p15:clr>
        </p15:guide>
        <p15:guide id="10" orient="horz" pos="1701" userDrawn="1">
          <p15:clr>
            <a:srgbClr val="FBAE40"/>
          </p15:clr>
        </p15:guide>
        <p15:guide id="11" orient="horz" pos="1927" userDrawn="1">
          <p15:clr>
            <a:srgbClr val="FBAE40"/>
          </p15:clr>
        </p15:guide>
        <p15:guide id="12" orient="horz" pos="2154" userDrawn="1">
          <p15:clr>
            <a:srgbClr val="FBAE40"/>
          </p15:clr>
        </p15:guide>
        <p15:guide id="13" orient="horz" pos="2608" userDrawn="1">
          <p15:clr>
            <a:srgbClr val="FBAE40"/>
          </p15:clr>
        </p15:guide>
        <p15:guide id="14" orient="horz" pos="2835" userDrawn="1">
          <p15:clr>
            <a:srgbClr val="FBAE40"/>
          </p15:clr>
        </p15:guide>
        <p15:guide id="15" orient="horz" pos="3061" userDrawn="1">
          <p15:clr>
            <a:srgbClr val="FBAE40"/>
          </p15:clr>
        </p15:guide>
        <p15:guide id="16" orient="horz" pos="3288" userDrawn="1">
          <p15:clr>
            <a:srgbClr val="FBAE40"/>
          </p15:clr>
        </p15:guide>
        <p15:guide id="17" orient="horz" pos="3515" userDrawn="1">
          <p15:clr>
            <a:srgbClr val="FBAE40"/>
          </p15:clr>
        </p15:guide>
        <p15:guide id="18" orient="horz" pos="3742" userDrawn="1">
          <p15:clr>
            <a:srgbClr val="FBAE40"/>
          </p15:clr>
        </p15:guide>
        <p15:guide id="19" orient="horz" pos="3968" userDrawn="1">
          <p15:clr>
            <a:srgbClr val="FBAE40"/>
          </p15:clr>
        </p15:guide>
        <p15:guide id="20" orient="horz" pos="4195" userDrawn="1">
          <p15:clr>
            <a:srgbClr val="FBAE40"/>
          </p15:clr>
        </p15:guide>
        <p15:guide id="21" orient="horz" pos="4422" userDrawn="1">
          <p15:clr>
            <a:srgbClr val="FBAE40"/>
          </p15:clr>
        </p15:guide>
        <p15:guide id="22" orient="horz" pos="4649" userDrawn="1">
          <p15:clr>
            <a:srgbClr val="FBAE40"/>
          </p15:clr>
        </p15:guide>
        <p15:guide id="23" pos="419" userDrawn="1">
          <p15:clr>
            <a:srgbClr val="FBAE40"/>
          </p15:clr>
        </p15:guide>
        <p15:guide id="24" pos="646" userDrawn="1">
          <p15:clr>
            <a:srgbClr val="FBAE40"/>
          </p15:clr>
        </p15:guide>
        <p15:guide id="25" pos="873" userDrawn="1">
          <p15:clr>
            <a:srgbClr val="FBAE40"/>
          </p15:clr>
        </p15:guide>
        <p15:guide id="26" pos="1100" userDrawn="1">
          <p15:clr>
            <a:srgbClr val="FBAE40"/>
          </p15:clr>
        </p15:guide>
        <p15:guide id="27" pos="1327" userDrawn="1">
          <p15:clr>
            <a:srgbClr val="FBAE40"/>
          </p15:clr>
        </p15:guide>
        <p15:guide id="28" pos="1553" userDrawn="1">
          <p15:clr>
            <a:srgbClr val="FBAE40"/>
          </p15:clr>
        </p15:guide>
        <p15:guide id="29" pos="1780" userDrawn="1">
          <p15:clr>
            <a:srgbClr val="FBAE40"/>
          </p15:clr>
        </p15:guide>
        <p15:guide id="30" pos="2007" userDrawn="1">
          <p15:clr>
            <a:srgbClr val="FBAE40"/>
          </p15:clr>
        </p15:guide>
        <p15:guide id="31" pos="2234" userDrawn="1">
          <p15:clr>
            <a:srgbClr val="FBAE40"/>
          </p15:clr>
        </p15:guide>
        <p15:guide id="32" pos="2460" userDrawn="1">
          <p15:clr>
            <a:srgbClr val="FBAE40"/>
          </p15:clr>
        </p15:guide>
        <p15:guide id="33" pos="2687" userDrawn="1">
          <p15:clr>
            <a:srgbClr val="FBAE40"/>
          </p15:clr>
        </p15:guide>
        <p15:guide id="34" pos="2914" userDrawn="1">
          <p15:clr>
            <a:srgbClr val="FBAE40"/>
          </p15:clr>
        </p15:guide>
        <p15:guide id="35" pos="3141" userDrawn="1">
          <p15:clr>
            <a:srgbClr val="FBAE40"/>
          </p15:clr>
        </p15:guide>
        <p15:guide id="36" pos="3368" userDrawn="1">
          <p15:clr>
            <a:srgbClr val="FBAE40"/>
          </p15:clr>
        </p15:guide>
        <p15:guide id="37" pos="3594" userDrawn="1">
          <p15:clr>
            <a:srgbClr val="FBAE40"/>
          </p15:clr>
        </p15:guide>
        <p15:guide id="38" pos="3821" userDrawn="1">
          <p15:clr>
            <a:srgbClr val="FBAE40"/>
          </p15:clr>
        </p15:guide>
        <p15:guide id="39" pos="4048" userDrawn="1">
          <p15:clr>
            <a:srgbClr val="FBAE40"/>
          </p15:clr>
        </p15:guide>
        <p15:guide id="40" pos="4275" userDrawn="1">
          <p15:clr>
            <a:srgbClr val="FBAE40"/>
          </p15:clr>
        </p15:guide>
        <p15:guide id="41" pos="4501" userDrawn="1">
          <p15:clr>
            <a:srgbClr val="FBAE40"/>
          </p15:clr>
        </p15:guide>
        <p15:guide id="42" pos="4728" userDrawn="1">
          <p15:clr>
            <a:srgbClr val="FBAE40"/>
          </p15:clr>
        </p15:guide>
        <p15:guide id="43" pos="4955" userDrawn="1">
          <p15:clr>
            <a:srgbClr val="FBAE40"/>
          </p15:clr>
        </p15:guide>
        <p15:guide id="44" pos="5182" userDrawn="1">
          <p15:clr>
            <a:srgbClr val="FBAE40"/>
          </p15:clr>
        </p15:guide>
        <p15:guide id="45" pos="5408" userDrawn="1">
          <p15:clr>
            <a:srgbClr val="FBAE40"/>
          </p15:clr>
        </p15:guide>
        <p15:guide id="46" pos="5635" userDrawn="1">
          <p15:clr>
            <a:srgbClr val="FBAE40"/>
          </p15:clr>
        </p15:guide>
        <p15:guide id="47" pos="5862" userDrawn="1">
          <p15:clr>
            <a:srgbClr val="FBAE40"/>
          </p15:clr>
        </p15:guide>
        <p15:guide id="48" pos="6089" userDrawn="1">
          <p15:clr>
            <a:srgbClr val="FBAE40"/>
          </p15:clr>
        </p15:guide>
        <p15:guide id="49" pos="6316" userDrawn="1">
          <p15:clr>
            <a:srgbClr val="FBAE40"/>
          </p15:clr>
        </p15:guide>
        <p15:guide id="50" pos="65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lajd - tytuł + zawartość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dirty="0"/>
              <a:t>Kliknij, aby edytować style wzorca tekstu</a:t>
            </a:r>
          </a:p>
          <a:p>
            <a:pPr lvl="1"/>
            <a:r>
              <a:rPr lang="pl-PL" dirty="0"/>
              <a:t>Drugi poziom</a:t>
            </a:r>
          </a:p>
          <a:p>
            <a:pPr lvl="2"/>
            <a:r>
              <a:rPr lang="pl-PL" dirty="0"/>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90527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Slajd - tytuł + 2 elementy zawartości z paski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a:t>Kliknij, aby edytować style wzorca tekstu</a:t>
            </a:r>
          </a:p>
          <a:p>
            <a:pPr lvl="1"/>
            <a:r>
              <a:rPr lang="pl-PL"/>
              <a:t>Drugi poziom</a:t>
            </a:r>
          </a:p>
          <a:p>
            <a:pPr lvl="2"/>
            <a:r>
              <a:rPr lang="pl-PL"/>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Tree>
    <p:extLst>
      <p:ext uri="{BB962C8B-B14F-4D97-AF65-F5344CB8AC3E}">
        <p14:creationId xmlns:p14="http://schemas.microsoft.com/office/powerpoint/2010/main" val="3134000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ajd - tytuł + zdjęcie + zawartość z paskiem">
    <p:spTree>
      <p:nvGrpSpPr>
        <p:cNvPr id="1" name=""/>
        <p:cNvGrpSpPr/>
        <p:nvPr/>
      </p:nvGrpSpPr>
      <p:grpSpPr>
        <a:xfrm>
          <a:off x="0" y="0"/>
          <a:ext cx="0" cy="0"/>
          <a:chOff x="0" y="0"/>
          <a:chExt cx="0" cy="0"/>
        </a:xfrm>
      </p:grpSpPr>
      <p:sp>
        <p:nvSpPr>
          <p:cNvPr id="2" name="Title 1"/>
          <p:cNvSpPr>
            <a:spLocks noGrp="1"/>
          </p:cNvSpPr>
          <p:nvPr>
            <p:ph type="title"/>
          </p:nvPr>
        </p:nvSpPr>
        <p:spPr>
          <a:xfrm>
            <a:off x="5345906" y="899836"/>
            <a:ext cx="4320000" cy="1080001"/>
          </a:xfrm>
        </p:spPr>
        <p:txBody>
          <a:bodyPr/>
          <a:lstStyle/>
          <a:p>
            <a:r>
              <a:rPr lang="pl-PL"/>
              <a:t>Kliknij, aby edytować styl</a:t>
            </a:r>
            <a:endParaRPr lang="en-US" dirty="0"/>
          </a:p>
        </p:txBody>
      </p:sp>
      <p:sp>
        <p:nvSpPr>
          <p:cNvPr id="3" name="Content Placeholder 2"/>
          <p:cNvSpPr>
            <a:spLocks noGrp="1"/>
          </p:cNvSpPr>
          <p:nvPr>
            <p:ph sz="half" idx="1"/>
          </p:nvPr>
        </p:nvSpPr>
        <p:spPr>
          <a:xfrm>
            <a:off x="5345906" y="1979837"/>
            <a:ext cx="4320382" cy="4680002"/>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141AAA0E-45E9-08FB-9373-71A084B88847}"/>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7" name="Symbol zastępczy obrazu 6">
            <a:extLst>
              <a:ext uri="{FF2B5EF4-FFF2-40B4-BE49-F238E27FC236}">
                <a16:creationId xmlns:a16="http://schemas.microsoft.com/office/drawing/2014/main" id="{E681B9F9-7BA5-2D43-A1BD-8AF5D0250636}"/>
              </a:ext>
            </a:extLst>
          </p:cNvPr>
          <p:cNvSpPr>
            <a:spLocks noGrp="1"/>
          </p:cNvSpPr>
          <p:nvPr>
            <p:ph type="pic" sz="quarter" idx="11"/>
          </p:nvPr>
        </p:nvSpPr>
        <p:spPr>
          <a:xfrm>
            <a:off x="0" y="900113"/>
            <a:ext cx="4986338" cy="5759726"/>
          </a:xfrm>
          <a:solidFill>
            <a:schemeClr val="bg1">
              <a:lumMod val="95000"/>
            </a:schemeClr>
          </a:solidFill>
        </p:spPr>
        <p:txBody>
          <a:bodyPr anchor="ctr" anchorCtr="0"/>
          <a:lstStyle>
            <a:lvl1pPr algn="ctr">
              <a:buFont typeface="Arial" panose="020B0604020202020204" pitchFamily="34" charset="0"/>
              <a:buNone/>
              <a:defRPr sz="1000"/>
            </a:lvl1pPr>
          </a:lstStyle>
          <a:p>
            <a:r>
              <a:rPr lang="pl-PL"/>
              <a:t>Kliknij ikonę, aby dodać obraz</a:t>
            </a:r>
            <a:endParaRPr lang="pl-PL" dirty="0"/>
          </a:p>
        </p:txBody>
      </p:sp>
    </p:spTree>
    <p:extLst>
      <p:ext uri="{BB962C8B-B14F-4D97-AF65-F5344CB8AC3E}">
        <p14:creationId xmlns:p14="http://schemas.microsoft.com/office/powerpoint/2010/main" val="1453987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1_Slajd - tytuł + zawartość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6BE561E-99B3-4335-3AEE-43699306B9E0}"/>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630E28BA-19A4-6182-CE10-65107EDF6B75}"/>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169991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1_Slajd - tytuł + 2 elementy zawartości bez pask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1025906" y="1979837"/>
            <a:ext cx="4140000" cy="4680018"/>
          </a:xfrm>
        </p:spPr>
        <p:txBody>
          <a:bodyPr/>
          <a:lstStyle/>
          <a:p>
            <a:pPr lvl="0"/>
            <a:r>
              <a:rPr lang="pl-PL" dirty="0"/>
              <a:t>Kliknij, aby edytować style wzorca tekstu</a:t>
            </a:r>
          </a:p>
          <a:p>
            <a:pPr lvl="1"/>
            <a:r>
              <a:rPr lang="pl-PL" dirty="0"/>
              <a:t>Drugi poziom</a:t>
            </a:r>
          </a:p>
          <a:p>
            <a:pPr lvl="2"/>
            <a:r>
              <a:rPr lang="pl-PL" dirty="0"/>
              <a:t>Trzeci poziom</a:t>
            </a:r>
          </a:p>
        </p:txBody>
      </p:sp>
      <p:sp>
        <p:nvSpPr>
          <p:cNvPr id="4" name="Content Placeholder 3"/>
          <p:cNvSpPr>
            <a:spLocks noGrp="1"/>
          </p:cNvSpPr>
          <p:nvPr>
            <p:ph sz="half" idx="2"/>
          </p:nvPr>
        </p:nvSpPr>
        <p:spPr>
          <a:xfrm>
            <a:off x="5525906" y="1979613"/>
            <a:ext cx="4140000" cy="4680226"/>
          </a:xfrm>
        </p:spPr>
        <p:txBody>
          <a:bodyPr/>
          <a:lstStyle/>
          <a:p>
            <a:pPr lvl="0"/>
            <a:r>
              <a:rPr lang="pl-PL"/>
              <a:t>Kliknij, aby edytować style wzorca tekstu</a:t>
            </a:r>
          </a:p>
          <a:p>
            <a:pPr lvl="1"/>
            <a:r>
              <a:rPr lang="pl-PL"/>
              <a:t>Drugi poziom</a:t>
            </a:r>
          </a:p>
          <a:p>
            <a:pPr lvl="2"/>
            <a:r>
              <a:rPr lang="pl-PL"/>
              <a:t>Trzeci poziom</a:t>
            </a:r>
          </a:p>
        </p:txBody>
      </p:sp>
      <p:sp>
        <p:nvSpPr>
          <p:cNvPr id="5" name="Symbol zastępczy numeru slajdu 4">
            <a:extLst>
              <a:ext uri="{FF2B5EF4-FFF2-40B4-BE49-F238E27FC236}">
                <a16:creationId xmlns:a16="http://schemas.microsoft.com/office/drawing/2014/main" id="{9A72189C-757E-47DF-313E-E0F36399C09C}"/>
              </a:ext>
            </a:extLst>
          </p:cNvPr>
          <p:cNvSpPr>
            <a:spLocks noGrp="1"/>
          </p:cNvSpPr>
          <p:nvPr>
            <p:ph type="sldNum" sz="quarter" idx="10"/>
          </p:nvPr>
        </p:nvSpPr>
        <p:spPr/>
        <p:txBody>
          <a:bodyPr/>
          <a:lstStyle/>
          <a:p>
            <a:fld id="{EB4015AA-59F6-416B-87A6-8E3D940284E2}" type="slidenum">
              <a:rPr lang="pl-PL" smtClean="0"/>
              <a:pPr/>
              <a:t>‹#›</a:t>
            </a:fld>
            <a:endParaRPr lang="pl-PL" dirty="0"/>
          </a:p>
        </p:txBody>
      </p:sp>
      <p:sp>
        <p:nvSpPr>
          <p:cNvPr id="6" name="Prostokąt 5">
            <a:extLst>
              <a:ext uri="{FF2B5EF4-FFF2-40B4-BE49-F238E27FC236}">
                <a16:creationId xmlns:a16="http://schemas.microsoft.com/office/drawing/2014/main" id="{E363107C-97A9-9A5D-A2A2-E6ABB7ED4C62}"/>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895970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5525" y="899836"/>
            <a:ext cx="8640381" cy="1080001"/>
          </a:xfrm>
          <a:prstGeom prst="rect">
            <a:avLst/>
          </a:prstGeom>
        </p:spPr>
        <p:txBody>
          <a:bodyPr vert="horz" lIns="0" tIns="0" rIns="0" bIns="0" rtlCol="0" anchor="t" anchorCtr="0">
            <a:normAutofit/>
          </a:bodyPr>
          <a:lstStyle/>
          <a:p>
            <a:r>
              <a:rPr lang="pl-PL" dirty="0"/>
              <a:t>Kliknij, aby edytować styl</a:t>
            </a:r>
            <a:endParaRPr lang="en-US" dirty="0"/>
          </a:p>
        </p:txBody>
      </p:sp>
      <p:sp>
        <p:nvSpPr>
          <p:cNvPr id="3" name="Text Placeholder 2"/>
          <p:cNvSpPr>
            <a:spLocks noGrp="1"/>
          </p:cNvSpPr>
          <p:nvPr>
            <p:ph type="body" idx="1"/>
          </p:nvPr>
        </p:nvSpPr>
        <p:spPr>
          <a:xfrm>
            <a:off x="1025907" y="1979837"/>
            <a:ext cx="8640382" cy="4680002"/>
          </a:xfrm>
          <a:prstGeom prst="rect">
            <a:avLst/>
          </a:prstGeom>
        </p:spPr>
        <p:txBody>
          <a:bodyPr vert="horz" lIns="0" tIns="0" rIns="0" bIns="0" rtlCol="0">
            <a:normAutofit/>
          </a:bodyPr>
          <a:lstStyle/>
          <a:p>
            <a:pPr lvl="0"/>
            <a:r>
              <a:rPr lang="pl-PL" dirty="0"/>
              <a:t>Kliknij, aby edytować style wzorca tekstu</a:t>
            </a:r>
          </a:p>
          <a:p>
            <a:pPr lvl="1"/>
            <a:r>
              <a:rPr lang="pl-PL" dirty="0"/>
              <a:t>Drugi poziom</a:t>
            </a:r>
          </a:p>
          <a:p>
            <a:pPr lvl="2"/>
            <a:r>
              <a:rPr lang="pl-PL" dirty="0"/>
              <a:t>Trzeci poziom</a:t>
            </a:r>
            <a:endParaRPr lang="en-US" dirty="0"/>
          </a:p>
        </p:txBody>
      </p:sp>
      <p:sp>
        <p:nvSpPr>
          <p:cNvPr id="10" name="Prostokąt 9">
            <a:extLst>
              <a:ext uri="{FF2B5EF4-FFF2-40B4-BE49-F238E27FC236}">
                <a16:creationId xmlns:a16="http://schemas.microsoft.com/office/drawing/2014/main" id="{617E16B8-2BD0-D12E-978E-94E428DF9717}"/>
              </a:ext>
            </a:extLst>
          </p:cNvPr>
          <p:cNvSpPr/>
          <p:nvPr userDrawn="1"/>
        </p:nvSpPr>
        <p:spPr>
          <a:xfrm>
            <a:off x="1025870" y="0"/>
            <a:ext cx="1080742" cy="1793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11">
            <a:extLst>
              <a:ext uri="{FF2B5EF4-FFF2-40B4-BE49-F238E27FC236}">
                <a16:creationId xmlns:a16="http://schemas.microsoft.com/office/drawing/2014/main" id="{662915FD-1FF3-5CF3-5C57-034114B5E6A2}"/>
              </a:ext>
            </a:extLst>
          </p:cNvPr>
          <p:cNvSpPr/>
          <p:nvPr userDrawn="1"/>
        </p:nvSpPr>
        <p:spPr>
          <a:xfrm>
            <a:off x="2106612" y="0"/>
            <a:ext cx="7559293"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3">
            <a:extLst>
              <a:ext uri="{FF2B5EF4-FFF2-40B4-BE49-F238E27FC236}">
                <a16:creationId xmlns:a16="http://schemas.microsoft.com/office/drawing/2014/main" id="{5026AD61-FC69-65FC-05E3-06AA14C89304}"/>
              </a:ext>
            </a:extLst>
          </p:cNvPr>
          <p:cNvSpPr>
            <a:spLocks noGrp="1"/>
          </p:cNvSpPr>
          <p:nvPr>
            <p:ph type="sldNum" sz="quarter" idx="4"/>
          </p:nvPr>
        </p:nvSpPr>
        <p:spPr>
          <a:xfrm>
            <a:off x="8585200" y="7019837"/>
            <a:ext cx="1080000" cy="180000"/>
          </a:xfrm>
          <a:prstGeom prst="rect">
            <a:avLst/>
          </a:prstGeom>
          <a:noFill/>
        </p:spPr>
        <p:txBody>
          <a:bodyPr vert="horz" lIns="0" tIns="72000" rIns="0" bIns="72000" rtlCol="0" anchor="ctr" anchorCtr="0"/>
          <a:lstStyle>
            <a:lvl1pPr algn="r">
              <a:defRPr sz="1000">
                <a:solidFill>
                  <a:schemeClr val="tx2"/>
                </a:solidFill>
                <a:latin typeface="Open Sans" pitchFamily="2" charset="0"/>
                <a:ea typeface="Open Sans" pitchFamily="2" charset="0"/>
                <a:cs typeface="Open Sans" pitchFamily="2" charset="0"/>
              </a:defRPr>
            </a:lvl1pPr>
          </a:lstStyle>
          <a:p>
            <a:fld id="{EB4015AA-59F6-416B-87A6-8E3D940284E2}" type="slidenum">
              <a:rPr lang="pl-PL" smtClean="0"/>
              <a:pPr/>
              <a:t>‹#›</a:t>
            </a:fld>
            <a:endParaRPr lang="pl-PL" dirty="0"/>
          </a:p>
        </p:txBody>
      </p:sp>
      <p:sp>
        <p:nvSpPr>
          <p:cNvPr id="7" name="Prostokąt 6">
            <a:extLst>
              <a:ext uri="{FF2B5EF4-FFF2-40B4-BE49-F238E27FC236}">
                <a16:creationId xmlns:a16="http://schemas.microsoft.com/office/drawing/2014/main" id="{4C2A84FB-402E-BB6C-632B-D1ADD49B7D8C}"/>
              </a:ext>
            </a:extLst>
          </p:cNvPr>
          <p:cNvSpPr/>
          <p:nvPr userDrawn="1"/>
        </p:nvSpPr>
        <p:spPr>
          <a:xfrm>
            <a:off x="8585546" y="7380288"/>
            <a:ext cx="1080742" cy="179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286163953"/>
      </p:ext>
    </p:extLst>
  </p:cSld>
  <p:clrMap bg1="lt1" tx1="dk1" bg2="lt2" tx2="dk2" accent1="accent1" accent2="accent2" accent3="accent3" accent4="accent4" accent5="accent5" accent6="accent6" hlink="hlink" folHlink="folHlink"/>
  <p:sldLayoutIdLst>
    <p:sldLayoutId id="2147483709" r:id="rId1"/>
    <p:sldLayoutId id="2147483725" r:id="rId2"/>
    <p:sldLayoutId id="2147483720" r:id="rId3"/>
    <p:sldLayoutId id="2147483721" r:id="rId4"/>
    <p:sldLayoutId id="2147483710" r:id="rId5"/>
    <p:sldLayoutId id="2147483712" r:id="rId6"/>
    <p:sldLayoutId id="2147483726" r:id="rId7"/>
    <p:sldLayoutId id="2147483740" r:id="rId8"/>
    <p:sldLayoutId id="2147483723" r:id="rId9"/>
    <p:sldLayoutId id="2147483728" r:id="rId10"/>
    <p:sldLayoutId id="2147483741" r:id="rId11"/>
  </p:sldLayoutIdLst>
  <p:hf hdr="0" ftr="0"/>
  <p:txStyles>
    <p:titleStyle>
      <a:lvl1pPr algn="l" defTabSz="1007943" rtl="0" eaLnBrk="1" latinLnBrk="0" hangingPunct="1">
        <a:lnSpc>
          <a:spcPts val="3600"/>
        </a:lnSpc>
        <a:spcBef>
          <a:spcPct val="0"/>
        </a:spcBef>
        <a:buNone/>
        <a:defRPr sz="2800" b="1" kern="1200">
          <a:solidFill>
            <a:schemeClr val="tx2"/>
          </a:solidFill>
          <a:latin typeface="Open Sans" pitchFamily="2" charset="0"/>
          <a:ea typeface="Open Sans" pitchFamily="2" charset="0"/>
          <a:cs typeface="Open Sans" pitchFamily="2" charset="0"/>
        </a:defRPr>
      </a:lvl1pPr>
    </p:titleStyle>
    <p:bodyStyle>
      <a:lvl1pPr marL="251986" indent="-251986" algn="l" defTabSz="1007943" rtl="0" eaLnBrk="1" latinLnBrk="0" hangingPunct="1">
        <a:lnSpc>
          <a:spcPts val="2400"/>
        </a:lnSpc>
        <a:spcBef>
          <a:spcPts val="1102"/>
        </a:spcBef>
        <a:buClr>
          <a:schemeClr val="accent1"/>
        </a:buClr>
        <a:buFontTx/>
        <a:buBlip>
          <a:blip r:embed="rId13"/>
        </a:buBlip>
        <a:defRPr sz="1800" kern="1200">
          <a:solidFill>
            <a:schemeClr val="tx1"/>
          </a:solidFill>
          <a:latin typeface="Open Sans" pitchFamily="2" charset="0"/>
          <a:ea typeface="Open Sans" pitchFamily="2" charset="0"/>
          <a:cs typeface="Open Sans" pitchFamily="2" charset="0"/>
        </a:defRPr>
      </a:lvl1pPr>
      <a:lvl2pPr marL="755957" indent="-251986" algn="l" defTabSz="1007943" rtl="0" eaLnBrk="1" latinLnBrk="0" hangingPunct="1">
        <a:lnSpc>
          <a:spcPts val="2400"/>
        </a:lnSpc>
        <a:spcBef>
          <a:spcPts val="551"/>
        </a:spcBef>
        <a:buFontTx/>
        <a:buBlip>
          <a:blip r:embed="rId14"/>
        </a:buBlip>
        <a:defRPr sz="1800" kern="1200">
          <a:solidFill>
            <a:schemeClr val="tx1"/>
          </a:solidFill>
          <a:latin typeface="Open Sans" pitchFamily="2" charset="0"/>
          <a:ea typeface="Open Sans" pitchFamily="2" charset="0"/>
          <a:cs typeface="Open Sans" pitchFamily="2" charset="0"/>
        </a:defRPr>
      </a:lvl2pPr>
      <a:lvl3pPr marL="1259929" indent="-251986" algn="l" defTabSz="1007943" rtl="0" eaLnBrk="1" latinLnBrk="0" hangingPunct="1">
        <a:lnSpc>
          <a:spcPts val="2400"/>
        </a:lnSpc>
        <a:spcBef>
          <a:spcPts val="551"/>
        </a:spcBef>
        <a:buFontTx/>
        <a:buBlip>
          <a:blip r:embed="rId15"/>
        </a:buBlip>
        <a:defRPr sz="1800" kern="1200">
          <a:solidFill>
            <a:schemeClr val="tx1"/>
          </a:solidFill>
          <a:latin typeface="Open Sans" pitchFamily="2" charset="0"/>
          <a:ea typeface="Open Sans" pitchFamily="2" charset="0"/>
          <a:cs typeface="Open Sans" pitchFamily="2" charset="0"/>
        </a:defRPr>
      </a:lvl3pPr>
      <a:lvl4pPr marL="1763900"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4pPr>
      <a:lvl5pPr marL="2267872" indent="-251986" algn="l" defTabSz="1007943" rtl="0" eaLnBrk="1" latinLnBrk="0" hangingPunct="1">
        <a:lnSpc>
          <a:spcPts val="2400"/>
        </a:lnSpc>
        <a:spcBef>
          <a:spcPts val="551"/>
        </a:spcBef>
        <a:buFont typeface="Arial" panose="020B0604020202020204" pitchFamily="34" charset="0"/>
        <a:buChar char="•"/>
        <a:defRPr sz="1800" kern="1200">
          <a:solidFill>
            <a:schemeClr val="tx1"/>
          </a:solidFill>
          <a:latin typeface="Open Sans" pitchFamily="2" charset="0"/>
          <a:ea typeface="Open Sans" pitchFamily="2" charset="0"/>
          <a:cs typeface="Open Sans" pitchFamily="2" charset="0"/>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93" userDrawn="1">
          <p15:clr>
            <a:srgbClr val="F26B43"/>
          </p15:clr>
        </p15:guide>
        <p15:guide id="2" pos="419" userDrawn="1">
          <p15:clr>
            <a:srgbClr val="F26B43"/>
          </p15:clr>
        </p15:guide>
        <p15:guide id="3" pos="646" userDrawn="1">
          <p15:clr>
            <a:srgbClr val="F26B43"/>
          </p15:clr>
        </p15:guide>
        <p15:guide id="4" pos="873" userDrawn="1">
          <p15:clr>
            <a:srgbClr val="F26B43"/>
          </p15:clr>
        </p15:guide>
        <p15:guide id="5" pos="1100" userDrawn="1">
          <p15:clr>
            <a:srgbClr val="F26B43"/>
          </p15:clr>
        </p15:guide>
        <p15:guide id="6" pos="1327" userDrawn="1">
          <p15:clr>
            <a:srgbClr val="F26B43"/>
          </p15:clr>
        </p15:guide>
        <p15:guide id="7" pos="1553" userDrawn="1">
          <p15:clr>
            <a:srgbClr val="F26B43"/>
          </p15:clr>
        </p15:guide>
        <p15:guide id="8" pos="1780" userDrawn="1">
          <p15:clr>
            <a:srgbClr val="F26B43"/>
          </p15:clr>
        </p15:guide>
        <p15:guide id="9" pos="2007" userDrawn="1">
          <p15:clr>
            <a:srgbClr val="F26B43"/>
          </p15:clr>
        </p15:guide>
        <p15:guide id="10" pos="2234" userDrawn="1">
          <p15:clr>
            <a:srgbClr val="F26B43"/>
          </p15:clr>
        </p15:guide>
        <p15:guide id="11" pos="2460" userDrawn="1">
          <p15:clr>
            <a:srgbClr val="F26B43"/>
          </p15:clr>
        </p15:guide>
        <p15:guide id="12" pos="2687" userDrawn="1">
          <p15:clr>
            <a:srgbClr val="F26B43"/>
          </p15:clr>
        </p15:guide>
        <p15:guide id="13" pos="2914" userDrawn="1">
          <p15:clr>
            <a:srgbClr val="F26B43"/>
          </p15:clr>
        </p15:guide>
        <p15:guide id="14" pos="3141" userDrawn="1">
          <p15:clr>
            <a:srgbClr val="F26B43"/>
          </p15:clr>
        </p15:guide>
        <p15:guide id="15" pos="3368" userDrawn="1">
          <p15:clr>
            <a:srgbClr val="F26B43"/>
          </p15:clr>
        </p15:guide>
        <p15:guide id="16" pos="3594" userDrawn="1">
          <p15:clr>
            <a:srgbClr val="F26B43"/>
          </p15:clr>
        </p15:guide>
        <p15:guide id="17" pos="3821" userDrawn="1">
          <p15:clr>
            <a:srgbClr val="F26B43"/>
          </p15:clr>
        </p15:guide>
        <p15:guide id="18" pos="4048" userDrawn="1">
          <p15:clr>
            <a:srgbClr val="F26B43"/>
          </p15:clr>
        </p15:guide>
        <p15:guide id="19" pos="4275" userDrawn="1">
          <p15:clr>
            <a:srgbClr val="F26B43"/>
          </p15:clr>
        </p15:guide>
        <p15:guide id="20" pos="4501" userDrawn="1">
          <p15:clr>
            <a:srgbClr val="F26B43"/>
          </p15:clr>
        </p15:guide>
        <p15:guide id="21" pos="4728" userDrawn="1">
          <p15:clr>
            <a:srgbClr val="F26B43"/>
          </p15:clr>
        </p15:guide>
        <p15:guide id="22" pos="4955" userDrawn="1">
          <p15:clr>
            <a:srgbClr val="F26B43"/>
          </p15:clr>
        </p15:guide>
        <p15:guide id="23" pos="5182" userDrawn="1">
          <p15:clr>
            <a:srgbClr val="F26B43"/>
          </p15:clr>
        </p15:guide>
        <p15:guide id="24" pos="5408" userDrawn="1">
          <p15:clr>
            <a:srgbClr val="F26B43"/>
          </p15:clr>
        </p15:guide>
        <p15:guide id="25" pos="5635" userDrawn="1">
          <p15:clr>
            <a:srgbClr val="F26B43"/>
          </p15:clr>
        </p15:guide>
        <p15:guide id="26" pos="5862" userDrawn="1">
          <p15:clr>
            <a:srgbClr val="F26B43"/>
          </p15:clr>
        </p15:guide>
        <p15:guide id="27" pos="6089" userDrawn="1">
          <p15:clr>
            <a:srgbClr val="F26B43"/>
          </p15:clr>
        </p15:guide>
        <p15:guide id="28" pos="6316" userDrawn="1">
          <p15:clr>
            <a:srgbClr val="F26B43"/>
          </p15:clr>
        </p15:guide>
        <p15:guide id="29" pos="6542" userDrawn="1">
          <p15:clr>
            <a:srgbClr val="F26B43"/>
          </p15:clr>
        </p15:guide>
        <p15:guide id="30" orient="horz" pos="113" userDrawn="1">
          <p15:clr>
            <a:srgbClr val="F26B43"/>
          </p15:clr>
        </p15:guide>
        <p15:guide id="31" orient="horz" pos="340" userDrawn="1">
          <p15:clr>
            <a:srgbClr val="F26B43"/>
          </p15:clr>
        </p15:guide>
        <p15:guide id="32" orient="horz" pos="567" userDrawn="1">
          <p15:clr>
            <a:srgbClr val="F26B43"/>
          </p15:clr>
        </p15:guide>
        <p15:guide id="33" orient="horz" pos="794" userDrawn="1">
          <p15:clr>
            <a:srgbClr val="F26B43"/>
          </p15:clr>
        </p15:guide>
        <p15:guide id="34" orient="horz" pos="1020" userDrawn="1">
          <p15:clr>
            <a:srgbClr val="F26B43"/>
          </p15:clr>
        </p15:guide>
        <p15:guide id="35" orient="horz" pos="1247" userDrawn="1">
          <p15:clr>
            <a:srgbClr val="F26B43"/>
          </p15:clr>
        </p15:guide>
        <p15:guide id="36" orient="horz" pos="1474" userDrawn="1">
          <p15:clr>
            <a:srgbClr val="F26B43"/>
          </p15:clr>
        </p15:guide>
        <p15:guide id="37" orient="horz" pos="1701" userDrawn="1">
          <p15:clr>
            <a:srgbClr val="F26B43"/>
          </p15:clr>
        </p15:guide>
        <p15:guide id="38" orient="horz" pos="1927" userDrawn="1">
          <p15:clr>
            <a:srgbClr val="F26B43"/>
          </p15:clr>
        </p15:guide>
        <p15:guide id="39" orient="horz" pos="2154" userDrawn="1">
          <p15:clr>
            <a:srgbClr val="F26B43"/>
          </p15:clr>
        </p15:guide>
        <p15:guide id="40" orient="horz" pos="2381" userDrawn="1">
          <p15:clr>
            <a:srgbClr val="F26B43"/>
          </p15:clr>
        </p15:guide>
        <p15:guide id="41" orient="horz" pos="2608" userDrawn="1">
          <p15:clr>
            <a:srgbClr val="F26B43"/>
          </p15:clr>
        </p15:guide>
        <p15:guide id="42" orient="horz" pos="2835" userDrawn="1">
          <p15:clr>
            <a:srgbClr val="F26B43"/>
          </p15:clr>
        </p15:guide>
        <p15:guide id="43" orient="horz" pos="3061" userDrawn="1">
          <p15:clr>
            <a:srgbClr val="F26B43"/>
          </p15:clr>
        </p15:guide>
        <p15:guide id="44" orient="horz" pos="3288" userDrawn="1">
          <p15:clr>
            <a:srgbClr val="F26B43"/>
          </p15:clr>
        </p15:guide>
        <p15:guide id="45" orient="horz" pos="3515" userDrawn="1">
          <p15:clr>
            <a:srgbClr val="F26B43"/>
          </p15:clr>
        </p15:guide>
        <p15:guide id="46" orient="horz" pos="3742" userDrawn="1">
          <p15:clr>
            <a:srgbClr val="F26B43"/>
          </p15:clr>
        </p15:guide>
        <p15:guide id="47" orient="horz" pos="3968" userDrawn="1">
          <p15:clr>
            <a:srgbClr val="F26B43"/>
          </p15:clr>
        </p15:guide>
        <p15:guide id="48" orient="horz" pos="4195" userDrawn="1">
          <p15:clr>
            <a:srgbClr val="F26B43"/>
          </p15:clr>
        </p15:guide>
        <p15:guide id="49" orient="horz" pos="4422" userDrawn="1">
          <p15:clr>
            <a:srgbClr val="F26B43"/>
          </p15:clr>
        </p15:guide>
        <p15:guide id="50" orient="horz" pos="464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hyperlink" Target="https://www.fao.org/uploads/media/Codex_2004_sampling_CAC_GL_50.pdf" TargetMode="External"/><Relationship Id="rId2" Type="http://schemas.openxmlformats.org/officeDocument/2006/relationships/hyperlink" Target="https://link.springer.com/book/10.1007/978-90-481-9634-0" TargetMode="External"/><Relationship Id="rId1" Type="http://schemas.openxmlformats.org/officeDocument/2006/relationships/slideLayout" Target="../slideLayouts/slideLayout5.xml"/><Relationship Id="rId5" Type="http://schemas.openxmlformats.org/officeDocument/2006/relationships/hyperlink" Target="https://food.ec.europa.eu/document/download/c6f5bac1-3981-4b8e-ab92-8baf07528560_en?filename=cs_contaminants_sampling_guidance-sampling-final_en.pdf" TargetMode="External"/><Relationship Id="rId4" Type="http://schemas.openxmlformats.org/officeDocument/2006/relationships/hyperlink" Target="https://food.ec.europa.eu/document/download/5e7138d9-26c5-4f38-900c-9933fe605a92_en?filename=cs_contaminants_sampling_analysis-guidance-2010_en.pdf"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oleObject" Target="../embeddings/oleObject1.bin"/><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oleObject" Target="../embeddings/oleObject2.bin"/><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id="{2726208F-D6F7-1381-5132-3B60A6BFE74B}"/>
              </a:ext>
            </a:extLst>
          </p:cNvPr>
          <p:cNvSpPr>
            <a:spLocks noGrp="1"/>
          </p:cNvSpPr>
          <p:nvPr>
            <p:ph type="ctrTitle"/>
          </p:nvPr>
        </p:nvSpPr>
        <p:spPr>
          <a:xfrm>
            <a:off x="1385877" y="2771725"/>
            <a:ext cx="7920115" cy="3456384"/>
          </a:xfrm>
        </p:spPr>
        <p:txBody>
          <a:bodyPr>
            <a:normAutofit/>
          </a:bodyPr>
          <a:lstStyle/>
          <a:p>
            <a:r>
              <a:rPr lang="pl-PL" sz="1800" dirty="0"/>
              <a:t>Szkolenie realizowane w ramach projektu FERS.01.13-IP.07-0005/24 </a:t>
            </a:r>
            <a:r>
              <a:rPr lang="pl-PL" sz="1800" dirty="0" err="1"/>
              <a:t>pn</a:t>
            </a:r>
            <a:r>
              <a:rPr lang="pl-PL" sz="1800" dirty="0"/>
              <a:t>: „Podniesienie kompetencji pracowników i pracowniczek Państwowej Inspekcji Sanitarnej w zakresie bezpieczeństwa żywności i żywienia, higieny środowiska oraz higieny radiacyjnej”</a:t>
            </a:r>
            <a:br>
              <a:rPr lang="pl-PL" sz="1800" dirty="0"/>
            </a:br>
            <a:br>
              <a:rPr lang="pl-PL" sz="1800" dirty="0"/>
            </a:br>
            <a:r>
              <a:rPr lang="pl-PL" sz="1800" dirty="0"/>
              <a:t>Dofinansowanie projektu z UE: 2 927 147,78 PLN</a:t>
            </a:r>
          </a:p>
        </p:txBody>
      </p:sp>
      <p:sp>
        <p:nvSpPr>
          <p:cNvPr id="2" name="Symbol zastępczy daty 1">
            <a:extLst>
              <a:ext uri="{FF2B5EF4-FFF2-40B4-BE49-F238E27FC236}">
                <a16:creationId xmlns:a16="http://schemas.microsoft.com/office/drawing/2014/main" id="{01A395D3-35E7-4FC6-9F13-A51704F85134}"/>
              </a:ext>
            </a:extLst>
          </p:cNvPr>
          <p:cNvSpPr>
            <a:spLocks noGrp="1"/>
          </p:cNvSpPr>
          <p:nvPr>
            <p:ph type="dt" sz="half" idx="10"/>
          </p:nvPr>
        </p:nvSpPr>
        <p:spPr/>
        <p:txBody>
          <a:bodyPr/>
          <a:lstStyle/>
          <a:p>
            <a:fld id="{A83385F5-A64F-428D-9CAC-5D502640F501}" type="datetime1">
              <a:rPr lang="pl-PL" smtClean="0"/>
              <a:t>11.09.2025</a:t>
            </a:fld>
            <a:endParaRPr lang="pl-PL" dirty="0"/>
          </a:p>
        </p:txBody>
      </p:sp>
    </p:spTree>
    <p:extLst>
      <p:ext uri="{BB962C8B-B14F-4D97-AF65-F5344CB8AC3E}">
        <p14:creationId xmlns:p14="http://schemas.microsoft.com/office/powerpoint/2010/main" val="1061682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4EC48B4-6D3A-DAEA-7F85-B20CECBC1CCB}"/>
              </a:ext>
            </a:extLst>
          </p:cNvPr>
          <p:cNvSpPr>
            <a:spLocks noGrp="1"/>
          </p:cNvSpPr>
          <p:nvPr>
            <p:ph type="title"/>
          </p:nvPr>
        </p:nvSpPr>
        <p:spPr>
          <a:xfrm>
            <a:off x="1007793" y="611485"/>
            <a:ext cx="8640381" cy="1080001"/>
          </a:xfrm>
        </p:spPr>
        <p:txBody>
          <a:bodyPr>
            <a:normAutofit fontScale="90000"/>
          </a:bodyPr>
          <a:lstStyle/>
          <a:p>
            <a:r>
              <a:rPr lang="pl-PL" dirty="0"/>
              <a:t>Dygresja </a:t>
            </a:r>
            <a:r>
              <a:rPr lang="pl-PL" dirty="0">
                <a:sym typeface="Wingdings" panose="05000000000000000000" pitchFamily="2" charset="2"/>
              </a:rPr>
              <a:t></a:t>
            </a:r>
            <a:r>
              <a:rPr lang="pl-PL" dirty="0"/>
              <a:t> </a:t>
            </a:r>
            <a:br>
              <a:rPr lang="pl-PL" dirty="0"/>
            </a:br>
            <a:r>
              <a:rPr lang="pl-PL" dirty="0"/>
              <a:t>Chemia analityczna w świetle współczesnej metodologii nauk przyrodniczych</a:t>
            </a:r>
          </a:p>
        </p:txBody>
      </p:sp>
      <p:sp>
        <p:nvSpPr>
          <p:cNvPr id="3" name="Symbol zastępczy zawartości 2">
            <a:extLst>
              <a:ext uri="{FF2B5EF4-FFF2-40B4-BE49-F238E27FC236}">
                <a16:creationId xmlns:a16="http://schemas.microsoft.com/office/drawing/2014/main" id="{5C31A720-8FB8-1D83-D1B1-DC8AD8A05A18}"/>
              </a:ext>
            </a:extLst>
          </p:cNvPr>
          <p:cNvSpPr>
            <a:spLocks noGrp="1"/>
          </p:cNvSpPr>
          <p:nvPr>
            <p:ph idx="1"/>
          </p:nvPr>
        </p:nvSpPr>
        <p:spPr>
          <a:xfrm>
            <a:off x="1002524" y="2519835"/>
            <a:ext cx="8640382" cy="4680002"/>
          </a:xfrm>
        </p:spPr>
        <p:txBody>
          <a:bodyPr/>
          <a:lstStyle/>
          <a:p>
            <a:pPr marL="0" indent="0">
              <a:buNone/>
            </a:pPr>
            <a:r>
              <a:rPr lang="pl-PL" b="1" dirty="0"/>
              <a:t>Co to jest prawda</a:t>
            </a:r>
            <a:r>
              <a:rPr lang="pl-PL" dirty="0"/>
              <a:t> w chemii analitycznej?</a:t>
            </a:r>
          </a:p>
          <a:p>
            <a:pPr marL="0" indent="0">
              <a:buNone/>
            </a:pPr>
            <a:r>
              <a:rPr lang="pl-PL" dirty="0"/>
              <a:t>Zgoda wspólnoty naukowców: uznanie danej substancji jako wzorca lub metody jako wzorcowej</a:t>
            </a:r>
          </a:p>
          <a:p>
            <a:pPr>
              <a:buFont typeface="Arial" panose="020B0604020202020204" pitchFamily="34" charset="0"/>
              <a:buChar char="•"/>
            </a:pPr>
            <a:endParaRPr lang="pl-PL" dirty="0"/>
          </a:p>
          <a:p>
            <a:pPr marL="0" indent="0">
              <a:buNone/>
            </a:pPr>
            <a:r>
              <a:rPr lang="pl-PL" b="1" dirty="0"/>
              <a:t>Dla pobierania próbek ustalenie takich metod jest praktycznie niemożliwe – brak wzorców lub metod wzorcowych</a:t>
            </a:r>
          </a:p>
          <a:p>
            <a:pPr marL="0" indent="0">
              <a:buNone/>
            </a:pPr>
            <a:endParaRPr lang="pl-PL" b="1" dirty="0"/>
          </a:p>
          <a:p>
            <a:pPr marL="0" indent="0">
              <a:buNone/>
            </a:pPr>
            <a:r>
              <a:rPr lang="pl-PL" b="1" dirty="0"/>
              <a:t>Jak sobie poradzić?</a:t>
            </a:r>
          </a:p>
          <a:p>
            <a:pPr marL="0" indent="0" algn="ctr">
              <a:buNone/>
            </a:pPr>
            <a:r>
              <a:rPr lang="pl-PL" dirty="0"/>
              <a:t>👉 </a:t>
            </a:r>
            <a:r>
              <a:rPr lang="pl-PL" b="1" dirty="0"/>
              <a:t>USTANOWIENIE WSPÓLNYCH PROCEDUR    </a:t>
            </a:r>
          </a:p>
        </p:txBody>
      </p:sp>
      <p:sp>
        <p:nvSpPr>
          <p:cNvPr id="4" name="Symbol zastępczy numeru slajdu 3">
            <a:extLst>
              <a:ext uri="{FF2B5EF4-FFF2-40B4-BE49-F238E27FC236}">
                <a16:creationId xmlns:a16="http://schemas.microsoft.com/office/drawing/2014/main" id="{AD4950B2-6699-EB5F-760D-E45509F65B31}"/>
              </a:ext>
            </a:extLst>
          </p:cNvPr>
          <p:cNvSpPr>
            <a:spLocks noGrp="1"/>
          </p:cNvSpPr>
          <p:nvPr>
            <p:ph type="sldNum" sz="quarter" idx="10"/>
          </p:nvPr>
        </p:nvSpPr>
        <p:spPr/>
        <p:txBody>
          <a:bodyPr/>
          <a:lstStyle/>
          <a:p>
            <a:fld id="{EB4015AA-59F6-416B-87A6-8E3D940284E2}" type="slidenum">
              <a:rPr lang="pl-PL" smtClean="0"/>
              <a:pPr/>
              <a:t>10</a:t>
            </a:fld>
            <a:endParaRPr lang="pl-PL" dirty="0"/>
          </a:p>
        </p:txBody>
      </p:sp>
    </p:spTree>
    <p:extLst>
      <p:ext uri="{BB962C8B-B14F-4D97-AF65-F5344CB8AC3E}">
        <p14:creationId xmlns:p14="http://schemas.microsoft.com/office/powerpoint/2010/main" val="150007878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5114B7-5526-389E-8F10-223850C1356A}"/>
              </a:ext>
            </a:extLst>
          </p:cNvPr>
          <p:cNvSpPr>
            <a:spLocks noGrp="1"/>
          </p:cNvSpPr>
          <p:nvPr>
            <p:ph type="title"/>
          </p:nvPr>
        </p:nvSpPr>
        <p:spPr>
          <a:xfrm>
            <a:off x="1025907" y="425229"/>
            <a:ext cx="8640381" cy="1080001"/>
          </a:xfrm>
        </p:spPr>
        <p:txBody>
          <a:bodyPr>
            <a:normAutofit fontScale="90000"/>
          </a:bodyPr>
          <a:lstStyle/>
          <a:p>
            <a:r>
              <a:rPr lang="pl-PL" dirty="0"/>
              <a:t>https://food.ec.europa.eu/system/files/2016-10/cs_contaminants_sampling_guidance-sampling-final_en.pdf</a:t>
            </a:r>
          </a:p>
        </p:txBody>
      </p:sp>
      <p:sp>
        <p:nvSpPr>
          <p:cNvPr id="3" name="Symbol zastępczy zawartości 2">
            <a:extLst>
              <a:ext uri="{FF2B5EF4-FFF2-40B4-BE49-F238E27FC236}">
                <a16:creationId xmlns:a16="http://schemas.microsoft.com/office/drawing/2014/main" id="{D7475187-218D-BB7B-EEC8-3B1E9BCC86FC}"/>
              </a:ext>
            </a:extLst>
          </p:cNvPr>
          <p:cNvSpPr>
            <a:spLocks noGrp="1"/>
          </p:cNvSpPr>
          <p:nvPr>
            <p:ph idx="1"/>
          </p:nvPr>
        </p:nvSpPr>
        <p:spPr/>
        <p:txBody>
          <a:bodyPr/>
          <a:lstStyle/>
          <a:p>
            <a:r>
              <a:rPr lang="pl-PL" dirty="0"/>
              <a:t> </a:t>
            </a:r>
          </a:p>
        </p:txBody>
      </p:sp>
      <p:sp>
        <p:nvSpPr>
          <p:cNvPr id="4" name="Symbol zastępczy numeru slajdu 3">
            <a:extLst>
              <a:ext uri="{FF2B5EF4-FFF2-40B4-BE49-F238E27FC236}">
                <a16:creationId xmlns:a16="http://schemas.microsoft.com/office/drawing/2014/main" id="{1F7C96B9-58DA-1E18-7E73-B8E9A62FB451}"/>
              </a:ext>
            </a:extLst>
          </p:cNvPr>
          <p:cNvSpPr>
            <a:spLocks noGrp="1"/>
          </p:cNvSpPr>
          <p:nvPr>
            <p:ph type="sldNum" sz="quarter" idx="10"/>
          </p:nvPr>
        </p:nvSpPr>
        <p:spPr/>
        <p:txBody>
          <a:bodyPr/>
          <a:lstStyle/>
          <a:p>
            <a:fld id="{EB4015AA-59F6-416B-87A6-8E3D940284E2}" type="slidenum">
              <a:rPr lang="pl-PL" smtClean="0"/>
              <a:pPr/>
              <a:t>100</a:t>
            </a:fld>
            <a:endParaRPr lang="pl-PL" dirty="0"/>
          </a:p>
        </p:txBody>
      </p:sp>
      <p:pic>
        <p:nvPicPr>
          <p:cNvPr id="6" name="Obraz 5">
            <a:extLst>
              <a:ext uri="{FF2B5EF4-FFF2-40B4-BE49-F238E27FC236}">
                <a16:creationId xmlns:a16="http://schemas.microsoft.com/office/drawing/2014/main" id="{BBA8B4E2-DA9A-C939-0454-85CA71341DA1}"/>
              </a:ext>
            </a:extLst>
          </p:cNvPr>
          <p:cNvPicPr>
            <a:picLocks noChangeAspect="1"/>
          </p:cNvPicPr>
          <p:nvPr/>
        </p:nvPicPr>
        <p:blipFill>
          <a:blip r:embed="rId2"/>
          <a:stretch>
            <a:fillRect/>
          </a:stretch>
        </p:blipFill>
        <p:spPr>
          <a:xfrm>
            <a:off x="2351500" y="1676306"/>
            <a:ext cx="6233700" cy="5433531"/>
          </a:xfrm>
          <a:prstGeom prst="rect">
            <a:avLst/>
          </a:prstGeom>
        </p:spPr>
      </p:pic>
    </p:spTree>
    <p:extLst>
      <p:ext uri="{BB962C8B-B14F-4D97-AF65-F5344CB8AC3E}">
        <p14:creationId xmlns:p14="http://schemas.microsoft.com/office/powerpoint/2010/main" val="25373788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34D450B-103C-AD69-83EA-98ED77DB6419}"/>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1ECDCB37-8B99-8233-F93E-3E1BC454541F}"/>
              </a:ext>
            </a:extLst>
          </p:cNvPr>
          <p:cNvSpPr>
            <a:spLocks noGrp="1"/>
          </p:cNvSpPr>
          <p:nvPr>
            <p:ph idx="1"/>
          </p:nvPr>
        </p:nvSpPr>
        <p:spPr/>
        <p:txBody>
          <a:bodyPr>
            <a:normAutofit/>
          </a:bodyPr>
          <a:lstStyle/>
          <a:p>
            <a:pPr marL="0" indent="0">
              <a:buNone/>
            </a:pPr>
            <a:r>
              <a:rPr lang="pl-PL" dirty="0"/>
              <a:t>Przedsiębiorstwa sektora spożywczego muszą zapewnić inspektorowi pomoc w celu umożliwienia mu przeprowadzenie pobierania próbek w sposób prawidłowy i w akceptowalnych warunkach. Trudno jest podać dokładne wytyczne, ponieważ będą one w dużej mierze zależeć od sytuacji ad hoc. </a:t>
            </a:r>
          </a:p>
          <a:p>
            <a:pPr marL="0" indent="0">
              <a:buNone/>
            </a:pPr>
            <a:r>
              <a:rPr lang="pl-PL" dirty="0"/>
              <a:t>Pomoc może polegać na</a:t>
            </a:r>
          </a:p>
          <a:p>
            <a:pPr marL="0" indent="0">
              <a:buNone/>
            </a:pPr>
            <a:r>
              <a:rPr lang="pl-PL" dirty="0"/>
              <a:t>- Rozładunku partii towaru.</a:t>
            </a:r>
          </a:p>
          <a:p>
            <a:pPr marL="0" indent="0">
              <a:buNone/>
            </a:pPr>
            <a:r>
              <a:rPr lang="pl-PL" dirty="0"/>
              <a:t>- Umieszczenie palet z workami w taki sposób, aby były dostępne ze wszystkich stron.</a:t>
            </a:r>
          </a:p>
          <a:p>
            <a:pPr marL="0" indent="0">
              <a:buNone/>
            </a:pPr>
            <a:r>
              <a:rPr lang="pl-PL" dirty="0"/>
              <a:t>- Zapewnienie osłoniętego miejsca do pobierania próbek.</a:t>
            </a:r>
          </a:p>
          <a:p>
            <a:pPr marL="0" indent="0">
              <a:buNone/>
            </a:pPr>
            <a:r>
              <a:rPr lang="pl-PL" dirty="0"/>
              <a:t>- Oddzielenie części do pobrania próbek (wybranej przez urzędowego inspektora) od reszty partii.</a:t>
            </a:r>
          </a:p>
        </p:txBody>
      </p:sp>
      <p:sp>
        <p:nvSpPr>
          <p:cNvPr id="4" name="Symbol zastępczy numeru slajdu 3">
            <a:extLst>
              <a:ext uri="{FF2B5EF4-FFF2-40B4-BE49-F238E27FC236}">
                <a16:creationId xmlns:a16="http://schemas.microsoft.com/office/drawing/2014/main" id="{D29FA1EA-6C3F-6897-9E35-578AC01BD614}"/>
              </a:ext>
            </a:extLst>
          </p:cNvPr>
          <p:cNvSpPr>
            <a:spLocks noGrp="1"/>
          </p:cNvSpPr>
          <p:nvPr>
            <p:ph type="sldNum" sz="quarter" idx="10"/>
          </p:nvPr>
        </p:nvSpPr>
        <p:spPr/>
        <p:txBody>
          <a:bodyPr/>
          <a:lstStyle/>
          <a:p>
            <a:fld id="{EB4015AA-59F6-416B-87A6-8E3D940284E2}" type="slidenum">
              <a:rPr lang="pl-PL" smtClean="0"/>
              <a:pPr/>
              <a:t>101</a:t>
            </a:fld>
            <a:endParaRPr lang="pl-PL" dirty="0"/>
          </a:p>
        </p:txBody>
      </p:sp>
    </p:spTree>
    <p:extLst>
      <p:ext uri="{BB962C8B-B14F-4D97-AF65-F5344CB8AC3E}">
        <p14:creationId xmlns:p14="http://schemas.microsoft.com/office/powerpoint/2010/main" val="37681184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DB1A088-9FE8-DCBD-9C77-60F0984582A0}"/>
              </a:ext>
            </a:extLst>
          </p:cNvPr>
          <p:cNvSpPr>
            <a:spLocks noGrp="1"/>
          </p:cNvSpPr>
          <p:nvPr>
            <p:ph type="title"/>
          </p:nvPr>
        </p:nvSpPr>
        <p:spPr/>
        <p:txBody>
          <a:bodyPr/>
          <a:lstStyle/>
          <a:p>
            <a:r>
              <a:rPr lang="pl-PL" dirty="0"/>
              <a:t>Wytyczne dotyczące pobierania próbek z dużych partii - silos</a:t>
            </a:r>
          </a:p>
        </p:txBody>
      </p:sp>
      <p:sp>
        <p:nvSpPr>
          <p:cNvPr id="3" name="Symbol zastępczy zawartości 2">
            <a:extLst>
              <a:ext uri="{FF2B5EF4-FFF2-40B4-BE49-F238E27FC236}">
                <a16:creationId xmlns:a16="http://schemas.microsoft.com/office/drawing/2014/main" id="{79CB682B-EC0F-9DCC-4C4F-2784DC83D925}"/>
              </a:ext>
            </a:extLst>
          </p:cNvPr>
          <p:cNvSpPr>
            <a:spLocks noGrp="1"/>
          </p:cNvSpPr>
          <p:nvPr>
            <p:ph idx="1"/>
          </p:nvPr>
        </p:nvSpPr>
        <p:spPr/>
        <p:txBody>
          <a:bodyPr/>
          <a:lstStyle/>
          <a:p>
            <a:pPr marL="0" indent="0">
              <a:buNone/>
            </a:pPr>
            <a:r>
              <a:rPr lang="pl-PL" dirty="0"/>
              <a:t>Istnieje wiele różnych rodzajów sprzętu lub urządzeń do pobierania próbek. Najbardziej odpowiedni sprzęt należy wybrać biorąc pod uwagę produkt, którego próbka ma zostać pobrana, wymaganą ilość i używane pojemniki.</a:t>
            </a:r>
          </a:p>
          <a:p>
            <a:pPr marL="0" indent="0">
              <a:buNone/>
            </a:pPr>
            <a:r>
              <a:rPr lang="pl-PL" dirty="0"/>
              <a:t>Przykłady sprzętu (niewyczerpujące) do pobierania próbek produktów w ruchu (np. podczas załadunku lub rozładunku) i partii statycznych są podane w załączniku do normy EN-ISO 24333-2009. </a:t>
            </a:r>
          </a:p>
        </p:txBody>
      </p:sp>
      <p:sp>
        <p:nvSpPr>
          <p:cNvPr id="4" name="Symbol zastępczy numeru slajdu 3">
            <a:extLst>
              <a:ext uri="{FF2B5EF4-FFF2-40B4-BE49-F238E27FC236}">
                <a16:creationId xmlns:a16="http://schemas.microsoft.com/office/drawing/2014/main" id="{66AEDECE-9474-944D-0AB6-01778D47B449}"/>
              </a:ext>
            </a:extLst>
          </p:cNvPr>
          <p:cNvSpPr>
            <a:spLocks noGrp="1"/>
          </p:cNvSpPr>
          <p:nvPr>
            <p:ph type="sldNum" sz="quarter" idx="10"/>
          </p:nvPr>
        </p:nvSpPr>
        <p:spPr/>
        <p:txBody>
          <a:bodyPr/>
          <a:lstStyle/>
          <a:p>
            <a:fld id="{EB4015AA-59F6-416B-87A6-8E3D940284E2}" type="slidenum">
              <a:rPr lang="pl-PL" smtClean="0"/>
              <a:pPr/>
              <a:t>102</a:t>
            </a:fld>
            <a:endParaRPr lang="pl-PL" dirty="0"/>
          </a:p>
        </p:txBody>
      </p:sp>
    </p:spTree>
    <p:extLst>
      <p:ext uri="{BB962C8B-B14F-4D97-AF65-F5344CB8AC3E}">
        <p14:creationId xmlns:p14="http://schemas.microsoft.com/office/powerpoint/2010/main" val="124967780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0E5B8E-3347-82E0-1741-9B3E29DDC717}"/>
              </a:ext>
            </a:extLst>
          </p:cNvPr>
          <p:cNvSpPr>
            <a:spLocks noGrp="1"/>
          </p:cNvSpPr>
          <p:nvPr>
            <p:ph type="title"/>
          </p:nvPr>
        </p:nvSpPr>
        <p:spPr/>
        <p:txBody>
          <a:bodyPr>
            <a:normAutofit/>
          </a:bodyPr>
          <a:lstStyle/>
          <a:p>
            <a:r>
              <a:rPr lang="pl-PL" dirty="0"/>
              <a:t>Sprzęt do pobierania próbek i próbki pierwotne</a:t>
            </a:r>
            <a:br>
              <a:rPr lang="pl-PL" dirty="0"/>
            </a:br>
            <a:endParaRPr lang="pl-PL" dirty="0"/>
          </a:p>
        </p:txBody>
      </p:sp>
      <p:sp>
        <p:nvSpPr>
          <p:cNvPr id="3" name="Symbol zastępczy zawartości 2">
            <a:extLst>
              <a:ext uri="{FF2B5EF4-FFF2-40B4-BE49-F238E27FC236}">
                <a16:creationId xmlns:a16="http://schemas.microsoft.com/office/drawing/2014/main" id="{E5AB75DE-335B-12AD-1FD6-091E04AF3E1A}"/>
              </a:ext>
            </a:extLst>
          </p:cNvPr>
          <p:cNvSpPr>
            <a:spLocks noGrp="1"/>
          </p:cNvSpPr>
          <p:nvPr>
            <p:ph idx="1"/>
          </p:nvPr>
        </p:nvSpPr>
        <p:spPr>
          <a:xfrm>
            <a:off x="1253415" y="1619597"/>
            <a:ext cx="5964699" cy="4680002"/>
          </a:xfrm>
        </p:spPr>
        <p:txBody>
          <a:bodyPr>
            <a:normAutofit fontScale="25000" lnSpcReduction="20000"/>
          </a:bodyPr>
          <a:lstStyle/>
          <a:p>
            <a:pPr marL="0" indent="0">
              <a:buNone/>
            </a:pPr>
            <a:r>
              <a:rPr lang="pl-PL" sz="5600" dirty="0"/>
              <a:t>W przypadku pobierania próbek za pomocą lancy (próbnika/urządzenia do pobierania próbek) z kilkoma otworami/otworami </a:t>
            </a:r>
            <a:r>
              <a:rPr lang="pl-PL" sz="5600" dirty="0" err="1"/>
              <a:t>otworami</a:t>
            </a:r>
            <a:r>
              <a:rPr lang="pl-PL" sz="5600" dirty="0"/>
              <a:t>, żywność pobrana przez pojedynczy otwór może być uznana za jedną próbkę przyrostową pod warunkiem, że w każdym otworze zostanie pobrana minimalna ilość próbki pierwotnej. Można również przyjąć maksymalnie 1 próbkę przyrostową na 0,5 m długości włóczni.</a:t>
            </a:r>
          </a:p>
          <a:p>
            <a:pPr marL="0" indent="0">
              <a:buNone/>
            </a:pPr>
            <a:r>
              <a:rPr lang="pl-PL" sz="5600" dirty="0"/>
              <a:t>Przykłady:</a:t>
            </a:r>
          </a:p>
          <a:p>
            <a:pPr marL="503971" lvl="1" indent="0">
              <a:buNone/>
            </a:pPr>
            <a:r>
              <a:rPr lang="pl-PL" sz="5600" dirty="0"/>
              <a:t>próbnik o długości 1 m z 2 otworami, pobrana ilość 100-150 g na otwór = 2 próbki pierwotne.</a:t>
            </a:r>
          </a:p>
          <a:p>
            <a:pPr marL="503971" lvl="1" indent="0">
              <a:buNone/>
            </a:pPr>
            <a:r>
              <a:rPr lang="pl-PL" sz="5600" dirty="0"/>
              <a:t>Próbnik o długości 2 m z 1 otworem, zebrana ilość 200 g = 1 próbka pierwotna.</a:t>
            </a:r>
          </a:p>
          <a:p>
            <a:pPr marL="503971" lvl="1" indent="0">
              <a:buNone/>
            </a:pPr>
            <a:r>
              <a:rPr lang="pl-PL" sz="5600" dirty="0"/>
              <a:t>Próbnik o długości 2 m z 4 otworami, zebrana ilość 100-150 g na otwór = 4 próbki pierwotne.</a:t>
            </a:r>
          </a:p>
        </p:txBody>
      </p:sp>
      <p:sp>
        <p:nvSpPr>
          <p:cNvPr id="4" name="Symbol zastępczy numeru slajdu 3">
            <a:extLst>
              <a:ext uri="{FF2B5EF4-FFF2-40B4-BE49-F238E27FC236}">
                <a16:creationId xmlns:a16="http://schemas.microsoft.com/office/drawing/2014/main" id="{4811E7C5-F1DA-C027-A6F1-53C65A43CB7D}"/>
              </a:ext>
            </a:extLst>
          </p:cNvPr>
          <p:cNvSpPr>
            <a:spLocks noGrp="1"/>
          </p:cNvSpPr>
          <p:nvPr>
            <p:ph type="sldNum" sz="quarter" idx="10"/>
          </p:nvPr>
        </p:nvSpPr>
        <p:spPr/>
        <p:txBody>
          <a:bodyPr/>
          <a:lstStyle/>
          <a:p>
            <a:fld id="{EB4015AA-59F6-416B-87A6-8E3D940284E2}" type="slidenum">
              <a:rPr lang="pl-PL" smtClean="0"/>
              <a:pPr/>
              <a:t>103</a:t>
            </a:fld>
            <a:endParaRPr lang="pl-PL" dirty="0"/>
          </a:p>
        </p:txBody>
      </p:sp>
      <p:pic>
        <p:nvPicPr>
          <p:cNvPr id="3074" name="Picture 2" descr="Five Gate 2m Grain Sampling Spear">
            <a:extLst>
              <a:ext uri="{FF2B5EF4-FFF2-40B4-BE49-F238E27FC236}">
                <a16:creationId xmlns:a16="http://schemas.microsoft.com/office/drawing/2014/main" id="{1502CEC5-C9F5-8208-C8F1-32AD386F24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8114" y="1835621"/>
            <a:ext cx="333375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1334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BB2ACEB-729B-5FB4-0D15-D62B1893E42A}"/>
              </a:ext>
            </a:extLst>
          </p:cNvPr>
          <p:cNvSpPr>
            <a:spLocks noGrp="1"/>
          </p:cNvSpPr>
          <p:nvPr>
            <p:ph type="title"/>
          </p:nvPr>
        </p:nvSpPr>
        <p:spPr/>
        <p:txBody>
          <a:bodyPr/>
          <a:lstStyle/>
          <a:p>
            <a:r>
              <a:rPr lang="pl-PL" dirty="0"/>
              <a:t>Piśmiennictwo</a:t>
            </a:r>
          </a:p>
        </p:txBody>
      </p:sp>
      <p:sp>
        <p:nvSpPr>
          <p:cNvPr id="3" name="Symbol zastępczy zawartości 2">
            <a:extLst>
              <a:ext uri="{FF2B5EF4-FFF2-40B4-BE49-F238E27FC236}">
                <a16:creationId xmlns:a16="http://schemas.microsoft.com/office/drawing/2014/main" id="{078D3A9D-86A9-61D9-2CD4-A5AE91CD9AD4}"/>
              </a:ext>
            </a:extLst>
          </p:cNvPr>
          <p:cNvSpPr>
            <a:spLocks noGrp="1"/>
          </p:cNvSpPr>
          <p:nvPr>
            <p:ph idx="1"/>
          </p:nvPr>
        </p:nvSpPr>
        <p:spPr>
          <a:xfrm>
            <a:off x="990406" y="1454371"/>
            <a:ext cx="9180035" cy="4680002"/>
          </a:xfrm>
        </p:spPr>
        <p:txBody>
          <a:bodyPr>
            <a:normAutofit fontScale="85000" lnSpcReduction="10000"/>
          </a:bodyPr>
          <a:lstStyle/>
          <a:p>
            <a:pPr marL="0" indent="0">
              <a:buNone/>
            </a:pPr>
            <a:r>
              <a:rPr lang="pl-PL" sz="1400" i="1" dirty="0"/>
              <a:t>Thomas </a:t>
            </a:r>
            <a:r>
              <a:rPr lang="pl-PL" sz="1400" i="1" dirty="0" err="1"/>
              <a:t>Whitaker</a:t>
            </a:r>
            <a:r>
              <a:rPr lang="pl-PL" sz="1400" i="1" dirty="0"/>
              <a:t>, Andrew Slate, Bruno </a:t>
            </a:r>
            <a:r>
              <a:rPr lang="pl-PL" sz="1400" i="1" dirty="0" err="1"/>
              <a:t>Doko</a:t>
            </a:r>
            <a:r>
              <a:rPr lang="pl-PL" sz="1400" i="1" dirty="0"/>
              <a:t>, </a:t>
            </a:r>
            <a:r>
              <a:rPr lang="pl-PL" sz="1400" i="1" dirty="0" err="1"/>
              <a:t>Britt</a:t>
            </a:r>
            <a:r>
              <a:rPr lang="pl-PL" sz="1400" i="1" dirty="0"/>
              <a:t> </a:t>
            </a:r>
            <a:r>
              <a:rPr lang="pl-PL" sz="1400" i="1" dirty="0" err="1"/>
              <a:t>Maestroni</a:t>
            </a:r>
            <a:r>
              <a:rPr lang="pl-PL" sz="1400" i="1" dirty="0"/>
              <a:t>, Andrew </a:t>
            </a:r>
            <a:r>
              <a:rPr lang="pl-PL" sz="1400" i="1" dirty="0" err="1"/>
              <a:t>Cannavan</a:t>
            </a:r>
            <a:r>
              <a:rPr lang="pl-PL" sz="1400" i="1" dirty="0"/>
              <a:t>: </a:t>
            </a:r>
            <a:r>
              <a:rPr lang="pl-PL" sz="1400" dirty="0"/>
              <a:t>S</a:t>
            </a:r>
            <a:r>
              <a:rPr lang="en-US" sz="1400" dirty="0" err="1"/>
              <a:t>ampling</a:t>
            </a:r>
            <a:r>
              <a:rPr lang="en-US" sz="1400" dirty="0"/>
              <a:t> Procedures to Detect Mycotoxins in Agricultural Commodities</a:t>
            </a:r>
            <a:r>
              <a:rPr lang="pl-PL" sz="1400" dirty="0"/>
              <a:t>, FAO/IAEA 2010; </a:t>
            </a:r>
            <a:r>
              <a:rPr lang="pl-PL" sz="1400" dirty="0">
                <a:hlinkClick r:id="rId2"/>
              </a:rPr>
              <a:t>https://link.springer.com/book/10.1007/978-90-481-9634-0</a:t>
            </a:r>
            <a:endParaRPr lang="pl-PL" sz="1400" dirty="0"/>
          </a:p>
          <a:p>
            <a:pPr marL="0" indent="0">
              <a:buNone/>
            </a:pPr>
            <a:r>
              <a:rPr lang="pl-PL" sz="1400" dirty="0" err="1"/>
              <a:t>Codex</a:t>
            </a:r>
            <a:r>
              <a:rPr lang="pl-PL" sz="1400" dirty="0"/>
              <a:t> </a:t>
            </a:r>
            <a:r>
              <a:rPr lang="pl-PL" sz="1400" dirty="0" err="1"/>
              <a:t>Alimentarius</a:t>
            </a:r>
            <a:r>
              <a:rPr lang="pl-PL" sz="1400" dirty="0"/>
              <a:t>. </a:t>
            </a:r>
            <a:r>
              <a:rPr lang="en-US" sz="1400" dirty="0"/>
              <a:t>General Guidelines On Sampling CAC/GL 50-2004</a:t>
            </a:r>
            <a:r>
              <a:rPr lang="pl-PL" sz="1400" dirty="0"/>
              <a:t>. </a:t>
            </a:r>
            <a:r>
              <a:rPr lang="pl-PL" sz="1400" dirty="0">
                <a:hlinkClick r:id="rId3"/>
              </a:rPr>
              <a:t>https://www.fao.org/uploads/media/Codex_2004_sampling_CAC_GL_50.pdf</a:t>
            </a:r>
            <a:endParaRPr lang="pl-PL" sz="1400" dirty="0"/>
          </a:p>
          <a:p>
            <a:pPr marL="0" indent="0">
              <a:buNone/>
            </a:pPr>
            <a:r>
              <a:rPr lang="pl-PL" sz="1400" dirty="0" err="1"/>
              <a:t>European</a:t>
            </a:r>
            <a:r>
              <a:rPr lang="pl-PL" sz="1400" dirty="0"/>
              <a:t> </a:t>
            </a:r>
            <a:r>
              <a:rPr lang="pl-PL" sz="1400" dirty="0" err="1"/>
              <a:t>Commision</a:t>
            </a:r>
            <a:r>
              <a:rPr lang="pl-PL" sz="1400" dirty="0"/>
              <a:t>. </a:t>
            </a:r>
            <a:r>
              <a:rPr lang="en-US" sz="1400" dirty="0"/>
              <a:t>Guidance Document </a:t>
            </a:r>
            <a:r>
              <a:rPr lang="pl-PL" sz="1400" dirty="0"/>
              <a:t>f</a:t>
            </a:r>
            <a:r>
              <a:rPr lang="en-US" sz="1400" dirty="0"/>
              <a:t>or Competent Authorities </a:t>
            </a:r>
            <a:r>
              <a:rPr lang="pl-PL" sz="1400" dirty="0"/>
              <a:t>f</a:t>
            </a:r>
            <a:r>
              <a:rPr lang="en-US" sz="1400" dirty="0"/>
              <a:t>or The Control </a:t>
            </a:r>
            <a:r>
              <a:rPr lang="pl-PL" sz="1400" dirty="0"/>
              <a:t>o</a:t>
            </a:r>
            <a:r>
              <a:rPr lang="en-US" sz="1400" dirty="0"/>
              <a:t>f Compliance With E</a:t>
            </a:r>
            <a:r>
              <a:rPr lang="pl-PL" sz="1400" dirty="0"/>
              <a:t>U</a:t>
            </a:r>
            <a:r>
              <a:rPr lang="en-US" sz="1400" dirty="0"/>
              <a:t> Legislation </a:t>
            </a:r>
            <a:r>
              <a:rPr lang="pl-PL" sz="1400" dirty="0"/>
              <a:t>o</a:t>
            </a:r>
            <a:r>
              <a:rPr lang="en-US" sz="1400" dirty="0"/>
              <a:t>n Aflatoxins</a:t>
            </a:r>
            <a:r>
              <a:rPr lang="pl-PL" sz="1400" dirty="0"/>
              <a:t>. </a:t>
            </a:r>
            <a:r>
              <a:rPr lang="en-US" sz="1400" dirty="0"/>
              <a:t>November 2010</a:t>
            </a:r>
            <a:r>
              <a:rPr lang="pl-PL" sz="1400" dirty="0"/>
              <a:t>. </a:t>
            </a:r>
            <a:r>
              <a:rPr lang="pl-PL" sz="1400" dirty="0">
                <a:hlinkClick r:id="rId4"/>
              </a:rPr>
              <a:t>https://food.ec.europa.eu/document/download/5e7138d9-26c5-4f38-900c-9933fe605a92_en?filename=cs_contaminants_sampling_analysis-guidance-2010_en.pdf</a:t>
            </a:r>
            <a:endParaRPr lang="pl-PL" sz="1400" dirty="0"/>
          </a:p>
          <a:p>
            <a:pPr marL="0" indent="0">
              <a:buNone/>
            </a:pPr>
            <a:r>
              <a:rPr lang="pl-PL" sz="1400" dirty="0" err="1"/>
              <a:t>European</a:t>
            </a:r>
            <a:r>
              <a:rPr lang="pl-PL" sz="1400" dirty="0"/>
              <a:t> </a:t>
            </a:r>
            <a:r>
              <a:rPr lang="pl-PL" sz="1400" dirty="0" err="1"/>
              <a:t>Commision</a:t>
            </a:r>
            <a:r>
              <a:rPr lang="pl-PL" sz="1400" dirty="0"/>
              <a:t>. G</a:t>
            </a:r>
            <a:r>
              <a:rPr lang="en-US" sz="1400" dirty="0" err="1"/>
              <a:t>uidance</a:t>
            </a:r>
            <a:r>
              <a:rPr lang="en-US" sz="1400" dirty="0"/>
              <a:t> document for the implementation of commission regulation (</a:t>
            </a:r>
            <a:r>
              <a:rPr lang="en-US" sz="1400" dirty="0" err="1"/>
              <a:t>eu</a:t>
            </a:r>
            <a:r>
              <a:rPr lang="en-US" sz="1400" dirty="0"/>
              <a:t>) no 519/2014 of 16 may 2014 amending regulation (</a:t>
            </a:r>
            <a:r>
              <a:rPr lang="en-US" sz="1400" dirty="0" err="1"/>
              <a:t>ec</a:t>
            </a:r>
            <a:r>
              <a:rPr lang="en-US" sz="1400" dirty="0"/>
              <a:t>) no 401/2006 laying down the methods of sampling and analysis for the official control of the levels of mycotoxins in food endorsed by the standing committee on the food chain and animal health section toxicological safety of the food chain animal nutrition at its meeting on 26 may 2014</a:t>
            </a:r>
            <a:r>
              <a:rPr lang="pl-PL" sz="1400" dirty="0"/>
              <a:t>. </a:t>
            </a:r>
            <a:r>
              <a:rPr lang="pl-PL" sz="1400" dirty="0">
                <a:hlinkClick r:id="rId5"/>
              </a:rPr>
              <a:t>https://food.ec.europa.eu/document/download/c6f5bac1-3981-4b8e-ab92-8baf07528560_en?filename=cs_contaminants_sampling_guidance-sampling-final_en.pdf</a:t>
            </a:r>
            <a:endParaRPr lang="pl-PL" sz="1400" dirty="0"/>
          </a:p>
          <a:p>
            <a:pPr>
              <a:buNone/>
            </a:pPr>
            <a:r>
              <a:rPr lang="pl-PL" sz="1400" i="1" dirty="0"/>
              <a:t>Thomas </a:t>
            </a:r>
            <a:r>
              <a:rPr lang="pl-PL" sz="1400" i="1" dirty="0" err="1"/>
              <a:t>Whitaker</a:t>
            </a:r>
            <a:r>
              <a:rPr lang="pl-PL" sz="1400" dirty="0"/>
              <a:t>. </a:t>
            </a:r>
            <a:r>
              <a:rPr lang="pl-PL" sz="1400" dirty="0" err="1"/>
              <a:t>Sampling</a:t>
            </a:r>
            <a:r>
              <a:rPr lang="pl-PL" sz="1400" dirty="0"/>
              <a:t> </a:t>
            </a:r>
            <a:r>
              <a:rPr lang="pl-PL" sz="1400" dirty="0" err="1"/>
              <a:t>foods</a:t>
            </a:r>
            <a:r>
              <a:rPr lang="pl-PL" sz="1400" dirty="0"/>
              <a:t> for </a:t>
            </a:r>
            <a:r>
              <a:rPr lang="pl-PL" sz="1400" dirty="0" err="1"/>
              <a:t>mycotoxins</a:t>
            </a:r>
            <a:r>
              <a:rPr lang="pl-PL" sz="1400" dirty="0"/>
              <a:t>. </a:t>
            </a:r>
            <a:r>
              <a:rPr lang="en-US" sz="1400" dirty="0"/>
              <a:t>Food Addit </a:t>
            </a:r>
            <a:r>
              <a:rPr lang="en-US" sz="1400" dirty="0" err="1"/>
              <a:t>Contam</a:t>
            </a:r>
            <a:r>
              <a:rPr lang="pl-PL" sz="1400" dirty="0"/>
              <a:t> </a:t>
            </a:r>
            <a:r>
              <a:rPr lang="en-US" sz="1400" dirty="0"/>
              <a:t>2006</a:t>
            </a:r>
            <a:r>
              <a:rPr lang="pl-PL" sz="1400" dirty="0"/>
              <a:t>, </a:t>
            </a:r>
            <a:r>
              <a:rPr lang="en-US" sz="1400" dirty="0"/>
              <a:t>23(1)</a:t>
            </a:r>
            <a:r>
              <a:rPr lang="pl-PL" sz="1400" dirty="0"/>
              <a:t>, </a:t>
            </a:r>
            <a:r>
              <a:rPr lang="en-US" sz="1400" dirty="0"/>
              <a:t>50-61.</a:t>
            </a:r>
            <a:endParaRPr lang="pl-PL" sz="1400" dirty="0"/>
          </a:p>
          <a:p>
            <a:pPr marL="0" indent="0">
              <a:buNone/>
            </a:pPr>
            <a:endParaRPr lang="pl-PL" sz="1400" dirty="0"/>
          </a:p>
          <a:p>
            <a:pPr marL="0" indent="0">
              <a:buNone/>
            </a:pPr>
            <a:endParaRPr lang="pl-PL" sz="1400" dirty="0"/>
          </a:p>
          <a:p>
            <a:pPr marL="0" indent="0">
              <a:buNone/>
            </a:pPr>
            <a:endParaRPr lang="pl-PL" sz="1400" dirty="0"/>
          </a:p>
          <a:p>
            <a:endParaRPr lang="pl-PL" sz="1400" dirty="0"/>
          </a:p>
        </p:txBody>
      </p:sp>
      <p:sp>
        <p:nvSpPr>
          <p:cNvPr id="4" name="Symbol zastępczy numeru slajdu 3">
            <a:extLst>
              <a:ext uri="{FF2B5EF4-FFF2-40B4-BE49-F238E27FC236}">
                <a16:creationId xmlns:a16="http://schemas.microsoft.com/office/drawing/2014/main" id="{6D0F8735-C779-14BA-D666-CB36237D4125}"/>
              </a:ext>
            </a:extLst>
          </p:cNvPr>
          <p:cNvSpPr>
            <a:spLocks noGrp="1"/>
          </p:cNvSpPr>
          <p:nvPr>
            <p:ph type="sldNum" sz="quarter" idx="10"/>
          </p:nvPr>
        </p:nvSpPr>
        <p:spPr/>
        <p:txBody>
          <a:bodyPr/>
          <a:lstStyle/>
          <a:p>
            <a:fld id="{EB4015AA-59F6-416B-87A6-8E3D940284E2}" type="slidenum">
              <a:rPr lang="pl-PL" smtClean="0"/>
              <a:pPr/>
              <a:t>104</a:t>
            </a:fld>
            <a:endParaRPr lang="pl-PL" dirty="0"/>
          </a:p>
        </p:txBody>
      </p:sp>
    </p:spTree>
    <p:extLst>
      <p:ext uri="{BB962C8B-B14F-4D97-AF65-F5344CB8AC3E}">
        <p14:creationId xmlns:p14="http://schemas.microsoft.com/office/powerpoint/2010/main" val="180118336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BB177C8-D42A-4F36-A82B-9A7D6A8F7CB7}"/>
              </a:ext>
            </a:extLst>
          </p:cNvPr>
          <p:cNvSpPr>
            <a:spLocks noGrp="1"/>
          </p:cNvSpPr>
          <p:nvPr>
            <p:ph type="title"/>
          </p:nvPr>
        </p:nvSpPr>
        <p:spPr/>
        <p:txBody>
          <a:bodyPr>
            <a:normAutofit fontScale="90000"/>
          </a:bodyPr>
          <a:lstStyle/>
          <a:p>
            <a:pPr algn="ctr"/>
            <a:r>
              <a:rPr lang="pl-PL" dirty="0">
                <a:solidFill>
                  <a:srgbClr val="C00000"/>
                </a:solidFill>
              </a:rPr>
              <a:t>!!!Uwaga!!!</a:t>
            </a:r>
            <a:br>
              <a:rPr lang="pl-PL" dirty="0">
                <a:solidFill>
                  <a:srgbClr val="C00000"/>
                </a:solidFill>
              </a:rPr>
            </a:br>
            <a:r>
              <a:rPr lang="pl-PL" dirty="0">
                <a:solidFill>
                  <a:srgbClr val="C00000"/>
                </a:solidFill>
              </a:rPr>
              <a:t>!!!Tylko na tym kursie!!!</a:t>
            </a:r>
            <a:br>
              <a:rPr lang="pl-PL" dirty="0"/>
            </a:br>
            <a:r>
              <a:rPr lang="pl-PL" dirty="0">
                <a:solidFill>
                  <a:srgbClr val="C00000"/>
                </a:solidFill>
              </a:rPr>
              <a:t>Omówienie</a:t>
            </a:r>
            <a:r>
              <a:rPr lang="pl-PL" dirty="0"/>
              <a:t> </a:t>
            </a:r>
            <a:br>
              <a:rPr lang="pl-PL" dirty="0"/>
            </a:br>
            <a:r>
              <a:rPr lang="pl-PL" dirty="0"/>
              <a:t>Rozporządzenia </a:t>
            </a:r>
            <a:r>
              <a:rPr lang="pl-PL"/>
              <a:t>Wykonawczego Komisji </a:t>
            </a:r>
            <a:r>
              <a:rPr lang="pl-PL" dirty="0"/>
              <a:t>(UE) 2023/2783 z dnia 14 grudnia 2023 r.</a:t>
            </a:r>
            <a:br>
              <a:rPr lang="pl-PL" dirty="0"/>
            </a:br>
            <a:r>
              <a:rPr lang="pl-PL" dirty="0"/>
              <a:t>ustanawiające metody pobierania próbek i przeprowadzania analiz do celów kontroli poziomów toksyn roślinnych w żywności i uchylające rozporządzenie (UE) 2015/705</a:t>
            </a:r>
            <a:br>
              <a:rPr lang="pl-PL" dirty="0"/>
            </a:br>
            <a:br>
              <a:rPr lang="pl-PL" dirty="0"/>
            </a:br>
            <a:r>
              <a:rPr lang="pl-PL" sz="5300" dirty="0"/>
              <a:t>W PAKIECIE!!!</a:t>
            </a:r>
          </a:p>
        </p:txBody>
      </p:sp>
      <p:sp>
        <p:nvSpPr>
          <p:cNvPr id="4" name="Symbol zastępczy numeru slajdu 3">
            <a:extLst>
              <a:ext uri="{FF2B5EF4-FFF2-40B4-BE49-F238E27FC236}">
                <a16:creationId xmlns:a16="http://schemas.microsoft.com/office/drawing/2014/main" id="{CDD200D1-10BA-5378-B8EC-8BA61F17B0AD}"/>
              </a:ext>
            </a:extLst>
          </p:cNvPr>
          <p:cNvSpPr>
            <a:spLocks noGrp="1"/>
          </p:cNvSpPr>
          <p:nvPr>
            <p:ph type="sldNum" sz="quarter" idx="10"/>
          </p:nvPr>
        </p:nvSpPr>
        <p:spPr/>
        <p:txBody>
          <a:bodyPr/>
          <a:lstStyle/>
          <a:p>
            <a:fld id="{EB4015AA-59F6-416B-87A6-8E3D940284E2}" type="slidenum">
              <a:rPr lang="pl-PL" smtClean="0"/>
              <a:pPr/>
              <a:t>105</a:t>
            </a:fld>
            <a:endParaRPr lang="pl-PL" dirty="0"/>
          </a:p>
        </p:txBody>
      </p:sp>
    </p:spTree>
    <p:extLst>
      <p:ext uri="{BB962C8B-B14F-4D97-AF65-F5344CB8AC3E}">
        <p14:creationId xmlns:p14="http://schemas.microsoft.com/office/powerpoint/2010/main" val="335564806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3F687-7D74-241C-DBE1-514C970FCA9D}"/>
            </a:ext>
          </a:extLst>
        </p:cNvPr>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B7FF8EC4-8F49-E4D4-E5BB-403532A6C71A}"/>
              </a:ext>
            </a:extLst>
          </p:cNvPr>
          <p:cNvSpPr>
            <a:spLocks noGrp="1"/>
          </p:cNvSpPr>
          <p:nvPr>
            <p:ph idx="1"/>
          </p:nvPr>
        </p:nvSpPr>
        <p:spPr>
          <a:xfrm>
            <a:off x="233338" y="1475581"/>
            <a:ext cx="9432951" cy="5184258"/>
          </a:xfrm>
        </p:spPr>
        <p:txBody>
          <a:bodyPr>
            <a:normAutofit fontScale="77500" lnSpcReduction="20000"/>
          </a:bodyPr>
          <a:lstStyle/>
          <a:p>
            <a:pPr marL="0" indent="0">
              <a:buNone/>
            </a:pPr>
            <a:r>
              <a:rPr lang="pl-PL" i="1" dirty="0"/>
              <a:t>Artykuł 1</a:t>
            </a:r>
          </a:p>
          <a:p>
            <a:pPr marL="0" indent="0">
              <a:buNone/>
            </a:pPr>
            <a:r>
              <a:rPr lang="pl-PL" dirty="0"/>
              <a:t>Do celów niniejszego rozporządzenia stosuje się definicje określone w art. 1 rozporządzenia wykonawczego Komisji (UE) 2023/2782.</a:t>
            </a:r>
          </a:p>
          <a:p>
            <a:pPr marL="0" indent="0">
              <a:buNone/>
            </a:pPr>
            <a:r>
              <a:rPr lang="pl-PL" i="1" dirty="0"/>
              <a:t>Artykuł 2</a:t>
            </a:r>
          </a:p>
          <a:p>
            <a:pPr marL="0" indent="0">
              <a:buNone/>
            </a:pPr>
            <a:r>
              <a:rPr lang="pl-PL" dirty="0"/>
              <a:t>1.   Próbki do celów kontroli poziomów toksyn roślinnych w żywności pobierane są metodami określonymi w załączniku I.</a:t>
            </a:r>
          </a:p>
          <a:p>
            <a:pPr marL="0" indent="0">
              <a:buNone/>
            </a:pPr>
            <a:r>
              <a:rPr lang="pl-PL" dirty="0"/>
              <a:t>2.   W przypadku środka spożywczego, którego nie można sklasyfikować w kategorii żywności, w odniesieniu do której ustanowiono procedurę pobierania próbek w załączniku I, procedurę pobierania próbek określa się z uwzględnieniem rozmiaru cząstek tego środka spożywczego lub podobieństwa tego środka spożywczego do produktu, który można sklasyfikować w jednej z kategorii żywności wymienionych w załączniku I.</a:t>
            </a:r>
          </a:p>
          <a:p>
            <a:pPr marL="0" indent="0">
              <a:buNone/>
            </a:pPr>
            <a:r>
              <a:rPr lang="pl-PL" dirty="0"/>
              <a:t>3.   W przypadku środka spożywczego, którego nie można sklasyfikować w żadnej kategorii żywności wymienionej w załączniku I, oraz pod warunkiem że istnieją dowody na to, że toksyna roślinna jest jednorodnie rozmieszczona w takim środku spożywczym, pobiera się próbki z tego środka spożywczego zgodnie z metodą pobierania próbek określoną w części B załącznika do rozporządzenia Komisji (WE) nr 333/2007 </a:t>
            </a:r>
          </a:p>
          <a:p>
            <a:pPr marL="0" indent="0">
              <a:buNone/>
            </a:pPr>
            <a:endParaRPr lang="pl-PL" dirty="0"/>
          </a:p>
        </p:txBody>
      </p:sp>
      <p:sp>
        <p:nvSpPr>
          <p:cNvPr id="4" name="Symbol zastępczy numeru slajdu 3">
            <a:extLst>
              <a:ext uri="{FF2B5EF4-FFF2-40B4-BE49-F238E27FC236}">
                <a16:creationId xmlns:a16="http://schemas.microsoft.com/office/drawing/2014/main" id="{F89AB86C-0CC4-C1FA-44D6-0B43D7818F5F}"/>
              </a:ext>
            </a:extLst>
          </p:cNvPr>
          <p:cNvSpPr>
            <a:spLocks noGrp="1"/>
          </p:cNvSpPr>
          <p:nvPr>
            <p:ph type="sldNum" sz="quarter" idx="10"/>
          </p:nvPr>
        </p:nvSpPr>
        <p:spPr/>
        <p:txBody>
          <a:bodyPr/>
          <a:lstStyle/>
          <a:p>
            <a:fld id="{EB4015AA-59F6-416B-87A6-8E3D940284E2}" type="slidenum">
              <a:rPr lang="pl-PL" smtClean="0"/>
              <a:pPr/>
              <a:t>106</a:t>
            </a:fld>
            <a:endParaRPr lang="pl-PL" dirty="0"/>
          </a:p>
        </p:txBody>
      </p:sp>
    </p:spTree>
    <p:extLst>
      <p:ext uri="{BB962C8B-B14F-4D97-AF65-F5344CB8AC3E}">
        <p14:creationId xmlns:p14="http://schemas.microsoft.com/office/powerpoint/2010/main" val="117537968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5">
            <a:extLst>
              <a:ext uri="{FF2B5EF4-FFF2-40B4-BE49-F238E27FC236}">
                <a16:creationId xmlns:a16="http://schemas.microsoft.com/office/drawing/2014/main" id="{0CD17717-5751-F730-50BD-CBB39F57635A}"/>
              </a:ext>
            </a:extLst>
          </p:cNvPr>
          <p:cNvSpPr>
            <a:spLocks noGrp="1"/>
          </p:cNvSpPr>
          <p:nvPr>
            <p:ph type="title"/>
          </p:nvPr>
        </p:nvSpPr>
        <p:spPr/>
        <p:txBody>
          <a:bodyPr/>
          <a:lstStyle/>
          <a:p>
            <a:r>
              <a:rPr lang="pl-PL" dirty="0"/>
              <a:t>Dziękuję za uwagę</a:t>
            </a:r>
          </a:p>
        </p:txBody>
      </p:sp>
      <p:pic>
        <p:nvPicPr>
          <p:cNvPr id="7" name="Symbol zastępczy obrazu 6">
            <a:extLst>
              <a:ext uri="{FF2B5EF4-FFF2-40B4-BE49-F238E27FC236}">
                <a16:creationId xmlns:a16="http://schemas.microsoft.com/office/drawing/2014/main" id="{2AAC3231-CD47-4618-92FE-81A0668FF2C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 r="6"/>
          <a:stretch>
            <a:fillRect/>
          </a:stretch>
        </p:blipFill>
        <p:spPr/>
      </p:pic>
    </p:spTree>
    <p:extLst>
      <p:ext uri="{BB962C8B-B14F-4D97-AF65-F5344CB8AC3E}">
        <p14:creationId xmlns:p14="http://schemas.microsoft.com/office/powerpoint/2010/main" val="3325994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3075" name="Picture 3" descr="C:\Users\jpostupolski\Desktop\łuk\IMG_20171105_082758.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886157" y="1763924"/>
            <a:ext cx="3741777" cy="4989036"/>
          </a:xfrm>
          <a:prstGeom prst="rect">
            <a:avLst/>
          </a:prstGeom>
          <a:noFill/>
          <a:extLst>
            <a:ext uri="{909E8E84-426E-40DD-AFC4-6F175D3DCCD1}">
              <a14:hiddenFill xmlns:a14="http://schemas.microsoft.com/office/drawing/2010/main">
                <a:solidFill>
                  <a:srgbClr val="FFFFFF"/>
                </a:solidFill>
              </a14:hiddenFill>
            </a:ext>
          </a:extLst>
        </p:spPr>
      </p:pic>
      <p:pic>
        <p:nvPicPr>
          <p:cNvPr id="3" name="Obraz 2"/>
          <p:cNvPicPr>
            <a:picLocks noChangeAspect="1"/>
          </p:cNvPicPr>
          <p:nvPr/>
        </p:nvPicPr>
        <p:blipFill>
          <a:blip r:embed="rId3"/>
          <a:stretch>
            <a:fillRect/>
          </a:stretch>
        </p:blipFill>
        <p:spPr>
          <a:xfrm>
            <a:off x="1149674" y="1758981"/>
            <a:ext cx="3736483" cy="4986458"/>
          </a:xfrm>
          <a:prstGeom prst="rect">
            <a:avLst/>
          </a:prstGeom>
        </p:spPr>
      </p:pic>
    </p:spTree>
    <p:extLst>
      <p:ext uri="{BB962C8B-B14F-4D97-AF65-F5344CB8AC3E}">
        <p14:creationId xmlns:p14="http://schemas.microsoft.com/office/powerpoint/2010/main" val="1612675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361" y="2855877"/>
            <a:ext cx="9481092" cy="1847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ole tekstowe 1"/>
          <p:cNvSpPr txBox="1"/>
          <p:nvPr/>
        </p:nvSpPr>
        <p:spPr>
          <a:xfrm>
            <a:off x="2232312" y="2451323"/>
            <a:ext cx="1383712" cy="397673"/>
          </a:xfrm>
          <a:prstGeom prst="rect">
            <a:avLst/>
          </a:prstGeom>
          <a:noFill/>
        </p:spPr>
        <p:txBody>
          <a:bodyPr wrap="none" rtlCol="0">
            <a:spAutoFit/>
          </a:bodyPr>
          <a:lstStyle/>
          <a:p>
            <a:r>
              <a:rPr lang="pl-PL" sz="1984" dirty="0"/>
              <a:t>Dokładność</a:t>
            </a:r>
          </a:p>
        </p:txBody>
      </p:sp>
      <p:sp>
        <p:nvSpPr>
          <p:cNvPr id="4" name="pole tekstowe 3"/>
          <p:cNvSpPr txBox="1"/>
          <p:nvPr/>
        </p:nvSpPr>
        <p:spPr>
          <a:xfrm>
            <a:off x="7330293" y="2448757"/>
            <a:ext cx="1032014" cy="397673"/>
          </a:xfrm>
          <a:prstGeom prst="rect">
            <a:avLst/>
          </a:prstGeom>
          <a:noFill/>
        </p:spPr>
        <p:txBody>
          <a:bodyPr wrap="none" rtlCol="0">
            <a:spAutoFit/>
          </a:bodyPr>
          <a:lstStyle/>
          <a:p>
            <a:r>
              <a:rPr lang="pl-PL" sz="1984" dirty="0"/>
              <a:t>Precyzja</a:t>
            </a:r>
          </a:p>
        </p:txBody>
      </p:sp>
      <p:sp>
        <p:nvSpPr>
          <p:cNvPr id="5" name="pole tekstowe 4"/>
          <p:cNvSpPr txBox="1"/>
          <p:nvPr/>
        </p:nvSpPr>
        <p:spPr>
          <a:xfrm>
            <a:off x="1794964" y="5121800"/>
            <a:ext cx="708848" cy="397673"/>
          </a:xfrm>
          <a:prstGeom prst="rect">
            <a:avLst/>
          </a:prstGeom>
          <a:noFill/>
        </p:spPr>
        <p:txBody>
          <a:bodyPr wrap="none" rtlCol="0">
            <a:spAutoFit/>
          </a:bodyPr>
          <a:lstStyle/>
          <a:p>
            <a:r>
              <a:rPr lang="pl-PL" sz="1984" dirty="0"/>
              <a:t>Mała</a:t>
            </a:r>
          </a:p>
        </p:txBody>
      </p:sp>
      <p:sp>
        <p:nvSpPr>
          <p:cNvPr id="6" name="pole tekstowe 5"/>
          <p:cNvSpPr txBox="1"/>
          <p:nvPr/>
        </p:nvSpPr>
        <p:spPr>
          <a:xfrm>
            <a:off x="3998283" y="5129221"/>
            <a:ext cx="693395" cy="397673"/>
          </a:xfrm>
          <a:prstGeom prst="rect">
            <a:avLst/>
          </a:prstGeom>
          <a:noFill/>
        </p:spPr>
        <p:txBody>
          <a:bodyPr wrap="none" rtlCol="0">
            <a:spAutoFit/>
          </a:bodyPr>
          <a:lstStyle/>
          <a:p>
            <a:r>
              <a:rPr lang="pl-PL" sz="1984" dirty="0"/>
              <a:t>Duża</a:t>
            </a:r>
          </a:p>
        </p:txBody>
      </p:sp>
      <p:sp>
        <p:nvSpPr>
          <p:cNvPr id="9" name="pole tekstowe 8"/>
          <p:cNvSpPr txBox="1"/>
          <p:nvPr/>
        </p:nvSpPr>
        <p:spPr>
          <a:xfrm>
            <a:off x="6139661" y="5045439"/>
            <a:ext cx="708848" cy="397673"/>
          </a:xfrm>
          <a:prstGeom prst="rect">
            <a:avLst/>
          </a:prstGeom>
          <a:noFill/>
        </p:spPr>
        <p:txBody>
          <a:bodyPr wrap="none" rtlCol="0">
            <a:spAutoFit/>
          </a:bodyPr>
          <a:lstStyle/>
          <a:p>
            <a:r>
              <a:rPr lang="pl-PL" sz="1984" dirty="0"/>
              <a:t>Mała</a:t>
            </a:r>
          </a:p>
        </p:txBody>
      </p:sp>
      <p:sp>
        <p:nvSpPr>
          <p:cNvPr id="10" name="pole tekstowe 9"/>
          <p:cNvSpPr txBox="1"/>
          <p:nvPr/>
        </p:nvSpPr>
        <p:spPr>
          <a:xfrm>
            <a:off x="8520926" y="5045439"/>
            <a:ext cx="693395" cy="397673"/>
          </a:xfrm>
          <a:prstGeom prst="rect">
            <a:avLst/>
          </a:prstGeom>
          <a:noFill/>
        </p:spPr>
        <p:txBody>
          <a:bodyPr wrap="none" rtlCol="0">
            <a:spAutoFit/>
          </a:bodyPr>
          <a:lstStyle/>
          <a:p>
            <a:r>
              <a:rPr lang="pl-PL" sz="1984" dirty="0"/>
              <a:t>Duża</a:t>
            </a:r>
          </a:p>
        </p:txBody>
      </p:sp>
      <p:sp>
        <p:nvSpPr>
          <p:cNvPr id="3" name="Tytuł 2"/>
          <p:cNvSpPr>
            <a:spLocks noGrp="1"/>
          </p:cNvSpPr>
          <p:nvPr>
            <p:ph type="title"/>
          </p:nvPr>
        </p:nvSpPr>
        <p:spPr/>
        <p:txBody>
          <a:bodyPr/>
          <a:lstStyle/>
          <a:p>
            <a:r>
              <a:rPr lang="pl-PL" sz="3527" dirty="0"/>
              <a:t>Dokładność/Precyzja</a:t>
            </a:r>
            <a:endParaRPr lang="en-GB" sz="3527" dirty="0"/>
          </a:p>
        </p:txBody>
      </p:sp>
      <p:sp>
        <p:nvSpPr>
          <p:cNvPr id="7" name="Symbol zastępczy zawartości 6"/>
          <p:cNvSpPr>
            <a:spLocks noGrp="1"/>
          </p:cNvSpPr>
          <p:nvPr>
            <p:ph idx="1"/>
          </p:nvPr>
        </p:nvSpPr>
        <p:spPr/>
        <p:txBody>
          <a:bodyPr/>
          <a:lstStyle/>
          <a:p>
            <a:endParaRPr lang="en-GB"/>
          </a:p>
        </p:txBody>
      </p:sp>
    </p:spTree>
    <p:extLst>
      <p:ext uri="{BB962C8B-B14F-4D97-AF65-F5344CB8AC3E}">
        <p14:creationId xmlns:p14="http://schemas.microsoft.com/office/powerpoint/2010/main" val="132467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Źródła zmienności w typowym procesie analitycznym</a:t>
            </a:r>
          </a:p>
        </p:txBody>
      </p:sp>
      <p:graphicFrame>
        <p:nvGraphicFramePr>
          <p:cNvPr id="8" name="Tabela 7"/>
          <p:cNvGraphicFramePr>
            <a:graphicFrameLocks noGrp="1"/>
          </p:cNvGraphicFramePr>
          <p:nvPr>
            <p:extLst>
              <p:ext uri="{D42A27DB-BD31-4B8C-83A1-F6EECF244321}">
                <p14:modId xmlns:p14="http://schemas.microsoft.com/office/powerpoint/2010/main" val="3480393078"/>
              </p:ext>
            </p:extLst>
          </p:nvPr>
        </p:nvGraphicFramePr>
        <p:xfrm>
          <a:off x="2091512" y="1954201"/>
          <a:ext cx="6719712" cy="3023242"/>
        </p:xfrm>
        <a:graphic>
          <a:graphicData uri="http://schemas.openxmlformats.org/drawingml/2006/table">
            <a:tbl>
              <a:tblPr firstRow="1" bandRow="1">
                <a:tableStyleId>{5C22544A-7EE6-4342-B048-85BDC9FD1C3A}</a:tableStyleId>
              </a:tblPr>
              <a:tblGrid>
                <a:gridCol w="1375930">
                  <a:extLst>
                    <a:ext uri="{9D8B030D-6E8A-4147-A177-3AD203B41FA5}">
                      <a16:colId xmlns:a16="http://schemas.microsoft.com/office/drawing/2014/main" val="20000"/>
                    </a:ext>
                  </a:extLst>
                </a:gridCol>
                <a:gridCol w="863973">
                  <a:extLst>
                    <a:ext uri="{9D8B030D-6E8A-4147-A177-3AD203B41FA5}">
                      <a16:colId xmlns:a16="http://schemas.microsoft.com/office/drawing/2014/main" val="20001"/>
                    </a:ext>
                  </a:extLst>
                </a:gridCol>
                <a:gridCol w="1093867">
                  <a:extLst>
                    <a:ext uri="{9D8B030D-6E8A-4147-A177-3AD203B41FA5}">
                      <a16:colId xmlns:a16="http://schemas.microsoft.com/office/drawing/2014/main" val="20002"/>
                    </a:ext>
                  </a:extLst>
                </a:gridCol>
                <a:gridCol w="1146037">
                  <a:extLst>
                    <a:ext uri="{9D8B030D-6E8A-4147-A177-3AD203B41FA5}">
                      <a16:colId xmlns:a16="http://schemas.microsoft.com/office/drawing/2014/main" val="20003"/>
                    </a:ext>
                  </a:extLst>
                </a:gridCol>
                <a:gridCol w="600224">
                  <a:extLst>
                    <a:ext uri="{9D8B030D-6E8A-4147-A177-3AD203B41FA5}">
                      <a16:colId xmlns:a16="http://schemas.microsoft.com/office/drawing/2014/main" val="20004"/>
                    </a:ext>
                  </a:extLst>
                </a:gridCol>
                <a:gridCol w="1639681">
                  <a:extLst>
                    <a:ext uri="{9D8B030D-6E8A-4147-A177-3AD203B41FA5}">
                      <a16:colId xmlns:a16="http://schemas.microsoft.com/office/drawing/2014/main" val="20005"/>
                    </a:ext>
                  </a:extLst>
                </a:gridCol>
              </a:tblGrid>
              <a:tr h="958303">
                <a:tc gridSpan="6">
                  <a:txBody>
                    <a:bodyPr/>
                    <a:lstStyle/>
                    <a:p>
                      <a:pPr algn="ctr"/>
                      <a:r>
                        <a:rPr lang="pl-PL" sz="4000" dirty="0"/>
                        <a:t>Błąd całkowity</a:t>
                      </a:r>
                    </a:p>
                  </a:txBody>
                  <a:tcPr marL="100796" marR="100796" marT="50398" marB="50398">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0000"/>
                  </a:ext>
                </a:extLst>
              </a:tr>
              <a:tr h="1100773">
                <a:tc gridSpan="2">
                  <a:txBody>
                    <a:bodyPr/>
                    <a:lstStyle/>
                    <a:p>
                      <a:pPr algn="ctr"/>
                      <a:r>
                        <a:rPr lang="pl-PL" sz="2200" dirty="0"/>
                        <a:t>Błąd pobrania</a:t>
                      </a:r>
                      <a:r>
                        <a:rPr lang="pl-PL" sz="2200" baseline="0" dirty="0"/>
                        <a:t> próbki</a:t>
                      </a:r>
                      <a:endParaRPr lang="pl-PL" sz="2200" dirty="0"/>
                    </a:p>
                  </a:txBody>
                  <a:tcPr marL="100796" marR="100796" marT="50398" marB="50398">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pl-PL"/>
                    </a:p>
                  </a:txBody>
                  <a:tcPr/>
                </a:tc>
                <a:tc gridSpan="2">
                  <a:txBody>
                    <a:bodyPr/>
                    <a:lstStyle/>
                    <a:p>
                      <a:pPr algn="ctr"/>
                      <a:r>
                        <a:rPr lang="pl-PL" sz="2200" dirty="0"/>
                        <a:t>Błąd przygotowania próbki</a:t>
                      </a:r>
                    </a:p>
                  </a:txBody>
                  <a:tcPr marL="100796" marR="100796" marT="50398" marB="50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pl-PL"/>
                    </a:p>
                  </a:txBody>
                  <a:tcPr/>
                </a:tc>
                <a:tc gridSpan="2">
                  <a:txBody>
                    <a:bodyPr/>
                    <a:lstStyle/>
                    <a:p>
                      <a:pPr algn="ctr"/>
                      <a:r>
                        <a:rPr lang="pl-PL" sz="2200" dirty="0"/>
                        <a:t>Błąd analizy</a:t>
                      </a:r>
                    </a:p>
                  </a:txBody>
                  <a:tcPr marL="100796" marR="100796" marT="50398" marB="50398">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pl-PL"/>
                    </a:p>
                  </a:txBody>
                  <a:tcPr/>
                </a:tc>
                <a:extLst>
                  <a:ext uri="{0D108BD9-81ED-4DB2-BD59-A6C34878D82A}">
                    <a16:rowId xmlns:a16="http://schemas.microsoft.com/office/drawing/2014/main" val="10001"/>
                  </a:ext>
                </a:extLst>
              </a:tr>
              <a:tr h="958303">
                <a:tc>
                  <a:txBody>
                    <a:bodyPr/>
                    <a:lstStyle/>
                    <a:p>
                      <a:r>
                        <a:rPr lang="pl-PL" sz="2000" dirty="0"/>
                        <a:t>Partia</a:t>
                      </a:r>
                    </a:p>
                  </a:txBody>
                  <a:tcPr marL="100796" marR="100796" marT="50398" marB="50398">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r>
                        <a:rPr lang="pl-PL" sz="2000" dirty="0"/>
                        <a:t>Próbka</a:t>
                      </a:r>
                    </a:p>
                  </a:txBody>
                  <a:tcPr marL="100796" marR="100796" marT="50398" marB="50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endParaRPr lang="pl-PL"/>
                    </a:p>
                  </a:txBody>
                  <a:tcPr/>
                </a:tc>
                <a:tc gridSpan="2">
                  <a:txBody>
                    <a:bodyPr/>
                    <a:lstStyle/>
                    <a:p>
                      <a:r>
                        <a:rPr lang="pl-PL" sz="2000" dirty="0"/>
                        <a:t>Przygotowanie</a:t>
                      </a:r>
                    </a:p>
                  </a:txBody>
                  <a:tcPr marL="100796" marR="100796" marT="50398" marB="50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endParaRPr lang="pl-PL" dirty="0"/>
                    </a:p>
                  </a:txBody>
                  <a:tcPr/>
                </a:tc>
                <a:tc>
                  <a:txBody>
                    <a:bodyPr/>
                    <a:lstStyle/>
                    <a:p>
                      <a:r>
                        <a:rPr lang="pl-PL" sz="2000" dirty="0"/>
                        <a:t>Analiza</a:t>
                      </a:r>
                    </a:p>
                  </a:txBody>
                  <a:tcPr marL="100796" marR="100796" marT="50398" marB="50398">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bl>
          </a:graphicData>
        </a:graphic>
      </p:graphicFrame>
      <p:sp>
        <p:nvSpPr>
          <p:cNvPr id="9" name="Objaśnienie prostokątne 8"/>
          <p:cNvSpPr/>
          <p:nvPr/>
        </p:nvSpPr>
        <p:spPr>
          <a:xfrm>
            <a:off x="4774220" y="5129220"/>
            <a:ext cx="3095644" cy="1031881"/>
          </a:xfrm>
          <a:prstGeom prst="wedgeRectCallout">
            <a:avLst>
              <a:gd name="adj1" fmla="val 41328"/>
              <a:gd name="adj2" fmla="val -74446"/>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pl-PL" sz="1984" b="1" dirty="0"/>
              <a:t>WYNIK BADANIA</a:t>
            </a:r>
          </a:p>
        </p:txBody>
      </p:sp>
      <p:cxnSp>
        <p:nvCxnSpPr>
          <p:cNvPr id="7" name="Łącznik prosty ze strzałką 6"/>
          <p:cNvCxnSpPr/>
          <p:nvPr/>
        </p:nvCxnSpPr>
        <p:spPr>
          <a:xfrm>
            <a:off x="2091511" y="2747956"/>
            <a:ext cx="6667541" cy="0"/>
          </a:xfrm>
          <a:prstGeom prst="straightConnector1">
            <a:avLst/>
          </a:prstGeom>
          <a:ln w="3810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 name="Łącznik prosty ze strzałką 11"/>
          <p:cNvCxnSpPr/>
          <p:nvPr/>
        </p:nvCxnSpPr>
        <p:spPr>
          <a:xfrm>
            <a:off x="2091511" y="3700462"/>
            <a:ext cx="222251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Łącznik prosty ze strzałką 13"/>
          <p:cNvCxnSpPr/>
          <p:nvPr/>
        </p:nvCxnSpPr>
        <p:spPr>
          <a:xfrm>
            <a:off x="4314024" y="3700462"/>
            <a:ext cx="222251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Łącznik prosty ze strzałką 15"/>
          <p:cNvCxnSpPr/>
          <p:nvPr/>
        </p:nvCxnSpPr>
        <p:spPr>
          <a:xfrm>
            <a:off x="6536538" y="3700462"/>
            <a:ext cx="222251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409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9078E0B-818A-03F5-1ED7-E240EA441964}"/>
              </a:ext>
            </a:extLst>
          </p:cNvPr>
          <p:cNvSpPr>
            <a:spLocks noGrp="1"/>
          </p:cNvSpPr>
          <p:nvPr>
            <p:ph type="title"/>
          </p:nvPr>
        </p:nvSpPr>
        <p:spPr/>
        <p:txBody>
          <a:bodyPr>
            <a:normAutofit fontScale="90000"/>
          </a:bodyPr>
          <a:lstStyle/>
          <a:p>
            <a:r>
              <a:rPr lang="pl-PL" spc="-5" dirty="0">
                <a:latin typeface="Open Sans" panose="020B0606030504020204" pitchFamily="34" charset="0"/>
                <a:ea typeface="Open Sans" panose="020B0606030504020204" pitchFamily="34" charset="0"/>
                <a:cs typeface="Open Sans" panose="020B0606030504020204" pitchFamily="34" charset="0"/>
              </a:rPr>
              <a:t>Ogólne wytyczne </a:t>
            </a:r>
            <a:r>
              <a:rPr lang="pl-PL" spc="-10" dirty="0">
                <a:latin typeface="Open Sans" panose="020B0606030504020204" pitchFamily="34" charset="0"/>
                <a:ea typeface="Open Sans" panose="020B0606030504020204" pitchFamily="34" charset="0"/>
                <a:cs typeface="Open Sans" panose="020B0606030504020204" pitchFamily="34" charset="0"/>
              </a:rPr>
              <a:t>pobierania </a:t>
            </a:r>
            <a:r>
              <a:rPr lang="pl-PL" spc="-5" dirty="0">
                <a:latin typeface="Open Sans" panose="020B0606030504020204" pitchFamily="34" charset="0"/>
                <a:ea typeface="Open Sans" panose="020B0606030504020204" pitchFamily="34" charset="0"/>
                <a:cs typeface="Open Sans" panose="020B0606030504020204" pitchFamily="34" charset="0"/>
              </a:rPr>
              <a:t>próbek </a:t>
            </a:r>
            <a:r>
              <a:rPr lang="pl-PL" spc="-10" dirty="0">
                <a:latin typeface="Open Sans" panose="020B0606030504020204" pitchFamily="34" charset="0"/>
                <a:ea typeface="Open Sans" panose="020B0606030504020204" pitchFamily="34" charset="0"/>
                <a:cs typeface="Open Sans" panose="020B0606030504020204" pitchFamily="34" charset="0"/>
              </a:rPr>
              <a:t>CAC/GL</a:t>
            </a:r>
            <a:r>
              <a:rPr lang="pl-PL" spc="-35" dirty="0">
                <a:latin typeface="Open Sans" panose="020B0606030504020204" pitchFamily="34" charset="0"/>
                <a:ea typeface="Open Sans" panose="020B0606030504020204" pitchFamily="34" charset="0"/>
                <a:cs typeface="Open Sans" panose="020B0606030504020204" pitchFamily="34" charset="0"/>
              </a:rPr>
              <a:t> </a:t>
            </a:r>
            <a:r>
              <a:rPr lang="pl-PL" spc="-10" dirty="0">
                <a:latin typeface="Open Sans" panose="020B0606030504020204" pitchFamily="34" charset="0"/>
                <a:ea typeface="Open Sans" panose="020B0606030504020204" pitchFamily="34" charset="0"/>
                <a:cs typeface="Open Sans" panose="020B0606030504020204" pitchFamily="34" charset="0"/>
              </a:rPr>
              <a:t>50/2004</a:t>
            </a:r>
            <a:br>
              <a:rPr lang="pl-PL" dirty="0">
                <a:latin typeface="Open Sans" panose="020B0606030504020204" pitchFamily="34" charset="0"/>
                <a:ea typeface="Open Sans" panose="020B0606030504020204" pitchFamily="34" charset="0"/>
                <a:cs typeface="Open Sans" panose="020B0606030504020204" pitchFamily="34" charset="0"/>
              </a:rPr>
            </a:br>
            <a:r>
              <a:rPr lang="pl-PL" spc="-10" dirty="0">
                <a:latin typeface="Calibri"/>
                <a:cs typeface="Calibri"/>
              </a:rPr>
              <a:t>Komisja Kodeksu Żywnościowego </a:t>
            </a:r>
            <a:r>
              <a:rPr lang="pl-PL" spc="-20" dirty="0">
                <a:latin typeface="Calibri"/>
                <a:cs typeface="Calibri"/>
              </a:rPr>
              <a:t>KKŻ/FAO/WHO  </a:t>
            </a:r>
            <a:r>
              <a:rPr lang="pl-PL" dirty="0">
                <a:latin typeface="Calibri"/>
                <a:cs typeface="Calibri"/>
              </a:rPr>
              <a:t>ds. </a:t>
            </a:r>
            <a:r>
              <a:rPr lang="pl-PL" spc="-10" dirty="0">
                <a:latin typeface="Calibri"/>
                <a:cs typeface="Calibri"/>
              </a:rPr>
              <a:t>Metod </a:t>
            </a:r>
            <a:r>
              <a:rPr lang="pl-PL" spc="-5" dirty="0">
                <a:latin typeface="Calibri"/>
                <a:cs typeface="Calibri"/>
              </a:rPr>
              <a:t>Analiz </a:t>
            </a:r>
            <a:r>
              <a:rPr lang="pl-PL" dirty="0">
                <a:latin typeface="Calibri"/>
                <a:cs typeface="Calibri"/>
              </a:rPr>
              <a:t>i </a:t>
            </a:r>
            <a:r>
              <a:rPr lang="pl-PL" spc="-10" dirty="0">
                <a:latin typeface="Calibri"/>
                <a:cs typeface="Calibri"/>
              </a:rPr>
              <a:t>Pobierania</a:t>
            </a:r>
            <a:r>
              <a:rPr lang="pl-PL" spc="-40" dirty="0">
                <a:latin typeface="Calibri"/>
                <a:cs typeface="Calibri"/>
              </a:rPr>
              <a:t> </a:t>
            </a:r>
            <a:r>
              <a:rPr lang="pl-PL" spc="-10" dirty="0">
                <a:latin typeface="Calibri"/>
                <a:cs typeface="Calibri"/>
              </a:rPr>
              <a:t>Próbek</a:t>
            </a:r>
            <a:br>
              <a:rPr lang="pl-PL" dirty="0">
                <a:latin typeface="Calibri"/>
                <a:cs typeface="Calibri"/>
              </a:rPr>
            </a:br>
            <a:endParaRPr lang="pl-PL" dirty="0"/>
          </a:p>
        </p:txBody>
      </p:sp>
      <p:sp>
        <p:nvSpPr>
          <p:cNvPr id="3" name="Symbol zastępczy zawartości 2">
            <a:extLst>
              <a:ext uri="{FF2B5EF4-FFF2-40B4-BE49-F238E27FC236}">
                <a16:creationId xmlns:a16="http://schemas.microsoft.com/office/drawing/2014/main" id="{FB46962C-A568-E9EA-ABAE-7B443EF3A372}"/>
              </a:ext>
            </a:extLst>
          </p:cNvPr>
          <p:cNvSpPr>
            <a:spLocks noGrp="1"/>
          </p:cNvSpPr>
          <p:nvPr>
            <p:ph idx="1"/>
          </p:nvPr>
        </p:nvSpPr>
        <p:spPr/>
        <p:txBody>
          <a:bodyPr/>
          <a:lstStyle/>
          <a:p>
            <a:pPr>
              <a:lnSpc>
                <a:spcPct val="100000"/>
              </a:lnSpc>
              <a:spcBef>
                <a:spcPts val="20"/>
              </a:spcBef>
            </a:pPr>
            <a:endParaRPr lang="pl-PL" sz="2400" dirty="0">
              <a:latin typeface="Times New Roman"/>
              <a:cs typeface="Times New Roman"/>
            </a:endParaRPr>
          </a:p>
          <a:p>
            <a:pPr marL="46464" indent="-285750">
              <a:lnSpc>
                <a:spcPct val="100000"/>
              </a:lnSpc>
              <a:spcBef>
                <a:spcPts val="575"/>
              </a:spcBef>
              <a:buFont typeface="Arial" panose="020B0604020202020204" pitchFamily="34" charset="0"/>
              <a:buChar char="•"/>
            </a:pPr>
            <a:r>
              <a:rPr lang="pl-PL" spc="-15" dirty="0">
                <a:latin typeface="Open Sans" panose="020B0606030504020204" pitchFamily="34" charset="0"/>
                <a:ea typeface="Open Sans" panose="020B0606030504020204" pitchFamily="34" charset="0"/>
                <a:cs typeface="Open Sans" panose="020B0606030504020204" pitchFamily="34" charset="0"/>
              </a:rPr>
              <a:t>Zawiera</a:t>
            </a:r>
            <a:r>
              <a:rPr lang="pl-PL" spc="-20" dirty="0">
                <a:latin typeface="Open Sans" panose="020B0606030504020204" pitchFamily="34" charset="0"/>
                <a:ea typeface="Open Sans" panose="020B0606030504020204" pitchFamily="34" charset="0"/>
                <a:cs typeface="Open Sans" panose="020B0606030504020204" pitchFamily="34" charset="0"/>
              </a:rPr>
              <a:t> </a:t>
            </a:r>
            <a:r>
              <a:rPr lang="pl-PL" spc="-5" dirty="0">
                <a:latin typeface="Open Sans" panose="020B0606030504020204" pitchFamily="34" charset="0"/>
                <a:ea typeface="Open Sans" panose="020B0606030504020204" pitchFamily="34" charset="0"/>
                <a:cs typeface="Open Sans" panose="020B0606030504020204" pitchFamily="34" charset="0"/>
              </a:rPr>
              <a:t>m.in.</a:t>
            </a:r>
            <a:endParaRPr lang="pl-PL" dirty="0">
              <a:latin typeface="Open Sans" panose="020B0606030504020204" pitchFamily="34" charset="0"/>
              <a:ea typeface="Open Sans" panose="020B0606030504020204" pitchFamily="34" charset="0"/>
              <a:cs typeface="Open Sans" panose="020B0606030504020204" pitchFamily="34" charset="0"/>
            </a:endParaRPr>
          </a:p>
          <a:p>
            <a:pPr marL="355600" indent="-342900">
              <a:lnSpc>
                <a:spcPct val="100000"/>
              </a:lnSpc>
              <a:spcBef>
                <a:spcPts val="580"/>
              </a:spcBef>
              <a:buFont typeface="Calibri"/>
              <a:buChar char="-"/>
              <a:tabLst>
                <a:tab pos="355600" algn="l"/>
                <a:tab pos="356235" algn="l"/>
              </a:tabLst>
            </a:pPr>
            <a:r>
              <a:rPr lang="pl-PL" spc="-5" dirty="0">
                <a:latin typeface="Open Sans" panose="020B0606030504020204" pitchFamily="34" charset="0"/>
                <a:ea typeface="Open Sans" panose="020B0606030504020204" pitchFamily="34" charset="0"/>
                <a:cs typeface="Open Sans" panose="020B0606030504020204" pitchFamily="34" charset="0"/>
              </a:rPr>
              <a:t>Ogólne procedury </a:t>
            </a:r>
            <a:r>
              <a:rPr lang="pl-PL" spc="-10" dirty="0">
                <a:latin typeface="Open Sans" panose="020B0606030504020204" pitchFamily="34" charset="0"/>
                <a:ea typeface="Open Sans" panose="020B0606030504020204" pitchFamily="34" charset="0"/>
                <a:cs typeface="Open Sans" panose="020B0606030504020204" pitchFamily="34" charset="0"/>
              </a:rPr>
              <a:t>pobierania</a:t>
            </a:r>
            <a:r>
              <a:rPr lang="pl-PL" spc="-40" dirty="0">
                <a:latin typeface="Open Sans" panose="020B0606030504020204" pitchFamily="34" charset="0"/>
                <a:ea typeface="Open Sans" panose="020B0606030504020204" pitchFamily="34" charset="0"/>
                <a:cs typeface="Open Sans" panose="020B0606030504020204" pitchFamily="34" charset="0"/>
              </a:rPr>
              <a:t> </a:t>
            </a:r>
            <a:r>
              <a:rPr lang="pl-PL" spc="-5" dirty="0">
                <a:latin typeface="Open Sans" panose="020B0606030504020204" pitchFamily="34" charset="0"/>
                <a:ea typeface="Open Sans" panose="020B0606030504020204" pitchFamily="34" charset="0"/>
                <a:cs typeface="Open Sans" panose="020B0606030504020204" pitchFamily="34" charset="0"/>
              </a:rPr>
              <a:t>próbek</a:t>
            </a:r>
            <a:endParaRPr lang="pl-PL" dirty="0">
              <a:latin typeface="Open Sans" panose="020B0606030504020204" pitchFamily="34" charset="0"/>
              <a:ea typeface="Open Sans" panose="020B0606030504020204" pitchFamily="34" charset="0"/>
              <a:cs typeface="Open Sans" panose="020B0606030504020204" pitchFamily="34" charset="0"/>
            </a:endParaRPr>
          </a:p>
          <a:p>
            <a:pPr marL="355600" indent="-342900">
              <a:lnSpc>
                <a:spcPct val="100000"/>
              </a:lnSpc>
              <a:spcBef>
                <a:spcPts val="575"/>
              </a:spcBef>
              <a:buFont typeface="Calibri"/>
              <a:buChar char="-"/>
              <a:tabLst>
                <a:tab pos="355600" algn="l"/>
                <a:tab pos="356235" algn="l"/>
              </a:tabLst>
            </a:pPr>
            <a:r>
              <a:rPr lang="pl-PL" spc="-5" dirty="0">
                <a:latin typeface="Open Sans" panose="020B0606030504020204" pitchFamily="34" charset="0"/>
                <a:ea typeface="Open Sans" panose="020B0606030504020204" pitchFamily="34" charset="0"/>
                <a:cs typeface="Open Sans" panose="020B0606030504020204" pitchFamily="34" charset="0"/>
              </a:rPr>
              <a:t>Zasady </a:t>
            </a:r>
            <a:r>
              <a:rPr lang="pl-PL" dirty="0">
                <a:latin typeface="Open Sans" panose="020B0606030504020204" pitchFamily="34" charset="0"/>
                <a:ea typeface="Open Sans" panose="020B0606030504020204" pitchFamily="34" charset="0"/>
                <a:cs typeface="Open Sans" panose="020B0606030504020204" pitchFamily="34" charset="0"/>
              </a:rPr>
              <a:t>i </a:t>
            </a:r>
            <a:r>
              <a:rPr lang="pl-PL" spc="-5" dirty="0">
                <a:latin typeface="Open Sans" panose="020B0606030504020204" pitchFamily="34" charset="0"/>
                <a:ea typeface="Open Sans" panose="020B0606030504020204" pitchFamily="34" charset="0"/>
                <a:cs typeface="Open Sans" panose="020B0606030504020204" pitchFamily="34" charset="0"/>
              </a:rPr>
              <a:t>kryteria </a:t>
            </a:r>
            <a:r>
              <a:rPr lang="pl-PL" dirty="0">
                <a:latin typeface="Open Sans" panose="020B0606030504020204" pitchFamily="34" charset="0"/>
                <a:ea typeface="Open Sans" panose="020B0606030504020204" pitchFamily="34" charset="0"/>
                <a:cs typeface="Open Sans" panose="020B0606030504020204" pitchFamily="34" charset="0"/>
              </a:rPr>
              <a:t>wyboru </a:t>
            </a:r>
            <a:r>
              <a:rPr lang="pl-PL" spc="-5" dirty="0">
                <a:latin typeface="Open Sans" panose="020B0606030504020204" pitchFamily="34" charset="0"/>
                <a:ea typeface="Open Sans" panose="020B0606030504020204" pitchFamily="34" charset="0"/>
                <a:cs typeface="Open Sans" panose="020B0606030504020204" pitchFamily="34" charset="0"/>
              </a:rPr>
              <a:t>planów </a:t>
            </a:r>
            <a:r>
              <a:rPr lang="pl-PL" spc="-10" dirty="0">
                <a:latin typeface="Open Sans" panose="020B0606030504020204" pitchFamily="34" charset="0"/>
                <a:ea typeface="Open Sans" panose="020B0606030504020204" pitchFamily="34" charset="0"/>
                <a:cs typeface="Open Sans" panose="020B0606030504020204" pitchFamily="34" charset="0"/>
              </a:rPr>
              <a:t>pobierania </a:t>
            </a:r>
            <a:r>
              <a:rPr lang="pl-PL" spc="-5" dirty="0">
                <a:latin typeface="Open Sans" panose="020B0606030504020204" pitchFamily="34" charset="0"/>
                <a:ea typeface="Open Sans" panose="020B0606030504020204" pitchFamily="34" charset="0"/>
                <a:cs typeface="Open Sans" panose="020B0606030504020204" pitchFamily="34" charset="0"/>
              </a:rPr>
              <a:t>próbek</a:t>
            </a:r>
            <a:r>
              <a:rPr lang="pl-PL" spc="-60" dirty="0">
                <a:latin typeface="Open Sans" panose="020B0606030504020204" pitchFamily="34" charset="0"/>
                <a:ea typeface="Open Sans" panose="020B0606030504020204" pitchFamily="34" charset="0"/>
                <a:cs typeface="Open Sans" panose="020B0606030504020204" pitchFamily="34" charset="0"/>
              </a:rPr>
              <a:t> </a:t>
            </a:r>
            <a:r>
              <a:rPr lang="pl-PL" spc="-5" dirty="0">
                <a:latin typeface="Open Sans" panose="020B0606030504020204" pitchFamily="34" charset="0"/>
                <a:ea typeface="Open Sans" panose="020B0606030504020204" pitchFamily="34" charset="0"/>
                <a:cs typeface="Open Sans" panose="020B0606030504020204" pitchFamily="34" charset="0"/>
              </a:rPr>
              <a:t>dla pojedynczych lub </a:t>
            </a:r>
            <a:r>
              <a:rPr lang="pl-PL" spc="-15" dirty="0">
                <a:latin typeface="Open Sans" panose="020B0606030504020204" pitchFamily="34" charset="0"/>
                <a:ea typeface="Open Sans" panose="020B0606030504020204" pitchFamily="34" charset="0"/>
                <a:cs typeface="Open Sans" panose="020B0606030504020204" pitchFamily="34" charset="0"/>
              </a:rPr>
              <a:t>izolowanych </a:t>
            </a:r>
            <a:r>
              <a:rPr lang="pl-PL" spc="-5" dirty="0">
                <a:latin typeface="Open Sans" panose="020B0606030504020204" pitchFamily="34" charset="0"/>
                <a:ea typeface="Open Sans" panose="020B0606030504020204" pitchFamily="34" charset="0"/>
                <a:cs typeface="Open Sans" panose="020B0606030504020204" pitchFamily="34" charset="0"/>
              </a:rPr>
              <a:t>partii </a:t>
            </a:r>
            <a:r>
              <a:rPr lang="pl-PL" spc="-10" dirty="0">
                <a:latin typeface="Open Sans" panose="020B0606030504020204" pitchFamily="34" charset="0"/>
                <a:ea typeface="Open Sans" panose="020B0606030504020204" pitchFamily="34" charset="0"/>
                <a:cs typeface="Open Sans" panose="020B0606030504020204" pitchFamily="34" charset="0"/>
              </a:rPr>
              <a:t>produktów będących  przedmiotem </a:t>
            </a:r>
            <a:r>
              <a:rPr lang="pl-PL" spc="-5" dirty="0">
                <a:latin typeface="Open Sans" panose="020B0606030504020204" pitchFamily="34" charset="0"/>
                <a:ea typeface="Open Sans" panose="020B0606030504020204" pitchFamily="34" charset="0"/>
                <a:cs typeface="Open Sans" panose="020B0606030504020204" pitchFamily="34" charset="0"/>
              </a:rPr>
              <a:t>obrotu</a:t>
            </a:r>
            <a:r>
              <a:rPr lang="pl-PL" spc="-40" dirty="0">
                <a:latin typeface="Open Sans" panose="020B0606030504020204" pitchFamily="34" charset="0"/>
                <a:ea typeface="Open Sans" panose="020B0606030504020204" pitchFamily="34" charset="0"/>
                <a:cs typeface="Open Sans" panose="020B0606030504020204" pitchFamily="34" charset="0"/>
              </a:rPr>
              <a:t> </a:t>
            </a:r>
            <a:r>
              <a:rPr lang="pl-PL" spc="-10" dirty="0">
                <a:latin typeface="Open Sans" panose="020B0606030504020204" pitchFamily="34" charset="0"/>
                <a:ea typeface="Open Sans" panose="020B0606030504020204" pitchFamily="34" charset="0"/>
                <a:cs typeface="Open Sans" panose="020B0606030504020204" pitchFamily="34" charset="0"/>
              </a:rPr>
              <a:t>międzynarodowego</a:t>
            </a:r>
            <a:endParaRPr lang="pl-PL" dirty="0">
              <a:latin typeface="Open Sans" panose="020B0606030504020204" pitchFamily="34" charset="0"/>
              <a:ea typeface="Open Sans" panose="020B0606030504020204" pitchFamily="34" charset="0"/>
              <a:cs typeface="Open Sans" panose="020B0606030504020204" pitchFamily="34" charset="0"/>
            </a:endParaRPr>
          </a:p>
          <a:p>
            <a:pPr marL="355600" marR="544195" indent="-342900">
              <a:lnSpc>
                <a:spcPct val="100000"/>
              </a:lnSpc>
              <a:spcBef>
                <a:spcPts val="575"/>
              </a:spcBef>
              <a:buFont typeface="Calibri"/>
              <a:buChar char="-"/>
              <a:tabLst>
                <a:tab pos="355600" algn="l"/>
                <a:tab pos="356235" algn="l"/>
              </a:tabLst>
            </a:pPr>
            <a:r>
              <a:rPr lang="pl-PL" spc="-5" dirty="0">
                <a:latin typeface="Open Sans" panose="020B0606030504020204" pitchFamily="34" charset="0"/>
                <a:ea typeface="Open Sans" panose="020B0606030504020204" pitchFamily="34" charset="0"/>
                <a:cs typeface="Open Sans" panose="020B0606030504020204" pitchFamily="34" charset="0"/>
              </a:rPr>
              <a:t>Zasady </a:t>
            </a:r>
            <a:r>
              <a:rPr lang="pl-PL" dirty="0">
                <a:latin typeface="Open Sans" panose="020B0606030504020204" pitchFamily="34" charset="0"/>
                <a:ea typeface="Open Sans" panose="020B0606030504020204" pitchFamily="34" charset="0"/>
                <a:cs typeface="Open Sans" panose="020B0606030504020204" pitchFamily="34" charset="0"/>
              </a:rPr>
              <a:t>i </a:t>
            </a:r>
            <a:r>
              <a:rPr lang="pl-PL" spc="-5" dirty="0">
                <a:latin typeface="Open Sans" panose="020B0606030504020204" pitchFamily="34" charset="0"/>
                <a:ea typeface="Open Sans" panose="020B0606030504020204" pitchFamily="34" charset="0"/>
                <a:cs typeface="Open Sans" panose="020B0606030504020204" pitchFamily="34" charset="0"/>
              </a:rPr>
              <a:t>kryteria </a:t>
            </a:r>
            <a:r>
              <a:rPr lang="pl-PL" dirty="0">
                <a:latin typeface="Open Sans" panose="020B0606030504020204" pitchFamily="34" charset="0"/>
                <a:ea typeface="Open Sans" panose="020B0606030504020204" pitchFamily="34" charset="0"/>
                <a:cs typeface="Open Sans" panose="020B0606030504020204" pitchFamily="34" charset="0"/>
              </a:rPr>
              <a:t>wyboru </a:t>
            </a:r>
            <a:r>
              <a:rPr lang="pl-PL" spc="-5" dirty="0">
                <a:latin typeface="Open Sans" panose="020B0606030504020204" pitchFamily="34" charset="0"/>
                <a:ea typeface="Open Sans" panose="020B0606030504020204" pitchFamily="34" charset="0"/>
                <a:cs typeface="Open Sans" panose="020B0606030504020204" pitchFamily="34" charset="0"/>
              </a:rPr>
              <a:t>planów </a:t>
            </a:r>
            <a:r>
              <a:rPr lang="pl-PL" spc="-10" dirty="0">
                <a:latin typeface="Open Sans" panose="020B0606030504020204" pitchFamily="34" charset="0"/>
                <a:ea typeface="Open Sans" panose="020B0606030504020204" pitchFamily="34" charset="0"/>
                <a:cs typeface="Open Sans" panose="020B0606030504020204" pitchFamily="34" charset="0"/>
              </a:rPr>
              <a:t>pobierania </a:t>
            </a:r>
            <a:r>
              <a:rPr lang="pl-PL" spc="-5" dirty="0">
                <a:latin typeface="Open Sans" panose="020B0606030504020204" pitchFamily="34" charset="0"/>
                <a:ea typeface="Open Sans" panose="020B0606030504020204" pitchFamily="34" charset="0"/>
                <a:cs typeface="Open Sans" panose="020B0606030504020204" pitchFamily="34" charset="0"/>
              </a:rPr>
              <a:t>próbek dla  </a:t>
            </a:r>
            <a:r>
              <a:rPr lang="pl-PL" spc="-10" dirty="0">
                <a:latin typeface="Open Sans" panose="020B0606030504020204" pitchFamily="34" charset="0"/>
                <a:ea typeface="Open Sans" panose="020B0606030504020204" pitchFamily="34" charset="0"/>
                <a:cs typeface="Open Sans" panose="020B0606030504020204" pitchFamily="34" charset="0"/>
              </a:rPr>
              <a:t>wyrywkowej </a:t>
            </a:r>
            <a:r>
              <a:rPr lang="pl-PL" spc="-20" dirty="0">
                <a:latin typeface="Open Sans" panose="020B0606030504020204" pitchFamily="34" charset="0"/>
                <a:ea typeface="Open Sans" panose="020B0606030504020204" pitchFamily="34" charset="0"/>
                <a:cs typeface="Open Sans" panose="020B0606030504020204" pitchFamily="34" charset="0"/>
              </a:rPr>
              <a:t>kontroli </a:t>
            </a:r>
            <a:r>
              <a:rPr lang="pl-PL" spc="-5" dirty="0">
                <a:latin typeface="Open Sans" panose="020B0606030504020204" pitchFamily="34" charset="0"/>
                <a:ea typeface="Open Sans" panose="020B0606030504020204" pitchFamily="34" charset="0"/>
                <a:cs typeface="Open Sans" panose="020B0606030504020204" pitchFamily="34" charset="0"/>
              </a:rPr>
              <a:t>partia </a:t>
            </a:r>
            <a:r>
              <a:rPr lang="pl-PL" spc="-15" dirty="0">
                <a:latin typeface="Open Sans" panose="020B0606030504020204" pitchFamily="34" charset="0"/>
                <a:ea typeface="Open Sans" panose="020B0606030504020204" pitchFamily="34" charset="0"/>
                <a:cs typeface="Open Sans" panose="020B0606030504020204" pitchFamily="34" charset="0"/>
              </a:rPr>
              <a:t>za </a:t>
            </a:r>
            <a:r>
              <a:rPr lang="pl-PL" spc="-5" dirty="0">
                <a:latin typeface="Open Sans" panose="020B0606030504020204" pitchFamily="34" charset="0"/>
                <a:ea typeface="Open Sans" panose="020B0606030504020204" pitchFamily="34" charset="0"/>
                <a:cs typeface="Open Sans" panose="020B0606030504020204" pitchFamily="34" charset="0"/>
              </a:rPr>
              <a:t>partią</a:t>
            </a:r>
            <a:r>
              <a:rPr lang="pl-PL" spc="10" dirty="0">
                <a:latin typeface="Open Sans" panose="020B0606030504020204" pitchFamily="34" charset="0"/>
                <a:ea typeface="Open Sans" panose="020B0606030504020204" pitchFamily="34" charset="0"/>
                <a:cs typeface="Open Sans" panose="020B0606030504020204" pitchFamily="34" charset="0"/>
              </a:rPr>
              <a:t> </a:t>
            </a:r>
            <a:r>
              <a:rPr lang="pl-PL" spc="-10" dirty="0">
                <a:latin typeface="Open Sans" panose="020B0606030504020204" pitchFamily="34" charset="0"/>
                <a:ea typeface="Open Sans" panose="020B0606030504020204" pitchFamily="34" charset="0"/>
                <a:cs typeface="Open Sans" panose="020B0606030504020204" pitchFamily="34" charset="0"/>
              </a:rPr>
              <a:t>produktów </a:t>
            </a:r>
            <a:r>
              <a:rPr lang="pl-PL" spc="-5" dirty="0">
                <a:latin typeface="Open Sans" panose="020B0606030504020204" pitchFamily="34" charset="0"/>
                <a:ea typeface="Open Sans" panose="020B0606030504020204" pitchFamily="34" charset="0"/>
                <a:cs typeface="Open Sans" panose="020B0606030504020204" pitchFamily="34" charset="0"/>
              </a:rPr>
              <a:t>pochodzących </a:t>
            </a:r>
            <a:r>
              <a:rPr lang="pl-PL" dirty="0">
                <a:latin typeface="Open Sans" panose="020B0606030504020204" pitchFamily="34" charset="0"/>
                <a:ea typeface="Open Sans" panose="020B0606030504020204" pitchFamily="34" charset="0"/>
                <a:cs typeface="Open Sans" panose="020B0606030504020204" pitchFamily="34" charset="0"/>
              </a:rPr>
              <a:t>z </a:t>
            </a:r>
            <a:r>
              <a:rPr lang="pl-PL" spc="-15" dirty="0">
                <a:latin typeface="Open Sans" panose="020B0606030504020204" pitchFamily="34" charset="0"/>
                <a:ea typeface="Open Sans" panose="020B0606030504020204" pitchFamily="34" charset="0"/>
                <a:cs typeface="Open Sans" panose="020B0606030504020204" pitchFamily="34" charset="0"/>
              </a:rPr>
              <a:t>tego </a:t>
            </a:r>
            <a:r>
              <a:rPr lang="pl-PL" spc="-5" dirty="0">
                <a:latin typeface="Open Sans" panose="020B0606030504020204" pitchFamily="34" charset="0"/>
                <a:ea typeface="Open Sans" panose="020B0606030504020204" pitchFamily="34" charset="0"/>
                <a:cs typeface="Open Sans" panose="020B0606030504020204" pitchFamily="34" charset="0"/>
              </a:rPr>
              <a:t>samego</a:t>
            </a:r>
            <a:r>
              <a:rPr lang="pl-PL" spc="-60" dirty="0">
                <a:latin typeface="Open Sans" panose="020B0606030504020204" pitchFamily="34" charset="0"/>
                <a:ea typeface="Open Sans" panose="020B0606030504020204" pitchFamily="34" charset="0"/>
                <a:cs typeface="Open Sans" panose="020B0606030504020204" pitchFamily="34" charset="0"/>
              </a:rPr>
              <a:t> </a:t>
            </a:r>
            <a:r>
              <a:rPr lang="pl-PL" spc="-5" dirty="0">
                <a:latin typeface="Open Sans" panose="020B0606030504020204" pitchFamily="34" charset="0"/>
                <a:ea typeface="Open Sans" panose="020B0606030504020204" pitchFamily="34" charset="0"/>
                <a:cs typeface="Open Sans" panose="020B0606030504020204" pitchFamily="34" charset="0"/>
              </a:rPr>
              <a:t>źródła</a:t>
            </a:r>
          </a:p>
          <a:p>
            <a:pPr marL="355600" marR="544195" indent="-342900">
              <a:lnSpc>
                <a:spcPct val="100000"/>
              </a:lnSpc>
              <a:spcBef>
                <a:spcPts val="575"/>
              </a:spcBef>
              <a:buFont typeface="Calibri"/>
              <a:buChar char="-"/>
              <a:tabLst>
                <a:tab pos="355600" algn="l"/>
                <a:tab pos="356235" algn="l"/>
              </a:tabLst>
            </a:pPr>
            <a:endParaRPr lang="pl-PL" spc="-5" dirty="0">
              <a:latin typeface="Open Sans" panose="020B0606030504020204" pitchFamily="34" charset="0"/>
              <a:ea typeface="Open Sans" panose="020B0606030504020204" pitchFamily="34" charset="0"/>
              <a:cs typeface="Open Sans" panose="020B0606030504020204" pitchFamily="34" charset="0"/>
            </a:endParaRPr>
          </a:p>
          <a:p>
            <a:pPr marL="12700" marR="544195" indent="0">
              <a:lnSpc>
                <a:spcPct val="100000"/>
              </a:lnSpc>
              <a:spcBef>
                <a:spcPts val="575"/>
              </a:spcBef>
              <a:buNone/>
              <a:tabLst>
                <a:tab pos="355600" algn="l"/>
                <a:tab pos="356235" algn="l"/>
              </a:tabLst>
            </a:pPr>
            <a:r>
              <a:rPr lang="pl-PL" b="1" spc="-5" dirty="0">
                <a:latin typeface="Open Sans" panose="020B0606030504020204" pitchFamily="34" charset="0"/>
                <a:ea typeface="Open Sans" panose="020B0606030504020204" pitchFamily="34" charset="0"/>
                <a:cs typeface="Open Sans" panose="020B0606030504020204" pitchFamily="34" charset="0"/>
              </a:rPr>
              <a:t>Dokument może stanowić statystyczną podstawę dla opracowania szczegółowych programów </a:t>
            </a:r>
            <a:r>
              <a:rPr lang="pl-PL" b="1" spc="-5" dirty="0" err="1">
                <a:latin typeface="Open Sans" panose="020B0606030504020204" pitchFamily="34" charset="0"/>
                <a:ea typeface="Open Sans" panose="020B0606030504020204" pitchFamily="34" charset="0"/>
                <a:cs typeface="Open Sans" panose="020B0606030504020204" pitchFamily="34" charset="0"/>
              </a:rPr>
              <a:t>próbkobrania</a:t>
            </a:r>
            <a:r>
              <a:rPr lang="pl-PL" b="1" spc="-5" dirty="0">
                <a:latin typeface="Open Sans" panose="020B0606030504020204" pitchFamily="34" charset="0"/>
                <a:ea typeface="Open Sans" panose="020B0606030504020204" pitchFamily="34" charset="0"/>
                <a:cs typeface="Open Sans" panose="020B0606030504020204" pitchFamily="34" charset="0"/>
              </a:rPr>
              <a:t> (zanieczyszczenia fizyczne, chemiczne, mikrobiologia)</a:t>
            </a:r>
            <a:endParaRPr lang="pl-PL" b="1"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Symbol zastępczy numeru slajdu 3">
            <a:extLst>
              <a:ext uri="{FF2B5EF4-FFF2-40B4-BE49-F238E27FC236}">
                <a16:creationId xmlns:a16="http://schemas.microsoft.com/office/drawing/2014/main" id="{F203AD88-537B-1C31-087C-4BA908716C56}"/>
              </a:ext>
            </a:extLst>
          </p:cNvPr>
          <p:cNvSpPr>
            <a:spLocks noGrp="1"/>
          </p:cNvSpPr>
          <p:nvPr>
            <p:ph type="sldNum" sz="quarter" idx="10"/>
          </p:nvPr>
        </p:nvSpPr>
        <p:spPr/>
        <p:txBody>
          <a:bodyPr/>
          <a:lstStyle/>
          <a:p>
            <a:fld id="{EB4015AA-59F6-416B-87A6-8E3D940284E2}" type="slidenum">
              <a:rPr lang="pl-PL" smtClean="0"/>
              <a:pPr/>
              <a:t>14</a:t>
            </a:fld>
            <a:endParaRPr lang="pl-PL" dirty="0"/>
          </a:p>
        </p:txBody>
      </p:sp>
    </p:spTree>
    <p:extLst>
      <p:ext uri="{BB962C8B-B14F-4D97-AF65-F5344CB8AC3E}">
        <p14:creationId xmlns:p14="http://schemas.microsoft.com/office/powerpoint/2010/main" val="35311587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CE0272-9EB0-DF9E-7DBC-C077C6120588}"/>
              </a:ext>
            </a:extLst>
          </p:cNvPr>
          <p:cNvSpPr>
            <a:spLocks noGrp="1"/>
          </p:cNvSpPr>
          <p:nvPr>
            <p:ph type="title"/>
          </p:nvPr>
        </p:nvSpPr>
        <p:spPr/>
        <p:txBody>
          <a:bodyPr/>
          <a:lstStyle/>
          <a:p>
            <a:r>
              <a:rPr lang="pl-PL" dirty="0"/>
              <a:t>PN-ISO 2859: Kontrola wyrywkowa wg oceny alternatywnej</a:t>
            </a:r>
          </a:p>
        </p:txBody>
      </p:sp>
      <p:sp>
        <p:nvSpPr>
          <p:cNvPr id="3" name="Symbol zastępczy zawartości 2">
            <a:extLst>
              <a:ext uri="{FF2B5EF4-FFF2-40B4-BE49-F238E27FC236}">
                <a16:creationId xmlns:a16="http://schemas.microsoft.com/office/drawing/2014/main" id="{A9AFF963-CEB0-8010-731E-7B6A8A03E43A}"/>
              </a:ext>
            </a:extLst>
          </p:cNvPr>
          <p:cNvSpPr>
            <a:spLocks noGrp="1"/>
          </p:cNvSpPr>
          <p:nvPr>
            <p:ph idx="1"/>
          </p:nvPr>
        </p:nvSpPr>
        <p:spPr/>
        <p:txBody>
          <a:bodyPr/>
          <a:lstStyle/>
          <a:p>
            <a:pPr marL="0" indent="0">
              <a:buNone/>
            </a:pPr>
            <a:r>
              <a:rPr lang="pl-PL" b="1" dirty="0"/>
              <a:t>Dlaczego nie ma zastosowania?</a:t>
            </a:r>
          </a:p>
          <a:p>
            <a:pPr>
              <a:buFont typeface="Arial" panose="020B0604020202020204" pitchFamily="34" charset="0"/>
              <a:buChar char="•"/>
            </a:pPr>
            <a:r>
              <a:rPr lang="pl-PL" dirty="0"/>
              <a:t>partia musi być jednorodna - wyroby wyprodukowane mniej więcej w tym samym czasie, na tych samych urządzeniach, przez tych samych operatorów, z tej samej partii materiału, itd. </a:t>
            </a:r>
          </a:p>
          <a:p>
            <a:pPr>
              <a:buFont typeface="Arial" panose="020B0604020202020204" pitchFamily="34" charset="0"/>
              <a:buChar char="•"/>
            </a:pPr>
            <a:r>
              <a:rPr lang="pl-PL" dirty="0"/>
              <a:t>próbka musi być reprezentatywna - z określonym prawdopodobieństwem odwzorowuje reprezentowaną partię wyrobów – miary statystyczne próby i partii są porównywalne</a:t>
            </a:r>
          </a:p>
          <a:p>
            <a:pPr marL="0" indent="0">
              <a:buNone/>
            </a:pPr>
            <a:r>
              <a:rPr lang="pl-PL" b="1" dirty="0"/>
              <a:t>Dlaczego nie ma zastosowania?</a:t>
            </a:r>
          </a:p>
          <a:p>
            <a:pPr marL="0" indent="0">
              <a:buNone/>
            </a:pPr>
            <a:r>
              <a:rPr lang="en-US" dirty="0"/>
              <a:t>ISO 21294:2017</a:t>
            </a:r>
            <a:r>
              <a:rPr lang="pl-PL" dirty="0"/>
              <a:t> </a:t>
            </a:r>
            <a:r>
              <a:rPr lang="en-US" dirty="0"/>
              <a:t>Oilseeds — Manual or automatic discontinuous sampling</a:t>
            </a:r>
            <a:endParaRPr lang="pl-PL" dirty="0"/>
          </a:p>
          <a:p>
            <a:pPr>
              <a:buFont typeface="Arial" panose="020B0604020202020204" pitchFamily="34" charset="0"/>
              <a:buChar char="•"/>
            </a:pPr>
            <a:endParaRPr lang="en-US" dirty="0"/>
          </a:p>
          <a:p>
            <a:pPr>
              <a:buFont typeface="Arial" panose="020B0604020202020204" pitchFamily="34" charset="0"/>
              <a:buChar char="•"/>
            </a:pPr>
            <a:endParaRPr lang="pl-PL" dirty="0"/>
          </a:p>
        </p:txBody>
      </p:sp>
      <p:sp>
        <p:nvSpPr>
          <p:cNvPr id="4" name="Symbol zastępczy numeru slajdu 3">
            <a:extLst>
              <a:ext uri="{FF2B5EF4-FFF2-40B4-BE49-F238E27FC236}">
                <a16:creationId xmlns:a16="http://schemas.microsoft.com/office/drawing/2014/main" id="{293CDC41-88CD-BE5F-4551-46D20648CE8C}"/>
              </a:ext>
            </a:extLst>
          </p:cNvPr>
          <p:cNvSpPr>
            <a:spLocks noGrp="1"/>
          </p:cNvSpPr>
          <p:nvPr>
            <p:ph type="sldNum" sz="quarter" idx="10"/>
          </p:nvPr>
        </p:nvSpPr>
        <p:spPr/>
        <p:txBody>
          <a:bodyPr/>
          <a:lstStyle/>
          <a:p>
            <a:fld id="{EB4015AA-59F6-416B-87A6-8E3D940284E2}" type="slidenum">
              <a:rPr lang="pl-PL" smtClean="0"/>
              <a:pPr/>
              <a:t>15</a:t>
            </a:fld>
            <a:endParaRPr lang="pl-PL" dirty="0"/>
          </a:p>
        </p:txBody>
      </p:sp>
    </p:spTree>
    <p:extLst>
      <p:ext uri="{BB962C8B-B14F-4D97-AF65-F5344CB8AC3E}">
        <p14:creationId xmlns:p14="http://schemas.microsoft.com/office/powerpoint/2010/main" val="962828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788B747-7628-8FCB-8A36-45A70C085F21}"/>
              </a:ext>
            </a:extLst>
          </p:cNvPr>
          <p:cNvSpPr>
            <a:spLocks noGrp="1"/>
          </p:cNvSpPr>
          <p:nvPr>
            <p:ph type="title"/>
          </p:nvPr>
        </p:nvSpPr>
        <p:spPr/>
        <p:txBody>
          <a:bodyPr/>
          <a:lstStyle/>
          <a:p>
            <a:r>
              <a:rPr lang="pl-PL" dirty="0"/>
              <a:t>Jak się tworzy plany pobierania próbek?</a:t>
            </a:r>
          </a:p>
        </p:txBody>
      </p:sp>
      <p:sp>
        <p:nvSpPr>
          <p:cNvPr id="3" name="Symbol zastępczy zawartości 2">
            <a:extLst>
              <a:ext uri="{FF2B5EF4-FFF2-40B4-BE49-F238E27FC236}">
                <a16:creationId xmlns:a16="http://schemas.microsoft.com/office/drawing/2014/main" id="{6CFA289B-6372-D0F4-EAAC-DBED28E1847A}"/>
              </a:ext>
            </a:extLst>
          </p:cNvPr>
          <p:cNvSpPr>
            <a:spLocks noGrp="1"/>
          </p:cNvSpPr>
          <p:nvPr>
            <p:ph idx="1"/>
          </p:nvPr>
        </p:nvSpPr>
        <p:spPr/>
        <p:txBody>
          <a:bodyPr/>
          <a:lstStyle/>
          <a:p>
            <a:pPr>
              <a:buFont typeface="Arial" panose="020B0604020202020204" pitchFamily="34" charset="0"/>
              <a:buChar char="•"/>
            </a:pPr>
            <a:r>
              <a:rPr lang="pl-PL" dirty="0"/>
              <a:t>Cel badania np. wymagania prawne – poziomy decyzyjne, monitoring</a:t>
            </a:r>
          </a:p>
          <a:p>
            <a:pPr>
              <a:buFont typeface="Arial" panose="020B0604020202020204" pitchFamily="34" charset="0"/>
              <a:buChar char="•"/>
            </a:pPr>
            <a:r>
              <a:rPr lang="pl-PL" dirty="0"/>
              <a:t>Dostępność /parametry metod analitycznych</a:t>
            </a:r>
          </a:p>
          <a:p>
            <a:pPr>
              <a:buFont typeface="Arial" panose="020B0604020202020204" pitchFamily="34" charset="0"/>
              <a:buChar char="•"/>
            </a:pPr>
            <a:r>
              <a:rPr lang="pl-PL" dirty="0"/>
              <a:t>Charakter (natura, źródło) zanieczyszczenia</a:t>
            </a:r>
          </a:p>
          <a:p>
            <a:pPr>
              <a:buFont typeface="Arial" panose="020B0604020202020204" pitchFamily="34" charset="0"/>
              <a:buChar char="•"/>
            </a:pPr>
            <a:r>
              <a:rPr lang="pl-PL" dirty="0"/>
              <a:t>Właściwości produktu (stan skupienia, jednorodność, wielkość cząstek, zwyczajowa wielkość partii)</a:t>
            </a:r>
          </a:p>
          <a:p>
            <a:pPr>
              <a:buFont typeface="Arial" panose="020B0604020202020204" pitchFamily="34" charset="0"/>
              <a:buChar char="•"/>
            </a:pPr>
            <a:r>
              <a:rPr lang="pl-PL" dirty="0"/>
              <a:t>Dostępność wyposażenia laboratoryjnego do homogenizacji próbek</a:t>
            </a:r>
          </a:p>
          <a:p>
            <a:pPr>
              <a:buFont typeface="Arial" panose="020B0604020202020204" pitchFamily="34" charset="0"/>
              <a:buChar char="•"/>
            </a:pPr>
            <a:r>
              <a:rPr lang="pl-PL" dirty="0"/>
              <a:t>Inne parametry (np. wartość handlowa, trwałość produktu, stabilność)</a:t>
            </a:r>
          </a:p>
          <a:p>
            <a:pPr>
              <a:buFont typeface="Arial" panose="020B0604020202020204" pitchFamily="34" charset="0"/>
              <a:buChar char="•"/>
            </a:pPr>
            <a:endParaRPr lang="pl-PL" dirty="0"/>
          </a:p>
          <a:p>
            <a:endParaRPr lang="pl-PL" dirty="0"/>
          </a:p>
        </p:txBody>
      </p:sp>
      <p:sp>
        <p:nvSpPr>
          <p:cNvPr id="4" name="Symbol zastępczy numeru slajdu 3">
            <a:extLst>
              <a:ext uri="{FF2B5EF4-FFF2-40B4-BE49-F238E27FC236}">
                <a16:creationId xmlns:a16="http://schemas.microsoft.com/office/drawing/2014/main" id="{2B2CAC57-3D4B-9053-D369-EBD756028F2C}"/>
              </a:ext>
            </a:extLst>
          </p:cNvPr>
          <p:cNvSpPr>
            <a:spLocks noGrp="1"/>
          </p:cNvSpPr>
          <p:nvPr>
            <p:ph type="sldNum" sz="quarter" idx="10"/>
          </p:nvPr>
        </p:nvSpPr>
        <p:spPr/>
        <p:txBody>
          <a:bodyPr/>
          <a:lstStyle/>
          <a:p>
            <a:fld id="{EB4015AA-59F6-416B-87A6-8E3D940284E2}" type="slidenum">
              <a:rPr lang="pl-PL" smtClean="0"/>
              <a:pPr/>
              <a:t>16</a:t>
            </a:fld>
            <a:endParaRPr lang="pl-PL" dirty="0"/>
          </a:p>
        </p:txBody>
      </p:sp>
    </p:spTree>
    <p:extLst>
      <p:ext uri="{BB962C8B-B14F-4D97-AF65-F5344CB8AC3E}">
        <p14:creationId xmlns:p14="http://schemas.microsoft.com/office/powerpoint/2010/main" val="206005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89357" y="348235"/>
            <a:ext cx="8026904" cy="1259946"/>
          </a:xfrm>
        </p:spPr>
        <p:txBody>
          <a:bodyPr>
            <a:noAutofit/>
          </a:bodyPr>
          <a:lstStyle/>
          <a:p>
            <a:pPr>
              <a:defRPr/>
            </a:pPr>
            <a:r>
              <a:rPr lang="pl-PL" sz="2646" dirty="0"/>
              <a:t>Plan pobierania próbek - jak to jest po kolei?</a:t>
            </a:r>
            <a:br>
              <a:rPr lang="pl-PL" sz="2646" dirty="0"/>
            </a:br>
            <a:r>
              <a:rPr lang="pl-PL" sz="2646" dirty="0"/>
              <a:t>Na przykładzie </a:t>
            </a:r>
            <a:r>
              <a:rPr lang="pl-PL" sz="2646" dirty="0" err="1"/>
              <a:t>mikotoksyn</a:t>
            </a:r>
            <a:endParaRPr lang="pl-PL" sz="2646" dirty="0"/>
          </a:p>
        </p:txBody>
      </p:sp>
      <p:sp>
        <p:nvSpPr>
          <p:cNvPr id="3" name="Symbol zastępczy zawartości 2"/>
          <p:cNvSpPr>
            <a:spLocks noGrp="1"/>
          </p:cNvSpPr>
          <p:nvPr>
            <p:ph idx="1"/>
          </p:nvPr>
        </p:nvSpPr>
        <p:spPr>
          <a:xfrm>
            <a:off x="810101" y="1989587"/>
            <a:ext cx="9071610" cy="4989036"/>
          </a:xfrm>
        </p:spPr>
        <p:txBody>
          <a:bodyPr>
            <a:normAutofit/>
          </a:bodyPr>
          <a:lstStyle/>
          <a:p>
            <a:pPr marL="0" indent="0">
              <a:buNone/>
              <a:defRPr/>
            </a:pPr>
            <a:r>
              <a:rPr lang="pl-PL" b="1" dirty="0"/>
              <a:t>Grzyby - przemiana materii organicznej – jedyne organizmy rozkładające drewno (ligninę i celulozę)</a:t>
            </a:r>
          </a:p>
          <a:p>
            <a:pPr>
              <a:buFont typeface="Arial" panose="020B0604020202020204" pitchFamily="34" charset="0"/>
              <a:buChar char="•"/>
              <a:defRPr/>
            </a:pPr>
            <a:r>
              <a:rPr lang="pl-PL" dirty="0"/>
              <a:t>Pożyteczne dla człowieka</a:t>
            </a:r>
          </a:p>
          <a:p>
            <a:pPr lvl="5">
              <a:defRPr/>
            </a:pPr>
            <a:r>
              <a:rPr lang="pl-PL" sz="1800" dirty="0"/>
              <a:t>Źródło żywności</a:t>
            </a:r>
          </a:p>
          <a:p>
            <a:pPr lvl="5">
              <a:defRPr/>
            </a:pPr>
            <a:r>
              <a:rPr lang="pl-PL" sz="1800" dirty="0"/>
              <a:t>Drożdże – piekarstwo, produkcja piwa i wina</a:t>
            </a:r>
          </a:p>
          <a:p>
            <a:pPr lvl="5">
              <a:defRPr/>
            </a:pPr>
            <a:r>
              <a:rPr lang="pl-PL" sz="1800" dirty="0"/>
              <a:t>Pleśnie – produkcja serów i wędlin</a:t>
            </a:r>
          </a:p>
          <a:p>
            <a:pPr lvl="5">
              <a:defRPr/>
            </a:pPr>
            <a:r>
              <a:rPr lang="pl-PL" sz="1800" dirty="0"/>
              <a:t>Antybiotyki</a:t>
            </a:r>
          </a:p>
          <a:p>
            <a:pPr lvl="4">
              <a:buFont typeface="Arial" panose="020B0604020202020204" pitchFamily="34" charset="0"/>
              <a:buChar char="•"/>
              <a:defRPr/>
            </a:pPr>
            <a:r>
              <a:rPr lang="pl-PL" altLang="pl-PL" dirty="0"/>
              <a:t>Szkodliwe dla człowieka</a:t>
            </a:r>
          </a:p>
          <a:p>
            <a:pPr lvl="5">
              <a:defRPr/>
            </a:pPr>
            <a:r>
              <a:rPr lang="pl-PL" altLang="pl-PL" sz="1800" dirty="0"/>
              <a:t>Wytwarzają toksyny</a:t>
            </a:r>
          </a:p>
          <a:p>
            <a:pPr lvl="5">
              <a:defRPr/>
            </a:pPr>
            <a:r>
              <a:rPr lang="pl-PL" altLang="pl-PL" sz="1800" dirty="0"/>
              <a:t>Zepsucie żywności – drożdże, pleśnie</a:t>
            </a:r>
          </a:p>
          <a:p>
            <a:pPr lvl="5">
              <a:defRPr/>
            </a:pPr>
            <a:r>
              <a:rPr lang="pl-PL" sz="1800" dirty="0"/>
              <a:t>Organizmy chorobotwórcze</a:t>
            </a:r>
          </a:p>
          <a:p>
            <a:pPr lvl="5">
              <a:defRPr/>
            </a:pPr>
            <a:endParaRPr lang="pl-PL" sz="1800" dirty="0"/>
          </a:p>
          <a:p>
            <a:pPr marL="0" indent="0">
              <a:buNone/>
              <a:defRPr/>
            </a:pPr>
            <a:r>
              <a:rPr lang="pl-PL" altLang="en-US" b="1" dirty="0"/>
              <a:t>Przypomnienie</a:t>
            </a:r>
            <a:r>
              <a:rPr lang="pl-PL" altLang="en-US" dirty="0"/>
              <a:t> - </a:t>
            </a:r>
            <a:r>
              <a:rPr lang="pl-PL" altLang="en-US" dirty="0" err="1"/>
              <a:t>mikotoksyny</a:t>
            </a:r>
            <a:r>
              <a:rPr lang="pl-PL" altLang="en-US" dirty="0"/>
              <a:t> – toksyczne metabolity wtórne grzybów mikroskopowych (pleśni)</a:t>
            </a:r>
            <a:endParaRPr lang="pl-PL" sz="1616" dirty="0"/>
          </a:p>
          <a:p>
            <a:pPr lvl="4">
              <a:buFont typeface="Arial" panose="020B0604020202020204" pitchFamily="34" charset="0"/>
              <a:buChar char="•"/>
              <a:defRPr/>
            </a:pPr>
            <a:endParaRPr lang="pl-PL" dirty="0"/>
          </a:p>
          <a:p>
            <a:pPr lvl="4">
              <a:buFont typeface="Arial" panose="020B0604020202020204" pitchFamily="34" charset="0"/>
              <a:buChar char="•"/>
              <a:defRPr/>
            </a:pPr>
            <a:endParaRPr lang="pl-PL" dirty="0"/>
          </a:p>
        </p:txBody>
      </p:sp>
    </p:spTree>
    <p:extLst>
      <p:ext uri="{BB962C8B-B14F-4D97-AF65-F5344CB8AC3E}">
        <p14:creationId xmlns:p14="http://schemas.microsoft.com/office/powerpoint/2010/main" val="3682811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894528" y="583622"/>
            <a:ext cx="8567632" cy="1259946"/>
          </a:xfrm>
        </p:spPr>
        <p:txBody>
          <a:bodyPr/>
          <a:lstStyle/>
          <a:p>
            <a:r>
              <a:rPr lang="pl-PL" altLang="en-US" dirty="0" err="1"/>
              <a:t>Aflatoksyny</a:t>
            </a:r>
            <a:r>
              <a:rPr lang="pl-PL" altLang="en-US" dirty="0"/>
              <a:t> (AF)</a:t>
            </a:r>
          </a:p>
        </p:txBody>
      </p:sp>
      <p:sp>
        <p:nvSpPr>
          <p:cNvPr id="90115" name="Rectangle 3"/>
          <p:cNvSpPr>
            <a:spLocks noChangeArrowheads="1"/>
          </p:cNvSpPr>
          <p:nvPr/>
        </p:nvSpPr>
        <p:spPr bwMode="auto">
          <a:xfrm>
            <a:off x="2154043" y="4535805"/>
            <a:ext cx="9743581" cy="3947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ct val="110000"/>
              </a:lnSpc>
              <a:buFontTx/>
              <a:buChar char="•"/>
            </a:pPr>
            <a:r>
              <a:rPr lang="pl-PL" altLang="en-US" sz="3086" b="1" i="1" u="sng" dirty="0">
                <a:latin typeface="Comic Sans MS" pitchFamily="66" charset="0"/>
              </a:rPr>
              <a:t>A</a:t>
            </a:r>
            <a:r>
              <a:rPr lang="pl-PL" altLang="en-US" sz="3086" i="1" dirty="0">
                <a:latin typeface="Comic Sans MS" pitchFamily="66" charset="0"/>
              </a:rPr>
              <a:t>spergillus </a:t>
            </a:r>
            <a:r>
              <a:rPr lang="pl-PL" altLang="en-US" sz="3086" b="1" i="1" u="sng" dirty="0" err="1">
                <a:latin typeface="Comic Sans MS" pitchFamily="66" charset="0"/>
              </a:rPr>
              <a:t>fla</a:t>
            </a:r>
            <a:r>
              <a:rPr lang="pl-PL" altLang="en-US" sz="3086" i="1" dirty="0" err="1">
                <a:latin typeface="Comic Sans MS" pitchFamily="66" charset="0"/>
              </a:rPr>
              <a:t>vus</a:t>
            </a:r>
            <a:endParaRPr lang="pl-PL" altLang="en-US" sz="3086" i="1" dirty="0">
              <a:latin typeface="Comic Sans MS" pitchFamily="66" charset="0"/>
            </a:endParaRPr>
          </a:p>
          <a:p>
            <a:pPr eaLnBrk="1" hangingPunct="1">
              <a:lnSpc>
                <a:spcPct val="110000"/>
              </a:lnSpc>
              <a:buFontTx/>
              <a:buChar char="•"/>
            </a:pPr>
            <a:r>
              <a:rPr lang="pl-PL" altLang="en-US" sz="3086" i="1" dirty="0">
                <a:latin typeface="Comic Sans MS" pitchFamily="66" charset="0"/>
              </a:rPr>
              <a:t>Aspergillus </a:t>
            </a:r>
            <a:r>
              <a:rPr lang="pl-PL" altLang="en-US" sz="3086" i="1" dirty="0" err="1">
                <a:latin typeface="Comic Sans MS" pitchFamily="66" charset="0"/>
              </a:rPr>
              <a:t>parasiticus</a:t>
            </a:r>
            <a:endParaRPr lang="pl-PL" altLang="en-US" sz="3086" i="1" dirty="0">
              <a:latin typeface="Comic Sans MS" pitchFamily="66" charset="0"/>
            </a:endParaRPr>
          </a:p>
          <a:p>
            <a:pPr eaLnBrk="1" hangingPunct="1">
              <a:lnSpc>
                <a:spcPct val="110000"/>
              </a:lnSpc>
              <a:buFontTx/>
              <a:buChar char="•"/>
            </a:pPr>
            <a:r>
              <a:rPr lang="pl-PL" altLang="en-US" sz="3086" i="1" dirty="0">
                <a:latin typeface="Comic Sans MS" pitchFamily="66" charset="0"/>
              </a:rPr>
              <a:t>Aspergillus </a:t>
            </a:r>
            <a:r>
              <a:rPr lang="pl-PL" altLang="en-US" sz="3086" i="1" dirty="0" err="1">
                <a:latin typeface="Comic Sans MS" pitchFamily="66" charset="0"/>
              </a:rPr>
              <a:t>nominus</a:t>
            </a:r>
            <a:endParaRPr lang="pl-PL" altLang="en-US" sz="3527" dirty="0">
              <a:latin typeface="Comic Sans MS" pitchFamily="66" charset="0"/>
            </a:endParaRPr>
          </a:p>
        </p:txBody>
      </p:sp>
      <p:sp>
        <p:nvSpPr>
          <p:cNvPr id="90116" name="Rectangle 4"/>
          <p:cNvSpPr>
            <a:spLocks noChangeArrowheads="1"/>
          </p:cNvSpPr>
          <p:nvPr/>
        </p:nvSpPr>
        <p:spPr bwMode="auto">
          <a:xfrm>
            <a:off x="894097" y="3359855"/>
            <a:ext cx="9071610" cy="125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l-PL" altLang="en-US" sz="3086" b="1">
                <a:solidFill>
                  <a:schemeClr val="accent2"/>
                </a:solidFill>
                <a:latin typeface="Comic Sans MS" pitchFamily="66" charset="0"/>
              </a:rPr>
              <a:t>Gatunki grzybów produkujących AF</a:t>
            </a:r>
            <a:endParaRPr lang="pl-PL" altLang="en-US" sz="3968" b="1">
              <a:solidFill>
                <a:schemeClr val="accent2"/>
              </a:solidFill>
              <a:latin typeface="Comic Sans MS" pitchFamily="66" charset="0"/>
            </a:endParaRPr>
          </a:p>
        </p:txBody>
      </p:sp>
      <p:sp>
        <p:nvSpPr>
          <p:cNvPr id="90117" name="Text Box 6"/>
          <p:cNvSpPr txBox="1">
            <a:spLocks noChangeArrowheads="1"/>
          </p:cNvSpPr>
          <p:nvPr/>
        </p:nvSpPr>
        <p:spPr bwMode="auto">
          <a:xfrm>
            <a:off x="6168371" y="1468187"/>
            <a:ext cx="3041369" cy="1720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l-PL" altLang="en-US" sz="2646">
                <a:latin typeface="Arial" charset="0"/>
              </a:rPr>
              <a:t>AF B</a:t>
            </a:r>
            <a:r>
              <a:rPr lang="pl-PL" altLang="en-US" sz="2646" baseline="-25000">
                <a:latin typeface="Arial" charset="0"/>
              </a:rPr>
              <a:t>1</a:t>
            </a:r>
          </a:p>
          <a:p>
            <a:pPr eaLnBrk="1" hangingPunct="1">
              <a:spcBef>
                <a:spcPct val="0"/>
              </a:spcBef>
              <a:buFontTx/>
              <a:buNone/>
            </a:pPr>
            <a:r>
              <a:rPr lang="pl-PL" altLang="en-US" sz="2646">
                <a:latin typeface="Arial" charset="0"/>
              </a:rPr>
              <a:t>AF B</a:t>
            </a:r>
            <a:r>
              <a:rPr lang="pl-PL" altLang="en-US" sz="2646" baseline="-25000">
                <a:latin typeface="Arial" charset="0"/>
              </a:rPr>
              <a:t>2</a:t>
            </a:r>
            <a:endParaRPr lang="pl-PL" altLang="en-US" sz="2646">
              <a:latin typeface="Arial" charset="0"/>
            </a:endParaRPr>
          </a:p>
          <a:p>
            <a:pPr eaLnBrk="1" hangingPunct="1">
              <a:spcBef>
                <a:spcPct val="0"/>
              </a:spcBef>
              <a:buFontTx/>
              <a:buNone/>
            </a:pPr>
            <a:r>
              <a:rPr lang="pl-PL" altLang="en-US" sz="2646">
                <a:latin typeface="Arial" charset="0"/>
              </a:rPr>
              <a:t>AF G</a:t>
            </a:r>
            <a:r>
              <a:rPr lang="pl-PL" altLang="en-US" sz="2646" baseline="-25000">
                <a:latin typeface="Arial" charset="0"/>
              </a:rPr>
              <a:t>1</a:t>
            </a:r>
            <a:endParaRPr lang="pl-PL" altLang="en-US" sz="2646">
              <a:latin typeface="Arial" charset="0"/>
            </a:endParaRPr>
          </a:p>
          <a:p>
            <a:pPr eaLnBrk="1" hangingPunct="1">
              <a:spcBef>
                <a:spcPct val="0"/>
              </a:spcBef>
              <a:buFontTx/>
              <a:buNone/>
            </a:pPr>
            <a:r>
              <a:rPr lang="pl-PL" altLang="en-US" sz="2646">
                <a:latin typeface="Arial" charset="0"/>
              </a:rPr>
              <a:t>AF G</a:t>
            </a:r>
            <a:r>
              <a:rPr lang="pl-PL" altLang="en-US" sz="2646" baseline="-25000">
                <a:latin typeface="Arial" charset="0"/>
              </a:rPr>
              <a:t>2</a:t>
            </a:r>
            <a:endParaRPr lang="pl-PL" altLang="en-US" sz="1984">
              <a:latin typeface="Arial" charset="0"/>
            </a:endParaRPr>
          </a:p>
        </p:txBody>
      </p:sp>
      <p:sp>
        <p:nvSpPr>
          <p:cNvPr id="90118" name="Text Box 7"/>
          <p:cNvSpPr txBox="1">
            <a:spLocks noChangeArrowheads="1"/>
          </p:cNvSpPr>
          <p:nvPr/>
        </p:nvSpPr>
        <p:spPr bwMode="auto">
          <a:xfrm>
            <a:off x="7613808" y="1511935"/>
            <a:ext cx="1847921" cy="1211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l-PL" altLang="en-US" sz="2646">
                <a:latin typeface="Arial" charset="0"/>
              </a:rPr>
              <a:t>AF M</a:t>
            </a:r>
            <a:r>
              <a:rPr lang="pl-PL" altLang="en-US" sz="2646" baseline="-25000">
                <a:latin typeface="Arial" charset="0"/>
              </a:rPr>
              <a:t>1</a:t>
            </a:r>
          </a:p>
          <a:p>
            <a:pPr eaLnBrk="1" hangingPunct="1">
              <a:spcBef>
                <a:spcPct val="0"/>
              </a:spcBef>
              <a:buFontTx/>
              <a:buNone/>
            </a:pPr>
            <a:r>
              <a:rPr lang="pl-PL" altLang="en-US" sz="2646">
                <a:latin typeface="Arial" charset="0"/>
              </a:rPr>
              <a:t>AF M</a:t>
            </a:r>
            <a:r>
              <a:rPr lang="pl-PL" altLang="en-US" sz="2646" baseline="-25000">
                <a:latin typeface="Arial" charset="0"/>
              </a:rPr>
              <a:t>2</a:t>
            </a:r>
            <a:endParaRPr lang="pl-PL" altLang="en-US" sz="2646">
              <a:latin typeface="Arial" charset="0"/>
            </a:endParaRPr>
          </a:p>
          <a:p>
            <a:pPr eaLnBrk="1" hangingPunct="1">
              <a:spcBef>
                <a:spcPct val="0"/>
              </a:spcBef>
              <a:buFontTx/>
              <a:buNone/>
            </a:pPr>
            <a:endParaRPr lang="pl-PL" altLang="en-US" sz="1984">
              <a:latin typeface="Arial" charset="0"/>
            </a:endParaRPr>
          </a:p>
        </p:txBody>
      </p:sp>
      <p:sp>
        <p:nvSpPr>
          <p:cNvPr id="90119" name="Rectangle 10"/>
          <p:cNvSpPr>
            <a:spLocks noChangeArrowheads="1"/>
          </p:cNvSpPr>
          <p:nvPr/>
        </p:nvSpPr>
        <p:spPr bwMode="auto">
          <a:xfrm>
            <a:off x="2864513" y="3445602"/>
            <a:ext cx="197170"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O</a:t>
            </a:r>
            <a:endParaRPr lang="en-US" altLang="en-US" sz="2646">
              <a:latin typeface="Times New Roman" pitchFamily="18" charset="0"/>
            </a:endParaRPr>
          </a:p>
        </p:txBody>
      </p:sp>
      <p:sp>
        <p:nvSpPr>
          <p:cNvPr id="90120" name="Line 11"/>
          <p:cNvSpPr>
            <a:spLocks noChangeShapeType="1"/>
          </p:cNvSpPr>
          <p:nvPr/>
        </p:nvSpPr>
        <p:spPr bwMode="auto">
          <a:xfrm>
            <a:off x="2663272" y="3359855"/>
            <a:ext cx="236239" cy="13824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1" name="Line 12"/>
          <p:cNvSpPr>
            <a:spLocks noChangeShapeType="1"/>
          </p:cNvSpPr>
          <p:nvPr/>
        </p:nvSpPr>
        <p:spPr bwMode="auto">
          <a:xfrm flipV="1">
            <a:off x="3155000" y="3365105"/>
            <a:ext cx="232741" cy="13124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2" name="Line 13"/>
          <p:cNvSpPr>
            <a:spLocks noChangeShapeType="1"/>
          </p:cNvSpPr>
          <p:nvPr/>
        </p:nvSpPr>
        <p:spPr bwMode="auto">
          <a:xfrm flipH="1">
            <a:off x="2663272" y="2938124"/>
            <a:ext cx="724469" cy="174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3" name="Line 14"/>
          <p:cNvSpPr>
            <a:spLocks noChangeShapeType="1"/>
          </p:cNvSpPr>
          <p:nvPr/>
        </p:nvSpPr>
        <p:spPr bwMode="auto">
          <a:xfrm flipV="1">
            <a:off x="2663273" y="2938124"/>
            <a:ext cx="1749" cy="42173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4" name="Rectangle 15"/>
          <p:cNvSpPr>
            <a:spLocks noChangeArrowheads="1"/>
          </p:cNvSpPr>
          <p:nvPr/>
        </p:nvSpPr>
        <p:spPr bwMode="auto">
          <a:xfrm>
            <a:off x="2138295" y="3443851"/>
            <a:ext cx="197170"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O</a:t>
            </a:r>
            <a:endParaRPr lang="en-US" altLang="en-US" sz="2646">
              <a:latin typeface="Times New Roman" pitchFamily="18" charset="0"/>
            </a:endParaRPr>
          </a:p>
        </p:txBody>
      </p:sp>
      <p:sp>
        <p:nvSpPr>
          <p:cNvPr id="90125" name="Line 16"/>
          <p:cNvSpPr>
            <a:spLocks noChangeShapeType="1"/>
          </p:cNvSpPr>
          <p:nvPr/>
        </p:nvSpPr>
        <p:spPr bwMode="auto">
          <a:xfrm>
            <a:off x="1935304" y="2938124"/>
            <a:ext cx="1749" cy="42173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6" name="Line 17"/>
          <p:cNvSpPr>
            <a:spLocks noChangeShapeType="1"/>
          </p:cNvSpPr>
          <p:nvPr/>
        </p:nvSpPr>
        <p:spPr bwMode="auto">
          <a:xfrm>
            <a:off x="2008801" y="2987122"/>
            <a:ext cx="1749" cy="32373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7" name="Line 18"/>
          <p:cNvSpPr>
            <a:spLocks noChangeShapeType="1"/>
          </p:cNvSpPr>
          <p:nvPr/>
        </p:nvSpPr>
        <p:spPr bwMode="auto">
          <a:xfrm>
            <a:off x="1935303" y="3359855"/>
            <a:ext cx="237990" cy="13824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8" name="Line 19"/>
          <p:cNvSpPr>
            <a:spLocks noChangeShapeType="1"/>
          </p:cNvSpPr>
          <p:nvPr/>
        </p:nvSpPr>
        <p:spPr bwMode="auto">
          <a:xfrm flipV="1">
            <a:off x="2428782" y="3359855"/>
            <a:ext cx="234490" cy="13474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29" name="Line 20"/>
          <p:cNvSpPr>
            <a:spLocks noChangeShapeType="1"/>
          </p:cNvSpPr>
          <p:nvPr/>
        </p:nvSpPr>
        <p:spPr bwMode="auto">
          <a:xfrm flipH="1">
            <a:off x="1935303" y="2938124"/>
            <a:ext cx="727969" cy="174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0" name="Line 21"/>
          <p:cNvSpPr>
            <a:spLocks noChangeShapeType="1"/>
          </p:cNvSpPr>
          <p:nvPr/>
        </p:nvSpPr>
        <p:spPr bwMode="auto">
          <a:xfrm>
            <a:off x="3387741" y="2938124"/>
            <a:ext cx="1749" cy="42698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1" name="Line 22"/>
          <p:cNvSpPr>
            <a:spLocks noChangeShapeType="1"/>
          </p:cNvSpPr>
          <p:nvPr/>
        </p:nvSpPr>
        <p:spPr bwMode="auto">
          <a:xfrm>
            <a:off x="3462987" y="2987122"/>
            <a:ext cx="1750" cy="32898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2" name="Line 23"/>
          <p:cNvSpPr>
            <a:spLocks noChangeShapeType="1"/>
          </p:cNvSpPr>
          <p:nvPr/>
        </p:nvSpPr>
        <p:spPr bwMode="auto">
          <a:xfrm>
            <a:off x="3387741" y="3365105"/>
            <a:ext cx="370984" cy="20999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3" name="Line 24"/>
          <p:cNvSpPr>
            <a:spLocks noChangeShapeType="1"/>
          </p:cNvSpPr>
          <p:nvPr/>
        </p:nvSpPr>
        <p:spPr bwMode="auto">
          <a:xfrm flipV="1">
            <a:off x="3758725" y="3359856"/>
            <a:ext cx="365734" cy="21524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4" name="Line 25"/>
          <p:cNvSpPr>
            <a:spLocks noChangeShapeType="1"/>
          </p:cNvSpPr>
          <p:nvPr/>
        </p:nvSpPr>
        <p:spPr bwMode="auto">
          <a:xfrm flipV="1">
            <a:off x="3762225" y="3321357"/>
            <a:ext cx="281737" cy="16449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5" name="Line 26"/>
          <p:cNvSpPr>
            <a:spLocks noChangeShapeType="1"/>
          </p:cNvSpPr>
          <p:nvPr/>
        </p:nvSpPr>
        <p:spPr bwMode="auto">
          <a:xfrm flipV="1">
            <a:off x="4124459" y="2936374"/>
            <a:ext cx="1750" cy="42348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6" name="Line 27"/>
          <p:cNvSpPr>
            <a:spLocks noChangeShapeType="1"/>
          </p:cNvSpPr>
          <p:nvPr/>
        </p:nvSpPr>
        <p:spPr bwMode="auto">
          <a:xfrm flipH="1">
            <a:off x="3387741" y="2728133"/>
            <a:ext cx="363984" cy="20999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7" name="Line 28"/>
          <p:cNvSpPr>
            <a:spLocks noChangeShapeType="1"/>
          </p:cNvSpPr>
          <p:nvPr/>
        </p:nvSpPr>
        <p:spPr bwMode="auto">
          <a:xfrm>
            <a:off x="3751726" y="2728133"/>
            <a:ext cx="372733" cy="20824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8" name="Line 29"/>
          <p:cNvSpPr>
            <a:spLocks noChangeShapeType="1"/>
          </p:cNvSpPr>
          <p:nvPr/>
        </p:nvSpPr>
        <p:spPr bwMode="auto">
          <a:xfrm flipV="1">
            <a:off x="4124458" y="2726382"/>
            <a:ext cx="356985" cy="20999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39" name="Line 30"/>
          <p:cNvSpPr>
            <a:spLocks noChangeShapeType="1"/>
          </p:cNvSpPr>
          <p:nvPr/>
        </p:nvSpPr>
        <p:spPr bwMode="auto">
          <a:xfrm flipV="1">
            <a:off x="4127958" y="2687884"/>
            <a:ext cx="272988" cy="15924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0" name="Line 31"/>
          <p:cNvSpPr>
            <a:spLocks noChangeShapeType="1"/>
          </p:cNvSpPr>
          <p:nvPr/>
        </p:nvSpPr>
        <p:spPr bwMode="auto">
          <a:xfrm flipH="1" flipV="1">
            <a:off x="4110459" y="2096410"/>
            <a:ext cx="370984" cy="20649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1" name="Rectangle 32"/>
          <p:cNvSpPr>
            <a:spLocks noChangeArrowheads="1"/>
          </p:cNvSpPr>
          <p:nvPr/>
        </p:nvSpPr>
        <p:spPr bwMode="auto">
          <a:xfrm>
            <a:off x="3588982" y="2183906"/>
            <a:ext cx="197170"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O</a:t>
            </a:r>
            <a:endParaRPr lang="en-US" altLang="en-US" sz="2646">
              <a:latin typeface="Times New Roman" pitchFamily="18" charset="0"/>
            </a:endParaRPr>
          </a:p>
        </p:txBody>
      </p:sp>
      <p:sp>
        <p:nvSpPr>
          <p:cNvPr id="90142" name="Line 33"/>
          <p:cNvSpPr>
            <a:spLocks noChangeShapeType="1"/>
          </p:cNvSpPr>
          <p:nvPr/>
        </p:nvSpPr>
        <p:spPr bwMode="auto">
          <a:xfrm flipH="1">
            <a:off x="3881219" y="2096410"/>
            <a:ext cx="229240" cy="13299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3" name="Line 34"/>
          <p:cNvSpPr>
            <a:spLocks noChangeShapeType="1"/>
          </p:cNvSpPr>
          <p:nvPr/>
        </p:nvSpPr>
        <p:spPr bwMode="auto">
          <a:xfrm>
            <a:off x="3751726" y="2441145"/>
            <a:ext cx="1749" cy="2869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4" name="Line 35"/>
          <p:cNvSpPr>
            <a:spLocks noChangeShapeType="1"/>
          </p:cNvSpPr>
          <p:nvPr/>
        </p:nvSpPr>
        <p:spPr bwMode="auto">
          <a:xfrm>
            <a:off x="4481443" y="2302901"/>
            <a:ext cx="1750" cy="42348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5" name="Line 36"/>
          <p:cNvSpPr>
            <a:spLocks noChangeShapeType="1"/>
          </p:cNvSpPr>
          <p:nvPr/>
        </p:nvSpPr>
        <p:spPr bwMode="auto">
          <a:xfrm flipV="1">
            <a:off x="5211163" y="2301151"/>
            <a:ext cx="1749" cy="42523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6" name="Line 37"/>
          <p:cNvSpPr>
            <a:spLocks noChangeShapeType="1"/>
          </p:cNvSpPr>
          <p:nvPr/>
        </p:nvSpPr>
        <p:spPr bwMode="auto">
          <a:xfrm flipH="1" flipV="1">
            <a:off x="4843679" y="2089410"/>
            <a:ext cx="367484" cy="21174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7" name="Line 38"/>
          <p:cNvSpPr>
            <a:spLocks noChangeShapeType="1"/>
          </p:cNvSpPr>
          <p:nvPr/>
        </p:nvSpPr>
        <p:spPr bwMode="auto">
          <a:xfrm flipH="1">
            <a:off x="4481444" y="2089410"/>
            <a:ext cx="362235" cy="21349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8" name="Line 39"/>
          <p:cNvSpPr>
            <a:spLocks noChangeShapeType="1"/>
          </p:cNvSpPr>
          <p:nvPr/>
        </p:nvSpPr>
        <p:spPr bwMode="auto">
          <a:xfrm>
            <a:off x="4481443" y="2726383"/>
            <a:ext cx="729719" cy="175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49" name="Rectangle 40"/>
          <p:cNvSpPr>
            <a:spLocks noChangeArrowheads="1"/>
          </p:cNvSpPr>
          <p:nvPr/>
        </p:nvSpPr>
        <p:spPr bwMode="auto">
          <a:xfrm>
            <a:off x="3947717" y="1550433"/>
            <a:ext cx="197170"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O</a:t>
            </a:r>
            <a:endParaRPr lang="en-US" altLang="en-US" sz="2646">
              <a:latin typeface="Times New Roman" pitchFamily="18" charset="0"/>
            </a:endParaRPr>
          </a:p>
        </p:txBody>
      </p:sp>
      <p:sp>
        <p:nvSpPr>
          <p:cNvPr id="90150" name="Line 41"/>
          <p:cNvSpPr>
            <a:spLocks noChangeShapeType="1"/>
          </p:cNvSpPr>
          <p:nvPr/>
        </p:nvSpPr>
        <p:spPr bwMode="auto">
          <a:xfrm flipV="1">
            <a:off x="4147209" y="1807673"/>
            <a:ext cx="1749" cy="29573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51" name="Line 42"/>
          <p:cNvSpPr>
            <a:spLocks noChangeShapeType="1"/>
          </p:cNvSpPr>
          <p:nvPr/>
        </p:nvSpPr>
        <p:spPr bwMode="auto">
          <a:xfrm flipV="1">
            <a:off x="4073712" y="1807673"/>
            <a:ext cx="1749" cy="29748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52" name="Rectangle 43"/>
          <p:cNvSpPr>
            <a:spLocks noChangeArrowheads="1"/>
          </p:cNvSpPr>
          <p:nvPr/>
        </p:nvSpPr>
        <p:spPr bwMode="auto">
          <a:xfrm>
            <a:off x="4680935" y="1541684"/>
            <a:ext cx="197170"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O</a:t>
            </a:r>
            <a:endParaRPr lang="en-US" altLang="en-US" sz="2646">
              <a:latin typeface="Times New Roman" pitchFamily="18" charset="0"/>
            </a:endParaRPr>
          </a:p>
        </p:txBody>
      </p:sp>
      <p:sp>
        <p:nvSpPr>
          <p:cNvPr id="90153" name="Line 44"/>
          <p:cNvSpPr>
            <a:spLocks noChangeShapeType="1"/>
          </p:cNvSpPr>
          <p:nvPr/>
        </p:nvSpPr>
        <p:spPr bwMode="auto">
          <a:xfrm flipV="1">
            <a:off x="4880426" y="1798923"/>
            <a:ext cx="1750" cy="29748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54" name="Line 45"/>
          <p:cNvSpPr>
            <a:spLocks noChangeShapeType="1"/>
          </p:cNvSpPr>
          <p:nvPr/>
        </p:nvSpPr>
        <p:spPr bwMode="auto">
          <a:xfrm flipV="1">
            <a:off x="4806929" y="1798922"/>
            <a:ext cx="1750" cy="30098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55" name="Line 46"/>
          <p:cNvSpPr>
            <a:spLocks noChangeShapeType="1"/>
          </p:cNvSpPr>
          <p:nvPr/>
        </p:nvSpPr>
        <p:spPr bwMode="auto">
          <a:xfrm>
            <a:off x="4124459" y="3359856"/>
            <a:ext cx="234490" cy="13649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pl-PL" sz="1984"/>
          </a:p>
        </p:txBody>
      </p:sp>
      <p:sp>
        <p:nvSpPr>
          <p:cNvPr id="90156" name="Rectangle 47"/>
          <p:cNvSpPr>
            <a:spLocks noChangeArrowheads="1"/>
          </p:cNvSpPr>
          <p:nvPr/>
        </p:nvSpPr>
        <p:spPr bwMode="auto">
          <a:xfrm>
            <a:off x="4323950" y="3440351"/>
            <a:ext cx="197170"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O</a:t>
            </a:r>
            <a:endParaRPr lang="en-US" altLang="en-US" sz="2646">
              <a:latin typeface="Times New Roman" pitchFamily="18" charset="0"/>
            </a:endParaRPr>
          </a:p>
        </p:txBody>
      </p:sp>
      <p:sp>
        <p:nvSpPr>
          <p:cNvPr id="90157" name="Rectangle 48"/>
          <p:cNvSpPr>
            <a:spLocks noChangeArrowheads="1"/>
          </p:cNvSpPr>
          <p:nvPr/>
        </p:nvSpPr>
        <p:spPr bwMode="auto">
          <a:xfrm>
            <a:off x="4519942" y="3440351"/>
            <a:ext cx="211596"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M</a:t>
            </a:r>
            <a:endParaRPr lang="en-US" altLang="en-US" sz="2646">
              <a:latin typeface="Times New Roman" pitchFamily="18" charset="0"/>
            </a:endParaRPr>
          </a:p>
        </p:txBody>
      </p:sp>
      <p:sp>
        <p:nvSpPr>
          <p:cNvPr id="90158" name="Rectangle 49"/>
          <p:cNvSpPr>
            <a:spLocks noChangeArrowheads="1"/>
          </p:cNvSpPr>
          <p:nvPr/>
        </p:nvSpPr>
        <p:spPr bwMode="auto">
          <a:xfrm>
            <a:off x="4735183" y="3440351"/>
            <a:ext cx="141064" cy="30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984">
                <a:solidFill>
                  <a:srgbClr val="000000"/>
                </a:solidFill>
                <a:latin typeface="Arial" charset="0"/>
              </a:rPr>
              <a:t>e</a:t>
            </a:r>
            <a:endParaRPr lang="en-US" altLang="en-US" sz="2646">
              <a:latin typeface="Times New Roman" pitchFamily="18" charset="0"/>
            </a:endParaRPr>
          </a:p>
        </p:txBody>
      </p:sp>
    </p:spTree>
    <p:extLst>
      <p:ext uri="{BB962C8B-B14F-4D97-AF65-F5344CB8AC3E}">
        <p14:creationId xmlns:p14="http://schemas.microsoft.com/office/powerpoint/2010/main" val="1526094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pl-PL" altLang="en-US"/>
              <a:t>Występowanie AF</a:t>
            </a:r>
          </a:p>
        </p:txBody>
      </p:sp>
      <p:sp>
        <p:nvSpPr>
          <p:cNvPr id="91139" name="Rectangle 3"/>
          <p:cNvSpPr>
            <a:spLocks noGrp="1" noChangeArrowheads="1"/>
          </p:cNvSpPr>
          <p:nvPr>
            <p:ph type="body" idx="1"/>
          </p:nvPr>
        </p:nvSpPr>
        <p:spPr/>
        <p:txBody>
          <a:bodyPr/>
          <a:lstStyle/>
          <a:p>
            <a:pPr>
              <a:buFont typeface="Arial" panose="020B0604020202020204" pitchFamily="34" charset="0"/>
              <a:buChar char="•"/>
            </a:pPr>
            <a:r>
              <a:rPr lang="pl-PL" altLang="en-US" dirty="0"/>
              <a:t>Orzechy ziemne	</a:t>
            </a:r>
          </a:p>
          <a:p>
            <a:pPr>
              <a:buFont typeface="Arial" panose="020B0604020202020204" pitchFamily="34" charset="0"/>
              <a:buChar char="•"/>
            </a:pPr>
            <a:r>
              <a:rPr lang="pl-PL" altLang="en-US" dirty="0"/>
              <a:t>Orzechy</a:t>
            </a:r>
          </a:p>
          <a:p>
            <a:pPr>
              <a:buFont typeface="Arial" panose="020B0604020202020204" pitchFamily="34" charset="0"/>
              <a:buChar char="•"/>
            </a:pPr>
            <a:r>
              <a:rPr lang="pl-PL" altLang="en-US" dirty="0"/>
              <a:t>Zboża – kukurydza</a:t>
            </a:r>
          </a:p>
          <a:p>
            <a:pPr>
              <a:buFont typeface="Arial" panose="020B0604020202020204" pitchFamily="34" charset="0"/>
              <a:buChar char="•"/>
            </a:pPr>
            <a:r>
              <a:rPr lang="pl-PL" altLang="en-US" dirty="0"/>
              <a:t>Owoce suche</a:t>
            </a:r>
          </a:p>
          <a:p>
            <a:pPr>
              <a:buFont typeface="Arial" panose="020B0604020202020204" pitchFamily="34" charset="0"/>
              <a:buChar char="•"/>
            </a:pPr>
            <a:r>
              <a:rPr lang="pl-PL" altLang="en-US" dirty="0"/>
              <a:t>Przyprawy</a:t>
            </a:r>
          </a:p>
          <a:p>
            <a:pPr>
              <a:buFont typeface="Arial" panose="020B0604020202020204" pitchFamily="34" charset="0"/>
              <a:buChar char="•"/>
            </a:pPr>
            <a:r>
              <a:rPr lang="pl-PL" altLang="en-US" dirty="0"/>
              <a:t>AF M</a:t>
            </a:r>
            <a:r>
              <a:rPr lang="pl-PL" altLang="en-US" baseline="-25000" dirty="0"/>
              <a:t>1</a:t>
            </a:r>
            <a:r>
              <a:rPr lang="pl-PL" altLang="en-US" dirty="0"/>
              <a:t> - mleko zwierząt karmionych zanieczyszczoną paszą</a:t>
            </a:r>
          </a:p>
          <a:p>
            <a:endParaRPr lang="pl-PL" altLang="en-US" dirty="0"/>
          </a:p>
        </p:txBody>
      </p:sp>
    </p:spTree>
    <p:extLst>
      <p:ext uri="{BB962C8B-B14F-4D97-AF65-F5344CB8AC3E}">
        <p14:creationId xmlns:p14="http://schemas.microsoft.com/office/powerpoint/2010/main" val="176874505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3568BE-245E-449B-9BA3-0D02E7BF7EC3}"/>
              </a:ext>
            </a:extLst>
          </p:cNvPr>
          <p:cNvSpPr>
            <a:spLocks noGrp="1"/>
          </p:cNvSpPr>
          <p:nvPr>
            <p:ph type="ctrTitle"/>
          </p:nvPr>
        </p:nvSpPr>
        <p:spPr/>
        <p:txBody>
          <a:bodyPr/>
          <a:lstStyle/>
          <a:p>
            <a:r>
              <a:rPr lang="pl-PL" dirty="0"/>
              <a:t>Wymagania ogóle pobierania próbek żywności oraz </a:t>
            </a:r>
            <a:r>
              <a:rPr lang="pl-PL" dirty="0" err="1"/>
              <a:t>mikotoksyn</a:t>
            </a:r>
            <a:endParaRPr lang="pl-PL" dirty="0"/>
          </a:p>
        </p:txBody>
      </p:sp>
      <p:sp>
        <p:nvSpPr>
          <p:cNvPr id="3" name="Podtytuł 2">
            <a:extLst>
              <a:ext uri="{FF2B5EF4-FFF2-40B4-BE49-F238E27FC236}">
                <a16:creationId xmlns:a16="http://schemas.microsoft.com/office/drawing/2014/main" id="{BC2F625A-2277-4F6D-95F0-91B1E048662A}"/>
              </a:ext>
            </a:extLst>
          </p:cNvPr>
          <p:cNvSpPr>
            <a:spLocks noGrp="1"/>
          </p:cNvSpPr>
          <p:nvPr>
            <p:ph type="subTitle" idx="1"/>
          </p:nvPr>
        </p:nvSpPr>
        <p:spPr/>
        <p:txBody>
          <a:bodyPr/>
          <a:lstStyle/>
          <a:p>
            <a:r>
              <a:rPr lang="pl-PL" dirty="0"/>
              <a:t>Jacek Postupolski</a:t>
            </a:r>
          </a:p>
        </p:txBody>
      </p:sp>
      <p:sp>
        <p:nvSpPr>
          <p:cNvPr id="4" name="Symbol zastępczy daty 3">
            <a:extLst>
              <a:ext uri="{FF2B5EF4-FFF2-40B4-BE49-F238E27FC236}">
                <a16:creationId xmlns:a16="http://schemas.microsoft.com/office/drawing/2014/main" id="{B229C2C5-54F9-4EC4-92E9-11C5F82C31FB}"/>
              </a:ext>
            </a:extLst>
          </p:cNvPr>
          <p:cNvSpPr>
            <a:spLocks noGrp="1"/>
          </p:cNvSpPr>
          <p:nvPr>
            <p:ph type="dt" sz="half" idx="10"/>
          </p:nvPr>
        </p:nvSpPr>
        <p:spPr/>
        <p:txBody>
          <a:bodyPr/>
          <a:lstStyle/>
          <a:p>
            <a:fld id="{0C2D1261-A096-4701-818F-FA57047FD5DA}" type="datetime1">
              <a:rPr lang="pl-PL" smtClean="0"/>
              <a:t>11.09.2025</a:t>
            </a:fld>
            <a:endParaRPr lang="pl-PL" dirty="0"/>
          </a:p>
        </p:txBody>
      </p:sp>
    </p:spTree>
    <p:extLst>
      <p:ext uri="{BB962C8B-B14F-4D97-AF65-F5344CB8AC3E}">
        <p14:creationId xmlns:p14="http://schemas.microsoft.com/office/powerpoint/2010/main" val="1671839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pl-PL" altLang="en-US" dirty="0"/>
              <a:t>Działanie szkodliwe AF</a:t>
            </a:r>
          </a:p>
        </p:txBody>
      </p:sp>
      <p:sp>
        <p:nvSpPr>
          <p:cNvPr id="92163" name="Rectangle 3"/>
          <p:cNvSpPr>
            <a:spLocks noGrp="1" noChangeArrowheads="1"/>
          </p:cNvSpPr>
          <p:nvPr>
            <p:ph type="body" sz="half" idx="1"/>
          </p:nvPr>
        </p:nvSpPr>
        <p:spPr>
          <a:xfrm>
            <a:off x="593378" y="1578438"/>
            <a:ext cx="5879747" cy="4031827"/>
          </a:xfrm>
        </p:spPr>
        <p:txBody>
          <a:bodyPr/>
          <a:lstStyle/>
          <a:p>
            <a:pPr>
              <a:lnSpc>
                <a:spcPct val="130000"/>
              </a:lnSpc>
              <a:buFont typeface="Arial" panose="020B0604020202020204" pitchFamily="34" charset="0"/>
              <a:buChar char="•"/>
            </a:pPr>
            <a:r>
              <a:rPr lang="pl-PL" altLang="en-US" b="1" dirty="0"/>
              <a:t>Kancerogenność</a:t>
            </a:r>
          </a:p>
          <a:p>
            <a:pPr>
              <a:lnSpc>
                <a:spcPct val="130000"/>
              </a:lnSpc>
              <a:buFont typeface="Arial" panose="020B0604020202020204" pitchFamily="34" charset="0"/>
              <a:buChar char="•"/>
            </a:pPr>
            <a:r>
              <a:rPr lang="pl-PL" altLang="en-US" b="1" dirty="0" err="1"/>
              <a:t>Hepatotoksyczność</a:t>
            </a:r>
            <a:endParaRPr lang="pl-PL" altLang="en-US" b="1" dirty="0"/>
          </a:p>
          <a:p>
            <a:pPr>
              <a:lnSpc>
                <a:spcPct val="130000"/>
              </a:lnSpc>
              <a:buFont typeface="Arial" panose="020B0604020202020204" pitchFamily="34" charset="0"/>
              <a:buChar char="•"/>
            </a:pPr>
            <a:r>
              <a:rPr lang="pl-PL" altLang="en-US" dirty="0" err="1"/>
              <a:t>Immunotoksyczność</a:t>
            </a:r>
            <a:endParaRPr lang="pl-PL" altLang="en-US" dirty="0"/>
          </a:p>
          <a:p>
            <a:pPr>
              <a:lnSpc>
                <a:spcPct val="130000"/>
              </a:lnSpc>
              <a:buFont typeface="Arial" panose="020B0604020202020204" pitchFamily="34" charset="0"/>
              <a:buChar char="•"/>
            </a:pPr>
            <a:r>
              <a:rPr lang="pl-PL" altLang="en-US" dirty="0"/>
              <a:t>Zaburzenia wzrostu</a:t>
            </a:r>
          </a:p>
          <a:p>
            <a:pPr>
              <a:lnSpc>
                <a:spcPct val="130000"/>
              </a:lnSpc>
              <a:buFont typeface="Arial" panose="020B0604020202020204" pitchFamily="34" charset="0"/>
              <a:buChar char="•"/>
            </a:pPr>
            <a:r>
              <a:rPr lang="pl-PL" altLang="en-US" dirty="0"/>
              <a:t>Alergenność</a:t>
            </a:r>
          </a:p>
          <a:p>
            <a:pPr>
              <a:lnSpc>
                <a:spcPct val="130000"/>
              </a:lnSpc>
              <a:buFont typeface="Arial" panose="020B0604020202020204" pitchFamily="34" charset="0"/>
              <a:buChar char="•"/>
            </a:pPr>
            <a:endParaRPr lang="pl-PL" altLang="en-US" dirty="0"/>
          </a:p>
          <a:p>
            <a:pPr>
              <a:lnSpc>
                <a:spcPct val="130000"/>
              </a:lnSpc>
            </a:pPr>
            <a:endParaRPr lang="pl-PL" altLang="en-US" sz="2646" dirty="0"/>
          </a:p>
          <a:p>
            <a:endParaRPr lang="pl-PL" altLang="en-US" sz="2205" dirty="0"/>
          </a:p>
          <a:p>
            <a:endParaRPr lang="pl-PL" altLang="en-US" sz="2646" dirty="0"/>
          </a:p>
        </p:txBody>
      </p:sp>
      <p:sp>
        <p:nvSpPr>
          <p:cNvPr id="92164" name="Rectangle 4"/>
          <p:cNvSpPr>
            <a:spLocks noChangeArrowheads="1"/>
          </p:cNvSpPr>
          <p:nvPr/>
        </p:nvSpPr>
        <p:spPr bwMode="auto">
          <a:xfrm>
            <a:off x="5429902" y="2183905"/>
            <a:ext cx="4955787" cy="4031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ct val="130000"/>
              </a:lnSpc>
              <a:buFontTx/>
              <a:buChar char="•"/>
            </a:pPr>
            <a:endParaRPr lang="pl-PL" altLang="en-US" sz="3086" dirty="0">
              <a:latin typeface="Comic Sans MS" pitchFamily="66" charset="0"/>
            </a:endParaRPr>
          </a:p>
          <a:p>
            <a:pPr eaLnBrk="1" hangingPunct="1">
              <a:lnSpc>
                <a:spcPct val="130000"/>
              </a:lnSpc>
              <a:buFontTx/>
              <a:buChar char="•"/>
            </a:pPr>
            <a:endParaRPr lang="pl-PL" altLang="en-US" sz="2646" dirty="0">
              <a:latin typeface="Comic Sans MS" pitchFamily="66" charset="0"/>
            </a:endParaRPr>
          </a:p>
          <a:p>
            <a:pPr eaLnBrk="1" hangingPunct="1">
              <a:buFontTx/>
              <a:buChar char="•"/>
            </a:pPr>
            <a:endParaRPr lang="pl-PL" altLang="en-US" sz="2205" dirty="0">
              <a:latin typeface="Comic Sans MS" pitchFamily="66" charset="0"/>
            </a:endParaRPr>
          </a:p>
          <a:p>
            <a:pPr eaLnBrk="1" hangingPunct="1">
              <a:buFontTx/>
              <a:buChar char="•"/>
            </a:pPr>
            <a:endParaRPr lang="pl-PL" altLang="en-US" sz="2646" dirty="0">
              <a:latin typeface="Comic Sans MS" pitchFamily="66" charset="0"/>
            </a:endParaRPr>
          </a:p>
        </p:txBody>
      </p:sp>
      <p:sp>
        <p:nvSpPr>
          <p:cNvPr id="3" name="pole tekstowe 2">
            <a:extLst>
              <a:ext uri="{FF2B5EF4-FFF2-40B4-BE49-F238E27FC236}">
                <a16:creationId xmlns:a16="http://schemas.microsoft.com/office/drawing/2014/main" id="{E3A283D5-8703-FE8B-9872-33B4C565B444}"/>
              </a:ext>
            </a:extLst>
          </p:cNvPr>
          <p:cNvSpPr txBox="1"/>
          <p:nvPr/>
        </p:nvSpPr>
        <p:spPr>
          <a:xfrm>
            <a:off x="737394" y="4225368"/>
            <a:ext cx="7965943" cy="523220"/>
          </a:xfrm>
          <a:prstGeom prst="rect">
            <a:avLst/>
          </a:prstGeom>
          <a:noFill/>
        </p:spPr>
        <p:txBody>
          <a:bodyPr wrap="square">
            <a:spAutoFit/>
          </a:bodyPr>
          <a:lstStyle/>
          <a:p>
            <a:r>
              <a:rPr lang="pl-PL" altLang="en-US" sz="2800" b="1" dirty="0">
                <a:solidFill>
                  <a:schemeClr val="tx2"/>
                </a:solidFill>
                <a:latin typeface="Open Sans" pitchFamily="2" charset="0"/>
                <a:ea typeface="Open Sans" pitchFamily="2" charset="0"/>
                <a:cs typeface="Open Sans" pitchFamily="2" charset="0"/>
              </a:rPr>
              <a:t>Ocena działania rakotwórczego</a:t>
            </a:r>
            <a:endParaRPr lang="pl-PL" sz="2800" b="1" dirty="0">
              <a:solidFill>
                <a:schemeClr val="tx2"/>
              </a:solidFill>
              <a:latin typeface="Open Sans" pitchFamily="2" charset="0"/>
              <a:ea typeface="Open Sans" pitchFamily="2" charset="0"/>
              <a:cs typeface="Open Sans" pitchFamily="2" charset="0"/>
            </a:endParaRPr>
          </a:p>
        </p:txBody>
      </p:sp>
      <p:sp>
        <p:nvSpPr>
          <p:cNvPr id="5" name="pole tekstowe 4">
            <a:extLst>
              <a:ext uri="{FF2B5EF4-FFF2-40B4-BE49-F238E27FC236}">
                <a16:creationId xmlns:a16="http://schemas.microsoft.com/office/drawing/2014/main" id="{81C68AD3-2187-EF5E-EB59-1B518DC89442}"/>
              </a:ext>
            </a:extLst>
          </p:cNvPr>
          <p:cNvSpPr txBox="1"/>
          <p:nvPr/>
        </p:nvSpPr>
        <p:spPr>
          <a:xfrm>
            <a:off x="593378" y="5234027"/>
            <a:ext cx="9361040" cy="1142236"/>
          </a:xfrm>
          <a:prstGeom prst="rect">
            <a:avLst/>
          </a:prstGeom>
          <a:noFill/>
        </p:spPr>
        <p:txBody>
          <a:bodyPr wrap="square">
            <a:spAutoFit/>
          </a:bodyPr>
          <a:lstStyle/>
          <a:p>
            <a:pPr>
              <a:lnSpc>
                <a:spcPct val="130000"/>
              </a:lnSpc>
              <a:buFont typeface="Arial" panose="020B0604020202020204" pitchFamily="34" charset="0"/>
              <a:buChar char="•"/>
            </a:pPr>
            <a:r>
              <a:rPr lang="pl-PL" altLang="en-US" dirty="0">
                <a:latin typeface="Open Sans" pitchFamily="2" charset="0"/>
                <a:ea typeface="Open Sans" pitchFamily="2" charset="0"/>
                <a:cs typeface="Open Sans" pitchFamily="2" charset="0"/>
              </a:rPr>
              <a:t>AF B1, naturalnie występujące AF - Związek rakotwórczy dla człowieka (grupa 1)</a:t>
            </a:r>
          </a:p>
          <a:p>
            <a:pPr>
              <a:lnSpc>
                <a:spcPct val="130000"/>
              </a:lnSpc>
              <a:buFont typeface="Arial" panose="020B0604020202020204" pitchFamily="34" charset="0"/>
              <a:buChar char="•"/>
            </a:pPr>
            <a:r>
              <a:rPr lang="pl-PL" altLang="en-US" dirty="0">
                <a:latin typeface="Open Sans" pitchFamily="2" charset="0"/>
                <a:ea typeface="Open Sans" pitchFamily="2" charset="0"/>
                <a:cs typeface="Open Sans" pitchFamily="2" charset="0"/>
              </a:rPr>
              <a:t>AF M1 - Związek przypuszczalnie rakotwórczy dla człowieka ( grupa 2 B)</a:t>
            </a:r>
          </a:p>
          <a:p>
            <a:pPr marL="1511914" lvl="3" indent="0" algn="r">
              <a:lnSpc>
                <a:spcPct val="130000"/>
              </a:lnSpc>
              <a:buNone/>
            </a:pPr>
            <a:r>
              <a:rPr lang="pl-PL" altLang="en-US" i="1" dirty="0">
                <a:latin typeface="Open Sans" pitchFamily="2" charset="0"/>
                <a:ea typeface="Open Sans" pitchFamily="2" charset="0"/>
                <a:cs typeface="Open Sans" pitchFamily="2" charset="0"/>
              </a:rPr>
              <a:t>Międzynarodowa Agencja ds. Badań nad Rakiem (IARC), 1993</a:t>
            </a:r>
          </a:p>
        </p:txBody>
      </p:sp>
    </p:spTree>
    <p:extLst>
      <p:ext uri="{BB962C8B-B14F-4D97-AF65-F5344CB8AC3E}">
        <p14:creationId xmlns:p14="http://schemas.microsoft.com/office/powerpoint/2010/main" val="381335995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82611" y="671971"/>
            <a:ext cx="9526590" cy="1259946"/>
          </a:xfrm>
        </p:spPr>
        <p:txBody>
          <a:bodyPr>
            <a:normAutofit fontScale="90000"/>
          </a:bodyPr>
          <a:lstStyle/>
          <a:p>
            <a:pPr>
              <a:defRPr/>
            </a:pPr>
            <a:r>
              <a:rPr lang="pl-PL" altLang="en-US" sz="2646" i="1" dirty="0"/>
              <a:t>L. Lewis et </a:t>
            </a:r>
            <a:r>
              <a:rPr lang="pl-PL" altLang="en-US" sz="2646" i="1" dirty="0" err="1"/>
              <a:t>all</a:t>
            </a:r>
            <a:r>
              <a:rPr lang="pl-PL" altLang="en-US" sz="2646" i="1" dirty="0"/>
              <a:t>.:</a:t>
            </a:r>
            <a:r>
              <a:rPr lang="pl-PL" altLang="en-US" sz="2646" dirty="0"/>
              <a:t> </a:t>
            </a:r>
            <a:r>
              <a:rPr lang="pl-PL" altLang="en-US" sz="2646" dirty="0" err="1"/>
              <a:t>Aflatoxin</a:t>
            </a:r>
            <a:r>
              <a:rPr lang="pl-PL" altLang="en-US" sz="2646" dirty="0"/>
              <a:t> </a:t>
            </a:r>
            <a:r>
              <a:rPr lang="pl-PL" altLang="en-US" sz="2646" dirty="0" err="1"/>
              <a:t>Contamination</a:t>
            </a:r>
            <a:r>
              <a:rPr lang="pl-PL" altLang="en-US" sz="2646" dirty="0"/>
              <a:t> of Commercial </a:t>
            </a:r>
            <a:r>
              <a:rPr lang="pl-PL" altLang="en-US" sz="2646" dirty="0" err="1"/>
              <a:t>Maize</a:t>
            </a:r>
            <a:r>
              <a:rPr lang="pl-PL" altLang="en-US" sz="2646" dirty="0"/>
              <a:t> Products </a:t>
            </a:r>
            <a:r>
              <a:rPr lang="pl-PL" altLang="en-US" sz="2646" dirty="0" err="1"/>
              <a:t>during</a:t>
            </a:r>
            <a:r>
              <a:rPr lang="pl-PL" altLang="en-US" sz="2646" dirty="0"/>
              <a:t> </a:t>
            </a:r>
            <a:r>
              <a:rPr lang="pl-PL" altLang="en-US" sz="2646" dirty="0" err="1"/>
              <a:t>an</a:t>
            </a:r>
            <a:r>
              <a:rPr lang="pl-PL" altLang="en-US" sz="2646" dirty="0"/>
              <a:t> </a:t>
            </a:r>
            <a:r>
              <a:rPr lang="pl-PL" altLang="en-US" sz="2646" dirty="0" err="1"/>
              <a:t>Outbreak</a:t>
            </a:r>
            <a:r>
              <a:rPr lang="pl-PL" altLang="en-US" sz="2646" dirty="0"/>
              <a:t> of </a:t>
            </a:r>
            <a:r>
              <a:rPr lang="pl-PL" altLang="en-US" sz="2646" dirty="0" err="1"/>
              <a:t>Acute</a:t>
            </a:r>
            <a:r>
              <a:rPr lang="pl-PL" altLang="en-US" sz="2646" dirty="0"/>
              <a:t> </a:t>
            </a:r>
            <a:r>
              <a:rPr lang="pl-PL" altLang="en-US" sz="2646" dirty="0" err="1"/>
              <a:t>Aflatoxicosis</a:t>
            </a:r>
            <a:r>
              <a:rPr lang="pl-PL" altLang="en-US" sz="2646" dirty="0"/>
              <a:t> in </a:t>
            </a:r>
            <a:r>
              <a:rPr lang="pl-PL" altLang="en-US" sz="2646" dirty="0" err="1"/>
              <a:t>Eastern</a:t>
            </a:r>
            <a:r>
              <a:rPr lang="pl-PL" altLang="en-US" sz="2646" dirty="0"/>
              <a:t> and Central </a:t>
            </a:r>
            <a:r>
              <a:rPr lang="pl-PL" altLang="en-US" sz="2646" dirty="0" err="1"/>
              <a:t>Kenya</a:t>
            </a:r>
            <a:r>
              <a:rPr lang="pl-PL" altLang="en-US" sz="2646" dirty="0"/>
              <a:t>. </a:t>
            </a:r>
            <a:r>
              <a:rPr lang="pl-PL" altLang="en-US" sz="2646" i="1" dirty="0" err="1"/>
              <a:t>Environ</a:t>
            </a:r>
            <a:r>
              <a:rPr lang="pl-PL" altLang="en-US" sz="2646" i="1" dirty="0"/>
              <a:t> </a:t>
            </a:r>
            <a:r>
              <a:rPr lang="pl-PL" altLang="en-US" sz="2646" i="1" dirty="0" err="1"/>
              <a:t>Health</a:t>
            </a:r>
            <a:r>
              <a:rPr lang="pl-PL" altLang="en-US" sz="2646" i="1" dirty="0"/>
              <a:t> </a:t>
            </a:r>
            <a:r>
              <a:rPr lang="pl-PL" altLang="en-US" sz="2646" i="1" dirty="0" err="1"/>
              <a:t>Perspect</a:t>
            </a:r>
            <a:r>
              <a:rPr lang="pl-PL" altLang="en-US" sz="2646" i="1" dirty="0"/>
              <a:t> </a:t>
            </a:r>
            <a:r>
              <a:rPr lang="pl-PL" altLang="en-US" sz="2646" dirty="0"/>
              <a:t>113: 1763-1767 (2005)</a:t>
            </a:r>
            <a:r>
              <a:rPr lang="pl-PL" altLang="en-US" sz="3527" dirty="0"/>
              <a:t> </a:t>
            </a:r>
          </a:p>
        </p:txBody>
      </p:sp>
      <p:sp>
        <p:nvSpPr>
          <p:cNvPr id="94211" name="Rectangle 3"/>
          <p:cNvSpPr>
            <a:spLocks noGrp="1" noChangeArrowheads="1"/>
          </p:cNvSpPr>
          <p:nvPr>
            <p:ph type="body" idx="1"/>
          </p:nvPr>
        </p:nvSpPr>
        <p:spPr>
          <a:xfrm>
            <a:off x="1062090" y="3275781"/>
            <a:ext cx="8567632" cy="5207776"/>
          </a:xfrm>
        </p:spPr>
        <p:txBody>
          <a:bodyPr/>
          <a:lstStyle/>
          <a:p>
            <a:pPr marL="0" indent="0" algn="ctr">
              <a:buNone/>
            </a:pPr>
            <a:r>
              <a:rPr lang="pl-PL" altLang="en-US" dirty="0"/>
              <a:t>W kwietniu 2004 masowe zatrucie na wiejskich obszarach Kenii –</a:t>
            </a:r>
          </a:p>
          <a:p>
            <a:pPr marL="0" indent="0" algn="ctr">
              <a:buNone/>
            </a:pPr>
            <a:r>
              <a:rPr lang="pl-PL" altLang="en-US" b="1" dirty="0"/>
              <a:t>317 przypadków i 125 zgonów.</a:t>
            </a:r>
            <a:r>
              <a:rPr lang="pl-PL" altLang="en-US" dirty="0"/>
              <a:t> </a:t>
            </a:r>
          </a:p>
          <a:p>
            <a:pPr marL="0" indent="0" algn="ctr">
              <a:buNone/>
            </a:pPr>
            <a:r>
              <a:rPr lang="pl-PL" altLang="en-US" dirty="0"/>
              <a:t>55% produktów z kukurydzy przekraczało najwyższy dopuszczalny poziom ustanowiony w Kenii (20 </a:t>
            </a:r>
            <a:r>
              <a:rPr lang="pl-PL" altLang="en-US" dirty="0" err="1"/>
              <a:t>ppb</a:t>
            </a:r>
            <a:r>
              <a:rPr lang="pl-PL" altLang="en-US" dirty="0"/>
              <a:t>), 35%  &gt; 100 </a:t>
            </a:r>
            <a:r>
              <a:rPr lang="pl-PL" altLang="en-US" dirty="0" err="1"/>
              <a:t>ppb</a:t>
            </a:r>
            <a:r>
              <a:rPr lang="pl-PL" altLang="en-US" dirty="0"/>
              <a:t> i 7% &gt; 1 000 </a:t>
            </a:r>
            <a:r>
              <a:rPr lang="pl-PL" altLang="en-US" dirty="0" err="1"/>
              <a:t>ppb</a:t>
            </a:r>
            <a:r>
              <a:rPr lang="pl-PL" altLang="en-US" dirty="0"/>
              <a:t>. </a:t>
            </a:r>
          </a:p>
        </p:txBody>
      </p:sp>
    </p:spTree>
    <p:extLst>
      <p:ext uri="{BB962C8B-B14F-4D97-AF65-F5344CB8AC3E}">
        <p14:creationId xmlns:p14="http://schemas.microsoft.com/office/powerpoint/2010/main" val="35187816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Powstawanie </a:t>
            </a:r>
            <a:r>
              <a:rPr lang="pl-PL" dirty="0" err="1"/>
              <a:t>mikotosyn</a:t>
            </a:r>
            <a:endParaRPr lang="pl-PL" dirty="0"/>
          </a:p>
        </p:txBody>
      </p:sp>
      <p:sp>
        <p:nvSpPr>
          <p:cNvPr id="3" name="Symbol zastępczy zawartości 2"/>
          <p:cNvSpPr>
            <a:spLocks noGrp="1"/>
          </p:cNvSpPr>
          <p:nvPr>
            <p:ph idx="1"/>
          </p:nvPr>
        </p:nvSpPr>
        <p:spPr/>
        <p:txBody>
          <a:bodyPr/>
          <a:lstStyle/>
          <a:p>
            <a:pPr>
              <a:buFont typeface="Arial" panose="020B0604020202020204" pitchFamily="34" charset="0"/>
              <a:buChar char="•"/>
            </a:pPr>
            <a:r>
              <a:rPr lang="pl-PL" dirty="0"/>
              <a:t>Wzrost roślin na polu – fuzarioza kłosów zbóż</a:t>
            </a:r>
          </a:p>
          <a:p>
            <a:pPr lvl="1">
              <a:buFont typeface="Arial" panose="020B0604020202020204" pitchFamily="34" charset="0"/>
              <a:buChar char="•"/>
            </a:pPr>
            <a:r>
              <a:rPr lang="pl-PL" i="1" dirty="0" err="1"/>
              <a:t>Fusarium</a:t>
            </a:r>
            <a:r>
              <a:rPr lang="pl-PL" dirty="0"/>
              <a:t> </a:t>
            </a:r>
            <a:r>
              <a:rPr lang="pl-PL" dirty="0" err="1"/>
              <a:t>sp</a:t>
            </a:r>
            <a:r>
              <a:rPr lang="pl-PL" dirty="0"/>
              <a:t> – </a:t>
            </a:r>
            <a:r>
              <a:rPr lang="pl-PL" dirty="0" err="1"/>
              <a:t>trichoteceny</a:t>
            </a:r>
            <a:r>
              <a:rPr lang="pl-PL" dirty="0"/>
              <a:t>, ZEA, FB</a:t>
            </a:r>
          </a:p>
          <a:p>
            <a:pPr>
              <a:buFont typeface="Arial" panose="020B0604020202020204" pitchFamily="34" charset="0"/>
              <a:buChar char="•"/>
            </a:pPr>
            <a:r>
              <a:rPr lang="pl-PL" dirty="0"/>
              <a:t>Przechowywanie – temperatura/wilgotność</a:t>
            </a:r>
          </a:p>
          <a:p>
            <a:pPr lvl="1">
              <a:buFont typeface="Arial" panose="020B0604020202020204" pitchFamily="34" charset="0"/>
              <a:buChar char="•"/>
            </a:pPr>
            <a:r>
              <a:rPr lang="pl-PL" i="1" dirty="0"/>
              <a:t>Aspergillus</a:t>
            </a:r>
            <a:r>
              <a:rPr lang="pl-PL" dirty="0"/>
              <a:t> </a:t>
            </a:r>
            <a:r>
              <a:rPr lang="pl-PL" dirty="0" err="1"/>
              <a:t>sp</a:t>
            </a:r>
            <a:r>
              <a:rPr lang="pl-PL" dirty="0"/>
              <a:t>, </a:t>
            </a:r>
            <a:r>
              <a:rPr lang="pl-PL" i="1" dirty="0" err="1"/>
              <a:t>Penicillum</a:t>
            </a:r>
            <a:r>
              <a:rPr lang="pl-PL" dirty="0"/>
              <a:t> </a:t>
            </a:r>
            <a:r>
              <a:rPr lang="pl-PL" dirty="0" err="1"/>
              <a:t>sp</a:t>
            </a:r>
            <a:r>
              <a:rPr lang="pl-PL" dirty="0"/>
              <a:t> – AF, OTA</a:t>
            </a:r>
          </a:p>
        </p:txBody>
      </p:sp>
    </p:spTree>
    <p:extLst>
      <p:ext uri="{BB962C8B-B14F-4D97-AF65-F5344CB8AC3E}">
        <p14:creationId xmlns:p14="http://schemas.microsoft.com/office/powerpoint/2010/main" val="4273117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504001" y="671971"/>
            <a:ext cx="9629699" cy="125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pPr algn="ctr"/>
            <a:r>
              <a:rPr lang="pl-PL" altLang="en-US" sz="3086" b="1" dirty="0">
                <a:solidFill>
                  <a:srgbClr val="333399"/>
                </a:solidFill>
                <a:latin typeface="Calibri" panose="020F0502020204030204" pitchFamily="34" charset="0"/>
              </a:rPr>
              <a:t>Rozkład zanieczyszczenia w partii</a:t>
            </a:r>
          </a:p>
        </p:txBody>
      </p:sp>
      <p:sp>
        <p:nvSpPr>
          <p:cNvPr id="78851" name="Rectangle 3"/>
          <p:cNvSpPr>
            <a:spLocks noChangeArrowheads="1"/>
          </p:cNvSpPr>
          <p:nvPr/>
        </p:nvSpPr>
        <p:spPr bwMode="auto">
          <a:xfrm>
            <a:off x="2490029" y="2183906"/>
            <a:ext cx="2351899" cy="302387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endParaRPr lang="en-GB" altLang="pl-PL" sz="3527"/>
          </a:p>
        </p:txBody>
      </p:sp>
      <p:graphicFrame>
        <p:nvGraphicFramePr>
          <p:cNvPr id="78852" name="Object 4"/>
          <p:cNvGraphicFramePr>
            <a:graphicFrameLocks noChangeAspect="1"/>
          </p:cNvGraphicFramePr>
          <p:nvPr/>
        </p:nvGraphicFramePr>
        <p:xfrm>
          <a:off x="3002757" y="1550434"/>
          <a:ext cx="1104202" cy="2049162"/>
        </p:xfrm>
        <a:graphic>
          <a:graphicData uri="http://schemas.openxmlformats.org/presentationml/2006/ole">
            <mc:AlternateContent xmlns:mc="http://schemas.openxmlformats.org/markup-compatibility/2006">
              <mc:Choice xmlns:v="urn:schemas-microsoft-com:vml" Requires="v">
                <p:oleObj name="Dokument" r:id="rId2" imgW="1002792" imgH="1859280" progId="Word.Document.8">
                  <p:embed/>
                </p:oleObj>
              </mc:Choice>
              <mc:Fallback>
                <p:oleObj name="Dokument" r:id="rId2" imgW="1002792" imgH="1859280" progId="Word.Document.8">
                  <p:embed/>
                  <p:pic>
                    <p:nvPicPr>
                      <p:cNvPr id="78852"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2757" y="1550434"/>
                        <a:ext cx="1104202" cy="2049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53" name="Text Box 5"/>
          <p:cNvSpPr txBox="1">
            <a:spLocks noChangeArrowheads="1"/>
          </p:cNvSpPr>
          <p:nvPr/>
        </p:nvSpPr>
        <p:spPr bwMode="auto">
          <a:xfrm>
            <a:off x="2826014" y="2519892"/>
            <a:ext cx="1679928" cy="246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pPr algn="l">
              <a:spcBef>
                <a:spcPct val="50000"/>
              </a:spcBef>
            </a:pPr>
            <a:r>
              <a:rPr lang="pl-PL" altLang="en-US" sz="2205" b="1">
                <a:solidFill>
                  <a:srgbClr val="FFFF00"/>
                </a:solidFill>
                <a:latin typeface="Arial" pitchFamily="34" charset="0"/>
              </a:rPr>
              <a:t>12 13 12 14</a:t>
            </a:r>
          </a:p>
          <a:p>
            <a:pPr algn="l">
              <a:spcBef>
                <a:spcPct val="50000"/>
              </a:spcBef>
            </a:pPr>
            <a:r>
              <a:rPr lang="pl-PL" altLang="en-US" sz="2205" b="1">
                <a:solidFill>
                  <a:srgbClr val="FFFF00"/>
                </a:solidFill>
                <a:latin typeface="Arial" pitchFamily="34" charset="0"/>
              </a:rPr>
              <a:t>13 13 14 12</a:t>
            </a:r>
          </a:p>
          <a:p>
            <a:pPr algn="l">
              <a:spcBef>
                <a:spcPct val="50000"/>
              </a:spcBef>
            </a:pPr>
            <a:r>
              <a:rPr lang="pl-PL" altLang="en-US" sz="2205" b="1">
                <a:solidFill>
                  <a:srgbClr val="FFFF00"/>
                </a:solidFill>
                <a:latin typeface="Arial" pitchFamily="34" charset="0"/>
              </a:rPr>
              <a:t>15 11 12 12</a:t>
            </a:r>
          </a:p>
          <a:p>
            <a:pPr algn="l">
              <a:spcBef>
                <a:spcPct val="50000"/>
              </a:spcBef>
            </a:pPr>
            <a:r>
              <a:rPr lang="pl-PL" altLang="en-US" sz="2205" b="1">
                <a:solidFill>
                  <a:srgbClr val="FFFF00"/>
                </a:solidFill>
                <a:latin typeface="Arial" pitchFamily="34" charset="0"/>
              </a:rPr>
              <a:t>13 14 11  9</a:t>
            </a:r>
          </a:p>
          <a:p>
            <a:pPr algn="l">
              <a:spcBef>
                <a:spcPct val="50000"/>
              </a:spcBef>
            </a:pPr>
            <a:r>
              <a:rPr lang="pl-PL" altLang="en-US" sz="2205" b="1">
                <a:solidFill>
                  <a:srgbClr val="FFFF00"/>
                </a:solidFill>
                <a:latin typeface="Arial" pitchFamily="34" charset="0"/>
              </a:rPr>
              <a:t>13 12 12 13</a:t>
            </a:r>
            <a:endParaRPr lang="pl-PL" altLang="en-US" sz="1984">
              <a:solidFill>
                <a:schemeClr val="tx1"/>
              </a:solidFill>
              <a:latin typeface="Arial" pitchFamily="34" charset="0"/>
            </a:endParaRPr>
          </a:p>
        </p:txBody>
      </p:sp>
      <p:sp>
        <p:nvSpPr>
          <p:cNvPr id="78854" name="Rectangle 6"/>
          <p:cNvSpPr>
            <a:spLocks noChangeArrowheads="1"/>
          </p:cNvSpPr>
          <p:nvPr/>
        </p:nvSpPr>
        <p:spPr bwMode="auto">
          <a:xfrm>
            <a:off x="6437859" y="2183906"/>
            <a:ext cx="2351899" cy="302387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endParaRPr lang="en-GB" altLang="pl-PL" sz="3527"/>
          </a:p>
        </p:txBody>
      </p:sp>
      <p:sp>
        <p:nvSpPr>
          <p:cNvPr id="78855" name="Text Box 7"/>
          <p:cNvSpPr txBox="1">
            <a:spLocks noChangeArrowheads="1"/>
          </p:cNvSpPr>
          <p:nvPr/>
        </p:nvSpPr>
        <p:spPr bwMode="auto">
          <a:xfrm>
            <a:off x="6857841" y="2603888"/>
            <a:ext cx="1679928" cy="246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pPr algn="l">
              <a:spcBef>
                <a:spcPct val="50000"/>
              </a:spcBef>
            </a:pPr>
            <a:r>
              <a:rPr lang="pl-PL" altLang="en-US" sz="2205" b="1">
                <a:solidFill>
                  <a:srgbClr val="FFFF00"/>
                </a:solidFill>
                <a:latin typeface="Arial" pitchFamily="34" charset="0"/>
              </a:rPr>
              <a:t>0   0   0    0</a:t>
            </a:r>
          </a:p>
          <a:p>
            <a:pPr algn="l">
              <a:spcBef>
                <a:spcPct val="50000"/>
              </a:spcBef>
            </a:pPr>
            <a:r>
              <a:rPr lang="pl-PL" altLang="en-US" sz="2205" b="1">
                <a:solidFill>
                  <a:srgbClr val="FFFF00"/>
                </a:solidFill>
                <a:latin typeface="Arial" pitchFamily="34" charset="0"/>
              </a:rPr>
              <a:t>0   0   0    0</a:t>
            </a:r>
          </a:p>
          <a:p>
            <a:pPr algn="l">
              <a:spcBef>
                <a:spcPct val="50000"/>
              </a:spcBef>
            </a:pPr>
            <a:r>
              <a:rPr lang="pl-PL" altLang="en-US" sz="2205" b="1">
                <a:solidFill>
                  <a:srgbClr val="FFFF00"/>
                </a:solidFill>
                <a:latin typeface="Arial" pitchFamily="34" charset="0"/>
              </a:rPr>
              <a:t>0   0   0    0</a:t>
            </a:r>
            <a:endParaRPr lang="pl-PL" altLang="en-US" sz="2205">
              <a:solidFill>
                <a:schemeClr val="tx1"/>
              </a:solidFill>
              <a:latin typeface="Arial" pitchFamily="34" charset="0"/>
            </a:endParaRPr>
          </a:p>
          <a:p>
            <a:pPr algn="l">
              <a:spcBef>
                <a:spcPct val="50000"/>
              </a:spcBef>
            </a:pPr>
            <a:r>
              <a:rPr lang="pl-PL" altLang="en-US" sz="2205" b="1">
                <a:solidFill>
                  <a:srgbClr val="FFFF00"/>
                </a:solidFill>
                <a:latin typeface="Arial" pitchFamily="34" charset="0"/>
              </a:rPr>
              <a:t>0  </a:t>
            </a:r>
            <a:r>
              <a:rPr lang="pl-PL" altLang="en-US" sz="2205" b="1">
                <a:latin typeface="Arial" pitchFamily="34" charset="0"/>
              </a:rPr>
              <a:t>200</a:t>
            </a:r>
            <a:r>
              <a:rPr lang="pl-PL" altLang="en-US" sz="2205">
                <a:solidFill>
                  <a:schemeClr val="hlink"/>
                </a:solidFill>
                <a:latin typeface="Arial" pitchFamily="34" charset="0"/>
              </a:rPr>
              <a:t> </a:t>
            </a:r>
            <a:r>
              <a:rPr lang="pl-PL" altLang="en-US" sz="2205">
                <a:solidFill>
                  <a:schemeClr val="tx1"/>
                </a:solidFill>
                <a:latin typeface="Arial" pitchFamily="34" charset="0"/>
              </a:rPr>
              <a:t> </a:t>
            </a:r>
            <a:r>
              <a:rPr lang="pl-PL" altLang="en-US" sz="2205" b="1">
                <a:solidFill>
                  <a:srgbClr val="FFFF00"/>
                </a:solidFill>
                <a:latin typeface="Arial" pitchFamily="34" charset="0"/>
              </a:rPr>
              <a:t>0  0</a:t>
            </a:r>
          </a:p>
          <a:p>
            <a:pPr algn="l">
              <a:spcBef>
                <a:spcPct val="50000"/>
              </a:spcBef>
            </a:pPr>
            <a:r>
              <a:rPr lang="pl-PL" altLang="en-US" sz="2205" b="1">
                <a:solidFill>
                  <a:srgbClr val="FFFF00"/>
                </a:solidFill>
                <a:latin typeface="Arial" pitchFamily="34" charset="0"/>
              </a:rPr>
              <a:t>0   0   0    0</a:t>
            </a:r>
          </a:p>
        </p:txBody>
      </p:sp>
      <p:sp>
        <p:nvSpPr>
          <p:cNvPr id="78856" name="Text Box 8"/>
          <p:cNvSpPr txBox="1">
            <a:spLocks noChangeArrowheads="1"/>
          </p:cNvSpPr>
          <p:nvPr/>
        </p:nvSpPr>
        <p:spPr bwMode="auto">
          <a:xfrm>
            <a:off x="2406032" y="5375769"/>
            <a:ext cx="2519892" cy="70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pPr algn="ctr">
              <a:spcBef>
                <a:spcPct val="50000"/>
              </a:spcBef>
            </a:pPr>
            <a:r>
              <a:rPr lang="pl-PL" altLang="en-US" sz="1984" dirty="0">
                <a:solidFill>
                  <a:schemeClr val="tx1"/>
                </a:solidFill>
                <a:latin typeface="Calibri" panose="020F0502020204030204" pitchFamily="34" charset="0"/>
              </a:rPr>
              <a:t>Zawartość białka, średnia 13 %</a:t>
            </a:r>
          </a:p>
        </p:txBody>
      </p:sp>
      <p:sp>
        <p:nvSpPr>
          <p:cNvPr id="78857" name="Text Box 9"/>
          <p:cNvSpPr txBox="1">
            <a:spLocks noChangeArrowheads="1"/>
          </p:cNvSpPr>
          <p:nvPr/>
        </p:nvSpPr>
        <p:spPr bwMode="auto">
          <a:xfrm>
            <a:off x="6185870" y="5291772"/>
            <a:ext cx="2855877" cy="70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rgbClr val="FF3300"/>
                </a:solidFill>
                <a:latin typeface="Comic Sans MS" pitchFamily="66" charset="0"/>
              </a:defRPr>
            </a:lvl1pPr>
            <a:lvl2pPr marL="742950" indent="-285750">
              <a:defRPr sz="3200">
                <a:solidFill>
                  <a:srgbClr val="FF3300"/>
                </a:solidFill>
                <a:latin typeface="Comic Sans MS" pitchFamily="66" charset="0"/>
              </a:defRPr>
            </a:lvl2pPr>
            <a:lvl3pPr marL="1143000" indent="-228600">
              <a:defRPr sz="3200">
                <a:solidFill>
                  <a:srgbClr val="FF3300"/>
                </a:solidFill>
                <a:latin typeface="Comic Sans MS" pitchFamily="66" charset="0"/>
              </a:defRPr>
            </a:lvl3pPr>
            <a:lvl4pPr marL="1600200" indent="-228600">
              <a:defRPr sz="3200">
                <a:solidFill>
                  <a:srgbClr val="FF3300"/>
                </a:solidFill>
                <a:latin typeface="Comic Sans MS" pitchFamily="66" charset="0"/>
              </a:defRPr>
            </a:lvl4pPr>
            <a:lvl5pPr marL="2057400" indent="-228600">
              <a:defRPr sz="3200">
                <a:solidFill>
                  <a:srgbClr val="FF3300"/>
                </a:solidFill>
                <a:latin typeface="Comic Sans MS" pitchFamily="66" charset="0"/>
              </a:defRPr>
            </a:lvl5pPr>
            <a:lvl6pPr marL="2514600" indent="-228600" algn="ctr" eaLnBrk="0" fontAlgn="base" hangingPunct="0">
              <a:spcBef>
                <a:spcPct val="0"/>
              </a:spcBef>
              <a:spcAft>
                <a:spcPct val="0"/>
              </a:spcAft>
              <a:defRPr sz="3200">
                <a:solidFill>
                  <a:srgbClr val="FF3300"/>
                </a:solidFill>
                <a:latin typeface="Comic Sans MS" pitchFamily="66" charset="0"/>
              </a:defRPr>
            </a:lvl6pPr>
            <a:lvl7pPr marL="2971800" indent="-228600" algn="ctr" eaLnBrk="0" fontAlgn="base" hangingPunct="0">
              <a:spcBef>
                <a:spcPct val="0"/>
              </a:spcBef>
              <a:spcAft>
                <a:spcPct val="0"/>
              </a:spcAft>
              <a:defRPr sz="3200">
                <a:solidFill>
                  <a:srgbClr val="FF3300"/>
                </a:solidFill>
                <a:latin typeface="Comic Sans MS" pitchFamily="66" charset="0"/>
              </a:defRPr>
            </a:lvl7pPr>
            <a:lvl8pPr marL="3429000" indent="-228600" algn="ctr" eaLnBrk="0" fontAlgn="base" hangingPunct="0">
              <a:spcBef>
                <a:spcPct val="0"/>
              </a:spcBef>
              <a:spcAft>
                <a:spcPct val="0"/>
              </a:spcAft>
              <a:defRPr sz="3200">
                <a:solidFill>
                  <a:srgbClr val="FF3300"/>
                </a:solidFill>
                <a:latin typeface="Comic Sans MS" pitchFamily="66" charset="0"/>
              </a:defRPr>
            </a:lvl8pPr>
            <a:lvl9pPr marL="3886200" indent="-228600" algn="ctr" eaLnBrk="0" fontAlgn="base" hangingPunct="0">
              <a:spcBef>
                <a:spcPct val="0"/>
              </a:spcBef>
              <a:spcAft>
                <a:spcPct val="0"/>
              </a:spcAft>
              <a:defRPr sz="3200">
                <a:solidFill>
                  <a:srgbClr val="FF3300"/>
                </a:solidFill>
                <a:latin typeface="Comic Sans MS" pitchFamily="66" charset="0"/>
              </a:defRPr>
            </a:lvl9pPr>
          </a:lstStyle>
          <a:p>
            <a:pPr algn="ctr">
              <a:spcBef>
                <a:spcPct val="50000"/>
              </a:spcBef>
            </a:pPr>
            <a:r>
              <a:rPr lang="pl-PL" altLang="en-US" sz="1984" dirty="0">
                <a:solidFill>
                  <a:schemeClr val="tx1"/>
                </a:solidFill>
                <a:latin typeface="Calibri" panose="020F0502020204030204" pitchFamily="34" charset="0"/>
              </a:rPr>
              <a:t>Zawartość </a:t>
            </a:r>
            <a:r>
              <a:rPr lang="pl-PL" altLang="en-US" sz="1984" dirty="0" err="1">
                <a:solidFill>
                  <a:schemeClr val="tx1"/>
                </a:solidFill>
                <a:latin typeface="Calibri" panose="020F0502020204030204" pitchFamily="34" charset="0"/>
              </a:rPr>
              <a:t>aflatoksyn</a:t>
            </a:r>
            <a:r>
              <a:rPr lang="pl-PL" altLang="en-US" sz="1984" dirty="0">
                <a:solidFill>
                  <a:schemeClr val="tx1"/>
                </a:solidFill>
                <a:latin typeface="Calibri" panose="020F0502020204030204" pitchFamily="34" charset="0"/>
              </a:rPr>
              <a:t>, średnia 10 </a:t>
            </a:r>
            <a:r>
              <a:rPr lang="pl-PL" altLang="en-US" sz="1984" dirty="0">
                <a:solidFill>
                  <a:schemeClr val="tx1"/>
                </a:solidFill>
                <a:latin typeface="Calibri" panose="020F0502020204030204" pitchFamily="34" charset="0"/>
                <a:sym typeface="Symbol" pitchFamily="18" charset="2"/>
              </a:rPr>
              <a:t>g/kg</a:t>
            </a:r>
            <a:endParaRPr lang="pl-PL" altLang="en-US" sz="1984" dirty="0">
              <a:solidFill>
                <a:schemeClr val="tx1"/>
              </a:solidFill>
              <a:latin typeface="Calibri" panose="020F0502020204030204" pitchFamily="34" charset="0"/>
            </a:endParaRPr>
          </a:p>
        </p:txBody>
      </p:sp>
    </p:spTree>
    <p:extLst>
      <p:ext uri="{BB962C8B-B14F-4D97-AF65-F5344CB8AC3E}">
        <p14:creationId xmlns:p14="http://schemas.microsoft.com/office/powerpoint/2010/main" val="2610233889"/>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7749881" y="240228"/>
            <a:ext cx="470380" cy="628293"/>
          </a:xfrm>
          <a:prstGeom prst="rect">
            <a:avLst/>
          </a:prstGeom>
          <a:blipFill>
            <a:blip r:embed="rId2" cstate="print"/>
            <a:stretch>
              <a:fillRect/>
            </a:stretch>
          </a:blipFill>
        </p:spPr>
        <p:txBody>
          <a:bodyPr wrap="square" lIns="0" tIns="0" rIns="0" bIns="0" rtlCol="0"/>
          <a:lstStyle/>
          <a:p>
            <a:endParaRPr sz="1984"/>
          </a:p>
        </p:txBody>
      </p:sp>
      <p:sp>
        <p:nvSpPr>
          <p:cNvPr id="5" name="object 5"/>
          <p:cNvSpPr txBox="1">
            <a:spLocks noGrp="1"/>
          </p:cNvSpPr>
          <p:nvPr>
            <p:ph type="title"/>
          </p:nvPr>
        </p:nvSpPr>
        <p:spPr>
          <a:xfrm>
            <a:off x="1601490" y="411815"/>
            <a:ext cx="7306986" cy="828461"/>
          </a:xfrm>
          <a:prstGeom prst="rect">
            <a:avLst/>
          </a:prstGeom>
        </p:spPr>
        <p:txBody>
          <a:bodyPr vert="horz" wrap="square" lIns="0" tIns="13999" rIns="0" bIns="0" rtlCol="0" anchor="t" anchorCtr="0">
            <a:spAutoFit/>
          </a:bodyPr>
          <a:lstStyle/>
          <a:p>
            <a:pPr marL="13999">
              <a:lnSpc>
                <a:spcPct val="100000"/>
              </a:lnSpc>
              <a:spcBef>
                <a:spcPts val="110"/>
              </a:spcBef>
            </a:pPr>
            <a:r>
              <a:rPr sz="2646" dirty="0"/>
              <a:t>Rozmieszczenie zanieczyszczenia w żywności - metale</a:t>
            </a:r>
          </a:p>
        </p:txBody>
      </p:sp>
      <p:graphicFrame>
        <p:nvGraphicFramePr>
          <p:cNvPr id="6" name="object 6"/>
          <p:cNvGraphicFramePr>
            <a:graphicFrameLocks noGrp="1"/>
          </p:cNvGraphicFramePr>
          <p:nvPr/>
        </p:nvGraphicFramePr>
        <p:xfrm>
          <a:off x="2402533" y="1277445"/>
          <a:ext cx="5080378" cy="4955788"/>
        </p:xfrm>
        <a:graphic>
          <a:graphicData uri="http://schemas.openxmlformats.org/drawingml/2006/table">
            <a:tbl>
              <a:tblPr firstRow="1" bandRow="1">
                <a:tableStyleId>{2D5ABB26-0587-4C30-8999-92F81FD0307C}</a:tableStyleId>
              </a:tblPr>
              <a:tblGrid>
                <a:gridCol w="507478">
                  <a:extLst>
                    <a:ext uri="{9D8B030D-6E8A-4147-A177-3AD203B41FA5}">
                      <a16:colId xmlns:a16="http://schemas.microsoft.com/office/drawing/2014/main" val="20000"/>
                    </a:ext>
                  </a:extLst>
                </a:gridCol>
                <a:gridCol w="509578">
                  <a:extLst>
                    <a:ext uri="{9D8B030D-6E8A-4147-A177-3AD203B41FA5}">
                      <a16:colId xmlns:a16="http://schemas.microsoft.com/office/drawing/2014/main" val="20001"/>
                    </a:ext>
                  </a:extLst>
                </a:gridCol>
                <a:gridCol w="507478">
                  <a:extLst>
                    <a:ext uri="{9D8B030D-6E8A-4147-A177-3AD203B41FA5}">
                      <a16:colId xmlns:a16="http://schemas.microsoft.com/office/drawing/2014/main" val="20002"/>
                    </a:ext>
                  </a:extLst>
                </a:gridCol>
                <a:gridCol w="507478">
                  <a:extLst>
                    <a:ext uri="{9D8B030D-6E8A-4147-A177-3AD203B41FA5}">
                      <a16:colId xmlns:a16="http://schemas.microsoft.com/office/drawing/2014/main" val="20003"/>
                    </a:ext>
                  </a:extLst>
                </a:gridCol>
                <a:gridCol w="508877">
                  <a:extLst>
                    <a:ext uri="{9D8B030D-6E8A-4147-A177-3AD203B41FA5}">
                      <a16:colId xmlns:a16="http://schemas.microsoft.com/office/drawing/2014/main" val="20004"/>
                    </a:ext>
                  </a:extLst>
                </a:gridCol>
                <a:gridCol w="507478">
                  <a:extLst>
                    <a:ext uri="{9D8B030D-6E8A-4147-A177-3AD203B41FA5}">
                      <a16:colId xmlns:a16="http://schemas.microsoft.com/office/drawing/2014/main" val="20005"/>
                    </a:ext>
                  </a:extLst>
                </a:gridCol>
                <a:gridCol w="507478">
                  <a:extLst>
                    <a:ext uri="{9D8B030D-6E8A-4147-A177-3AD203B41FA5}">
                      <a16:colId xmlns:a16="http://schemas.microsoft.com/office/drawing/2014/main" val="20006"/>
                    </a:ext>
                  </a:extLst>
                </a:gridCol>
                <a:gridCol w="507478">
                  <a:extLst>
                    <a:ext uri="{9D8B030D-6E8A-4147-A177-3AD203B41FA5}">
                      <a16:colId xmlns:a16="http://schemas.microsoft.com/office/drawing/2014/main" val="20007"/>
                    </a:ext>
                  </a:extLst>
                </a:gridCol>
                <a:gridCol w="509577">
                  <a:extLst>
                    <a:ext uri="{9D8B030D-6E8A-4147-A177-3AD203B41FA5}">
                      <a16:colId xmlns:a16="http://schemas.microsoft.com/office/drawing/2014/main" val="20008"/>
                    </a:ext>
                  </a:extLst>
                </a:gridCol>
                <a:gridCol w="507478">
                  <a:extLst>
                    <a:ext uri="{9D8B030D-6E8A-4147-A177-3AD203B41FA5}">
                      <a16:colId xmlns:a16="http://schemas.microsoft.com/office/drawing/2014/main" val="20009"/>
                    </a:ext>
                  </a:extLst>
                </a:gridCol>
              </a:tblGrid>
              <a:tr h="517978">
                <a:tc>
                  <a:txBody>
                    <a:bodyPr/>
                    <a:lstStyle/>
                    <a:p>
                      <a:pPr marL="146050">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7320">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5415">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0795"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33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700"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970" algn="ctr">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R="126364" algn="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extLst>
                  <a:ext uri="{0D108BD9-81ED-4DB2-BD59-A6C34878D82A}">
                    <a16:rowId xmlns:a16="http://schemas.microsoft.com/office/drawing/2014/main" val="10000"/>
                  </a:ext>
                </a:extLst>
              </a:tr>
              <a:tr h="489979">
                <a:tc>
                  <a:txBody>
                    <a:bodyPr/>
                    <a:lstStyle/>
                    <a:p>
                      <a:pPr marL="146050">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7320">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5415">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0795" algn="ctr">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33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700"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970"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R="126364" algn="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extLst>
                  <a:ext uri="{0D108BD9-81ED-4DB2-BD59-A6C34878D82A}">
                    <a16:rowId xmlns:a16="http://schemas.microsoft.com/office/drawing/2014/main" val="10001"/>
                  </a:ext>
                </a:extLst>
              </a:tr>
              <a:tr h="489979">
                <a:tc>
                  <a:txBody>
                    <a:bodyPr/>
                    <a:lstStyle/>
                    <a:p>
                      <a:pPr marL="146050">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7320">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5415">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0795" algn="ct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335"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700"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970" algn="ctr">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R="126364" algn="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extLst>
                  <a:ext uri="{0D108BD9-81ED-4DB2-BD59-A6C34878D82A}">
                    <a16:rowId xmlns:a16="http://schemas.microsoft.com/office/drawing/2014/main" val="10002"/>
                  </a:ext>
                </a:extLst>
              </a:tr>
              <a:tr h="489979">
                <a:tc>
                  <a:txBody>
                    <a:bodyPr/>
                    <a:lstStyle/>
                    <a:p>
                      <a:pPr marL="146050">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7320">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5415">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0795"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33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700"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970"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R="126364" algn="r">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extLst>
                  <a:ext uri="{0D108BD9-81ED-4DB2-BD59-A6C34878D82A}">
                    <a16:rowId xmlns:a16="http://schemas.microsoft.com/office/drawing/2014/main" val="10003"/>
                  </a:ext>
                </a:extLst>
              </a:tr>
              <a:tr h="489979">
                <a:tc>
                  <a:txBody>
                    <a:bodyPr/>
                    <a:lstStyle/>
                    <a:p>
                      <a:pPr marL="146050">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7320">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5415">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0795" algn="ctr">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33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700"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970"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R="126364" algn="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extLst>
                  <a:ext uri="{0D108BD9-81ED-4DB2-BD59-A6C34878D82A}">
                    <a16:rowId xmlns:a16="http://schemas.microsoft.com/office/drawing/2014/main" val="10004"/>
                  </a:ext>
                </a:extLst>
              </a:tr>
              <a:tr h="489979">
                <a:tc>
                  <a:txBody>
                    <a:bodyPr/>
                    <a:lstStyle/>
                    <a:p>
                      <a:pPr marL="146050">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7320">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5415">
                        <a:lnSpc>
                          <a:spcPct val="100000"/>
                        </a:lnSpc>
                        <a:spcBef>
                          <a:spcPts val="270"/>
                        </a:spcBef>
                      </a:pPr>
                      <a:r>
                        <a:rPr sz="1500" spc="-5" dirty="0">
                          <a:latin typeface="Calibri"/>
                          <a:cs typeface="Calibri"/>
                        </a:rPr>
                        <a:t>31</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079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335"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0"/>
                        </a:spcBef>
                      </a:pPr>
                      <a:r>
                        <a:rPr sz="1500" spc="-5" dirty="0">
                          <a:latin typeface="Calibri"/>
                          <a:cs typeface="Calibri"/>
                        </a:rPr>
                        <a:t>28</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700" algn="ctr">
                        <a:lnSpc>
                          <a:spcPct val="100000"/>
                        </a:lnSpc>
                        <a:spcBef>
                          <a:spcPts val="270"/>
                        </a:spcBef>
                      </a:pPr>
                      <a:r>
                        <a:rPr sz="1500" spc="-5" dirty="0">
                          <a:latin typeface="Calibri"/>
                          <a:cs typeface="Calibri"/>
                        </a:rPr>
                        <a:t>32</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970" algn="ctr">
                        <a:lnSpc>
                          <a:spcPct val="100000"/>
                        </a:lnSpc>
                        <a:spcBef>
                          <a:spcPts val="270"/>
                        </a:spcBef>
                      </a:pPr>
                      <a:r>
                        <a:rPr sz="1500" spc="-5" dirty="0">
                          <a:latin typeface="Calibri"/>
                          <a:cs typeface="Calibri"/>
                        </a:rPr>
                        <a:t>30</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R="126364" algn="r">
                        <a:lnSpc>
                          <a:spcPct val="100000"/>
                        </a:lnSpc>
                        <a:spcBef>
                          <a:spcPts val="270"/>
                        </a:spcBef>
                      </a:pPr>
                      <a:r>
                        <a:rPr sz="1500" spc="-5" dirty="0">
                          <a:latin typeface="Calibri"/>
                          <a:cs typeface="Calibri"/>
                        </a:rPr>
                        <a:t>29</a:t>
                      </a:r>
                      <a:endParaRPr sz="1500">
                        <a:latin typeface="Calibri"/>
                        <a:cs typeface="Calibri"/>
                      </a:endParaRPr>
                    </a:p>
                  </a:txBody>
                  <a:tcPr marL="0" marR="0" marT="377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extLst>
                  <a:ext uri="{0D108BD9-81ED-4DB2-BD59-A6C34878D82A}">
                    <a16:rowId xmlns:a16="http://schemas.microsoft.com/office/drawing/2014/main" val="10005"/>
                  </a:ext>
                </a:extLst>
              </a:tr>
              <a:tr h="489979">
                <a:tc>
                  <a:txBody>
                    <a:bodyPr/>
                    <a:lstStyle/>
                    <a:p>
                      <a:pPr marL="146050">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7320">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5415">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0795"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335" algn="ctr">
                        <a:lnSpc>
                          <a:spcPct val="100000"/>
                        </a:lnSpc>
                        <a:spcBef>
                          <a:spcPts val="275"/>
                        </a:spcBef>
                      </a:pPr>
                      <a:r>
                        <a:rPr sz="1500" spc="-5" dirty="0">
                          <a:latin typeface="Calibri"/>
                          <a:cs typeface="Calibri"/>
                        </a:rPr>
                        <a:t>32</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700" algn="ctr">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970"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R="126364" algn="r">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extLst>
                  <a:ext uri="{0D108BD9-81ED-4DB2-BD59-A6C34878D82A}">
                    <a16:rowId xmlns:a16="http://schemas.microsoft.com/office/drawing/2014/main" val="10006"/>
                  </a:ext>
                </a:extLst>
              </a:tr>
              <a:tr h="489979">
                <a:tc>
                  <a:txBody>
                    <a:bodyPr/>
                    <a:lstStyle/>
                    <a:p>
                      <a:pPr marL="146050">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7320">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5415">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0795" algn="ctr">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335"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5"/>
                        </a:spcBef>
                      </a:pPr>
                      <a:r>
                        <a:rPr sz="1500" spc="-5" dirty="0">
                          <a:latin typeface="Calibri"/>
                          <a:cs typeface="Calibri"/>
                        </a:rPr>
                        <a:t>32</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700"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970" algn="ctr">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R="126364" algn="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extLst>
                  <a:ext uri="{0D108BD9-81ED-4DB2-BD59-A6C34878D82A}">
                    <a16:rowId xmlns:a16="http://schemas.microsoft.com/office/drawing/2014/main" val="10007"/>
                  </a:ext>
                </a:extLst>
              </a:tr>
              <a:tr h="489979">
                <a:tc>
                  <a:txBody>
                    <a:bodyPr/>
                    <a:lstStyle/>
                    <a:p>
                      <a:pPr marL="146050">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7320">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45415">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0795"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335" algn="ctr">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065" algn="ctr">
                        <a:lnSpc>
                          <a:spcPct val="100000"/>
                        </a:lnSpc>
                        <a:spcBef>
                          <a:spcPts val="275"/>
                        </a:spcBef>
                      </a:pPr>
                      <a:r>
                        <a:rPr sz="1500" spc="-5" dirty="0">
                          <a:latin typeface="Calibri"/>
                          <a:cs typeface="Calibri"/>
                        </a:rPr>
                        <a:t>32</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2700"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L="13970"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tc>
                  <a:txBody>
                    <a:bodyPr/>
                    <a:lstStyle/>
                    <a:p>
                      <a:pPr marR="126364" algn="r">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9300"/>
                    </a:solidFill>
                  </a:tcPr>
                </a:tc>
                <a:extLst>
                  <a:ext uri="{0D108BD9-81ED-4DB2-BD59-A6C34878D82A}">
                    <a16:rowId xmlns:a16="http://schemas.microsoft.com/office/drawing/2014/main" val="10008"/>
                  </a:ext>
                </a:extLst>
              </a:tr>
              <a:tr h="517978">
                <a:tc>
                  <a:txBody>
                    <a:bodyPr/>
                    <a:lstStyle/>
                    <a:p>
                      <a:pPr marL="146050">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7320">
                        <a:lnSpc>
                          <a:spcPct val="100000"/>
                        </a:lnSpc>
                        <a:spcBef>
                          <a:spcPts val="275"/>
                        </a:spcBef>
                      </a:pPr>
                      <a:r>
                        <a:rPr sz="1500" spc="-5" dirty="0">
                          <a:latin typeface="Calibri"/>
                          <a:cs typeface="Calibri"/>
                        </a:rPr>
                        <a:t>29</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45415">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0795" algn="ctr">
                        <a:lnSpc>
                          <a:spcPct val="100000"/>
                        </a:lnSpc>
                        <a:spcBef>
                          <a:spcPts val="275"/>
                        </a:spcBef>
                      </a:pPr>
                      <a:r>
                        <a:rPr sz="1500" spc="-5" dirty="0">
                          <a:latin typeface="Calibri"/>
                          <a:cs typeface="Calibri"/>
                        </a:rPr>
                        <a:t>32</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335"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065" algn="ctr">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2700" algn="ctr">
                        <a:lnSpc>
                          <a:spcPct val="100000"/>
                        </a:lnSpc>
                        <a:spcBef>
                          <a:spcPts val="275"/>
                        </a:spcBef>
                      </a:pPr>
                      <a:r>
                        <a:rPr sz="1500" spc="-5" dirty="0">
                          <a:latin typeface="Calibri"/>
                          <a:cs typeface="Calibri"/>
                        </a:rPr>
                        <a:t>30</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L="13970" algn="ctr">
                        <a:lnSpc>
                          <a:spcPct val="100000"/>
                        </a:lnSpc>
                        <a:spcBef>
                          <a:spcPts val="275"/>
                        </a:spcBef>
                      </a:pPr>
                      <a:r>
                        <a:rPr sz="1500" spc="-5" dirty="0">
                          <a:latin typeface="Calibri"/>
                          <a:cs typeface="Calibri"/>
                        </a:rPr>
                        <a:t>28</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tc>
                  <a:txBody>
                    <a:bodyPr/>
                    <a:lstStyle/>
                    <a:p>
                      <a:pPr marR="126364" algn="r">
                        <a:lnSpc>
                          <a:spcPct val="100000"/>
                        </a:lnSpc>
                        <a:spcBef>
                          <a:spcPts val="275"/>
                        </a:spcBef>
                      </a:pPr>
                      <a:r>
                        <a:rPr sz="1500" spc="-5" dirty="0">
                          <a:latin typeface="Calibri"/>
                          <a:cs typeface="Calibri"/>
                        </a:rPr>
                        <a:t>31</a:t>
                      </a:r>
                      <a:endParaRPr sz="1500">
                        <a:latin typeface="Calibri"/>
                        <a:cs typeface="Calibri"/>
                      </a:endParaRPr>
                    </a:p>
                  </a:txBody>
                  <a:tcPr marL="0" marR="0" marT="38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7C593"/>
                    </a:solidFill>
                  </a:tcPr>
                </a:tc>
                <a:extLst>
                  <a:ext uri="{0D108BD9-81ED-4DB2-BD59-A6C34878D82A}">
                    <a16:rowId xmlns:a16="http://schemas.microsoft.com/office/drawing/2014/main" val="10009"/>
                  </a:ext>
                </a:extLst>
              </a:tr>
            </a:tbl>
          </a:graphicData>
        </a:graphic>
      </p:graphicFrame>
      <p:sp>
        <p:nvSpPr>
          <p:cNvPr id="7" name="object 7"/>
          <p:cNvSpPr/>
          <p:nvPr/>
        </p:nvSpPr>
        <p:spPr>
          <a:xfrm>
            <a:off x="7459254" y="2136867"/>
            <a:ext cx="2083110" cy="749247"/>
          </a:xfrm>
          <a:prstGeom prst="rect">
            <a:avLst/>
          </a:prstGeom>
          <a:blipFill>
            <a:blip r:embed="rId3" cstate="print"/>
            <a:stretch>
              <a:fillRect/>
            </a:stretch>
          </a:blipFill>
        </p:spPr>
        <p:txBody>
          <a:bodyPr wrap="square" lIns="0" tIns="0" rIns="0" bIns="0" rtlCol="0"/>
          <a:lstStyle/>
          <a:p>
            <a:endParaRPr sz="1984"/>
          </a:p>
        </p:txBody>
      </p:sp>
      <p:sp>
        <p:nvSpPr>
          <p:cNvPr id="8" name="object 8"/>
          <p:cNvSpPr/>
          <p:nvPr/>
        </p:nvSpPr>
        <p:spPr>
          <a:xfrm>
            <a:off x="9095505" y="2123428"/>
            <a:ext cx="631653" cy="749247"/>
          </a:xfrm>
          <a:prstGeom prst="rect">
            <a:avLst/>
          </a:prstGeom>
          <a:blipFill>
            <a:blip r:embed="rId4" cstate="print"/>
            <a:stretch>
              <a:fillRect/>
            </a:stretch>
          </a:blipFill>
        </p:spPr>
        <p:txBody>
          <a:bodyPr wrap="square" lIns="0" tIns="0" rIns="0" bIns="0" rtlCol="0"/>
          <a:lstStyle/>
          <a:p>
            <a:endParaRPr sz="1984"/>
          </a:p>
        </p:txBody>
      </p:sp>
      <p:sp>
        <p:nvSpPr>
          <p:cNvPr id="9" name="object 9"/>
          <p:cNvSpPr/>
          <p:nvPr/>
        </p:nvSpPr>
        <p:spPr>
          <a:xfrm>
            <a:off x="9354214" y="2136867"/>
            <a:ext cx="873561" cy="749247"/>
          </a:xfrm>
          <a:prstGeom prst="rect">
            <a:avLst/>
          </a:prstGeom>
          <a:blipFill>
            <a:blip r:embed="rId5" cstate="print"/>
            <a:stretch>
              <a:fillRect/>
            </a:stretch>
          </a:blipFill>
        </p:spPr>
        <p:txBody>
          <a:bodyPr wrap="square" lIns="0" tIns="0" rIns="0" bIns="0" rtlCol="0"/>
          <a:lstStyle/>
          <a:p>
            <a:endParaRPr sz="1984"/>
          </a:p>
        </p:txBody>
      </p:sp>
      <p:sp>
        <p:nvSpPr>
          <p:cNvPr id="10" name="object 10"/>
          <p:cNvSpPr txBox="1"/>
          <p:nvPr/>
        </p:nvSpPr>
        <p:spPr>
          <a:xfrm>
            <a:off x="7656227" y="2211204"/>
            <a:ext cx="2351199" cy="421298"/>
          </a:xfrm>
          <a:prstGeom prst="rect">
            <a:avLst/>
          </a:prstGeom>
        </p:spPr>
        <p:txBody>
          <a:bodyPr vert="horz" wrap="square" lIns="0" tIns="13999" rIns="0" bIns="0" rtlCol="0">
            <a:spAutoFit/>
          </a:bodyPr>
          <a:lstStyle/>
          <a:p>
            <a:pPr marL="13999">
              <a:spcBef>
                <a:spcPts val="110"/>
              </a:spcBef>
            </a:pPr>
            <a:r>
              <a:rPr sz="2646" b="1" spc="-11" dirty="0">
                <a:latin typeface="Calibri"/>
                <a:cs typeface="Calibri"/>
              </a:rPr>
              <a:t>Średnia: </a:t>
            </a:r>
            <a:r>
              <a:rPr sz="2646" b="1" dirty="0">
                <a:latin typeface="Calibri"/>
                <a:cs typeface="Calibri"/>
              </a:rPr>
              <a:t>30 </a:t>
            </a:r>
            <a:r>
              <a:rPr sz="2646" b="1" dirty="0">
                <a:latin typeface="Arial"/>
                <a:cs typeface="Arial"/>
              </a:rPr>
              <a:t>±</a:t>
            </a:r>
            <a:r>
              <a:rPr sz="2646" b="1" spc="-225" dirty="0">
                <a:latin typeface="Arial"/>
                <a:cs typeface="Arial"/>
              </a:rPr>
              <a:t> </a:t>
            </a:r>
            <a:r>
              <a:rPr sz="2646" b="1" dirty="0">
                <a:latin typeface="Calibri"/>
                <a:cs typeface="Calibri"/>
              </a:rPr>
              <a:t>1,4</a:t>
            </a:r>
            <a:endParaRPr sz="2646">
              <a:latin typeface="Calibri"/>
              <a:cs typeface="Calibri"/>
            </a:endParaRPr>
          </a:p>
        </p:txBody>
      </p:sp>
    </p:spTree>
    <p:extLst>
      <p:ext uri="{BB962C8B-B14F-4D97-AF65-F5344CB8AC3E}">
        <p14:creationId xmlns:p14="http://schemas.microsoft.com/office/powerpoint/2010/main" val="11984661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4737DF-514F-A31C-363B-16E5588E372F}"/>
              </a:ext>
            </a:extLst>
          </p:cNvPr>
          <p:cNvSpPr>
            <a:spLocks noGrp="1"/>
          </p:cNvSpPr>
          <p:nvPr>
            <p:ph type="title"/>
          </p:nvPr>
        </p:nvSpPr>
        <p:spPr/>
        <p:txBody>
          <a:bodyPr>
            <a:normAutofit fontScale="90000"/>
          </a:bodyPr>
          <a:lstStyle/>
          <a:p>
            <a:pPr algn="ctr"/>
            <a:r>
              <a:rPr lang="pl-PL" dirty="0"/>
              <a:t>ROZPORZĄDZENIE KOMISJI (UE) 2023/915</a:t>
            </a:r>
            <a:br>
              <a:rPr lang="pl-PL" dirty="0"/>
            </a:br>
            <a:r>
              <a:rPr lang="pl-PL" dirty="0"/>
              <a:t>z dnia 25 kwietnia 2023 r.</a:t>
            </a:r>
            <a:br>
              <a:rPr lang="pl-PL" dirty="0"/>
            </a:br>
            <a:r>
              <a:rPr lang="pl-PL" dirty="0"/>
              <a:t>w sprawie najwyższych dopuszczalnych poziomów niektórych zanieczyszczeń w żywności oraz uchylające rozporządzenie (WE) nr 1881/2006</a:t>
            </a:r>
            <a:br>
              <a:rPr lang="pl-PL" dirty="0"/>
            </a:br>
            <a:br>
              <a:rPr lang="pl-PL" b="0" dirty="0"/>
            </a:br>
            <a:r>
              <a:rPr lang="pl-PL" b="0" dirty="0"/>
              <a:t>(Dz.U. L 119 z 5.5.2023, s. 103)</a:t>
            </a:r>
            <a:br>
              <a:rPr lang="pl-PL" b="0" dirty="0"/>
            </a:br>
            <a:br>
              <a:rPr lang="pl-PL" b="0" dirty="0"/>
            </a:br>
            <a:br>
              <a:rPr lang="pl-PL" b="0" dirty="0"/>
            </a:br>
            <a:br>
              <a:rPr lang="pl-PL" b="0" dirty="0"/>
            </a:br>
            <a:br>
              <a:rPr lang="pl-PL" b="0" dirty="0"/>
            </a:br>
            <a:br>
              <a:rPr lang="pl-PL" b="0" dirty="0"/>
            </a:br>
            <a:r>
              <a:rPr lang="pl-PL" dirty="0"/>
              <a:t>👉 </a:t>
            </a:r>
            <a:r>
              <a:rPr lang="pl-PL" b="0" dirty="0"/>
              <a:t>https://eur-lex.europa.eu/</a:t>
            </a:r>
            <a:br>
              <a:rPr lang="pl-PL" b="0" dirty="0"/>
            </a:br>
            <a:endParaRPr lang="pl-PL" dirty="0"/>
          </a:p>
        </p:txBody>
      </p:sp>
      <p:pic>
        <p:nvPicPr>
          <p:cNvPr id="6" name="Symbol zastępczy zawartości 5">
            <a:extLst>
              <a:ext uri="{FF2B5EF4-FFF2-40B4-BE49-F238E27FC236}">
                <a16:creationId xmlns:a16="http://schemas.microsoft.com/office/drawing/2014/main" id="{B7A583BF-CA0E-493A-07DC-C27BA096AD52}"/>
              </a:ext>
            </a:extLst>
          </p:cNvPr>
          <p:cNvPicPr>
            <a:picLocks noGrp="1" noChangeAspect="1"/>
          </p:cNvPicPr>
          <p:nvPr>
            <p:ph idx="1"/>
          </p:nvPr>
        </p:nvPicPr>
        <p:blipFill>
          <a:blip r:embed="rId2"/>
          <a:stretch>
            <a:fillRect/>
          </a:stretch>
        </p:blipFill>
        <p:spPr>
          <a:xfrm>
            <a:off x="3113658" y="4779626"/>
            <a:ext cx="4305901" cy="1600423"/>
          </a:xfrm>
          <a:prstGeom prst="rect">
            <a:avLst/>
          </a:prstGeom>
        </p:spPr>
      </p:pic>
      <p:sp>
        <p:nvSpPr>
          <p:cNvPr id="4" name="Symbol zastępczy numeru slajdu 3">
            <a:extLst>
              <a:ext uri="{FF2B5EF4-FFF2-40B4-BE49-F238E27FC236}">
                <a16:creationId xmlns:a16="http://schemas.microsoft.com/office/drawing/2014/main" id="{83213E17-5BE2-7641-BBFC-D723402B6783}"/>
              </a:ext>
            </a:extLst>
          </p:cNvPr>
          <p:cNvSpPr>
            <a:spLocks noGrp="1"/>
          </p:cNvSpPr>
          <p:nvPr>
            <p:ph type="sldNum" sz="quarter" idx="10"/>
          </p:nvPr>
        </p:nvSpPr>
        <p:spPr/>
        <p:txBody>
          <a:bodyPr/>
          <a:lstStyle/>
          <a:p>
            <a:fld id="{EB4015AA-59F6-416B-87A6-8E3D940284E2}" type="slidenum">
              <a:rPr lang="pl-PL" smtClean="0"/>
              <a:pPr/>
              <a:t>25</a:t>
            </a:fld>
            <a:endParaRPr lang="pl-PL" dirty="0"/>
          </a:p>
        </p:txBody>
      </p:sp>
    </p:spTree>
    <p:extLst>
      <p:ext uri="{BB962C8B-B14F-4D97-AF65-F5344CB8AC3E}">
        <p14:creationId xmlns:p14="http://schemas.microsoft.com/office/powerpoint/2010/main" val="2331615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1900C40-4C2F-FF25-05AF-A2DFF8742FC6}"/>
              </a:ext>
            </a:extLst>
          </p:cNvPr>
          <p:cNvSpPr>
            <a:spLocks noGrp="1"/>
          </p:cNvSpPr>
          <p:nvPr>
            <p:ph type="title"/>
          </p:nvPr>
        </p:nvSpPr>
        <p:spPr/>
        <p:txBody>
          <a:bodyPr/>
          <a:lstStyle/>
          <a:p>
            <a:r>
              <a:rPr lang="pl-PL" dirty="0"/>
              <a:t>👉 Aktualność dokumentów !!! </a:t>
            </a:r>
          </a:p>
        </p:txBody>
      </p:sp>
      <p:pic>
        <p:nvPicPr>
          <p:cNvPr id="6" name="Symbol zastępczy zawartości 5">
            <a:extLst>
              <a:ext uri="{FF2B5EF4-FFF2-40B4-BE49-F238E27FC236}">
                <a16:creationId xmlns:a16="http://schemas.microsoft.com/office/drawing/2014/main" id="{98417CD8-C666-EA7B-7805-5E6BA986EE9E}"/>
              </a:ext>
            </a:extLst>
          </p:cNvPr>
          <p:cNvPicPr>
            <a:picLocks noGrp="1" noChangeAspect="1"/>
          </p:cNvPicPr>
          <p:nvPr>
            <p:ph idx="1"/>
          </p:nvPr>
        </p:nvPicPr>
        <p:blipFill>
          <a:blip r:embed="rId2"/>
          <a:stretch>
            <a:fillRect/>
          </a:stretch>
        </p:blipFill>
        <p:spPr>
          <a:xfrm>
            <a:off x="2751997" y="1403573"/>
            <a:ext cx="5187818" cy="6061556"/>
          </a:xfrm>
          <a:prstGeom prst="rect">
            <a:avLst/>
          </a:prstGeom>
        </p:spPr>
      </p:pic>
      <p:sp>
        <p:nvSpPr>
          <p:cNvPr id="4" name="Symbol zastępczy numeru slajdu 3">
            <a:extLst>
              <a:ext uri="{FF2B5EF4-FFF2-40B4-BE49-F238E27FC236}">
                <a16:creationId xmlns:a16="http://schemas.microsoft.com/office/drawing/2014/main" id="{04982E92-4ED6-D8AE-972D-439930F02757}"/>
              </a:ext>
            </a:extLst>
          </p:cNvPr>
          <p:cNvSpPr>
            <a:spLocks noGrp="1"/>
          </p:cNvSpPr>
          <p:nvPr>
            <p:ph type="sldNum" sz="quarter" idx="10"/>
          </p:nvPr>
        </p:nvSpPr>
        <p:spPr/>
        <p:txBody>
          <a:bodyPr/>
          <a:lstStyle/>
          <a:p>
            <a:fld id="{EB4015AA-59F6-416B-87A6-8E3D940284E2}" type="slidenum">
              <a:rPr lang="pl-PL" smtClean="0"/>
              <a:pPr/>
              <a:t>26</a:t>
            </a:fld>
            <a:endParaRPr lang="pl-PL" dirty="0"/>
          </a:p>
        </p:txBody>
      </p:sp>
    </p:spTree>
    <p:extLst>
      <p:ext uri="{BB962C8B-B14F-4D97-AF65-F5344CB8AC3E}">
        <p14:creationId xmlns:p14="http://schemas.microsoft.com/office/powerpoint/2010/main" val="1762088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076A78D-26FD-A400-1C57-8F023319A889}"/>
              </a:ext>
            </a:extLst>
          </p:cNvPr>
          <p:cNvSpPr>
            <a:spLocks noGrp="1"/>
          </p:cNvSpPr>
          <p:nvPr>
            <p:ph type="title"/>
          </p:nvPr>
        </p:nvSpPr>
        <p:spPr/>
        <p:txBody>
          <a:bodyPr/>
          <a:lstStyle/>
          <a:p>
            <a:r>
              <a:rPr lang="pl-PL" dirty="0"/>
              <a:t>Wymagania – bardzo niskie poziomy!!!</a:t>
            </a:r>
          </a:p>
        </p:txBody>
      </p:sp>
      <p:pic>
        <p:nvPicPr>
          <p:cNvPr id="6" name="Symbol zastępczy zawartości 5">
            <a:extLst>
              <a:ext uri="{FF2B5EF4-FFF2-40B4-BE49-F238E27FC236}">
                <a16:creationId xmlns:a16="http://schemas.microsoft.com/office/drawing/2014/main" id="{89831503-84D9-A212-ED5E-27112CA14E96}"/>
              </a:ext>
            </a:extLst>
          </p:cNvPr>
          <p:cNvPicPr>
            <a:picLocks noGrp="1" noChangeAspect="1"/>
          </p:cNvPicPr>
          <p:nvPr>
            <p:ph idx="1"/>
          </p:nvPr>
        </p:nvPicPr>
        <p:blipFill>
          <a:blip r:embed="rId2"/>
          <a:stretch>
            <a:fillRect/>
          </a:stretch>
        </p:blipFill>
        <p:spPr>
          <a:xfrm>
            <a:off x="1115125" y="1547589"/>
            <a:ext cx="8571554" cy="5616624"/>
          </a:xfrm>
          <a:prstGeom prst="rect">
            <a:avLst/>
          </a:prstGeom>
        </p:spPr>
      </p:pic>
      <p:sp>
        <p:nvSpPr>
          <p:cNvPr id="4" name="Symbol zastępczy numeru slajdu 3">
            <a:extLst>
              <a:ext uri="{FF2B5EF4-FFF2-40B4-BE49-F238E27FC236}">
                <a16:creationId xmlns:a16="http://schemas.microsoft.com/office/drawing/2014/main" id="{9CBFE324-2B87-CCFC-5E5C-675809B3BF58}"/>
              </a:ext>
            </a:extLst>
          </p:cNvPr>
          <p:cNvSpPr>
            <a:spLocks noGrp="1"/>
          </p:cNvSpPr>
          <p:nvPr>
            <p:ph type="sldNum" sz="quarter" idx="10"/>
          </p:nvPr>
        </p:nvSpPr>
        <p:spPr/>
        <p:txBody>
          <a:bodyPr/>
          <a:lstStyle/>
          <a:p>
            <a:fld id="{EB4015AA-59F6-416B-87A6-8E3D940284E2}" type="slidenum">
              <a:rPr lang="pl-PL" smtClean="0"/>
              <a:pPr/>
              <a:t>27</a:t>
            </a:fld>
            <a:endParaRPr lang="pl-PL" dirty="0"/>
          </a:p>
        </p:txBody>
      </p:sp>
    </p:spTree>
    <p:extLst>
      <p:ext uri="{BB962C8B-B14F-4D97-AF65-F5344CB8AC3E}">
        <p14:creationId xmlns:p14="http://schemas.microsoft.com/office/powerpoint/2010/main" val="39922428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6A3288A-A3E7-FE25-086C-A982F501C298}"/>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C6DDDF4C-A787-B3CA-A041-8B2491E02AEB}"/>
              </a:ext>
            </a:extLst>
          </p:cNvPr>
          <p:cNvSpPr>
            <a:spLocks noGrp="1"/>
          </p:cNvSpPr>
          <p:nvPr>
            <p:ph idx="1"/>
          </p:nvPr>
        </p:nvSpPr>
        <p:spPr/>
        <p:txBody>
          <a:bodyPr/>
          <a:lstStyle/>
          <a:p>
            <a:endParaRPr lang="pl-PL"/>
          </a:p>
        </p:txBody>
      </p:sp>
      <p:sp>
        <p:nvSpPr>
          <p:cNvPr id="4" name="Symbol zastępczy numeru slajdu 3">
            <a:extLst>
              <a:ext uri="{FF2B5EF4-FFF2-40B4-BE49-F238E27FC236}">
                <a16:creationId xmlns:a16="http://schemas.microsoft.com/office/drawing/2014/main" id="{78DFC4EA-8FF4-90AE-8730-DB5728340679}"/>
              </a:ext>
            </a:extLst>
          </p:cNvPr>
          <p:cNvSpPr>
            <a:spLocks noGrp="1"/>
          </p:cNvSpPr>
          <p:nvPr>
            <p:ph type="sldNum" sz="quarter" idx="10"/>
          </p:nvPr>
        </p:nvSpPr>
        <p:spPr/>
        <p:txBody>
          <a:bodyPr/>
          <a:lstStyle/>
          <a:p>
            <a:fld id="{EB4015AA-59F6-416B-87A6-8E3D940284E2}" type="slidenum">
              <a:rPr lang="pl-PL" smtClean="0"/>
              <a:pPr/>
              <a:t>28</a:t>
            </a:fld>
            <a:endParaRPr lang="pl-PL" dirty="0"/>
          </a:p>
        </p:txBody>
      </p:sp>
      <p:pic>
        <p:nvPicPr>
          <p:cNvPr id="6" name="Obraz 5">
            <a:extLst>
              <a:ext uri="{FF2B5EF4-FFF2-40B4-BE49-F238E27FC236}">
                <a16:creationId xmlns:a16="http://schemas.microsoft.com/office/drawing/2014/main" id="{C6486A35-23A8-16C5-1E8A-068EFEC1F550}"/>
              </a:ext>
            </a:extLst>
          </p:cNvPr>
          <p:cNvPicPr>
            <a:picLocks noChangeAspect="1"/>
          </p:cNvPicPr>
          <p:nvPr/>
        </p:nvPicPr>
        <p:blipFill>
          <a:blip r:embed="rId2"/>
          <a:stretch>
            <a:fillRect/>
          </a:stretch>
        </p:blipFill>
        <p:spPr>
          <a:xfrm>
            <a:off x="0" y="449601"/>
            <a:ext cx="10691813" cy="6660473"/>
          </a:xfrm>
          <a:prstGeom prst="rect">
            <a:avLst/>
          </a:prstGeom>
        </p:spPr>
      </p:pic>
    </p:spTree>
    <p:extLst>
      <p:ext uri="{BB962C8B-B14F-4D97-AF65-F5344CB8AC3E}">
        <p14:creationId xmlns:p14="http://schemas.microsoft.com/office/powerpoint/2010/main" val="29222961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21503" y="604818"/>
            <a:ext cx="9071610" cy="1259946"/>
          </a:xfrm>
        </p:spPr>
        <p:txBody>
          <a:bodyPr/>
          <a:lstStyle/>
          <a:p>
            <a:r>
              <a:rPr lang="pl-PL" dirty="0"/>
              <a:t>Rozkład zanieczyszczenia </a:t>
            </a:r>
            <a:r>
              <a:rPr lang="pl-PL" dirty="0" err="1"/>
              <a:t>aflatoksynami</a:t>
            </a:r>
            <a:br>
              <a:rPr lang="pl-PL" dirty="0"/>
            </a:br>
            <a:r>
              <a:rPr lang="pl-PL" sz="3086" dirty="0"/>
              <a:t>6 partii, 10 próbek , kukurydza </a:t>
            </a:r>
            <a:endParaRPr lang="pl-PL" sz="6614"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6123" y="2509830"/>
            <a:ext cx="9802312" cy="3052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683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3383A6F-E662-10A7-07AC-ED30209AA307}"/>
              </a:ext>
            </a:extLst>
          </p:cNvPr>
          <p:cNvSpPr>
            <a:spLocks noGrp="1"/>
          </p:cNvSpPr>
          <p:nvPr>
            <p:ph type="title"/>
          </p:nvPr>
        </p:nvSpPr>
        <p:spPr/>
        <p:txBody>
          <a:bodyPr/>
          <a:lstStyle/>
          <a:p>
            <a:r>
              <a:rPr lang="pl-PL" dirty="0"/>
              <a:t>Podstawowe pojęcia</a:t>
            </a:r>
          </a:p>
        </p:txBody>
      </p:sp>
      <p:sp>
        <p:nvSpPr>
          <p:cNvPr id="3" name="Symbol zastępczy zawartości 2">
            <a:extLst>
              <a:ext uri="{FF2B5EF4-FFF2-40B4-BE49-F238E27FC236}">
                <a16:creationId xmlns:a16="http://schemas.microsoft.com/office/drawing/2014/main" id="{B782B86F-3CCF-4226-DB63-5A8975FC5D25}"/>
              </a:ext>
            </a:extLst>
          </p:cNvPr>
          <p:cNvSpPr>
            <a:spLocks noGrp="1"/>
          </p:cNvSpPr>
          <p:nvPr>
            <p:ph idx="1"/>
          </p:nvPr>
        </p:nvSpPr>
        <p:spPr/>
        <p:txBody>
          <a:bodyPr/>
          <a:lstStyle/>
          <a:p>
            <a:pPr marL="0" indent="0">
              <a:buNone/>
            </a:pPr>
            <a:r>
              <a:rPr lang="pl-PL" dirty="0"/>
              <a:t>W chemii analitycznej </a:t>
            </a:r>
            <a:r>
              <a:rPr lang="pl-PL" b="1" dirty="0"/>
              <a:t>próbka</a:t>
            </a:r>
            <a:r>
              <a:rPr lang="pl-PL" dirty="0"/>
              <a:t> to </a:t>
            </a:r>
            <a:r>
              <a:rPr lang="pl-PL" b="1" dirty="0"/>
              <a:t>niewielka ilość badanego materiału (substancji, mieszaniny, roztworu, materiału stałego, gazu itp.) pobrana w taki sposób, aby była reprezentatywna dla całości badanego obiektu</a:t>
            </a:r>
            <a:r>
              <a:rPr lang="pl-PL" dirty="0"/>
              <a:t>.</a:t>
            </a:r>
          </a:p>
          <a:p>
            <a:pPr marL="0" indent="0">
              <a:buNone/>
            </a:pPr>
            <a:r>
              <a:rPr lang="pl-PL" dirty="0"/>
              <a:t>👉 Innymi słowy: próbka to fragment materiału, na którym wykonuje się analizę, a wyniki mają odzwierciedlać właściwości całej badanej partii.</a:t>
            </a:r>
          </a:p>
          <a:p>
            <a:pPr marL="0" indent="0">
              <a:buNone/>
            </a:pPr>
            <a:endParaRPr lang="pl-PL" dirty="0"/>
          </a:p>
          <a:p>
            <a:pPr marL="0" indent="0">
              <a:buNone/>
            </a:pPr>
            <a:r>
              <a:rPr lang="pl-PL" i="1" dirty="0"/>
              <a:t>UWAGA ! - Próba to nie jest duża próbka</a:t>
            </a:r>
          </a:p>
          <a:p>
            <a:pPr marL="0" indent="0">
              <a:buNone/>
            </a:pPr>
            <a:r>
              <a:rPr lang="pl-PL" i="1" dirty="0"/>
              <a:t>Próba w chemii analitycznej oznacza czynność np. próba </a:t>
            </a:r>
            <a:r>
              <a:rPr lang="pl-PL" i="1" dirty="0" err="1"/>
              <a:t>Marscha</a:t>
            </a:r>
            <a:r>
              <a:rPr lang="pl-PL" i="1" dirty="0"/>
              <a:t> na wykrywanie arsenu</a:t>
            </a:r>
          </a:p>
          <a:p>
            <a:pPr marL="0" indent="0">
              <a:buNone/>
            </a:pPr>
            <a:endParaRPr lang="pl-PL" dirty="0"/>
          </a:p>
          <a:p>
            <a:pPr marL="0" indent="0">
              <a:buNone/>
            </a:pPr>
            <a:endParaRPr lang="pl-PL" dirty="0"/>
          </a:p>
        </p:txBody>
      </p:sp>
      <p:sp>
        <p:nvSpPr>
          <p:cNvPr id="4" name="Symbol zastępczy numeru slajdu 3">
            <a:extLst>
              <a:ext uri="{FF2B5EF4-FFF2-40B4-BE49-F238E27FC236}">
                <a16:creationId xmlns:a16="http://schemas.microsoft.com/office/drawing/2014/main" id="{CC5C5543-F5FF-785F-FA77-214175B99BC4}"/>
              </a:ext>
            </a:extLst>
          </p:cNvPr>
          <p:cNvSpPr>
            <a:spLocks noGrp="1"/>
          </p:cNvSpPr>
          <p:nvPr>
            <p:ph type="sldNum" sz="quarter" idx="10"/>
          </p:nvPr>
        </p:nvSpPr>
        <p:spPr/>
        <p:txBody>
          <a:bodyPr/>
          <a:lstStyle/>
          <a:p>
            <a:fld id="{EB4015AA-59F6-416B-87A6-8E3D940284E2}" type="slidenum">
              <a:rPr lang="pl-PL" smtClean="0"/>
              <a:pPr/>
              <a:t>3</a:t>
            </a:fld>
            <a:endParaRPr lang="pl-PL" dirty="0"/>
          </a:p>
        </p:txBody>
      </p:sp>
    </p:spTree>
    <p:extLst>
      <p:ext uri="{BB962C8B-B14F-4D97-AF65-F5344CB8AC3E}">
        <p14:creationId xmlns:p14="http://schemas.microsoft.com/office/powerpoint/2010/main" val="13975203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sz="3527" dirty="0"/>
              <a:t>Zmienność wynikająca z każdego etapu analizy </a:t>
            </a:r>
            <a:br>
              <a:rPr lang="pl-PL" sz="3527" dirty="0"/>
            </a:br>
            <a:r>
              <a:rPr lang="pl-PL" sz="3600" dirty="0"/>
              <a:t>👉 </a:t>
            </a:r>
            <a:r>
              <a:rPr lang="pl-PL" sz="3527" dirty="0"/>
              <a:t>10 </a:t>
            </a:r>
            <a:r>
              <a:rPr lang="pl-PL" sz="3527" dirty="0" err="1"/>
              <a:t>ng</a:t>
            </a:r>
            <a:r>
              <a:rPr lang="pl-PL" sz="3527" dirty="0"/>
              <a:t> </a:t>
            </a:r>
            <a:r>
              <a:rPr lang="pl-PL" sz="3527" dirty="0" err="1"/>
              <a:t>aflatoksyny</a:t>
            </a:r>
            <a:r>
              <a:rPr lang="pl-PL" sz="3527" dirty="0"/>
              <a:t>/g  kukurydzy</a:t>
            </a: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5466" y="2555701"/>
            <a:ext cx="7385122" cy="4171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2596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sz="3527" dirty="0"/>
              <a:t>Zmienność wynikająca z każdego etapu analizy </a:t>
            </a:r>
            <a:br>
              <a:rPr lang="pl-PL" sz="3527" dirty="0"/>
            </a:br>
            <a:r>
              <a:rPr lang="pl-PL" sz="3600" dirty="0"/>
              <a:t>👉 </a:t>
            </a:r>
            <a:r>
              <a:rPr lang="pl-PL" sz="3527" dirty="0"/>
              <a:t>10 000 </a:t>
            </a:r>
            <a:r>
              <a:rPr lang="pl-PL" sz="3527" dirty="0" err="1"/>
              <a:t>ng</a:t>
            </a:r>
            <a:r>
              <a:rPr lang="pl-PL" sz="3527" dirty="0"/>
              <a:t> </a:t>
            </a:r>
            <a:r>
              <a:rPr lang="pl-PL" sz="3527" dirty="0" err="1"/>
              <a:t>aflatoksyny</a:t>
            </a:r>
            <a:r>
              <a:rPr lang="pl-PL" sz="3527" dirty="0"/>
              <a:t>/g  kukurydzy</a:t>
            </a:r>
          </a:p>
        </p:txBody>
      </p:sp>
      <p:pic>
        <p:nvPicPr>
          <p:cNvPr id="921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1490" y="2339677"/>
            <a:ext cx="7600422" cy="4486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99505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altLang="en-US" dirty="0"/>
              <a:t>Krzywa charakterystyki oceny planu pobierania próbek</a:t>
            </a:r>
            <a:br>
              <a:rPr lang="pl-PL" altLang="en-US" dirty="0"/>
            </a:br>
            <a:endParaRPr lang="pl-PL" dirty="0"/>
          </a:p>
        </p:txBody>
      </p:sp>
      <p:graphicFrame>
        <p:nvGraphicFramePr>
          <p:cNvPr id="5" name="Object 3"/>
          <p:cNvGraphicFramePr>
            <a:graphicFrameLocks noChangeAspect="1"/>
          </p:cNvGraphicFramePr>
          <p:nvPr>
            <p:extLst>
              <p:ext uri="{D42A27DB-BD31-4B8C-83A1-F6EECF244321}">
                <p14:modId xmlns:p14="http://schemas.microsoft.com/office/powerpoint/2010/main" val="1334584186"/>
              </p:ext>
            </p:extLst>
          </p:nvPr>
        </p:nvGraphicFramePr>
        <p:xfrm>
          <a:off x="1385466" y="1907629"/>
          <a:ext cx="7573674" cy="4950538"/>
        </p:xfrm>
        <a:graphic>
          <a:graphicData uri="http://schemas.openxmlformats.org/presentationml/2006/ole">
            <mc:AlternateContent xmlns:mc="http://schemas.openxmlformats.org/markup-compatibility/2006">
              <mc:Choice xmlns:v="urn:schemas-microsoft-com:vml" Requires="v">
                <p:oleObj name="Arkusz" r:id="rId2" imgW="2914898" imgH="1905480" progId="Excel.Sheet.8">
                  <p:embed/>
                </p:oleObj>
              </mc:Choice>
              <mc:Fallback>
                <p:oleObj name="Arkusz" r:id="rId2" imgW="2914898" imgH="1905480" progId="Excel.Sheet.8">
                  <p:embed/>
                  <p:pic>
                    <p:nvPicPr>
                      <p:cNvPr id="5"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5466" y="1907629"/>
                        <a:ext cx="7573674" cy="495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4278052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10101" y="302737"/>
            <a:ext cx="9071610" cy="1572088"/>
          </a:xfrm>
        </p:spPr>
        <p:txBody>
          <a:bodyPr/>
          <a:lstStyle/>
          <a:p>
            <a:r>
              <a:rPr lang="pl-PL" sz="3527" dirty="0"/>
              <a:t>Współczynnik zmienności dla pobierania próbek, przygotowania próbek i analizy (AF, kukurydza)</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7756" y="1874825"/>
            <a:ext cx="8175675" cy="474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6346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sz="3527" dirty="0"/>
              <a:t>Krzywa charakterystyki oceny planu pobierania próbek – </a:t>
            </a:r>
            <a:r>
              <a:rPr lang="pl-PL" sz="3527" dirty="0" err="1"/>
              <a:t>aflatoksyny</a:t>
            </a:r>
            <a:r>
              <a:rPr lang="pl-PL" sz="3527" dirty="0"/>
              <a:t> / kukurydza</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9482" y="2195661"/>
            <a:ext cx="8016924" cy="5103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96910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sz="3527" dirty="0"/>
              <a:t>Krzywa charakterystyki oceny planu pobierania próbek – </a:t>
            </a:r>
            <a:r>
              <a:rPr lang="pl-PL" sz="3527" dirty="0" err="1"/>
              <a:t>fumonizyny</a:t>
            </a:r>
            <a:r>
              <a:rPr lang="pl-PL" sz="3527" dirty="0"/>
              <a:t>/ kukurydza</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7474" y="2339677"/>
            <a:ext cx="6685253" cy="4617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7967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9BED667-523E-B53C-26F6-52B82DF2E56B}"/>
              </a:ext>
            </a:extLst>
          </p:cNvPr>
          <p:cNvSpPr>
            <a:spLocks noGrp="1"/>
          </p:cNvSpPr>
          <p:nvPr>
            <p:ph type="title"/>
          </p:nvPr>
        </p:nvSpPr>
        <p:spPr/>
        <p:txBody>
          <a:bodyPr/>
          <a:lstStyle/>
          <a:p>
            <a:r>
              <a:rPr lang="pl-PL" dirty="0"/>
              <a:t>Pobieranie i analiza próbek</a:t>
            </a:r>
            <a:br>
              <a:rPr lang="pl-PL" dirty="0"/>
            </a:br>
            <a:endParaRPr lang="pl-PL" dirty="0"/>
          </a:p>
        </p:txBody>
      </p:sp>
      <p:sp>
        <p:nvSpPr>
          <p:cNvPr id="3" name="Symbol zastępczy zawartości 2">
            <a:extLst>
              <a:ext uri="{FF2B5EF4-FFF2-40B4-BE49-F238E27FC236}">
                <a16:creationId xmlns:a16="http://schemas.microsoft.com/office/drawing/2014/main" id="{50C0114B-948B-8275-3D02-F9BA99CFB0EC}"/>
              </a:ext>
            </a:extLst>
          </p:cNvPr>
          <p:cNvSpPr>
            <a:spLocks noGrp="1"/>
          </p:cNvSpPr>
          <p:nvPr>
            <p:ph idx="1"/>
          </p:nvPr>
        </p:nvSpPr>
        <p:spPr>
          <a:xfrm>
            <a:off x="1025525" y="1439836"/>
            <a:ext cx="8640382" cy="4680002"/>
          </a:xfrm>
        </p:spPr>
        <p:txBody>
          <a:bodyPr>
            <a:noAutofit/>
          </a:bodyPr>
          <a:lstStyle/>
          <a:p>
            <a:pPr marL="0" indent="0">
              <a:buNone/>
            </a:pPr>
            <a:r>
              <a:rPr lang="pl-PL" dirty="0"/>
              <a:t>W odniesieniu do kontroli :</a:t>
            </a:r>
          </a:p>
          <a:p>
            <a:pPr>
              <a:buFont typeface="Arial" panose="020B0604020202020204" pitchFamily="34" charset="0"/>
              <a:buChar char="•"/>
            </a:pPr>
            <a:r>
              <a:rPr lang="pl-PL" dirty="0"/>
              <a:t>poziomów </a:t>
            </a:r>
            <a:r>
              <a:rPr lang="pl-PL" dirty="0" err="1"/>
              <a:t>mikotoksyn</a:t>
            </a:r>
            <a:r>
              <a:rPr lang="pl-PL" dirty="0"/>
              <a:t>: Rozporządzenie wykonawcze Komisji (UE) 2023/2782</a:t>
            </a:r>
          </a:p>
          <a:p>
            <a:pPr>
              <a:buFont typeface="Arial" panose="020B0604020202020204" pitchFamily="34" charset="0"/>
              <a:buChar char="•"/>
            </a:pPr>
            <a:r>
              <a:rPr lang="pl-PL" dirty="0"/>
              <a:t>poziomów toksyn roślinnych: Rozporządzenie wykonawcze Komisji (UE) 2023/2783</a:t>
            </a:r>
          </a:p>
          <a:p>
            <a:pPr>
              <a:buFont typeface="Arial" panose="020B0604020202020204" pitchFamily="34" charset="0"/>
              <a:buChar char="•"/>
            </a:pPr>
            <a:r>
              <a:rPr lang="pl-PL" dirty="0"/>
              <a:t>poziomów ołowiu, kadmu, rtęci, cyny nieorganicznej, 3-MCPD i </a:t>
            </a:r>
            <a:r>
              <a:rPr lang="pl-PL" dirty="0" err="1"/>
              <a:t>benzo</a:t>
            </a:r>
            <a:r>
              <a:rPr lang="pl-PL" dirty="0"/>
              <a:t>[a]</a:t>
            </a:r>
            <a:r>
              <a:rPr lang="pl-PL" dirty="0" err="1"/>
              <a:t>pirenu</a:t>
            </a:r>
            <a:r>
              <a:rPr lang="pl-PL" dirty="0"/>
              <a:t> w środkach spożywczych: Rozporządzenie Komisji (WE) nr 333/2007</a:t>
            </a:r>
          </a:p>
          <a:p>
            <a:pPr>
              <a:buFont typeface="Arial" panose="020B0604020202020204" pitchFamily="34" charset="0"/>
              <a:buChar char="•"/>
            </a:pPr>
            <a:r>
              <a:rPr lang="pl-PL" dirty="0"/>
              <a:t>poziomów dioksyn, </a:t>
            </a:r>
            <a:r>
              <a:rPr lang="pl-PL" dirty="0" err="1"/>
              <a:t>dioksynopodobnych</a:t>
            </a:r>
            <a:r>
              <a:rPr lang="pl-PL" dirty="0"/>
              <a:t> PCB i </a:t>
            </a:r>
            <a:r>
              <a:rPr lang="pl-PL" dirty="0" err="1"/>
              <a:t>niedioksynopodobnych</a:t>
            </a:r>
            <a:r>
              <a:rPr lang="pl-PL" dirty="0"/>
              <a:t> PCB w niektórych środkach spożywczych: Rozporządzenie Komisji (UE) 2017/644 z dnia 5 kwietnia 2017 r. ustanawiające metody pobierania próbek i analizy do celów kontroli poziomów dioksyn, </a:t>
            </a:r>
            <a:r>
              <a:rPr lang="pl-PL" dirty="0" err="1"/>
              <a:t>dioksynopodobnych</a:t>
            </a:r>
            <a:r>
              <a:rPr lang="pl-PL" dirty="0"/>
              <a:t> polichlorowanych </a:t>
            </a:r>
            <a:r>
              <a:rPr lang="pl-PL" dirty="0" err="1"/>
              <a:t>bifenyli</a:t>
            </a:r>
            <a:r>
              <a:rPr lang="pl-PL" dirty="0"/>
              <a:t> (PCB) i </a:t>
            </a:r>
            <a:r>
              <a:rPr lang="pl-PL" dirty="0" err="1"/>
              <a:t>niedioksynopodobnych</a:t>
            </a:r>
            <a:r>
              <a:rPr lang="pl-PL" dirty="0"/>
              <a:t> polichlorowanych </a:t>
            </a:r>
            <a:r>
              <a:rPr lang="pl-PL" dirty="0" err="1"/>
              <a:t>bifenyli</a:t>
            </a:r>
            <a:r>
              <a:rPr lang="pl-PL" dirty="0"/>
              <a:t> (PCB) w niektórych środkach spożywczych oraz uchylające rozporządzenie (UE) nr 589/2014.</a:t>
            </a:r>
          </a:p>
          <a:p>
            <a:pPr>
              <a:buFont typeface="Arial" panose="020B0604020202020204" pitchFamily="34" charset="0"/>
              <a:buChar char="•"/>
            </a:pPr>
            <a:r>
              <a:rPr lang="pl-PL" dirty="0"/>
              <a:t>poziomów azotanów: Rozporządzenie Komisji (WE) 1882/2006</a:t>
            </a:r>
          </a:p>
          <a:p>
            <a:pPr>
              <a:buFont typeface="Arial" panose="020B0604020202020204" pitchFamily="34" charset="0"/>
              <a:buChar char="•"/>
            </a:pPr>
            <a:r>
              <a:rPr lang="pl-PL" dirty="0"/>
              <a:t>substancji </a:t>
            </a:r>
            <a:r>
              <a:rPr lang="pl-PL" dirty="0" err="1"/>
              <a:t>perfluoroalkilowych</a:t>
            </a:r>
            <a:r>
              <a:rPr lang="pl-PL" dirty="0"/>
              <a:t>: Rozporządzenie Komisji (UE) 2022/1428</a:t>
            </a:r>
          </a:p>
        </p:txBody>
      </p:sp>
      <p:sp>
        <p:nvSpPr>
          <p:cNvPr id="4" name="Symbol zastępczy numeru slajdu 3">
            <a:extLst>
              <a:ext uri="{FF2B5EF4-FFF2-40B4-BE49-F238E27FC236}">
                <a16:creationId xmlns:a16="http://schemas.microsoft.com/office/drawing/2014/main" id="{19C27747-ABA0-A9C4-3300-4D035B491A62}"/>
              </a:ext>
            </a:extLst>
          </p:cNvPr>
          <p:cNvSpPr>
            <a:spLocks noGrp="1"/>
          </p:cNvSpPr>
          <p:nvPr>
            <p:ph type="sldNum" sz="quarter" idx="10"/>
          </p:nvPr>
        </p:nvSpPr>
        <p:spPr/>
        <p:txBody>
          <a:bodyPr/>
          <a:lstStyle/>
          <a:p>
            <a:fld id="{EB4015AA-59F6-416B-87A6-8E3D940284E2}" type="slidenum">
              <a:rPr lang="pl-PL" smtClean="0"/>
              <a:pPr/>
              <a:t>36</a:t>
            </a:fld>
            <a:endParaRPr lang="pl-PL" dirty="0"/>
          </a:p>
        </p:txBody>
      </p:sp>
    </p:spTree>
    <p:extLst>
      <p:ext uri="{BB962C8B-B14F-4D97-AF65-F5344CB8AC3E}">
        <p14:creationId xmlns:p14="http://schemas.microsoft.com/office/powerpoint/2010/main" val="1742791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10AE542-B40F-25BC-44F2-ECD11FF3F4B3}"/>
              </a:ext>
            </a:extLst>
          </p:cNvPr>
          <p:cNvSpPr>
            <a:spLocks noGrp="1"/>
          </p:cNvSpPr>
          <p:nvPr>
            <p:ph type="title"/>
          </p:nvPr>
        </p:nvSpPr>
        <p:spPr>
          <a:xfrm>
            <a:off x="1097434" y="549611"/>
            <a:ext cx="8640381" cy="1080001"/>
          </a:xfrm>
        </p:spPr>
        <p:txBody>
          <a:bodyPr/>
          <a:lstStyle/>
          <a:p>
            <a:r>
              <a:rPr lang="pl-PL" dirty="0"/>
              <a:t>Mikrobiologia żywności</a:t>
            </a:r>
          </a:p>
        </p:txBody>
      </p:sp>
      <p:sp>
        <p:nvSpPr>
          <p:cNvPr id="3" name="Symbol zastępczy zawartości 2">
            <a:extLst>
              <a:ext uri="{FF2B5EF4-FFF2-40B4-BE49-F238E27FC236}">
                <a16:creationId xmlns:a16="http://schemas.microsoft.com/office/drawing/2014/main" id="{00C81DFB-73A8-D8D7-363A-E57FFAE771B0}"/>
              </a:ext>
            </a:extLst>
          </p:cNvPr>
          <p:cNvSpPr>
            <a:spLocks noGrp="1"/>
          </p:cNvSpPr>
          <p:nvPr>
            <p:ph idx="1"/>
          </p:nvPr>
        </p:nvSpPr>
        <p:spPr>
          <a:xfrm>
            <a:off x="953998" y="1094201"/>
            <a:ext cx="8640382" cy="4680002"/>
          </a:xfrm>
        </p:spPr>
        <p:txBody>
          <a:bodyPr>
            <a:noAutofit/>
          </a:bodyPr>
          <a:lstStyle/>
          <a:p>
            <a:pPr marL="0" indent="0">
              <a:buNone/>
            </a:pPr>
            <a:r>
              <a:rPr lang="pl-PL" sz="1400" b="1" dirty="0"/>
              <a:t>Plan dwuklasowy pobierania próbek</a:t>
            </a:r>
            <a:r>
              <a:rPr lang="pl-PL" sz="1400" dirty="0"/>
              <a:t> (</a:t>
            </a:r>
            <a:r>
              <a:rPr lang="pl-PL" sz="1400" dirty="0" err="1"/>
              <a:t>two-class</a:t>
            </a:r>
            <a:r>
              <a:rPr lang="pl-PL" sz="1400" dirty="0"/>
              <a:t> </a:t>
            </a:r>
            <a:r>
              <a:rPr lang="pl-PL" sz="1400" dirty="0" err="1"/>
              <a:t>attribute</a:t>
            </a:r>
            <a:r>
              <a:rPr lang="pl-PL" sz="1400" dirty="0"/>
              <a:t> plan) to metoda statystycznej kontroli jakości, stosowana do podjęcia decyzji, czy </a:t>
            </a:r>
            <a:r>
              <a:rPr lang="pl-PL" sz="1400" b="1" dirty="0"/>
              <a:t>przyjąć, czy odrzucić partię</a:t>
            </a:r>
            <a:r>
              <a:rPr lang="pl-PL" sz="1400" dirty="0"/>
              <a:t> (np. żywności, materiałów) . </a:t>
            </a:r>
          </a:p>
          <a:p>
            <a:pPr marL="0" indent="0">
              <a:buNone/>
            </a:pPr>
            <a:r>
              <a:rPr lang="pl-PL" sz="1400" dirty="0"/>
              <a:t>Plan określają dwie liczby:</a:t>
            </a:r>
          </a:p>
          <a:p>
            <a:pPr marL="0" indent="0">
              <a:buNone/>
            </a:pPr>
            <a:r>
              <a:rPr lang="pl-PL" sz="1400" b="1" dirty="0"/>
              <a:t>n</a:t>
            </a:r>
            <a:r>
              <a:rPr lang="pl-PL" sz="1400" dirty="0"/>
              <a:t> = liczba badanych jednostek (próbek)</a:t>
            </a:r>
          </a:p>
          <a:p>
            <a:pPr marL="503971" lvl="1" indent="0">
              <a:buNone/>
            </a:pPr>
            <a:r>
              <a:rPr lang="pl-PL" sz="1400" b="1" dirty="0"/>
              <a:t>c</a:t>
            </a:r>
            <a:r>
              <a:rPr lang="pl-PL" sz="1400" dirty="0"/>
              <a:t> = maksymalna dopuszczalna liczba jednostek niezgodnych (wadliwych) w próbie</a:t>
            </a:r>
          </a:p>
          <a:p>
            <a:pPr marL="0" indent="0">
              <a:buNone/>
            </a:pPr>
            <a:r>
              <a:rPr lang="pl-PL" sz="1400" b="1" dirty="0"/>
              <a:t>Zastosowanie mikrobiologiczne</a:t>
            </a:r>
          </a:p>
          <a:p>
            <a:pPr marL="0" indent="0">
              <a:buNone/>
            </a:pPr>
            <a:r>
              <a:rPr lang="pl-PL" sz="1400" dirty="0"/>
              <a:t>Ustala się wartość </a:t>
            </a:r>
            <a:r>
              <a:rPr lang="pl-PL" sz="1400" b="1" dirty="0"/>
              <a:t>m</a:t>
            </a:r>
            <a:r>
              <a:rPr lang="pl-PL" sz="1400" dirty="0"/>
              <a:t> = maksymalne dopuszczalne stężenie drobnoustrojów.</a:t>
            </a:r>
          </a:p>
          <a:p>
            <a:pPr marL="0" indent="0">
              <a:buNone/>
            </a:pPr>
            <a:r>
              <a:rPr lang="pl-PL" sz="1400" dirty="0"/>
              <a:t>Każdy element próby jest badany:</a:t>
            </a:r>
          </a:p>
          <a:p>
            <a:pPr marL="503971" lvl="1" indent="0">
              <a:buNone/>
            </a:pPr>
            <a:r>
              <a:rPr lang="pl-PL" sz="1400" dirty="0"/>
              <a:t>jeśli liczba drobnoustrojów &gt; </a:t>
            </a:r>
            <a:r>
              <a:rPr lang="pl-PL" sz="1400" b="1" dirty="0"/>
              <a:t>m</a:t>
            </a:r>
            <a:r>
              <a:rPr lang="pl-PL" sz="1400" dirty="0"/>
              <a:t>, element uznaje się za </a:t>
            </a:r>
            <a:r>
              <a:rPr lang="pl-PL" sz="1400" b="1" dirty="0"/>
              <a:t>niezgodny (wadliwy)</a:t>
            </a:r>
            <a:r>
              <a:rPr lang="pl-PL" sz="1400" dirty="0"/>
              <a:t>.</a:t>
            </a:r>
          </a:p>
          <a:p>
            <a:pPr marL="0" indent="0">
              <a:buNone/>
            </a:pPr>
            <a:r>
              <a:rPr lang="pl-PL" sz="1400" dirty="0"/>
              <a:t>Reguła decyzyjna:</a:t>
            </a:r>
          </a:p>
          <a:p>
            <a:pPr marL="503971" lvl="1" indent="0">
              <a:buNone/>
            </a:pPr>
            <a:r>
              <a:rPr lang="pl-PL" sz="1400" dirty="0"/>
              <a:t>jeśli liczba niezgodnych ≤ </a:t>
            </a:r>
            <a:r>
              <a:rPr lang="pl-PL" sz="1400" b="1" dirty="0"/>
              <a:t>c</a:t>
            </a:r>
            <a:r>
              <a:rPr lang="pl-PL" sz="1400" dirty="0"/>
              <a:t> → </a:t>
            </a:r>
            <a:r>
              <a:rPr lang="pl-PL" sz="1400" b="1" dirty="0"/>
              <a:t>partia przyjęta</a:t>
            </a:r>
            <a:endParaRPr lang="pl-PL" sz="1400" dirty="0"/>
          </a:p>
          <a:p>
            <a:pPr marL="503971" lvl="1" indent="0">
              <a:buNone/>
            </a:pPr>
            <a:r>
              <a:rPr lang="pl-PL" sz="1400" dirty="0"/>
              <a:t>jeśli liczba niezgodnych &gt; </a:t>
            </a:r>
            <a:r>
              <a:rPr lang="pl-PL" sz="1400" b="1" dirty="0"/>
              <a:t>c</a:t>
            </a:r>
            <a:r>
              <a:rPr lang="pl-PL" sz="1400" dirty="0"/>
              <a:t> → </a:t>
            </a:r>
            <a:r>
              <a:rPr lang="pl-PL" sz="1400" b="1" dirty="0"/>
              <a:t>partia odrzucona</a:t>
            </a:r>
            <a:endParaRPr lang="pl-PL" sz="1400" dirty="0"/>
          </a:p>
          <a:p>
            <a:pPr marL="0" indent="0">
              <a:buNone/>
            </a:pPr>
            <a:r>
              <a:rPr lang="pl-PL" sz="1400" b="1" dirty="0"/>
              <a:t>Surowość (</a:t>
            </a:r>
            <a:r>
              <a:rPr lang="pl-PL" sz="1400" b="1" dirty="0" err="1"/>
              <a:t>stringency</a:t>
            </a:r>
            <a:r>
              <a:rPr lang="pl-PL" sz="1400" b="1" dirty="0"/>
              <a:t>) planu</a:t>
            </a:r>
          </a:p>
          <a:p>
            <a:pPr marL="0" indent="0">
              <a:buNone/>
            </a:pPr>
            <a:r>
              <a:rPr lang="pl-PL" sz="1400" dirty="0"/>
              <a:t>Im większe </a:t>
            </a:r>
            <a:r>
              <a:rPr lang="pl-PL" sz="1400" b="1" dirty="0"/>
              <a:t>n</a:t>
            </a:r>
            <a:r>
              <a:rPr lang="pl-PL" sz="1400" dirty="0"/>
              <a:t> (więcej próbek), tym </a:t>
            </a:r>
            <a:r>
              <a:rPr lang="pl-PL" sz="1400" b="1" dirty="0"/>
              <a:t>większa surowość</a:t>
            </a:r>
            <a:r>
              <a:rPr lang="pl-PL" sz="1400" dirty="0"/>
              <a:t> planu – łatwiej wykryć wadliwe partie.</a:t>
            </a:r>
          </a:p>
          <a:p>
            <a:pPr marL="0" indent="0">
              <a:buNone/>
            </a:pPr>
            <a:r>
              <a:rPr lang="pl-PL" sz="1400" dirty="0"/>
              <a:t>Im mniejsze </a:t>
            </a:r>
            <a:r>
              <a:rPr lang="pl-PL" sz="1400" b="1" dirty="0"/>
              <a:t>c</a:t>
            </a:r>
            <a:r>
              <a:rPr lang="pl-PL" sz="1400" dirty="0"/>
              <a:t> (mniej tolerowanych wadliwych sztuk), tym plan jest </a:t>
            </a:r>
            <a:r>
              <a:rPr lang="pl-PL" sz="1400" b="1" dirty="0"/>
              <a:t>bardziej rygorystyczny</a:t>
            </a:r>
            <a:r>
              <a:rPr lang="pl-PL" sz="1400" dirty="0"/>
              <a:t>.</a:t>
            </a:r>
          </a:p>
        </p:txBody>
      </p:sp>
      <p:sp>
        <p:nvSpPr>
          <p:cNvPr id="4" name="Symbol zastępczy numeru slajdu 3">
            <a:extLst>
              <a:ext uri="{FF2B5EF4-FFF2-40B4-BE49-F238E27FC236}">
                <a16:creationId xmlns:a16="http://schemas.microsoft.com/office/drawing/2014/main" id="{57C277F8-C722-C763-8E1A-92F258000554}"/>
              </a:ext>
            </a:extLst>
          </p:cNvPr>
          <p:cNvSpPr>
            <a:spLocks noGrp="1"/>
          </p:cNvSpPr>
          <p:nvPr>
            <p:ph type="sldNum" sz="quarter" idx="10"/>
          </p:nvPr>
        </p:nvSpPr>
        <p:spPr/>
        <p:txBody>
          <a:bodyPr/>
          <a:lstStyle/>
          <a:p>
            <a:fld id="{EB4015AA-59F6-416B-87A6-8E3D940284E2}" type="slidenum">
              <a:rPr lang="pl-PL" smtClean="0"/>
              <a:pPr/>
              <a:t>37</a:t>
            </a:fld>
            <a:endParaRPr lang="pl-PL" dirty="0"/>
          </a:p>
        </p:txBody>
      </p:sp>
    </p:spTree>
    <p:extLst>
      <p:ext uri="{BB962C8B-B14F-4D97-AF65-F5344CB8AC3E}">
        <p14:creationId xmlns:p14="http://schemas.microsoft.com/office/powerpoint/2010/main" val="2423598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543C0-226A-7E05-0B1E-C40DFB93CC2B}"/>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35B79133-141F-EC0A-2476-651F200E4E7C}"/>
              </a:ext>
            </a:extLst>
          </p:cNvPr>
          <p:cNvSpPr>
            <a:spLocks noGrp="1"/>
          </p:cNvSpPr>
          <p:nvPr>
            <p:ph type="title"/>
          </p:nvPr>
        </p:nvSpPr>
        <p:spPr/>
        <p:txBody>
          <a:bodyPr/>
          <a:lstStyle/>
          <a:p>
            <a:r>
              <a:rPr lang="pl-PL" dirty="0"/>
              <a:t>Mikrobiologia żywności</a:t>
            </a:r>
          </a:p>
        </p:txBody>
      </p:sp>
      <p:sp>
        <p:nvSpPr>
          <p:cNvPr id="3" name="Symbol zastępczy zawartości 2">
            <a:extLst>
              <a:ext uri="{FF2B5EF4-FFF2-40B4-BE49-F238E27FC236}">
                <a16:creationId xmlns:a16="http://schemas.microsoft.com/office/drawing/2014/main" id="{D27C9829-0EC9-6179-78E5-1EC599E24E38}"/>
              </a:ext>
            </a:extLst>
          </p:cNvPr>
          <p:cNvSpPr>
            <a:spLocks noGrp="1"/>
          </p:cNvSpPr>
          <p:nvPr>
            <p:ph idx="1"/>
          </p:nvPr>
        </p:nvSpPr>
        <p:spPr>
          <a:xfrm>
            <a:off x="1025525" y="1763613"/>
            <a:ext cx="8640382" cy="4680002"/>
          </a:xfrm>
        </p:spPr>
        <p:txBody>
          <a:bodyPr>
            <a:normAutofit fontScale="25000" lnSpcReduction="20000"/>
          </a:bodyPr>
          <a:lstStyle/>
          <a:p>
            <a:pPr marL="0" indent="0">
              <a:buNone/>
            </a:pPr>
            <a:r>
              <a:rPr lang="pl-PL" sz="7200" b="1" dirty="0"/>
              <a:t>Zastosowanie planu dwuklasowego</a:t>
            </a:r>
          </a:p>
          <a:p>
            <a:pPr marL="0" indent="0">
              <a:buNone/>
            </a:pPr>
            <a:r>
              <a:rPr lang="pl-PL" sz="7200" b="1" dirty="0"/>
              <a:t>Ustalenie parametrów planu</a:t>
            </a:r>
            <a:endParaRPr lang="pl-PL" sz="7200" dirty="0"/>
          </a:p>
          <a:p>
            <a:pPr marL="503971" lvl="1" indent="0">
              <a:buNone/>
            </a:pPr>
            <a:r>
              <a:rPr lang="pl-PL" sz="7200" b="1" dirty="0"/>
              <a:t>m</a:t>
            </a:r>
            <a:r>
              <a:rPr lang="pl-PL" sz="7200" dirty="0"/>
              <a:t> → maksymalna dopuszczalna liczba drobnoustrojów w jednostce (limit mikrobiologiczny).</a:t>
            </a:r>
          </a:p>
          <a:p>
            <a:pPr marL="503971" lvl="1" indent="0">
              <a:buNone/>
            </a:pPr>
            <a:r>
              <a:rPr lang="pl-PL" sz="7200" b="1" dirty="0"/>
              <a:t>n</a:t>
            </a:r>
            <a:r>
              <a:rPr lang="pl-PL" sz="7200" dirty="0"/>
              <a:t> → liczba próbek, które pobieramy do badania.</a:t>
            </a:r>
          </a:p>
          <a:p>
            <a:pPr marL="503971" lvl="1" indent="0">
              <a:buNone/>
            </a:pPr>
            <a:r>
              <a:rPr lang="pl-PL" sz="7200" b="1" dirty="0"/>
              <a:t>c</a:t>
            </a:r>
            <a:r>
              <a:rPr lang="pl-PL" sz="7200" dirty="0"/>
              <a:t> → maksymalna liczba próbek niezgodnych, jaką można tolerować.</a:t>
            </a:r>
          </a:p>
          <a:p>
            <a:pPr marL="0" indent="0">
              <a:buNone/>
            </a:pPr>
            <a:r>
              <a:rPr lang="pl-PL" sz="7200" b="1" dirty="0"/>
              <a:t>Pobranie próby</a:t>
            </a:r>
            <a:endParaRPr lang="pl-PL" sz="7200" dirty="0"/>
          </a:p>
          <a:p>
            <a:pPr marL="503971" lvl="1" indent="0">
              <a:buNone/>
            </a:pPr>
            <a:r>
              <a:rPr lang="pl-PL" sz="7200" dirty="0"/>
              <a:t>Losowo wybierz </a:t>
            </a:r>
            <a:r>
              <a:rPr lang="pl-PL" sz="7200" b="1" dirty="0"/>
              <a:t>n</a:t>
            </a:r>
            <a:r>
              <a:rPr lang="pl-PL" sz="7200" dirty="0"/>
              <a:t> jednostek z całej partii.</a:t>
            </a:r>
          </a:p>
          <a:p>
            <a:pPr marL="0" indent="0">
              <a:buNone/>
            </a:pPr>
            <a:r>
              <a:rPr lang="pl-PL" sz="7200" b="1" dirty="0"/>
              <a:t>Badanie próby</a:t>
            </a:r>
            <a:endParaRPr lang="pl-PL" sz="7200" dirty="0"/>
          </a:p>
          <a:p>
            <a:pPr marL="503971" lvl="1" indent="0">
              <a:buNone/>
            </a:pPr>
            <a:r>
              <a:rPr lang="pl-PL" sz="7200" dirty="0"/>
              <a:t>Zbadaj każdą jednostkę i porównaj wynik z wartością </a:t>
            </a:r>
            <a:r>
              <a:rPr lang="pl-PL" sz="7200" b="1" dirty="0"/>
              <a:t>m</a:t>
            </a:r>
            <a:r>
              <a:rPr lang="pl-PL" sz="7200" dirty="0"/>
              <a:t>.</a:t>
            </a:r>
          </a:p>
          <a:p>
            <a:pPr marL="503971" lvl="1" indent="0">
              <a:buNone/>
            </a:pPr>
            <a:r>
              <a:rPr lang="pl-PL" sz="7200" dirty="0"/>
              <a:t>Każda jednostka z wynikiem &gt; m jest uznana za </a:t>
            </a:r>
            <a:r>
              <a:rPr lang="pl-PL" sz="7200" b="1" dirty="0"/>
              <a:t>niezgodną</a:t>
            </a:r>
            <a:r>
              <a:rPr lang="pl-PL" sz="7200" dirty="0"/>
              <a:t>.</a:t>
            </a:r>
          </a:p>
          <a:p>
            <a:pPr marL="0" indent="0">
              <a:buNone/>
            </a:pPr>
            <a:r>
              <a:rPr lang="pl-PL" sz="7200" b="1" dirty="0"/>
              <a:t>Decyzja</a:t>
            </a:r>
            <a:endParaRPr lang="pl-PL" sz="7200" dirty="0"/>
          </a:p>
          <a:p>
            <a:pPr marL="503971" lvl="1" indent="0">
              <a:buNone/>
            </a:pPr>
            <a:r>
              <a:rPr lang="pl-PL" sz="7200" dirty="0"/>
              <a:t>Jeśli liczba niezgodnych próbek ≤ </a:t>
            </a:r>
            <a:r>
              <a:rPr lang="pl-PL" sz="7200" b="1" dirty="0"/>
              <a:t>c</a:t>
            </a:r>
            <a:r>
              <a:rPr lang="pl-PL" sz="7200" dirty="0"/>
              <a:t> → </a:t>
            </a:r>
            <a:r>
              <a:rPr lang="pl-PL" sz="7200" b="1" dirty="0"/>
              <a:t>partia przyjęta</a:t>
            </a:r>
            <a:r>
              <a:rPr lang="pl-PL" sz="7200" dirty="0"/>
              <a:t>.</a:t>
            </a:r>
          </a:p>
          <a:p>
            <a:pPr marL="503971" lvl="1" indent="0">
              <a:buNone/>
            </a:pPr>
            <a:r>
              <a:rPr lang="pl-PL" sz="7200" dirty="0"/>
              <a:t>Jeśli liczba niezgodnych próbek &gt; </a:t>
            </a:r>
            <a:r>
              <a:rPr lang="pl-PL" sz="7200" b="1" dirty="0"/>
              <a:t>c</a:t>
            </a:r>
            <a:r>
              <a:rPr lang="pl-PL" sz="7200" dirty="0"/>
              <a:t> → </a:t>
            </a:r>
            <a:r>
              <a:rPr lang="pl-PL" sz="7200" b="1" dirty="0"/>
              <a:t>partia odrzucona</a:t>
            </a:r>
            <a:r>
              <a:rPr lang="pl-PL" sz="7200" dirty="0"/>
              <a:t>.</a:t>
            </a:r>
          </a:p>
          <a:p>
            <a:pPr marL="0" indent="0">
              <a:buNone/>
            </a:pPr>
            <a:endParaRPr lang="pl-PL" dirty="0"/>
          </a:p>
        </p:txBody>
      </p:sp>
      <p:sp>
        <p:nvSpPr>
          <p:cNvPr id="4" name="Symbol zastępczy numeru slajdu 3">
            <a:extLst>
              <a:ext uri="{FF2B5EF4-FFF2-40B4-BE49-F238E27FC236}">
                <a16:creationId xmlns:a16="http://schemas.microsoft.com/office/drawing/2014/main" id="{46DC0248-05B0-8FB7-CE97-1A18F9F3A342}"/>
              </a:ext>
            </a:extLst>
          </p:cNvPr>
          <p:cNvSpPr>
            <a:spLocks noGrp="1"/>
          </p:cNvSpPr>
          <p:nvPr>
            <p:ph type="sldNum" sz="quarter" idx="10"/>
          </p:nvPr>
        </p:nvSpPr>
        <p:spPr/>
        <p:txBody>
          <a:bodyPr/>
          <a:lstStyle/>
          <a:p>
            <a:fld id="{EB4015AA-59F6-416B-87A6-8E3D940284E2}" type="slidenum">
              <a:rPr lang="pl-PL" smtClean="0"/>
              <a:pPr/>
              <a:t>38</a:t>
            </a:fld>
            <a:endParaRPr lang="pl-PL" dirty="0"/>
          </a:p>
        </p:txBody>
      </p:sp>
    </p:spTree>
    <p:extLst>
      <p:ext uri="{BB962C8B-B14F-4D97-AF65-F5344CB8AC3E}">
        <p14:creationId xmlns:p14="http://schemas.microsoft.com/office/powerpoint/2010/main" val="33315434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4628D24-C2FE-D4AF-B31B-19AEE9ECCC77}"/>
              </a:ext>
            </a:extLst>
          </p:cNvPr>
          <p:cNvSpPr>
            <a:spLocks noGrp="1"/>
          </p:cNvSpPr>
          <p:nvPr>
            <p:ph type="title"/>
          </p:nvPr>
        </p:nvSpPr>
        <p:spPr/>
        <p:txBody>
          <a:bodyPr/>
          <a:lstStyle/>
          <a:p>
            <a:endParaRPr lang="pl-PL"/>
          </a:p>
        </p:txBody>
      </p:sp>
      <p:sp>
        <p:nvSpPr>
          <p:cNvPr id="4" name="Symbol zastępczy numeru slajdu 3">
            <a:extLst>
              <a:ext uri="{FF2B5EF4-FFF2-40B4-BE49-F238E27FC236}">
                <a16:creationId xmlns:a16="http://schemas.microsoft.com/office/drawing/2014/main" id="{E4A0BA53-73DB-7EB7-F635-685B57DA14A5}"/>
              </a:ext>
            </a:extLst>
          </p:cNvPr>
          <p:cNvSpPr>
            <a:spLocks noGrp="1"/>
          </p:cNvSpPr>
          <p:nvPr>
            <p:ph type="sldNum" sz="quarter" idx="10"/>
          </p:nvPr>
        </p:nvSpPr>
        <p:spPr/>
        <p:txBody>
          <a:bodyPr/>
          <a:lstStyle/>
          <a:p>
            <a:fld id="{EB4015AA-59F6-416B-87A6-8E3D940284E2}" type="slidenum">
              <a:rPr lang="pl-PL" smtClean="0"/>
              <a:pPr/>
              <a:t>39</a:t>
            </a:fld>
            <a:endParaRPr lang="pl-PL" dirty="0"/>
          </a:p>
        </p:txBody>
      </p:sp>
      <p:pic>
        <p:nvPicPr>
          <p:cNvPr id="2050" name="Picture 2">
            <a:extLst>
              <a:ext uri="{FF2B5EF4-FFF2-40B4-BE49-F238E27FC236}">
                <a16:creationId xmlns:a16="http://schemas.microsoft.com/office/drawing/2014/main" id="{3B709492-AE60-D682-2F7D-0EA59489AF3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85923" y="1979613"/>
            <a:ext cx="3119966" cy="4679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560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12118C9C-56A6-4451-8007-C4E5EE3584FA}"/>
              </a:ext>
            </a:extLst>
          </p:cNvPr>
          <p:cNvSpPr>
            <a:spLocks noGrp="1"/>
          </p:cNvSpPr>
          <p:nvPr>
            <p:ph type="title"/>
          </p:nvPr>
        </p:nvSpPr>
        <p:spPr/>
        <p:txBody>
          <a:bodyPr/>
          <a:lstStyle/>
          <a:p>
            <a:r>
              <a:rPr lang="pl-PL" dirty="0"/>
              <a:t>Podstawowe pojęcia</a:t>
            </a:r>
          </a:p>
        </p:txBody>
      </p:sp>
      <p:sp>
        <p:nvSpPr>
          <p:cNvPr id="6" name="Symbol zastępczy zawartości 5">
            <a:extLst>
              <a:ext uri="{FF2B5EF4-FFF2-40B4-BE49-F238E27FC236}">
                <a16:creationId xmlns:a16="http://schemas.microsoft.com/office/drawing/2014/main" id="{2AC9AC38-9DEA-4AE6-A16D-10E49FAEB80E}"/>
              </a:ext>
            </a:extLst>
          </p:cNvPr>
          <p:cNvSpPr>
            <a:spLocks noGrp="1"/>
          </p:cNvSpPr>
          <p:nvPr>
            <p:ph idx="1"/>
          </p:nvPr>
        </p:nvSpPr>
        <p:spPr>
          <a:xfrm>
            <a:off x="809402" y="1977868"/>
            <a:ext cx="8640382" cy="4680002"/>
          </a:xfrm>
        </p:spPr>
        <p:txBody>
          <a:bodyPr>
            <a:normAutofit/>
          </a:bodyPr>
          <a:lstStyle/>
          <a:p>
            <a:pPr>
              <a:buFont typeface="Arial" panose="020B0604020202020204" pitchFamily="34" charset="0"/>
              <a:buChar char="•"/>
            </a:pPr>
            <a:r>
              <a:rPr lang="pl-PL" b="1" dirty="0"/>
              <a:t>Próbka</a:t>
            </a:r>
            <a:r>
              <a:rPr lang="pl-PL" dirty="0"/>
              <a:t> - to część materiału, który podlega bezpośrednio badaniu ze względu na daną cechę i ma podstawie którego orzeka się o kształtowaniu się wartości tej cechy w całym materiale</a:t>
            </a:r>
          </a:p>
          <a:p>
            <a:pPr>
              <a:buFont typeface="Arial" panose="020B0604020202020204" pitchFamily="34" charset="0"/>
              <a:buChar char="•"/>
            </a:pPr>
            <a:r>
              <a:rPr lang="pl-PL" dirty="0"/>
              <a:t>Próbka jest reprezentatywna dla partii</a:t>
            </a:r>
          </a:p>
          <a:p>
            <a:endParaRPr lang="pl-PL" dirty="0"/>
          </a:p>
          <a:p>
            <a:pPr marL="0" indent="0">
              <a:buNone/>
            </a:pPr>
            <a:endParaRPr lang="pl-PL" sz="16600" dirty="0"/>
          </a:p>
        </p:txBody>
      </p:sp>
      <p:sp>
        <p:nvSpPr>
          <p:cNvPr id="4" name="Symbol zastępczy daty 3">
            <a:extLst>
              <a:ext uri="{FF2B5EF4-FFF2-40B4-BE49-F238E27FC236}">
                <a16:creationId xmlns:a16="http://schemas.microsoft.com/office/drawing/2014/main" id="{D315552F-3A1D-4DE6-AEF3-01B8E89D2ADE}"/>
              </a:ext>
            </a:extLst>
          </p:cNvPr>
          <p:cNvSpPr>
            <a:spLocks noGrp="1"/>
          </p:cNvSpPr>
          <p:nvPr>
            <p:ph type="dt" sz="half" idx="4294967295"/>
          </p:nvPr>
        </p:nvSpPr>
        <p:spPr>
          <a:xfrm>
            <a:off x="8891588" y="539750"/>
            <a:ext cx="1800225" cy="366713"/>
          </a:xfrm>
          <a:prstGeom prst="rect">
            <a:avLst/>
          </a:prstGeom>
        </p:spPr>
        <p:txBody>
          <a:bodyPr/>
          <a:lstStyle/>
          <a:p>
            <a:fld id="{D857886D-A165-4D54-8DB0-CE6586ECA8EC}" type="datetime1">
              <a:rPr lang="pl-PL" smtClean="0"/>
              <a:t>11.09.2025</a:t>
            </a:fld>
            <a:endParaRPr lang="pl-PL" dirty="0"/>
          </a:p>
        </p:txBody>
      </p:sp>
    </p:spTree>
    <p:extLst>
      <p:ext uri="{BB962C8B-B14F-4D97-AF65-F5344CB8AC3E}">
        <p14:creationId xmlns:p14="http://schemas.microsoft.com/office/powerpoint/2010/main" val="38529927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4FB6F0F-6042-6186-F7CD-062D3E177143}"/>
              </a:ext>
            </a:extLst>
          </p:cNvPr>
          <p:cNvSpPr>
            <a:spLocks noGrp="1"/>
          </p:cNvSpPr>
          <p:nvPr>
            <p:ph type="title"/>
          </p:nvPr>
        </p:nvSpPr>
        <p:spPr/>
        <p:txBody>
          <a:bodyPr/>
          <a:lstStyle/>
          <a:p>
            <a:r>
              <a:rPr lang="pl-PL" dirty="0"/>
              <a:t>Mikrobiologia żywności </a:t>
            </a:r>
          </a:p>
        </p:txBody>
      </p:sp>
      <p:sp>
        <p:nvSpPr>
          <p:cNvPr id="3" name="Symbol zastępczy zawartości 2">
            <a:extLst>
              <a:ext uri="{FF2B5EF4-FFF2-40B4-BE49-F238E27FC236}">
                <a16:creationId xmlns:a16="http://schemas.microsoft.com/office/drawing/2014/main" id="{1A22FCAC-F294-4179-26FA-C95DA2B78DD8}"/>
              </a:ext>
            </a:extLst>
          </p:cNvPr>
          <p:cNvSpPr>
            <a:spLocks noGrp="1"/>
          </p:cNvSpPr>
          <p:nvPr>
            <p:ph idx="1"/>
          </p:nvPr>
        </p:nvSpPr>
        <p:spPr/>
        <p:txBody>
          <a:bodyPr/>
          <a:lstStyle/>
          <a:p>
            <a:r>
              <a:rPr lang="pl-PL" dirty="0"/>
              <a:t>W planie trójklasowym wyróżnia się </a:t>
            </a:r>
            <a:r>
              <a:rPr lang="pl-PL" b="1" dirty="0"/>
              <a:t>trzy poziomy jakości próbek</a:t>
            </a:r>
            <a:r>
              <a:rPr lang="pl-PL" dirty="0"/>
              <a:t> w zależności od liczby drobnoustrojów:</a:t>
            </a:r>
          </a:p>
          <a:p>
            <a:r>
              <a:rPr lang="pl-PL" b="1" dirty="0"/>
              <a:t>Dobra jakość</a:t>
            </a:r>
            <a:r>
              <a:rPr lang="pl-PL" dirty="0"/>
              <a:t> – wynik ≤ </a:t>
            </a:r>
            <a:r>
              <a:rPr lang="pl-PL" b="1" dirty="0"/>
              <a:t>m</a:t>
            </a:r>
            <a:br>
              <a:rPr lang="pl-PL" dirty="0"/>
            </a:br>
            <a:r>
              <a:rPr lang="pl-PL" dirty="0"/>
              <a:t>→ próbka uznana za </a:t>
            </a:r>
            <a:r>
              <a:rPr lang="pl-PL" b="1" dirty="0"/>
              <a:t>zgodną</a:t>
            </a:r>
            <a:r>
              <a:rPr lang="pl-PL" dirty="0"/>
              <a:t>.</a:t>
            </a:r>
          </a:p>
          <a:p>
            <a:r>
              <a:rPr lang="pl-PL" b="1" dirty="0"/>
              <a:t>Jakość marginalna (warunkowo akceptowalna)</a:t>
            </a:r>
            <a:r>
              <a:rPr lang="pl-PL" dirty="0"/>
              <a:t> – wynik &gt; </a:t>
            </a:r>
            <a:r>
              <a:rPr lang="pl-PL" b="1" dirty="0"/>
              <a:t>m</a:t>
            </a:r>
            <a:r>
              <a:rPr lang="pl-PL" dirty="0"/>
              <a:t>, ale &lt; </a:t>
            </a:r>
            <a:r>
              <a:rPr lang="pl-PL" b="1" dirty="0"/>
              <a:t>M</a:t>
            </a:r>
            <a:br>
              <a:rPr lang="pl-PL" dirty="0"/>
            </a:br>
            <a:r>
              <a:rPr lang="pl-PL" dirty="0"/>
              <a:t>→ próbka nie jest idealna, ale pewna liczba takich przypadków może być tolerowana.</a:t>
            </a:r>
          </a:p>
          <a:p>
            <a:pPr lvl="1"/>
            <a:r>
              <a:rPr lang="pl-PL" dirty="0"/>
              <a:t>Maksymalna dopuszczalna liczba takich próbek to </a:t>
            </a:r>
            <a:r>
              <a:rPr lang="pl-PL" b="1" dirty="0"/>
              <a:t>c</a:t>
            </a:r>
            <a:r>
              <a:rPr lang="pl-PL" dirty="0"/>
              <a:t>.</a:t>
            </a:r>
          </a:p>
          <a:p>
            <a:r>
              <a:rPr lang="pl-PL" b="1" dirty="0"/>
              <a:t>Jakość niedopuszczalna</a:t>
            </a:r>
            <a:r>
              <a:rPr lang="pl-PL" dirty="0"/>
              <a:t> – wynik ≥ </a:t>
            </a:r>
            <a:r>
              <a:rPr lang="pl-PL" b="1" dirty="0"/>
              <a:t>M</a:t>
            </a:r>
            <a:br>
              <a:rPr lang="pl-PL" dirty="0"/>
            </a:br>
            <a:r>
              <a:rPr lang="pl-PL" dirty="0"/>
              <a:t>→ żadna próbka nie może przekroczyć tego poziomu; jeśli choć jedna tak się kwalifikuje, partia </a:t>
            </a:r>
            <a:r>
              <a:rPr lang="pl-PL" b="1" dirty="0"/>
              <a:t>musi być odrzucona</a:t>
            </a:r>
            <a:r>
              <a:rPr lang="pl-PL" dirty="0"/>
              <a:t>.</a:t>
            </a:r>
          </a:p>
          <a:p>
            <a:endParaRPr lang="pl-PL" dirty="0"/>
          </a:p>
        </p:txBody>
      </p:sp>
      <p:sp>
        <p:nvSpPr>
          <p:cNvPr id="4" name="Symbol zastępczy numeru slajdu 3">
            <a:extLst>
              <a:ext uri="{FF2B5EF4-FFF2-40B4-BE49-F238E27FC236}">
                <a16:creationId xmlns:a16="http://schemas.microsoft.com/office/drawing/2014/main" id="{F5745C55-FB5E-AC13-359E-B2F4C779E21B}"/>
              </a:ext>
            </a:extLst>
          </p:cNvPr>
          <p:cNvSpPr>
            <a:spLocks noGrp="1"/>
          </p:cNvSpPr>
          <p:nvPr>
            <p:ph type="sldNum" sz="quarter" idx="10"/>
          </p:nvPr>
        </p:nvSpPr>
        <p:spPr/>
        <p:txBody>
          <a:bodyPr/>
          <a:lstStyle/>
          <a:p>
            <a:fld id="{EB4015AA-59F6-416B-87A6-8E3D940284E2}" type="slidenum">
              <a:rPr lang="pl-PL" smtClean="0"/>
              <a:pPr/>
              <a:t>40</a:t>
            </a:fld>
            <a:endParaRPr lang="pl-PL" dirty="0"/>
          </a:p>
        </p:txBody>
      </p:sp>
    </p:spTree>
    <p:extLst>
      <p:ext uri="{BB962C8B-B14F-4D97-AF65-F5344CB8AC3E}">
        <p14:creationId xmlns:p14="http://schemas.microsoft.com/office/powerpoint/2010/main" val="2737465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B5A7E28-F796-2EBE-7559-3EC8B8B085E3}"/>
              </a:ext>
            </a:extLst>
          </p:cNvPr>
          <p:cNvSpPr>
            <a:spLocks noGrp="1"/>
          </p:cNvSpPr>
          <p:nvPr>
            <p:ph type="title"/>
          </p:nvPr>
        </p:nvSpPr>
        <p:spPr>
          <a:xfrm>
            <a:off x="953418" y="395461"/>
            <a:ext cx="8640381" cy="1080001"/>
          </a:xfrm>
        </p:spPr>
        <p:txBody>
          <a:bodyPr/>
          <a:lstStyle/>
          <a:p>
            <a:r>
              <a:rPr lang="pl-PL" dirty="0"/>
              <a:t>Mikrobiologia żywności</a:t>
            </a:r>
          </a:p>
        </p:txBody>
      </p:sp>
      <p:sp>
        <p:nvSpPr>
          <p:cNvPr id="3" name="Symbol zastępczy zawartości 2">
            <a:extLst>
              <a:ext uri="{FF2B5EF4-FFF2-40B4-BE49-F238E27FC236}">
                <a16:creationId xmlns:a16="http://schemas.microsoft.com/office/drawing/2014/main" id="{6699FD84-FB59-3AA5-A83B-3C7C24CED6B7}"/>
              </a:ext>
            </a:extLst>
          </p:cNvPr>
          <p:cNvSpPr>
            <a:spLocks noGrp="1"/>
          </p:cNvSpPr>
          <p:nvPr>
            <p:ph idx="1"/>
          </p:nvPr>
        </p:nvSpPr>
        <p:spPr>
          <a:xfrm>
            <a:off x="1025907" y="971525"/>
            <a:ext cx="8640382" cy="6120680"/>
          </a:xfrm>
        </p:spPr>
        <p:txBody>
          <a:bodyPr>
            <a:normAutofit fontScale="47500" lnSpcReduction="20000"/>
          </a:bodyPr>
          <a:lstStyle/>
          <a:p>
            <a:pPr marL="0" indent="0">
              <a:lnSpc>
                <a:spcPct val="120000"/>
              </a:lnSpc>
              <a:buNone/>
            </a:pPr>
            <a:r>
              <a:rPr lang="pl-PL" sz="2900" dirty="0"/>
              <a:t>Plan trójklasowy opisuje cztery wartości:</a:t>
            </a:r>
          </a:p>
          <a:p>
            <a:pPr marL="0" indent="0">
              <a:lnSpc>
                <a:spcPct val="120000"/>
              </a:lnSpc>
              <a:buNone/>
            </a:pPr>
            <a:r>
              <a:rPr lang="pl-PL" sz="2900" b="1" dirty="0"/>
              <a:t>n</a:t>
            </a:r>
            <a:r>
              <a:rPr lang="pl-PL" sz="2900" dirty="0"/>
              <a:t> → liczba badanych próbek,</a:t>
            </a:r>
          </a:p>
          <a:p>
            <a:pPr marL="0" indent="0">
              <a:lnSpc>
                <a:spcPct val="120000"/>
              </a:lnSpc>
              <a:buNone/>
            </a:pPr>
            <a:r>
              <a:rPr lang="pl-PL" sz="2900" b="1" dirty="0"/>
              <a:t>c</a:t>
            </a:r>
            <a:r>
              <a:rPr lang="pl-PL" sz="2900" dirty="0"/>
              <a:t> → maksymalna liczba próbek o jakości marginalnej,</a:t>
            </a:r>
          </a:p>
          <a:p>
            <a:pPr marL="0" indent="0">
              <a:lnSpc>
                <a:spcPct val="120000"/>
              </a:lnSpc>
              <a:buNone/>
            </a:pPr>
            <a:r>
              <a:rPr lang="pl-PL" sz="2900" b="1" dirty="0"/>
              <a:t>m</a:t>
            </a:r>
            <a:r>
              <a:rPr lang="pl-PL" sz="2900" dirty="0"/>
              <a:t> → granica między jakością dobrą a marginalną,</a:t>
            </a:r>
          </a:p>
          <a:p>
            <a:pPr marL="0" indent="0">
              <a:lnSpc>
                <a:spcPct val="120000"/>
              </a:lnSpc>
              <a:buNone/>
            </a:pPr>
            <a:r>
              <a:rPr lang="pl-PL" sz="2900" b="1" dirty="0"/>
              <a:t>M</a:t>
            </a:r>
            <a:r>
              <a:rPr lang="pl-PL" sz="2900" dirty="0"/>
              <a:t> → granica nieprzekraczalna (jakość niedopuszczalna).</a:t>
            </a:r>
          </a:p>
          <a:p>
            <a:pPr marL="0" indent="0">
              <a:lnSpc>
                <a:spcPct val="120000"/>
              </a:lnSpc>
              <a:buNone/>
            </a:pPr>
            <a:r>
              <a:rPr lang="pl-PL" sz="2900" b="1" dirty="0"/>
              <a:t>Zasady podejmowania decyzji</a:t>
            </a:r>
          </a:p>
          <a:p>
            <a:pPr marL="0" indent="0">
              <a:lnSpc>
                <a:spcPct val="120000"/>
              </a:lnSpc>
              <a:buNone/>
            </a:pPr>
            <a:r>
              <a:rPr lang="pl-PL" sz="2900" dirty="0"/>
              <a:t>Po przebadaniu próby o wielkości </a:t>
            </a:r>
            <a:r>
              <a:rPr lang="pl-PL" sz="2900" b="1" dirty="0"/>
              <a:t>n</a:t>
            </a:r>
            <a:r>
              <a:rPr lang="pl-PL" sz="2900" dirty="0"/>
              <a:t>:</a:t>
            </a:r>
          </a:p>
          <a:p>
            <a:pPr marL="0" indent="0">
              <a:lnSpc>
                <a:spcPct val="120000"/>
              </a:lnSpc>
              <a:buNone/>
            </a:pPr>
            <a:r>
              <a:rPr lang="pl-PL" sz="2900" dirty="0"/>
              <a:t>Jeśli </a:t>
            </a:r>
            <a:r>
              <a:rPr lang="pl-PL" sz="2900" b="1" dirty="0"/>
              <a:t>jakakolwiek próbka ≥ M</a:t>
            </a:r>
            <a:r>
              <a:rPr lang="pl-PL" sz="2900" dirty="0"/>
              <a:t> → </a:t>
            </a:r>
            <a:r>
              <a:rPr lang="pl-PL" sz="2900" b="1" dirty="0"/>
              <a:t>partia odrzucona</a:t>
            </a:r>
            <a:r>
              <a:rPr lang="pl-PL" sz="2900" dirty="0"/>
              <a:t>.</a:t>
            </a:r>
          </a:p>
          <a:p>
            <a:pPr marL="0" indent="0">
              <a:lnSpc>
                <a:spcPct val="120000"/>
              </a:lnSpc>
              <a:buNone/>
            </a:pPr>
            <a:r>
              <a:rPr lang="pl-PL" sz="2900" dirty="0"/>
              <a:t>Jeśli liczba próbek </a:t>
            </a:r>
            <a:r>
              <a:rPr lang="pl-PL" sz="2900" b="1" dirty="0"/>
              <a:t>m &lt; wynik &lt; M</a:t>
            </a:r>
            <a:r>
              <a:rPr lang="pl-PL" sz="2900" dirty="0"/>
              <a:t> (marginalnych) &gt; </a:t>
            </a:r>
            <a:r>
              <a:rPr lang="pl-PL" sz="2900" b="1" dirty="0"/>
              <a:t>c</a:t>
            </a:r>
            <a:r>
              <a:rPr lang="pl-PL" sz="2900" dirty="0"/>
              <a:t> → </a:t>
            </a:r>
            <a:r>
              <a:rPr lang="pl-PL" sz="2900" b="1" dirty="0"/>
              <a:t>partia odrzucona</a:t>
            </a:r>
            <a:r>
              <a:rPr lang="pl-PL" sz="2900" dirty="0"/>
              <a:t>.</a:t>
            </a:r>
          </a:p>
          <a:p>
            <a:pPr marL="0" indent="0">
              <a:lnSpc>
                <a:spcPct val="120000"/>
              </a:lnSpc>
              <a:buNone/>
            </a:pPr>
            <a:r>
              <a:rPr lang="pl-PL" sz="2900" dirty="0"/>
              <a:t>Jeśli liczba próbek marginalnych ≤ </a:t>
            </a:r>
            <a:r>
              <a:rPr lang="pl-PL" sz="2900" b="1" dirty="0"/>
              <a:t>c</a:t>
            </a:r>
            <a:r>
              <a:rPr lang="pl-PL" sz="2900" dirty="0"/>
              <a:t> i żadna nie przekracza </a:t>
            </a:r>
            <a:r>
              <a:rPr lang="pl-PL" sz="2900" b="1" dirty="0"/>
              <a:t>M</a:t>
            </a:r>
            <a:r>
              <a:rPr lang="pl-PL" sz="2900" dirty="0"/>
              <a:t> → </a:t>
            </a:r>
            <a:r>
              <a:rPr lang="pl-PL" sz="2900" b="1" dirty="0"/>
              <a:t>partia przyjęta</a:t>
            </a:r>
            <a:r>
              <a:rPr lang="pl-PL" sz="2900" dirty="0"/>
              <a:t>.</a:t>
            </a:r>
          </a:p>
          <a:p>
            <a:pPr marL="0" indent="0">
              <a:lnSpc>
                <a:spcPct val="120000"/>
              </a:lnSpc>
              <a:buNone/>
            </a:pPr>
            <a:r>
              <a:rPr lang="pl-PL" sz="2900" b="1" dirty="0"/>
              <a:t>Podsumowanie – schemat decyzyjny</a:t>
            </a:r>
          </a:p>
          <a:p>
            <a:pPr marL="0" indent="0">
              <a:lnSpc>
                <a:spcPct val="120000"/>
              </a:lnSpc>
              <a:buNone/>
            </a:pPr>
            <a:r>
              <a:rPr lang="pl-PL" sz="2900" b="1" dirty="0"/>
              <a:t>n, c, m, M</a:t>
            </a:r>
            <a:r>
              <a:rPr lang="pl-PL" sz="2900" dirty="0"/>
              <a:t> ustalone.</a:t>
            </a:r>
          </a:p>
          <a:p>
            <a:pPr marL="0" indent="0">
              <a:lnSpc>
                <a:spcPct val="120000"/>
              </a:lnSpc>
              <a:buNone/>
            </a:pPr>
            <a:r>
              <a:rPr lang="pl-PL" sz="2900" dirty="0"/>
              <a:t>Pobierz próbkę </a:t>
            </a:r>
            <a:r>
              <a:rPr lang="pl-PL" sz="2900" b="1" dirty="0"/>
              <a:t>n</a:t>
            </a:r>
            <a:r>
              <a:rPr lang="pl-PL" sz="2900" dirty="0"/>
              <a:t>.</a:t>
            </a:r>
          </a:p>
          <a:p>
            <a:pPr marL="0" indent="0">
              <a:lnSpc>
                <a:spcPct val="120000"/>
              </a:lnSpc>
              <a:buNone/>
            </a:pPr>
            <a:r>
              <a:rPr lang="pl-PL" sz="2900" dirty="0"/>
              <a:t>Zbadaj wszystkie jednostki:</a:t>
            </a:r>
          </a:p>
          <a:p>
            <a:pPr marL="503971" lvl="1" indent="0">
              <a:lnSpc>
                <a:spcPct val="120000"/>
              </a:lnSpc>
              <a:buNone/>
            </a:pPr>
            <a:r>
              <a:rPr lang="pl-PL" sz="2900" dirty="0"/>
              <a:t>wynik ≤ m → dobra jakość</a:t>
            </a:r>
          </a:p>
          <a:p>
            <a:pPr marL="503971" lvl="1" indent="0">
              <a:lnSpc>
                <a:spcPct val="120000"/>
              </a:lnSpc>
              <a:buNone/>
            </a:pPr>
            <a:r>
              <a:rPr lang="pl-PL" sz="2900" dirty="0"/>
              <a:t>m &lt; wynik &lt; M → jakość marginalna</a:t>
            </a:r>
          </a:p>
          <a:p>
            <a:pPr marL="503971" lvl="1" indent="0">
              <a:lnSpc>
                <a:spcPct val="120000"/>
              </a:lnSpc>
              <a:buNone/>
            </a:pPr>
            <a:r>
              <a:rPr lang="pl-PL" sz="2900" dirty="0"/>
              <a:t>wynik ≥ M → odrzucenie partii natychmiast</a:t>
            </a:r>
          </a:p>
          <a:p>
            <a:pPr marL="0" indent="0">
              <a:lnSpc>
                <a:spcPct val="120000"/>
              </a:lnSpc>
              <a:buNone/>
            </a:pPr>
            <a:r>
              <a:rPr lang="pl-PL" sz="2900" dirty="0"/>
              <a:t>Decyzja końcowa: przyjęcie tylko wtedy, gdy liczba marginalnych ≤ c i żadna próbka nie przekracza </a:t>
            </a:r>
            <a:r>
              <a:rPr lang="pl-PL" sz="2900" b="1" dirty="0"/>
              <a:t>M</a:t>
            </a:r>
            <a:r>
              <a:rPr lang="pl-PL" sz="2900" dirty="0"/>
              <a:t>.</a:t>
            </a:r>
          </a:p>
          <a:p>
            <a:pPr marL="0" indent="0">
              <a:lnSpc>
                <a:spcPct val="120000"/>
              </a:lnSpc>
              <a:buNone/>
            </a:pPr>
            <a:endParaRPr lang="pl-PL" dirty="0"/>
          </a:p>
        </p:txBody>
      </p:sp>
      <p:sp>
        <p:nvSpPr>
          <p:cNvPr id="4" name="Symbol zastępczy numeru slajdu 3">
            <a:extLst>
              <a:ext uri="{FF2B5EF4-FFF2-40B4-BE49-F238E27FC236}">
                <a16:creationId xmlns:a16="http://schemas.microsoft.com/office/drawing/2014/main" id="{2EA371CD-4532-8372-FDED-0FFED84F0D01}"/>
              </a:ext>
            </a:extLst>
          </p:cNvPr>
          <p:cNvSpPr>
            <a:spLocks noGrp="1"/>
          </p:cNvSpPr>
          <p:nvPr>
            <p:ph type="sldNum" sz="quarter" idx="10"/>
          </p:nvPr>
        </p:nvSpPr>
        <p:spPr/>
        <p:txBody>
          <a:bodyPr/>
          <a:lstStyle/>
          <a:p>
            <a:fld id="{EB4015AA-59F6-416B-87A6-8E3D940284E2}" type="slidenum">
              <a:rPr lang="pl-PL" smtClean="0"/>
              <a:pPr/>
              <a:t>41</a:t>
            </a:fld>
            <a:endParaRPr lang="pl-PL" dirty="0"/>
          </a:p>
        </p:txBody>
      </p:sp>
    </p:spTree>
    <p:extLst>
      <p:ext uri="{BB962C8B-B14F-4D97-AF65-F5344CB8AC3E}">
        <p14:creationId xmlns:p14="http://schemas.microsoft.com/office/powerpoint/2010/main" val="21689736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D138B75-80FC-3471-03C4-63A11330F3A1}"/>
              </a:ext>
            </a:extLst>
          </p:cNvPr>
          <p:cNvSpPr>
            <a:spLocks noGrp="1"/>
          </p:cNvSpPr>
          <p:nvPr>
            <p:ph type="title"/>
          </p:nvPr>
        </p:nvSpPr>
        <p:spPr/>
        <p:txBody>
          <a:bodyPr/>
          <a:lstStyle/>
          <a:p>
            <a:r>
              <a:rPr lang="pl-PL" dirty="0"/>
              <a:t>Mikrobiologia żywności </a:t>
            </a:r>
          </a:p>
        </p:txBody>
      </p:sp>
      <p:sp>
        <p:nvSpPr>
          <p:cNvPr id="3" name="Symbol zastępczy zawartości 2">
            <a:extLst>
              <a:ext uri="{FF2B5EF4-FFF2-40B4-BE49-F238E27FC236}">
                <a16:creationId xmlns:a16="http://schemas.microsoft.com/office/drawing/2014/main" id="{9BF1F7F4-D101-F01B-0BBF-CB1B03328572}"/>
              </a:ext>
            </a:extLst>
          </p:cNvPr>
          <p:cNvSpPr>
            <a:spLocks noGrp="1"/>
          </p:cNvSpPr>
          <p:nvPr>
            <p:ph idx="1"/>
          </p:nvPr>
        </p:nvSpPr>
        <p:spPr/>
        <p:txBody>
          <a:bodyPr/>
          <a:lstStyle/>
          <a:p>
            <a:r>
              <a:rPr lang="pl-PL" dirty="0"/>
              <a:t>Powyższy sposób pobierania próbek jest  szczególnie przydatne w sytuacjach regulacyjnych, przy kontroli granicznej oraz w innych przypadkach ukierunkowanych na ochronę konsumenta, gdy dostępne są ograniczone informacje dotyczące historii mikrobiologicznej partii.</a:t>
            </a:r>
          </a:p>
          <a:p>
            <a:r>
              <a:rPr lang="pl-PL" dirty="0"/>
              <a:t>Plany te są </a:t>
            </a:r>
            <a:r>
              <a:rPr lang="pl-PL" b="1" dirty="0"/>
              <a:t>niezależne od wielkości partii</a:t>
            </a:r>
            <a:r>
              <a:rPr lang="pl-PL" dirty="0"/>
              <a:t>, o ile partia jest duża w porównaniu z wielkością próby. Zależność pomiędzy wielkością próby a wielkością partii staje się istotna jedynie wtedy, gdy wielkość próby stanowi około jedną dziesiątą partii – sytuacja ta rzadko występuje w przypadku bakteriologicznej kontroli żywności.</a:t>
            </a:r>
          </a:p>
          <a:p>
            <a:endParaRPr lang="pl-PL" dirty="0"/>
          </a:p>
        </p:txBody>
      </p:sp>
      <p:sp>
        <p:nvSpPr>
          <p:cNvPr id="4" name="Symbol zastępczy numeru slajdu 3">
            <a:extLst>
              <a:ext uri="{FF2B5EF4-FFF2-40B4-BE49-F238E27FC236}">
                <a16:creationId xmlns:a16="http://schemas.microsoft.com/office/drawing/2014/main" id="{41FEDC8B-6447-9E57-413A-7F7778E5B809}"/>
              </a:ext>
            </a:extLst>
          </p:cNvPr>
          <p:cNvSpPr>
            <a:spLocks noGrp="1"/>
          </p:cNvSpPr>
          <p:nvPr>
            <p:ph type="sldNum" sz="quarter" idx="10"/>
          </p:nvPr>
        </p:nvSpPr>
        <p:spPr/>
        <p:txBody>
          <a:bodyPr/>
          <a:lstStyle/>
          <a:p>
            <a:fld id="{EB4015AA-59F6-416B-87A6-8E3D940284E2}" type="slidenum">
              <a:rPr lang="pl-PL" smtClean="0"/>
              <a:pPr/>
              <a:t>42</a:t>
            </a:fld>
            <a:endParaRPr lang="pl-PL" dirty="0"/>
          </a:p>
        </p:txBody>
      </p:sp>
    </p:spTree>
    <p:extLst>
      <p:ext uri="{BB962C8B-B14F-4D97-AF65-F5344CB8AC3E}">
        <p14:creationId xmlns:p14="http://schemas.microsoft.com/office/powerpoint/2010/main" val="3169866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B91011E-6F23-78D1-214C-A35DD2ACE091}"/>
              </a:ext>
            </a:extLst>
          </p:cNvPr>
          <p:cNvSpPr>
            <a:spLocks noGrp="1"/>
          </p:cNvSpPr>
          <p:nvPr>
            <p:ph type="title"/>
          </p:nvPr>
        </p:nvSpPr>
        <p:spPr/>
        <p:txBody>
          <a:bodyPr/>
          <a:lstStyle/>
          <a:p>
            <a:r>
              <a:rPr lang="pl-PL" dirty="0"/>
              <a:t>Mikrobiologia żywności</a:t>
            </a:r>
          </a:p>
        </p:txBody>
      </p:sp>
      <p:sp>
        <p:nvSpPr>
          <p:cNvPr id="3" name="Symbol zastępczy zawartości 2">
            <a:extLst>
              <a:ext uri="{FF2B5EF4-FFF2-40B4-BE49-F238E27FC236}">
                <a16:creationId xmlns:a16="http://schemas.microsoft.com/office/drawing/2014/main" id="{E4FDCE68-3BE5-8556-830E-42B269FD1F00}"/>
              </a:ext>
            </a:extLst>
          </p:cNvPr>
          <p:cNvSpPr>
            <a:spLocks noGrp="1"/>
          </p:cNvSpPr>
          <p:nvPr>
            <p:ph idx="1"/>
          </p:nvPr>
        </p:nvSpPr>
        <p:spPr>
          <a:xfrm>
            <a:off x="1025525" y="1547589"/>
            <a:ext cx="8640382" cy="4680002"/>
          </a:xfrm>
        </p:spPr>
        <p:txBody>
          <a:bodyPr>
            <a:noAutofit/>
          </a:bodyPr>
          <a:lstStyle/>
          <a:p>
            <a:pPr marL="0" indent="0">
              <a:buNone/>
            </a:pPr>
            <a:r>
              <a:rPr lang="pl-PL" dirty="0"/>
              <a:t>PN-EN ISO 7218:2024-12 Mikrobiologia łańcucha żywnościowego -- Wymagania ogólne i zasady badań mikrobiologicznych</a:t>
            </a:r>
          </a:p>
          <a:p>
            <a:pPr marL="0" indent="0">
              <a:buNone/>
            </a:pPr>
            <a:r>
              <a:rPr lang="pl-PL" dirty="0"/>
              <a:t>Norma ISO/TS 17728:2015 Mikrobiologia łańcucha żywnościowego — Techniki pobierania próbek do analizy mikrobiologicznej próbek żywności i pasz</a:t>
            </a:r>
          </a:p>
          <a:p>
            <a:pPr marL="0" indent="0">
              <a:buNone/>
            </a:pPr>
            <a:r>
              <a:rPr lang="pl-PL" dirty="0"/>
              <a:t>Norma PN-EN ISO 6887-1:2017-05Mikrobiologia łańcucha żywnościowego — Przygotowanie próbek do badań, zawiesiny wyjściowej i rozcieńczeń dziesięciokrotnych do badań mikrobiologicznych.  Cześć 1: Ogólne zasady przygotowania zawiesiny wyjściowej i rozcieńczeń dziesięciokrotnych</a:t>
            </a:r>
          </a:p>
          <a:p>
            <a:pPr marL="0" indent="0">
              <a:buNone/>
            </a:pPr>
            <a:r>
              <a:rPr lang="pl-PL" b="1" dirty="0"/>
              <a:t>Wymazy </a:t>
            </a:r>
          </a:p>
          <a:p>
            <a:pPr marL="0" indent="0">
              <a:buNone/>
            </a:pPr>
            <a:r>
              <a:rPr lang="pl-PL" dirty="0"/>
              <a:t>PN-EN ISO 18593:2018-08.    Mikrobiologia łańcucha żywnościowego. Horyzontalne metody   pobierania próbek z powierzchni.</a:t>
            </a:r>
          </a:p>
          <a:p>
            <a:pPr marL="0" indent="0">
              <a:buNone/>
            </a:pPr>
            <a:r>
              <a:rPr lang="pl-PL" dirty="0"/>
              <a:t>Wytyczne techniczne EURL Lm  w sprawie pobierania próbek z obszaru przetwarzania żywności I sprzętu w celu wykrywania </a:t>
            </a:r>
            <a:r>
              <a:rPr lang="pl-PL" dirty="0" err="1"/>
              <a:t>Listeria</a:t>
            </a:r>
            <a:r>
              <a:rPr lang="pl-PL" dirty="0"/>
              <a:t> </a:t>
            </a:r>
            <a:r>
              <a:rPr lang="pl-PL" dirty="0" err="1"/>
              <a:t>monocytogenes</a:t>
            </a:r>
            <a:r>
              <a:rPr lang="pl-PL" dirty="0"/>
              <a:t> wersja 4 3 października 2023 r.</a:t>
            </a:r>
          </a:p>
          <a:p>
            <a:pPr marL="0" indent="0">
              <a:buNone/>
            </a:pPr>
            <a:r>
              <a:rPr lang="pl-PL" dirty="0"/>
              <a:t>Wytyczne NIZP PZH –PIB, 2018 </a:t>
            </a:r>
          </a:p>
        </p:txBody>
      </p:sp>
      <p:sp>
        <p:nvSpPr>
          <p:cNvPr id="4" name="Symbol zastępczy numeru slajdu 3">
            <a:extLst>
              <a:ext uri="{FF2B5EF4-FFF2-40B4-BE49-F238E27FC236}">
                <a16:creationId xmlns:a16="http://schemas.microsoft.com/office/drawing/2014/main" id="{358F0D18-A1EB-B5E9-A583-F1AC5BDC3C10}"/>
              </a:ext>
            </a:extLst>
          </p:cNvPr>
          <p:cNvSpPr>
            <a:spLocks noGrp="1"/>
          </p:cNvSpPr>
          <p:nvPr>
            <p:ph type="sldNum" sz="quarter" idx="10"/>
          </p:nvPr>
        </p:nvSpPr>
        <p:spPr/>
        <p:txBody>
          <a:bodyPr/>
          <a:lstStyle/>
          <a:p>
            <a:fld id="{EB4015AA-59F6-416B-87A6-8E3D940284E2}" type="slidenum">
              <a:rPr lang="pl-PL" smtClean="0"/>
              <a:pPr/>
              <a:t>43</a:t>
            </a:fld>
            <a:endParaRPr lang="pl-PL" dirty="0"/>
          </a:p>
        </p:txBody>
      </p:sp>
    </p:spTree>
    <p:extLst>
      <p:ext uri="{BB962C8B-B14F-4D97-AF65-F5344CB8AC3E}">
        <p14:creationId xmlns:p14="http://schemas.microsoft.com/office/powerpoint/2010/main" val="38001798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C8AC176-BE25-4B51-CAD5-C4040F3916C4}"/>
              </a:ext>
            </a:extLst>
          </p:cNvPr>
          <p:cNvSpPr>
            <a:spLocks noGrp="1"/>
          </p:cNvSpPr>
          <p:nvPr>
            <p:ph type="title"/>
          </p:nvPr>
        </p:nvSpPr>
        <p:spPr/>
        <p:txBody>
          <a:bodyPr/>
          <a:lstStyle/>
          <a:p>
            <a:endParaRPr lang="pl-PL"/>
          </a:p>
        </p:txBody>
      </p:sp>
      <p:sp>
        <p:nvSpPr>
          <p:cNvPr id="4" name="Symbol zastępczy numeru slajdu 3">
            <a:extLst>
              <a:ext uri="{FF2B5EF4-FFF2-40B4-BE49-F238E27FC236}">
                <a16:creationId xmlns:a16="http://schemas.microsoft.com/office/drawing/2014/main" id="{7F65D710-8780-E331-360F-463318A22862}"/>
              </a:ext>
            </a:extLst>
          </p:cNvPr>
          <p:cNvSpPr>
            <a:spLocks noGrp="1"/>
          </p:cNvSpPr>
          <p:nvPr>
            <p:ph type="sldNum" sz="quarter" idx="10"/>
          </p:nvPr>
        </p:nvSpPr>
        <p:spPr/>
        <p:txBody>
          <a:bodyPr/>
          <a:lstStyle/>
          <a:p>
            <a:fld id="{EB4015AA-59F6-416B-87A6-8E3D940284E2}" type="slidenum">
              <a:rPr lang="pl-PL" smtClean="0"/>
              <a:pPr/>
              <a:t>44</a:t>
            </a:fld>
            <a:endParaRPr lang="pl-PL" dirty="0"/>
          </a:p>
        </p:txBody>
      </p:sp>
      <p:pic>
        <p:nvPicPr>
          <p:cNvPr id="5" name="Symbol zastępczy zawartości 4" descr="Obraz zawierający tekst, zrzut ekranu, Czcionka, algebra&#10;&#10;Zawartość wygenerowana przez AI może być niepoprawna.">
            <a:extLst>
              <a:ext uri="{FF2B5EF4-FFF2-40B4-BE49-F238E27FC236}">
                <a16:creationId xmlns:a16="http://schemas.microsoft.com/office/drawing/2014/main" id="{F9DF3D01-3D12-712E-1B2D-C400B05635DE}"/>
              </a:ext>
            </a:extLst>
          </p:cNvPr>
          <p:cNvPicPr>
            <a:picLocks noGrp="1"/>
          </p:cNvPicPr>
          <p:nvPr>
            <p:ph idx="1"/>
          </p:nvPr>
        </p:nvPicPr>
        <p:blipFill>
          <a:blip r:embed="rId2"/>
          <a:stretch>
            <a:fillRect/>
          </a:stretch>
        </p:blipFill>
        <p:spPr>
          <a:xfrm>
            <a:off x="1457474" y="251445"/>
            <a:ext cx="7430537" cy="2676899"/>
          </a:xfrm>
          <a:prstGeom prst="rect">
            <a:avLst/>
          </a:prstGeom>
          <a:noFill/>
          <a:ln>
            <a:noFill/>
            <a:prstDash/>
          </a:ln>
        </p:spPr>
      </p:pic>
      <p:pic>
        <p:nvPicPr>
          <p:cNvPr id="6" name="Obraz 5" descr="Obraz zawierający tekst, linia, Czcionka, numer&#10;&#10;Zawartość wygenerowana przez AI może być niepoprawna.">
            <a:extLst>
              <a:ext uri="{FF2B5EF4-FFF2-40B4-BE49-F238E27FC236}">
                <a16:creationId xmlns:a16="http://schemas.microsoft.com/office/drawing/2014/main" id="{D424C8A6-11AC-487F-091B-844AE72320C0}"/>
              </a:ext>
            </a:extLst>
          </p:cNvPr>
          <p:cNvPicPr/>
          <p:nvPr/>
        </p:nvPicPr>
        <p:blipFill>
          <a:blip r:embed="rId3"/>
          <a:stretch>
            <a:fillRect/>
          </a:stretch>
        </p:blipFill>
        <p:spPr>
          <a:xfrm>
            <a:off x="1169442" y="2555702"/>
            <a:ext cx="8495758" cy="1512168"/>
          </a:xfrm>
          <a:prstGeom prst="rect">
            <a:avLst/>
          </a:prstGeom>
          <a:noFill/>
          <a:ln>
            <a:noFill/>
            <a:prstDash/>
          </a:ln>
        </p:spPr>
      </p:pic>
      <p:pic>
        <p:nvPicPr>
          <p:cNvPr id="7" name="Obraz 6">
            <a:extLst>
              <a:ext uri="{FF2B5EF4-FFF2-40B4-BE49-F238E27FC236}">
                <a16:creationId xmlns:a16="http://schemas.microsoft.com/office/drawing/2014/main" id="{AE40B0F7-7D4E-4F8B-43BC-4DAF07937604}"/>
              </a:ext>
            </a:extLst>
          </p:cNvPr>
          <p:cNvPicPr/>
          <p:nvPr/>
        </p:nvPicPr>
        <p:blipFill>
          <a:blip r:embed="rId4"/>
          <a:stretch>
            <a:fillRect/>
          </a:stretch>
        </p:blipFill>
        <p:spPr>
          <a:xfrm>
            <a:off x="1169442" y="4109509"/>
            <a:ext cx="4123517" cy="264365"/>
          </a:xfrm>
          <a:prstGeom prst="rect">
            <a:avLst/>
          </a:prstGeom>
          <a:noFill/>
          <a:ln>
            <a:noFill/>
            <a:prstDash/>
          </a:ln>
        </p:spPr>
      </p:pic>
      <p:pic>
        <p:nvPicPr>
          <p:cNvPr id="8" name="Obraz 7" descr="Obraz zawierający tekst, zrzut ekranu, algebra, paragon&#10;&#10;Zawartość wygenerowana przez AI może być niepoprawna.">
            <a:extLst>
              <a:ext uri="{FF2B5EF4-FFF2-40B4-BE49-F238E27FC236}">
                <a16:creationId xmlns:a16="http://schemas.microsoft.com/office/drawing/2014/main" id="{5E82C59A-4139-1A4F-7DF6-D26080219F7F}"/>
              </a:ext>
            </a:extLst>
          </p:cNvPr>
          <p:cNvPicPr/>
          <p:nvPr/>
        </p:nvPicPr>
        <p:blipFill>
          <a:blip r:embed="rId5"/>
          <a:stretch>
            <a:fillRect/>
          </a:stretch>
        </p:blipFill>
        <p:spPr>
          <a:xfrm>
            <a:off x="1237466" y="4715941"/>
            <a:ext cx="6916752" cy="2592289"/>
          </a:xfrm>
          <a:prstGeom prst="rect">
            <a:avLst/>
          </a:prstGeom>
          <a:noFill/>
          <a:ln>
            <a:noFill/>
            <a:prstDash/>
          </a:ln>
        </p:spPr>
      </p:pic>
    </p:spTree>
    <p:extLst>
      <p:ext uri="{BB962C8B-B14F-4D97-AF65-F5344CB8AC3E}">
        <p14:creationId xmlns:p14="http://schemas.microsoft.com/office/powerpoint/2010/main" val="29280531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A507BF4-8F1E-88D7-BF02-4AE6EB725936}"/>
              </a:ext>
            </a:extLst>
          </p:cNvPr>
          <p:cNvSpPr>
            <a:spLocks noGrp="1"/>
          </p:cNvSpPr>
          <p:nvPr>
            <p:ph type="title"/>
          </p:nvPr>
        </p:nvSpPr>
        <p:spPr/>
        <p:txBody>
          <a:bodyPr/>
          <a:lstStyle/>
          <a:p>
            <a:r>
              <a:rPr lang="pl-PL" dirty="0"/>
              <a:t>POBIERANIE PRÓBEK W KIERUNKU ANALIZY MIKOTOKSYN</a:t>
            </a:r>
          </a:p>
        </p:txBody>
      </p:sp>
      <p:sp>
        <p:nvSpPr>
          <p:cNvPr id="3" name="Symbol zastępczy zawartości 2">
            <a:extLst>
              <a:ext uri="{FF2B5EF4-FFF2-40B4-BE49-F238E27FC236}">
                <a16:creationId xmlns:a16="http://schemas.microsoft.com/office/drawing/2014/main" id="{65ED3C31-0C84-5B9C-B6C8-E56C318DF63C}"/>
              </a:ext>
            </a:extLst>
          </p:cNvPr>
          <p:cNvSpPr>
            <a:spLocks noGrp="1"/>
          </p:cNvSpPr>
          <p:nvPr>
            <p:ph idx="1"/>
          </p:nvPr>
        </p:nvSpPr>
        <p:spPr>
          <a:xfrm>
            <a:off x="1025907" y="1979837"/>
            <a:ext cx="8640382" cy="5328392"/>
          </a:xfrm>
        </p:spPr>
        <p:txBody>
          <a:bodyPr>
            <a:normAutofit fontScale="70000" lnSpcReduction="20000"/>
          </a:bodyPr>
          <a:lstStyle/>
          <a:p>
            <a:pPr marL="0" indent="0" algn="ctr">
              <a:buNone/>
            </a:pPr>
            <a:r>
              <a:rPr lang="pl-PL" sz="2600" b="1" dirty="0"/>
              <a:t>ROZPORZĄDZENIE WYKONAWCZE KOMISJI (UE) 2023/2782 z dnia 14 grudnia 2023 r. </a:t>
            </a:r>
            <a:endParaRPr lang="pl-PL" sz="2600" dirty="0"/>
          </a:p>
          <a:p>
            <a:pPr marL="0" indent="0" algn="ctr">
              <a:buNone/>
            </a:pPr>
            <a:r>
              <a:rPr lang="pl-PL" sz="2600" b="1" dirty="0"/>
              <a:t>ustanawiające metody pobierania próbek i przeprowadzania analiz do celów kontroli poziomów </a:t>
            </a:r>
            <a:r>
              <a:rPr lang="pl-PL" sz="2600" b="1" dirty="0" err="1"/>
              <a:t>mikotoksyn</a:t>
            </a:r>
            <a:r>
              <a:rPr lang="pl-PL" sz="2600" b="1" dirty="0"/>
              <a:t> w żywności i uchylające rozporządzenie (WE) nr 401/2006 </a:t>
            </a:r>
            <a:endParaRPr lang="pl-PL" sz="2600" dirty="0"/>
          </a:p>
          <a:p>
            <a:pPr marL="0" indent="0" algn="ctr">
              <a:buNone/>
            </a:pPr>
            <a:r>
              <a:rPr lang="pl-PL" sz="2600" dirty="0"/>
              <a:t>(Dz.U. L 2782 z 15.12.2023, s. 1) </a:t>
            </a:r>
          </a:p>
          <a:p>
            <a:pPr marL="0" indent="0" algn="ctr">
              <a:buNone/>
            </a:pPr>
            <a:r>
              <a:rPr lang="pl-PL" sz="2600" dirty="0"/>
              <a:t>zmienione przez: </a:t>
            </a:r>
          </a:p>
          <a:p>
            <a:pPr marL="0" indent="0" algn="ctr">
              <a:buNone/>
            </a:pPr>
            <a:r>
              <a:rPr lang="pl-PL" sz="2600" dirty="0"/>
              <a:t>Rozporządzenie wykonawcze Komisji (UE) 2024/885 z dnia </a:t>
            </a:r>
            <a:r>
              <a:rPr lang="pl-PL" sz="2600" dirty="0" err="1"/>
              <a:t>dnia</a:t>
            </a:r>
            <a:r>
              <a:rPr lang="pl-PL" sz="2600" dirty="0"/>
              <a:t> 20 marca 2024 r. </a:t>
            </a:r>
          </a:p>
          <a:p>
            <a:pPr marL="0" indent="0" algn="ctr">
              <a:buNone/>
            </a:pPr>
            <a:r>
              <a:rPr lang="pl-PL" sz="2600" dirty="0"/>
              <a:t>(Dz.U L. L 885 z 21.3.2024) </a:t>
            </a:r>
          </a:p>
          <a:p>
            <a:pPr marL="0" indent="0" algn="ctr">
              <a:buNone/>
            </a:pPr>
            <a:endParaRPr lang="pl-PL" sz="1700" b="1" dirty="0"/>
          </a:p>
          <a:p>
            <a:pPr marL="0" indent="0">
              <a:buNone/>
            </a:pPr>
            <a:r>
              <a:rPr lang="pl-PL" sz="1700" b="1" dirty="0"/>
              <a:t>Uwaga - Rozporządzenie (WE) nr 401/2006 traci moc. Odesłania do uchylonego rozporządzenia traktuje się jako odesłania do niniejszego rozporządzenia wykonawczego. Jednakże do dnia 1 stycznia 2029 r. wymagania szczególne przewidziane w pkt 4.3 załącznika II do rozporządzenia (WE) nr 401/2006 mają nadal zastosowanie do metod, które zostały </a:t>
            </a:r>
            <a:r>
              <a:rPr lang="pl-PL" sz="1700" b="1" dirty="0" err="1"/>
              <a:t>zwalidowane</a:t>
            </a:r>
            <a:r>
              <a:rPr lang="pl-PL" sz="1700" b="1" dirty="0"/>
              <a:t> przed rozpoczęciem stosowania niniejszego rozporządzenia.</a:t>
            </a:r>
          </a:p>
          <a:p>
            <a:pPr marL="0" indent="0" algn="ctr">
              <a:buNone/>
            </a:pPr>
            <a:endParaRPr lang="pl-PL" dirty="0"/>
          </a:p>
        </p:txBody>
      </p:sp>
      <p:sp>
        <p:nvSpPr>
          <p:cNvPr id="4" name="Symbol zastępczy numeru slajdu 3">
            <a:extLst>
              <a:ext uri="{FF2B5EF4-FFF2-40B4-BE49-F238E27FC236}">
                <a16:creationId xmlns:a16="http://schemas.microsoft.com/office/drawing/2014/main" id="{8779882F-2F29-C4D0-4FAC-BEA6AE5E33D8}"/>
              </a:ext>
            </a:extLst>
          </p:cNvPr>
          <p:cNvSpPr>
            <a:spLocks noGrp="1"/>
          </p:cNvSpPr>
          <p:nvPr>
            <p:ph type="sldNum" sz="quarter" idx="10"/>
          </p:nvPr>
        </p:nvSpPr>
        <p:spPr/>
        <p:txBody>
          <a:bodyPr/>
          <a:lstStyle/>
          <a:p>
            <a:fld id="{EB4015AA-59F6-416B-87A6-8E3D940284E2}" type="slidenum">
              <a:rPr lang="pl-PL" smtClean="0"/>
              <a:pPr/>
              <a:t>45</a:t>
            </a:fld>
            <a:endParaRPr lang="pl-PL" dirty="0"/>
          </a:p>
        </p:txBody>
      </p:sp>
    </p:spTree>
    <p:extLst>
      <p:ext uri="{BB962C8B-B14F-4D97-AF65-F5344CB8AC3E}">
        <p14:creationId xmlns:p14="http://schemas.microsoft.com/office/powerpoint/2010/main" val="14295035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994B84B-55A6-1E18-8417-3DD4A14A01E8}"/>
              </a:ext>
            </a:extLst>
          </p:cNvPr>
          <p:cNvSpPr>
            <a:spLocks noGrp="1"/>
          </p:cNvSpPr>
          <p:nvPr>
            <p:ph type="title"/>
          </p:nvPr>
        </p:nvSpPr>
        <p:spPr/>
        <p:txBody>
          <a:bodyPr/>
          <a:lstStyle/>
          <a:p>
            <a:r>
              <a:rPr lang="pl-PL" dirty="0"/>
              <a:t>Dlaczego taki przepis?</a:t>
            </a:r>
          </a:p>
        </p:txBody>
      </p:sp>
      <p:sp>
        <p:nvSpPr>
          <p:cNvPr id="4" name="Symbol zastępczy numeru slajdu 3">
            <a:extLst>
              <a:ext uri="{FF2B5EF4-FFF2-40B4-BE49-F238E27FC236}">
                <a16:creationId xmlns:a16="http://schemas.microsoft.com/office/drawing/2014/main" id="{A6B9F54A-C8AC-322F-83F8-1A9E3A74D8D1}"/>
              </a:ext>
            </a:extLst>
          </p:cNvPr>
          <p:cNvSpPr>
            <a:spLocks noGrp="1"/>
          </p:cNvSpPr>
          <p:nvPr>
            <p:ph type="sldNum" sz="quarter" idx="10"/>
          </p:nvPr>
        </p:nvSpPr>
        <p:spPr/>
        <p:txBody>
          <a:bodyPr/>
          <a:lstStyle/>
          <a:p>
            <a:fld id="{EB4015AA-59F6-416B-87A6-8E3D940284E2}" type="slidenum">
              <a:rPr lang="pl-PL" smtClean="0"/>
              <a:pPr/>
              <a:t>46</a:t>
            </a:fld>
            <a:endParaRPr lang="pl-PL" dirty="0"/>
          </a:p>
        </p:txBody>
      </p:sp>
      <p:sp>
        <p:nvSpPr>
          <p:cNvPr id="7" name="Rectangle 3">
            <a:extLst>
              <a:ext uri="{FF2B5EF4-FFF2-40B4-BE49-F238E27FC236}">
                <a16:creationId xmlns:a16="http://schemas.microsoft.com/office/drawing/2014/main" id="{B4EE761B-8ABA-4800-5956-65BB94BE2AF6}"/>
              </a:ext>
            </a:extLst>
          </p:cNvPr>
          <p:cNvSpPr>
            <a:spLocks noGrp="1" noChangeArrowheads="1"/>
          </p:cNvSpPr>
          <p:nvPr>
            <p:ph idx="1"/>
          </p:nvPr>
        </p:nvSpPr>
        <p:spPr bwMode="auto">
          <a:xfrm>
            <a:off x="1025525" y="1759850"/>
            <a:ext cx="8443285"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Nierównomierne rozmieszczenie</a:t>
            </a:r>
            <a:r>
              <a:rPr kumimoji="0" lang="pl-PL" altLang="pl-PL" sz="1800" b="0" i="0" u="none" strike="noStrike" cap="none" normalizeH="0" baseline="0" dirty="0">
                <a:ln>
                  <a:noFill/>
                </a:ln>
                <a:solidFill>
                  <a:schemeClr val="tx1"/>
                </a:solidFill>
                <a:effectLst/>
                <a:latin typeface="Arial" panose="020B0604020202020204" pitchFamily="34" charset="0"/>
              </a:rPr>
              <a:t> – </a:t>
            </a:r>
            <a:r>
              <a:rPr kumimoji="0" lang="pl-PL" altLang="pl-PL" sz="1800" b="0" i="0" u="none" strike="noStrike" cap="none" normalizeH="0" baseline="0" dirty="0" err="1">
                <a:ln>
                  <a:noFill/>
                </a:ln>
                <a:solidFill>
                  <a:schemeClr val="tx1"/>
                </a:solidFill>
                <a:effectLst/>
                <a:latin typeface="Arial" panose="020B0604020202020204" pitchFamily="34" charset="0"/>
              </a:rPr>
              <a:t>mikotoksyny</a:t>
            </a:r>
            <a:r>
              <a:rPr kumimoji="0" lang="pl-PL" altLang="pl-PL" sz="1800" b="0" i="0" u="none" strike="noStrike" cap="none" normalizeH="0" baseline="0" dirty="0">
                <a:ln>
                  <a:noFill/>
                </a:ln>
                <a:solidFill>
                  <a:schemeClr val="tx1"/>
                </a:solidFill>
                <a:effectLst/>
                <a:latin typeface="Arial" panose="020B0604020202020204" pitchFamily="34" charset="0"/>
              </a:rPr>
              <a:t> w ziarnach i kukurydzy występują w „ogniskach” (hot </a:t>
            </a:r>
            <a:r>
              <a:rPr kumimoji="0" lang="pl-PL" altLang="pl-PL" sz="1800" b="0" i="0" u="none" strike="noStrike" cap="none" normalizeH="0" baseline="0" dirty="0" err="1">
                <a:ln>
                  <a:noFill/>
                </a:ln>
                <a:solidFill>
                  <a:schemeClr val="tx1"/>
                </a:solidFill>
                <a:effectLst/>
                <a:latin typeface="Arial" panose="020B0604020202020204" pitchFamily="34" charset="0"/>
              </a:rPr>
              <a:t>spots</a:t>
            </a:r>
            <a:r>
              <a:rPr kumimoji="0" lang="pl-PL" altLang="pl-PL" sz="1800" b="0" i="0" u="none" strike="noStrike" cap="none" normalizeH="0" baseline="0" dirty="0">
                <a:ln>
                  <a:noFill/>
                </a:ln>
                <a:solidFill>
                  <a:schemeClr val="tx1"/>
                </a:solidFill>
                <a:effectLst/>
                <a:latin typeface="Arial" panose="020B0604020202020204" pitchFamily="34" charset="0"/>
              </a:rPr>
              <a:t>), np. w pojedynczych ziarnach czy kolbach.</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Postęp w analizie laboratoryjnej</a:t>
            </a:r>
            <a:r>
              <a:rPr kumimoji="0" lang="pl-PL" altLang="pl-PL" sz="1800" b="0" i="0" u="none" strike="noStrike" cap="none" normalizeH="0" baseline="0" dirty="0">
                <a:ln>
                  <a:noFill/>
                </a:ln>
                <a:solidFill>
                  <a:schemeClr val="tx1"/>
                </a:solidFill>
                <a:effectLst/>
                <a:latin typeface="Arial" panose="020B0604020202020204" pitchFamily="34" charset="0"/>
              </a:rPr>
              <a:t> – nowoczesne metody pozwalają dokładnie wykrywać i oznaczać ilościowo </a:t>
            </a:r>
            <a:r>
              <a:rPr kumimoji="0" lang="pl-PL" altLang="pl-PL" sz="1800" b="0" i="0" u="none" strike="noStrike" cap="none" normalizeH="0" baseline="0" dirty="0" err="1">
                <a:ln>
                  <a:noFill/>
                </a:ln>
                <a:solidFill>
                  <a:schemeClr val="tx1"/>
                </a:solidFill>
                <a:effectLst/>
                <a:latin typeface="Arial" panose="020B0604020202020204" pitchFamily="34" charset="0"/>
              </a:rPr>
              <a:t>mikotoksyny</a:t>
            </a:r>
            <a:r>
              <a:rPr kumimoji="0" lang="pl-PL" altLang="pl-PL"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Problem pobierania próbek</a:t>
            </a:r>
            <a:r>
              <a:rPr kumimoji="0" lang="pl-PL" altLang="pl-PL" sz="1800" b="0" i="0" u="none" strike="noStrike" cap="none" normalizeH="0" baseline="0" dirty="0">
                <a:ln>
                  <a:noFill/>
                </a:ln>
                <a:solidFill>
                  <a:schemeClr val="tx1"/>
                </a:solidFill>
                <a:effectLst/>
                <a:latin typeface="Arial" panose="020B0604020202020204" pitchFamily="34" charset="0"/>
              </a:rPr>
              <a:t> – mimo postępu w analizach, największą trudnością pozostaje opracowanie skutecznych procedur pobierania próbek.</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Zalecenia organizacji międzynarodowych</a:t>
            </a:r>
            <a:r>
              <a:rPr kumimoji="0" lang="pl-PL" altLang="pl-PL" sz="1800" b="0" i="0" u="none" strike="noStrike" cap="none" normalizeH="0" baseline="0" dirty="0">
                <a:ln>
                  <a:noFill/>
                </a:ln>
                <a:solidFill>
                  <a:schemeClr val="tx1"/>
                </a:solidFill>
                <a:effectLst/>
                <a:latin typeface="Arial" panose="020B0604020202020204" pitchFamily="34" charset="0"/>
              </a:rPr>
              <a:t> – UE i </a:t>
            </a:r>
            <a:r>
              <a:rPr kumimoji="0" lang="pl-PL" altLang="pl-PL" sz="1800" b="0" i="0" u="none" strike="noStrike" cap="none" normalizeH="0" baseline="0" dirty="0" err="1">
                <a:ln>
                  <a:noFill/>
                </a:ln>
                <a:solidFill>
                  <a:schemeClr val="tx1"/>
                </a:solidFill>
                <a:effectLst/>
                <a:latin typeface="Arial" panose="020B0604020202020204" pitchFamily="34" charset="0"/>
              </a:rPr>
              <a:t>Codex</a:t>
            </a:r>
            <a:r>
              <a:rPr kumimoji="0" lang="pl-PL" altLang="pl-PL" sz="1800" b="0" i="0" u="none" strike="noStrike" cap="none" normalizeH="0" baseline="0" dirty="0">
                <a:ln>
                  <a:noFill/>
                </a:ln>
                <a:solidFill>
                  <a:schemeClr val="tx1"/>
                </a:solidFill>
                <a:effectLst/>
                <a:latin typeface="Arial" panose="020B0604020202020204" pitchFamily="34" charset="0"/>
              </a:rPr>
              <a:t> opracowały schematy pobierania próbek, lecz w praktyce ich stosowanie jest trudne.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Znaczenie rygorystycznego próbkowania</a:t>
            </a:r>
            <a:r>
              <a:rPr kumimoji="0" lang="pl-PL" altLang="pl-PL" sz="1800" b="0" i="0" u="none" strike="noStrike" cap="none" normalizeH="0" baseline="0" dirty="0">
                <a:ln>
                  <a:noFill/>
                </a:ln>
                <a:solidFill>
                  <a:schemeClr val="tx1"/>
                </a:solidFill>
                <a:effectLst/>
                <a:latin typeface="Arial" panose="020B0604020202020204" pitchFamily="34" charset="0"/>
              </a:rPr>
              <a:t> – surowce podejrzane o skażenie powinny być dokładnie próbkowane, aby w razie potrzeby mogły zostać wycofane z rynku.</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Ryzyko błędnych danych</a:t>
            </a:r>
            <a:r>
              <a:rPr kumimoji="0" lang="pl-PL" altLang="pl-PL" sz="1800" b="0" i="0" u="none" strike="noStrike" cap="none" normalizeH="0" baseline="0" dirty="0">
                <a:ln>
                  <a:noFill/>
                </a:ln>
                <a:solidFill>
                  <a:schemeClr val="tx1"/>
                </a:solidFill>
                <a:effectLst/>
                <a:latin typeface="Arial" panose="020B0604020202020204" pitchFamily="34" charset="0"/>
              </a:rPr>
              <a:t> – niewłaściwie pobrane próbki prowadzą do bezwartościowych wyników, nawet przy poprawnej analizie laboratoryjnej.</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Reprezentatywność próbek</a:t>
            </a:r>
            <a:r>
              <a:rPr kumimoji="0" lang="pl-PL" altLang="pl-PL" sz="1800" b="0" i="0" u="none" strike="noStrike" cap="none" normalizeH="0" baseline="0" dirty="0">
                <a:ln>
                  <a:noFill/>
                </a:ln>
                <a:solidFill>
                  <a:schemeClr val="tx1"/>
                </a:solidFill>
                <a:effectLst/>
                <a:latin typeface="Arial" panose="020B0604020202020204" pitchFamily="34" charset="0"/>
              </a:rPr>
              <a:t> – konieczne są starannie zaplanowane protokoły pobierania próbek, aby odzwierciedlały one faktyczny poziom zanieczyszczenia.</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altLang="pl-PL" sz="1800" b="1" i="0" u="none" strike="noStrike" cap="none" normalizeH="0" baseline="0" dirty="0">
                <a:ln>
                  <a:noFill/>
                </a:ln>
                <a:solidFill>
                  <a:schemeClr val="tx1"/>
                </a:solidFill>
                <a:effectLst/>
                <a:latin typeface="Arial" panose="020B0604020202020204" pitchFamily="34" charset="0"/>
              </a:rPr>
              <a:t>Znaczenie dla decyzji regulacyjnych</a:t>
            </a:r>
            <a:r>
              <a:rPr kumimoji="0" lang="pl-PL" altLang="pl-PL" sz="1800" b="0" i="0" u="none" strike="noStrike" cap="none" normalizeH="0" baseline="0" dirty="0">
                <a:ln>
                  <a:noFill/>
                </a:ln>
                <a:solidFill>
                  <a:schemeClr val="tx1"/>
                </a:solidFill>
                <a:effectLst/>
                <a:latin typeface="Arial" panose="020B0604020202020204" pitchFamily="34" charset="0"/>
              </a:rPr>
              <a:t> – dokładne określenie poziomu </a:t>
            </a:r>
            <a:r>
              <a:rPr kumimoji="0" lang="pl-PL" altLang="pl-PL" sz="1800" b="0" i="0" u="none" strike="noStrike" cap="none" normalizeH="0" baseline="0" dirty="0" err="1">
                <a:ln>
                  <a:noFill/>
                </a:ln>
                <a:solidFill>
                  <a:schemeClr val="tx1"/>
                </a:solidFill>
                <a:effectLst/>
                <a:latin typeface="Arial" panose="020B0604020202020204" pitchFamily="34" charset="0"/>
              </a:rPr>
              <a:t>mikotoksyn</a:t>
            </a:r>
            <a:r>
              <a:rPr kumimoji="0" lang="pl-PL" altLang="pl-PL" sz="1800" b="0" i="0" u="none" strike="noStrike" cap="none" normalizeH="0" baseline="0" dirty="0">
                <a:ln>
                  <a:noFill/>
                </a:ln>
                <a:solidFill>
                  <a:schemeClr val="tx1"/>
                </a:solidFill>
                <a:effectLst/>
                <a:latin typeface="Arial" panose="020B0604020202020204" pitchFamily="34" charset="0"/>
              </a:rPr>
              <a:t> jest kluczowe, by podjąć właściwe decyzje o dalszym przeznaczeniu surowca i ochronie zdrowia konsumentów.</a:t>
            </a:r>
          </a:p>
        </p:txBody>
      </p:sp>
    </p:spTree>
    <p:extLst>
      <p:ext uri="{BB962C8B-B14F-4D97-AF65-F5344CB8AC3E}">
        <p14:creationId xmlns:p14="http://schemas.microsoft.com/office/powerpoint/2010/main" val="3018564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A85AEF-7D93-19E6-96FD-D4A67A06C126}"/>
              </a:ext>
            </a:extLst>
          </p:cNvPr>
          <p:cNvSpPr>
            <a:spLocks noGrp="1"/>
          </p:cNvSpPr>
          <p:nvPr>
            <p:ph type="title"/>
          </p:nvPr>
        </p:nvSpPr>
        <p:spPr/>
        <p:txBody>
          <a:bodyPr/>
          <a:lstStyle/>
          <a:p>
            <a:r>
              <a:rPr lang="pl-PL" dirty="0"/>
              <a:t>Pobieranie i analiza próbek dokumenty dodatkowe</a:t>
            </a:r>
          </a:p>
        </p:txBody>
      </p:sp>
      <p:sp>
        <p:nvSpPr>
          <p:cNvPr id="3" name="Symbol zastępczy zawartości 2">
            <a:extLst>
              <a:ext uri="{FF2B5EF4-FFF2-40B4-BE49-F238E27FC236}">
                <a16:creationId xmlns:a16="http://schemas.microsoft.com/office/drawing/2014/main" id="{1AD00C73-66C7-230D-1E5E-D5EBBF0CD18F}"/>
              </a:ext>
            </a:extLst>
          </p:cNvPr>
          <p:cNvSpPr>
            <a:spLocks noGrp="1"/>
          </p:cNvSpPr>
          <p:nvPr>
            <p:ph idx="1"/>
          </p:nvPr>
        </p:nvSpPr>
        <p:spPr>
          <a:xfrm>
            <a:off x="1033510" y="2267669"/>
            <a:ext cx="8640382" cy="4680002"/>
          </a:xfrm>
        </p:spPr>
        <p:txBody>
          <a:bodyPr/>
          <a:lstStyle/>
          <a:p>
            <a:pPr marL="0" indent="0">
              <a:buNone/>
            </a:pPr>
            <a:r>
              <a:rPr lang="pl-PL" dirty="0"/>
              <a:t>Aby pomóc właściwym organom w urzędowej kontroli zanieczyszczenia </a:t>
            </a:r>
            <a:r>
              <a:rPr lang="pl-PL" dirty="0" err="1"/>
              <a:t>aflatoksynami</a:t>
            </a:r>
            <a:r>
              <a:rPr lang="pl-PL" dirty="0"/>
              <a:t> w produktach spożywczych podlegających rozporządzeniu Komisji (UE) 884/2014, opracowano </a:t>
            </a:r>
            <a:r>
              <a:rPr lang="pl-PL" b="1" dirty="0"/>
              <a:t>wytyczne dla właściwych organów dotyczące kontroli zgodności z prawodawstwem UE dotyczącym </a:t>
            </a:r>
            <a:r>
              <a:rPr lang="pl-PL" b="1" dirty="0" err="1"/>
              <a:t>aflatoksyn</a:t>
            </a:r>
            <a:r>
              <a:rPr lang="pl-PL" dirty="0"/>
              <a:t>. Dokument ten ma również zastosowanie do kontroli </a:t>
            </a:r>
            <a:r>
              <a:rPr lang="pl-PL" dirty="0" err="1"/>
              <a:t>aflatoksyn</a:t>
            </a:r>
            <a:r>
              <a:rPr lang="pl-PL" dirty="0"/>
              <a:t> w produktach spożywczych niepodlegających rozporządzeniu Komisji (UE) 884/2014.</a:t>
            </a:r>
          </a:p>
          <a:p>
            <a:pPr marL="0" indent="0">
              <a:buNone/>
            </a:pPr>
            <a:r>
              <a:rPr lang="pl-PL" dirty="0"/>
              <a:t>Wytyczne dotyczące wykonania rozporządzenia Komisji (UE) 519/2014 zawierają </a:t>
            </a:r>
            <a:r>
              <a:rPr lang="pl-PL" b="1" dirty="0"/>
              <a:t>wytyczne dotyczące pobierania próbek z partii, w szczególności pobierania próbek z dużych partii i silosów do celów kontroli </a:t>
            </a:r>
            <a:r>
              <a:rPr lang="pl-PL" b="1" dirty="0" err="1"/>
              <a:t>mikotoksyn</a:t>
            </a:r>
            <a:r>
              <a:rPr lang="pl-PL" b="1" dirty="0"/>
              <a:t> </a:t>
            </a:r>
            <a:r>
              <a:rPr lang="pl-PL" dirty="0"/>
              <a:t>w celu wykonania przepisów przewidzianych w rozporządzeniu (WE) 401/2006 zmienionym rozporządzeniem Komisji (UE) 519/2014.</a:t>
            </a:r>
          </a:p>
        </p:txBody>
      </p:sp>
      <p:sp>
        <p:nvSpPr>
          <p:cNvPr id="4" name="Symbol zastępczy numeru slajdu 3">
            <a:extLst>
              <a:ext uri="{FF2B5EF4-FFF2-40B4-BE49-F238E27FC236}">
                <a16:creationId xmlns:a16="http://schemas.microsoft.com/office/drawing/2014/main" id="{3E81E07A-1A16-BD8F-F55F-3F86A484D90A}"/>
              </a:ext>
            </a:extLst>
          </p:cNvPr>
          <p:cNvSpPr>
            <a:spLocks noGrp="1"/>
          </p:cNvSpPr>
          <p:nvPr>
            <p:ph type="sldNum" sz="quarter" idx="10"/>
          </p:nvPr>
        </p:nvSpPr>
        <p:spPr/>
        <p:txBody>
          <a:bodyPr/>
          <a:lstStyle/>
          <a:p>
            <a:fld id="{EB4015AA-59F6-416B-87A6-8E3D940284E2}" type="slidenum">
              <a:rPr lang="pl-PL" smtClean="0"/>
              <a:pPr/>
              <a:t>47</a:t>
            </a:fld>
            <a:endParaRPr lang="pl-PL" dirty="0"/>
          </a:p>
        </p:txBody>
      </p:sp>
    </p:spTree>
    <p:extLst>
      <p:ext uri="{BB962C8B-B14F-4D97-AF65-F5344CB8AC3E}">
        <p14:creationId xmlns:p14="http://schemas.microsoft.com/office/powerpoint/2010/main" val="22004825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2BE44FA-1950-6114-323D-13E7995D8E05}"/>
              </a:ext>
            </a:extLst>
          </p:cNvPr>
          <p:cNvSpPr>
            <a:spLocks noGrp="1"/>
          </p:cNvSpPr>
          <p:nvPr>
            <p:ph type="title"/>
          </p:nvPr>
        </p:nvSpPr>
        <p:spPr/>
        <p:txBody>
          <a:bodyPr/>
          <a:lstStyle/>
          <a:p>
            <a:r>
              <a:rPr lang="pl-PL" dirty="0"/>
              <a:t>Definicje dotyczące </a:t>
            </a:r>
            <a:r>
              <a:rPr lang="pl-PL" dirty="0" err="1"/>
              <a:t>probkobrania</a:t>
            </a:r>
            <a:r>
              <a:rPr lang="pl-PL" dirty="0"/>
              <a:t> (art. 1)</a:t>
            </a:r>
          </a:p>
        </p:txBody>
      </p:sp>
      <p:sp>
        <p:nvSpPr>
          <p:cNvPr id="3" name="Symbol zastępczy zawartości 2">
            <a:extLst>
              <a:ext uri="{FF2B5EF4-FFF2-40B4-BE49-F238E27FC236}">
                <a16:creationId xmlns:a16="http://schemas.microsoft.com/office/drawing/2014/main" id="{95BCB41E-19FD-157A-BFCD-4488D4E08CCE}"/>
              </a:ext>
            </a:extLst>
          </p:cNvPr>
          <p:cNvSpPr>
            <a:spLocks noGrp="1"/>
          </p:cNvSpPr>
          <p:nvPr>
            <p:ph idx="1"/>
          </p:nvPr>
        </p:nvSpPr>
        <p:spPr>
          <a:xfrm>
            <a:off x="1025525" y="1727629"/>
            <a:ext cx="8640382" cy="5292208"/>
          </a:xfrm>
        </p:spPr>
        <p:txBody>
          <a:bodyPr>
            <a:normAutofit fontScale="92500"/>
          </a:bodyPr>
          <a:lstStyle/>
          <a:p>
            <a:pPr marL="0" indent="0">
              <a:buNone/>
            </a:pPr>
            <a:br>
              <a:rPr lang="pl-PL" sz="2100" dirty="0"/>
            </a:br>
            <a:r>
              <a:rPr lang="pl-PL" sz="2100" dirty="0"/>
              <a:t>„partia” oznacza możliwą do zidentyfikowania ilość produktu spożywczego dostarczoną w tym samym czasie i uznaną przez właściwy organ za posiadającą wspólne cechy charakterystyczne, takie jak pochodzenie, odmiana, rodzaj opakowania, pakujący, nadawca i oznakowanie;</a:t>
            </a:r>
          </a:p>
          <a:p>
            <a:pPr marL="0" indent="0">
              <a:buNone/>
            </a:pPr>
            <a:r>
              <a:rPr lang="pl-PL" sz="2100" dirty="0"/>
              <a:t>„</a:t>
            </a:r>
            <a:r>
              <a:rPr lang="pl-PL" sz="2100" dirty="0" err="1"/>
              <a:t>podpartia</a:t>
            </a:r>
            <a:r>
              <a:rPr lang="pl-PL" sz="2100" dirty="0"/>
              <a:t>” oznacza fizycznie oddzieloną i możliwą do zidentyfikowania część dużej partii, wyznaczoną w celu zastosowania metody pobierania próbek;</a:t>
            </a:r>
          </a:p>
          <a:p>
            <a:pPr marL="0" indent="0">
              <a:buNone/>
            </a:pPr>
            <a:r>
              <a:rPr lang="pl-PL" sz="2100" dirty="0"/>
              <a:t>„próbka pierwotna” oznacza ilość materiału pobraną z jednego miejsca partii lub </a:t>
            </a:r>
            <a:r>
              <a:rPr lang="pl-PL" sz="2100" dirty="0" err="1"/>
              <a:t>podpartii</a:t>
            </a:r>
            <a:r>
              <a:rPr lang="pl-PL" sz="2100" dirty="0"/>
              <a:t>;</a:t>
            </a:r>
          </a:p>
          <a:p>
            <a:pPr marL="0" indent="0">
              <a:buNone/>
            </a:pPr>
            <a:r>
              <a:rPr lang="pl-PL" sz="2100" dirty="0"/>
              <a:t>„próbka zbiorcza” oznacza wszystkie połączone próbki pierwotne pobrane z partii lub </a:t>
            </a:r>
            <a:r>
              <a:rPr lang="pl-PL" sz="2100" dirty="0" err="1"/>
              <a:t>podpartii</a:t>
            </a:r>
            <a:r>
              <a:rPr lang="pl-PL" sz="2100" dirty="0"/>
              <a:t>;</a:t>
            </a:r>
          </a:p>
          <a:p>
            <a:pPr marL="0" indent="0">
              <a:buNone/>
            </a:pPr>
            <a:r>
              <a:rPr lang="pl-PL" sz="2100" dirty="0"/>
              <a:t>„</a:t>
            </a:r>
            <a:r>
              <a:rPr lang="pl-PL" sz="2100" dirty="0" err="1"/>
              <a:t>podpróbka</a:t>
            </a:r>
            <a:r>
              <a:rPr lang="pl-PL" sz="2100" dirty="0"/>
              <a:t>” oznacza ilość materiału pobraną z próbki zbiorczej w celu kontroli pod kątem sklerot sporyszu w drodze oceny wizualnej;</a:t>
            </a:r>
          </a:p>
          <a:p>
            <a:pPr marL="0" indent="0">
              <a:buNone/>
            </a:pPr>
            <a:r>
              <a:rPr lang="pl-PL" sz="2100" dirty="0"/>
              <a:t>„próbka laboratoryjna” oznacza reprezentatywną część lub ilość próbki zbiorczej przeznaczoną dla laboratorium;</a:t>
            </a:r>
          </a:p>
          <a:p>
            <a:pPr marL="0" indent="0">
              <a:buNone/>
            </a:pPr>
            <a:endParaRPr lang="pl-PL" dirty="0"/>
          </a:p>
          <a:p>
            <a:pPr marL="0" indent="0">
              <a:buNone/>
            </a:pPr>
            <a:endParaRPr lang="pl-PL" dirty="0"/>
          </a:p>
        </p:txBody>
      </p:sp>
      <p:sp>
        <p:nvSpPr>
          <p:cNvPr id="4" name="Symbol zastępczy numeru slajdu 3">
            <a:extLst>
              <a:ext uri="{FF2B5EF4-FFF2-40B4-BE49-F238E27FC236}">
                <a16:creationId xmlns:a16="http://schemas.microsoft.com/office/drawing/2014/main" id="{F9E2269F-316C-3DA4-0E4C-6A45B074C5C8}"/>
              </a:ext>
            </a:extLst>
          </p:cNvPr>
          <p:cNvSpPr>
            <a:spLocks noGrp="1"/>
          </p:cNvSpPr>
          <p:nvPr>
            <p:ph type="sldNum" sz="quarter" idx="10"/>
          </p:nvPr>
        </p:nvSpPr>
        <p:spPr/>
        <p:txBody>
          <a:bodyPr/>
          <a:lstStyle/>
          <a:p>
            <a:fld id="{EB4015AA-59F6-416B-87A6-8E3D940284E2}" type="slidenum">
              <a:rPr lang="pl-PL" smtClean="0"/>
              <a:pPr/>
              <a:t>48</a:t>
            </a:fld>
            <a:endParaRPr lang="pl-PL" dirty="0"/>
          </a:p>
        </p:txBody>
      </p:sp>
    </p:spTree>
    <p:extLst>
      <p:ext uri="{BB962C8B-B14F-4D97-AF65-F5344CB8AC3E}">
        <p14:creationId xmlns:p14="http://schemas.microsoft.com/office/powerpoint/2010/main" val="40895368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33E3425-A7EA-C48F-C9B5-FC4582812723}"/>
              </a:ext>
            </a:extLst>
          </p:cNvPr>
          <p:cNvSpPr>
            <a:spLocks noGrp="1"/>
          </p:cNvSpPr>
          <p:nvPr>
            <p:ph type="title"/>
          </p:nvPr>
        </p:nvSpPr>
        <p:spPr/>
        <p:txBody>
          <a:bodyPr/>
          <a:lstStyle/>
          <a:p>
            <a:r>
              <a:rPr lang="pl-PL" i="1" dirty="0"/>
              <a:t>Artykuł 2</a:t>
            </a:r>
            <a:br>
              <a:rPr lang="pl-PL" i="1" dirty="0"/>
            </a:br>
            <a:endParaRPr lang="pl-PL" dirty="0"/>
          </a:p>
        </p:txBody>
      </p:sp>
      <p:sp>
        <p:nvSpPr>
          <p:cNvPr id="3" name="Symbol zastępczy zawartości 2">
            <a:extLst>
              <a:ext uri="{FF2B5EF4-FFF2-40B4-BE49-F238E27FC236}">
                <a16:creationId xmlns:a16="http://schemas.microsoft.com/office/drawing/2014/main" id="{BC12F9A4-1E52-4E84-4C81-A6B940DE9117}"/>
              </a:ext>
            </a:extLst>
          </p:cNvPr>
          <p:cNvSpPr>
            <a:spLocks noGrp="1"/>
          </p:cNvSpPr>
          <p:nvPr>
            <p:ph idx="1"/>
          </p:nvPr>
        </p:nvSpPr>
        <p:spPr/>
        <p:txBody>
          <a:bodyPr>
            <a:normAutofit/>
          </a:bodyPr>
          <a:lstStyle/>
          <a:p>
            <a:pPr marL="0" indent="0">
              <a:buNone/>
            </a:pPr>
            <a:r>
              <a:rPr lang="pl-PL" dirty="0"/>
              <a:t>1.   Próbki do celów kontroli poziomów </a:t>
            </a:r>
            <a:r>
              <a:rPr lang="pl-PL" dirty="0" err="1"/>
              <a:t>mikotoksyn</a:t>
            </a:r>
            <a:r>
              <a:rPr lang="pl-PL" dirty="0"/>
              <a:t> w żywności pobierane są metodami określonymi w załączniku I.</a:t>
            </a:r>
          </a:p>
          <a:p>
            <a:pPr marL="0" indent="0">
              <a:buNone/>
            </a:pPr>
            <a:r>
              <a:rPr lang="pl-PL" dirty="0"/>
              <a:t>2.   W przypadku środka spożywczego, którego nie można sklasyfikować w kategorii żywności, w odniesieniu do której ustanowiono procedurę pobierania próbek w załączniku I, procedurę pobierania próbek określa się z uwzględnieniem rozmiaru cząstek tego środka spożywczego lub podobieństwa tego środka spożywczego do produktu, który można sklasyfikować w jednej z kategorii żywności wymienionych w załączniku I.</a:t>
            </a:r>
          </a:p>
          <a:p>
            <a:pPr marL="0" indent="0">
              <a:buNone/>
            </a:pPr>
            <a:r>
              <a:rPr lang="pl-PL" dirty="0"/>
              <a:t>3.   W przypadku środka spożywczego, którego nie można sklasyfikować w żadnej kategorii żywności wymienionej w załączniku I, oraz pod warunkiem że istnieją dowody na to, że </a:t>
            </a:r>
            <a:r>
              <a:rPr lang="pl-PL" dirty="0" err="1"/>
              <a:t>mikotoksyna</a:t>
            </a:r>
            <a:r>
              <a:rPr lang="pl-PL" dirty="0"/>
              <a:t> jest jednorodnie rozmieszczona w takim środku spożywczym, pobiera się próbki z tego środka spożywczego zgodnie z procedurą pobierania próbek określoną w części B załącznika do rozporządzenia Komisji (WE) nr 333/2007 </a:t>
            </a:r>
          </a:p>
          <a:p>
            <a:pPr marL="0" indent="0">
              <a:buNone/>
            </a:pPr>
            <a:endParaRPr lang="pl-PL" dirty="0"/>
          </a:p>
        </p:txBody>
      </p:sp>
      <p:sp>
        <p:nvSpPr>
          <p:cNvPr id="4" name="Symbol zastępczy numeru slajdu 3">
            <a:extLst>
              <a:ext uri="{FF2B5EF4-FFF2-40B4-BE49-F238E27FC236}">
                <a16:creationId xmlns:a16="http://schemas.microsoft.com/office/drawing/2014/main" id="{C2E04660-F1FC-4D76-CF36-EF70083E09C8}"/>
              </a:ext>
            </a:extLst>
          </p:cNvPr>
          <p:cNvSpPr>
            <a:spLocks noGrp="1"/>
          </p:cNvSpPr>
          <p:nvPr>
            <p:ph type="sldNum" sz="quarter" idx="10"/>
          </p:nvPr>
        </p:nvSpPr>
        <p:spPr/>
        <p:txBody>
          <a:bodyPr/>
          <a:lstStyle/>
          <a:p>
            <a:fld id="{EB4015AA-59F6-416B-87A6-8E3D940284E2}" type="slidenum">
              <a:rPr lang="pl-PL" smtClean="0"/>
              <a:pPr/>
              <a:t>49</a:t>
            </a:fld>
            <a:endParaRPr lang="pl-PL" dirty="0"/>
          </a:p>
        </p:txBody>
      </p:sp>
    </p:spTree>
    <p:extLst>
      <p:ext uri="{BB962C8B-B14F-4D97-AF65-F5344CB8AC3E}">
        <p14:creationId xmlns:p14="http://schemas.microsoft.com/office/powerpoint/2010/main" val="3438816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3287F-8BFE-3B4F-A5C3-E2DE047BB41E}"/>
            </a:ext>
          </a:extLst>
        </p:cNvPr>
        <p:cNvGrpSpPr/>
        <p:nvPr/>
      </p:nvGrpSpPr>
      <p:grpSpPr>
        <a:xfrm>
          <a:off x="0" y="0"/>
          <a:ext cx="0" cy="0"/>
          <a:chOff x="0" y="0"/>
          <a:chExt cx="0" cy="0"/>
        </a:xfrm>
      </p:grpSpPr>
      <p:sp>
        <p:nvSpPr>
          <p:cNvPr id="5" name="Tytuł 4">
            <a:extLst>
              <a:ext uri="{FF2B5EF4-FFF2-40B4-BE49-F238E27FC236}">
                <a16:creationId xmlns:a16="http://schemas.microsoft.com/office/drawing/2014/main" id="{E1C11EE7-2FCC-9346-BAAC-D366DFC5466C}"/>
              </a:ext>
            </a:extLst>
          </p:cNvPr>
          <p:cNvSpPr>
            <a:spLocks noGrp="1"/>
          </p:cNvSpPr>
          <p:nvPr>
            <p:ph type="title"/>
          </p:nvPr>
        </p:nvSpPr>
        <p:spPr/>
        <p:txBody>
          <a:bodyPr/>
          <a:lstStyle/>
          <a:p>
            <a:r>
              <a:rPr lang="pl-PL" dirty="0"/>
              <a:t>Podstawowe pojęcia</a:t>
            </a:r>
          </a:p>
        </p:txBody>
      </p:sp>
      <p:sp>
        <p:nvSpPr>
          <p:cNvPr id="6" name="Symbol zastępczy zawartości 5">
            <a:extLst>
              <a:ext uri="{FF2B5EF4-FFF2-40B4-BE49-F238E27FC236}">
                <a16:creationId xmlns:a16="http://schemas.microsoft.com/office/drawing/2014/main" id="{9045BB65-2981-013B-B5CE-26FD073D45C5}"/>
              </a:ext>
            </a:extLst>
          </p:cNvPr>
          <p:cNvSpPr>
            <a:spLocks noGrp="1"/>
          </p:cNvSpPr>
          <p:nvPr>
            <p:ph idx="1"/>
          </p:nvPr>
        </p:nvSpPr>
        <p:spPr>
          <a:xfrm>
            <a:off x="953418" y="1445099"/>
            <a:ext cx="8640382" cy="4680002"/>
          </a:xfrm>
        </p:spPr>
        <p:txBody>
          <a:bodyPr>
            <a:noAutofit/>
          </a:bodyPr>
          <a:lstStyle/>
          <a:p>
            <a:pPr marL="0" indent="0">
              <a:buNone/>
            </a:pPr>
            <a:r>
              <a:rPr lang="pl-PL" b="1" dirty="0"/>
              <a:t>Cechy dobrej próbki:</a:t>
            </a:r>
          </a:p>
          <a:p>
            <a:pPr marL="0" indent="0">
              <a:buNone/>
            </a:pPr>
            <a:r>
              <a:rPr lang="pl-PL" b="1" dirty="0"/>
              <a:t>Próbka reprezentatywna - </a:t>
            </a:r>
            <a:r>
              <a:rPr lang="pl-PL" dirty="0"/>
              <a:t>próbka pobrana, obrabiana i przechowywana w ten sposób, by jej skład chemiczny był możliwie najbardziej zbliżony do przeciętnego, średniego składu całkowitej ilości analizowanego materiału.</a:t>
            </a:r>
          </a:p>
          <a:p>
            <a:pPr>
              <a:buFont typeface="Arial" panose="020B0604020202020204" pitchFamily="34" charset="0"/>
              <a:buChar char="•"/>
            </a:pPr>
            <a:r>
              <a:rPr lang="pl-PL" b="1" dirty="0"/>
              <a:t>Poprawność</a:t>
            </a:r>
            <a:r>
              <a:rPr lang="pl-PL" dirty="0"/>
              <a:t> pobrania próbki,</a:t>
            </a:r>
          </a:p>
          <a:p>
            <a:pPr>
              <a:buFont typeface="Arial" panose="020B0604020202020204" pitchFamily="34" charset="0"/>
              <a:buChar char="•"/>
            </a:pPr>
            <a:r>
              <a:rPr lang="pl-PL" b="1" dirty="0"/>
              <a:t>Odpowiednia ilość</a:t>
            </a:r>
            <a:r>
              <a:rPr lang="pl-PL" dirty="0"/>
              <a:t> – musi być jej wystarczająco dużo, by przeprowadzić planowane analizy.</a:t>
            </a:r>
          </a:p>
          <a:p>
            <a:pPr>
              <a:buFont typeface="Arial" panose="020B0604020202020204" pitchFamily="34" charset="0"/>
              <a:buChar char="•"/>
            </a:pPr>
            <a:r>
              <a:rPr lang="pl-PL" b="1" dirty="0"/>
              <a:t>Niezmienność</a:t>
            </a:r>
            <a:r>
              <a:rPr lang="pl-PL" dirty="0"/>
              <a:t> – podczas pobierania, przechowywania i przygotowania nie powinna ulec zanieczyszczeniu ani zmianom chemicznym.</a:t>
            </a:r>
          </a:p>
          <a:p>
            <a:pPr lvl="1">
              <a:buFont typeface="Arial" panose="020B0604020202020204" pitchFamily="34" charset="0"/>
              <a:buChar char="•"/>
            </a:pPr>
            <a:endParaRPr lang="pl-PL" dirty="0"/>
          </a:p>
        </p:txBody>
      </p:sp>
      <p:sp>
        <p:nvSpPr>
          <p:cNvPr id="4" name="Symbol zastępczy daty 3">
            <a:extLst>
              <a:ext uri="{FF2B5EF4-FFF2-40B4-BE49-F238E27FC236}">
                <a16:creationId xmlns:a16="http://schemas.microsoft.com/office/drawing/2014/main" id="{418DE45D-14A3-AFFD-2E26-EE0F7DA3FC49}"/>
              </a:ext>
            </a:extLst>
          </p:cNvPr>
          <p:cNvSpPr>
            <a:spLocks noGrp="1"/>
          </p:cNvSpPr>
          <p:nvPr>
            <p:ph type="dt" sz="half" idx="4294967295"/>
          </p:nvPr>
        </p:nvSpPr>
        <p:spPr>
          <a:xfrm>
            <a:off x="8891588" y="539750"/>
            <a:ext cx="1800225" cy="366713"/>
          </a:xfrm>
          <a:prstGeom prst="rect">
            <a:avLst/>
          </a:prstGeom>
        </p:spPr>
        <p:txBody>
          <a:bodyPr/>
          <a:lstStyle/>
          <a:p>
            <a:fld id="{D857886D-A165-4D54-8DB0-CE6586ECA8EC}" type="datetime1">
              <a:rPr lang="pl-PL" smtClean="0"/>
              <a:t>11.09.2025</a:t>
            </a:fld>
            <a:endParaRPr lang="pl-PL" dirty="0"/>
          </a:p>
        </p:txBody>
      </p:sp>
    </p:spTree>
    <p:extLst>
      <p:ext uri="{BB962C8B-B14F-4D97-AF65-F5344CB8AC3E}">
        <p14:creationId xmlns:p14="http://schemas.microsoft.com/office/powerpoint/2010/main" val="22932530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F66876A-9D99-3279-9095-929BE0FEC38B}"/>
              </a:ext>
            </a:extLst>
          </p:cNvPr>
          <p:cNvSpPr>
            <a:spLocks noGrp="1"/>
          </p:cNvSpPr>
          <p:nvPr>
            <p:ph type="title"/>
          </p:nvPr>
        </p:nvSpPr>
        <p:spPr>
          <a:xfrm>
            <a:off x="1025715" y="551332"/>
            <a:ext cx="8640381" cy="1080001"/>
          </a:xfrm>
        </p:spPr>
        <p:txBody>
          <a:bodyPr>
            <a:normAutofit/>
          </a:bodyPr>
          <a:lstStyle/>
          <a:p>
            <a:r>
              <a:rPr lang="pl-PL" b="0" i="1" dirty="0"/>
              <a:t>ZAŁĄCZNIK I - </a:t>
            </a:r>
            <a:r>
              <a:rPr lang="pl-PL" dirty="0"/>
              <a:t>Metody pobierania próbek do celów kontroli poziomów </a:t>
            </a:r>
            <a:r>
              <a:rPr lang="pl-PL" dirty="0" err="1"/>
              <a:t>mikotoksyn</a:t>
            </a:r>
            <a:r>
              <a:rPr lang="pl-PL" dirty="0"/>
              <a:t> w żywności</a:t>
            </a:r>
          </a:p>
        </p:txBody>
      </p:sp>
      <p:sp>
        <p:nvSpPr>
          <p:cNvPr id="3" name="Symbol zastępczy zawartości 2">
            <a:extLst>
              <a:ext uri="{FF2B5EF4-FFF2-40B4-BE49-F238E27FC236}">
                <a16:creationId xmlns:a16="http://schemas.microsoft.com/office/drawing/2014/main" id="{E1264CA0-91C8-DBF8-BB97-3D7023E51905}"/>
              </a:ext>
            </a:extLst>
          </p:cNvPr>
          <p:cNvSpPr>
            <a:spLocks noGrp="1"/>
          </p:cNvSpPr>
          <p:nvPr>
            <p:ph idx="1"/>
          </p:nvPr>
        </p:nvSpPr>
        <p:spPr>
          <a:xfrm>
            <a:off x="449362" y="1475581"/>
            <a:ext cx="9793088" cy="5976664"/>
          </a:xfrm>
        </p:spPr>
        <p:txBody>
          <a:bodyPr>
            <a:normAutofit fontScale="85000" lnSpcReduction="10000"/>
          </a:bodyPr>
          <a:lstStyle/>
          <a:p>
            <a:pPr marL="0" indent="0">
              <a:buNone/>
            </a:pPr>
            <a:r>
              <a:rPr lang="pl-PL" b="1" dirty="0"/>
              <a:t> </a:t>
            </a:r>
            <a:r>
              <a:rPr lang="pl-PL" sz="1900" b="1" i="1" dirty="0"/>
              <a:t>Personel </a:t>
            </a:r>
          </a:p>
          <a:p>
            <a:pPr marL="0" indent="0">
              <a:buNone/>
            </a:pPr>
            <a:r>
              <a:rPr lang="pl-PL" sz="1900" dirty="0"/>
              <a:t>Próbki pobiera osoba wyznaczona przez właściwy organ państwa członkowskiego.</a:t>
            </a:r>
          </a:p>
          <a:p>
            <a:pPr marL="0" indent="0">
              <a:buNone/>
            </a:pPr>
            <a:r>
              <a:rPr lang="pl-PL" sz="1900" b="1" dirty="0"/>
              <a:t> </a:t>
            </a:r>
            <a:r>
              <a:rPr lang="pl-PL" sz="1900" b="1" i="1" dirty="0"/>
              <a:t>Materiał, z którego należy pobrać próbki </a:t>
            </a:r>
          </a:p>
          <a:p>
            <a:pPr marL="0" indent="0">
              <a:buNone/>
            </a:pPr>
            <a:r>
              <a:rPr lang="pl-PL" sz="1900" dirty="0"/>
              <a:t>W przypadku każdej partii, która ma zostać zbadana, pobieranie próbek musi zostać przeprowadzone oddzielnie. Zgodnie z przepisami szczególnymi dotyczącymi pobierania próbek dla różnych </a:t>
            </a:r>
            <a:r>
              <a:rPr lang="pl-PL" sz="1900" dirty="0" err="1"/>
              <a:t>mikotoksyn</a:t>
            </a:r>
            <a:r>
              <a:rPr lang="pl-PL" sz="1900" dirty="0"/>
              <a:t> duże partie dzielone są na </a:t>
            </a:r>
            <a:r>
              <a:rPr lang="pl-PL" sz="1900" dirty="0" err="1"/>
              <a:t>podpartie</a:t>
            </a:r>
            <a:r>
              <a:rPr lang="pl-PL" sz="1900" dirty="0"/>
              <a:t>, z których próbki pobierane są oddzielnie.</a:t>
            </a:r>
          </a:p>
          <a:p>
            <a:pPr marL="0" indent="0">
              <a:buNone/>
            </a:pPr>
            <a:r>
              <a:rPr lang="pl-PL" sz="1900" b="1" i="1" dirty="0"/>
              <a:t>Niezbędne środki ostrożności</a:t>
            </a:r>
            <a:endParaRPr lang="pl-PL" sz="1900" b="1" dirty="0"/>
          </a:p>
          <a:p>
            <a:pPr marL="0" indent="0">
              <a:buNone/>
            </a:pPr>
            <a:r>
              <a:rPr lang="pl-PL" sz="1900" dirty="0"/>
              <a:t>Podczas pobierania i przygotowywania próbek stosuje się środki ostrożności w celu zapobieżenia jakimkolwiek zmianom, które:</a:t>
            </a:r>
          </a:p>
          <a:p>
            <a:pPr marL="0" indent="0">
              <a:buNone/>
            </a:pPr>
            <a:r>
              <a:rPr lang="pl-PL" sz="1900" dirty="0"/>
              <a:t>— mogłyby mieć wpływ na zawartość </a:t>
            </a:r>
            <a:r>
              <a:rPr lang="pl-PL" sz="1900" dirty="0" err="1"/>
              <a:t>mikotoksyn</a:t>
            </a:r>
            <a:r>
              <a:rPr lang="pl-PL" sz="1900" dirty="0"/>
              <a:t>, mieć niekorzystny wpływ na wynik oznaczenia analitycznego lub spowodować, że próbki zbiorcze staną się niereprezentatywne,</a:t>
            </a:r>
          </a:p>
          <a:p>
            <a:pPr marL="0" indent="0">
              <a:buNone/>
            </a:pPr>
            <a:r>
              <a:rPr lang="pl-PL" sz="1900" dirty="0"/>
              <a:t>— mogłyby mieć wpływ na bezpieczeństwo żywności w partiach, z których należy pobrać próbki.</a:t>
            </a:r>
          </a:p>
          <a:p>
            <a:pPr marL="0" indent="0">
              <a:buNone/>
            </a:pPr>
            <a:r>
              <a:rPr lang="pl-PL" sz="1900" dirty="0"/>
              <a:t>Ponadto stosuje się wszelkie środki niezbędne do zapewnienia bezpieczeństwa osób pobierających próbki.</a:t>
            </a:r>
          </a:p>
          <a:p>
            <a:pPr marL="0" indent="0">
              <a:buNone/>
            </a:pPr>
            <a:endParaRPr lang="pl-PL" dirty="0"/>
          </a:p>
        </p:txBody>
      </p:sp>
      <p:sp>
        <p:nvSpPr>
          <p:cNvPr id="4" name="Symbol zastępczy numeru slajdu 3">
            <a:extLst>
              <a:ext uri="{FF2B5EF4-FFF2-40B4-BE49-F238E27FC236}">
                <a16:creationId xmlns:a16="http://schemas.microsoft.com/office/drawing/2014/main" id="{41DDEF7F-47C2-A3AE-26E2-7D5F6874CEEC}"/>
              </a:ext>
            </a:extLst>
          </p:cNvPr>
          <p:cNvSpPr>
            <a:spLocks noGrp="1"/>
          </p:cNvSpPr>
          <p:nvPr>
            <p:ph type="sldNum" sz="quarter" idx="10"/>
          </p:nvPr>
        </p:nvSpPr>
        <p:spPr/>
        <p:txBody>
          <a:bodyPr/>
          <a:lstStyle/>
          <a:p>
            <a:fld id="{EB4015AA-59F6-416B-87A6-8E3D940284E2}" type="slidenum">
              <a:rPr lang="pl-PL" smtClean="0"/>
              <a:pPr/>
              <a:t>50</a:t>
            </a:fld>
            <a:endParaRPr lang="pl-PL" dirty="0"/>
          </a:p>
        </p:txBody>
      </p:sp>
    </p:spTree>
    <p:extLst>
      <p:ext uri="{BB962C8B-B14F-4D97-AF65-F5344CB8AC3E}">
        <p14:creationId xmlns:p14="http://schemas.microsoft.com/office/powerpoint/2010/main" val="40337102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4A843-9029-501A-5D00-1FD57252202C}"/>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77925B2A-6AF1-5640-13B0-A971DDEB9AAF}"/>
              </a:ext>
            </a:extLst>
          </p:cNvPr>
          <p:cNvSpPr>
            <a:spLocks noGrp="1"/>
          </p:cNvSpPr>
          <p:nvPr>
            <p:ph type="title"/>
          </p:nvPr>
        </p:nvSpPr>
        <p:spPr>
          <a:xfrm>
            <a:off x="1025715" y="551332"/>
            <a:ext cx="8640381" cy="1080001"/>
          </a:xfrm>
        </p:spPr>
        <p:txBody>
          <a:bodyPr>
            <a:normAutofit/>
          </a:bodyPr>
          <a:lstStyle/>
          <a:p>
            <a:r>
              <a:rPr lang="pl-PL" b="0" i="1" dirty="0"/>
              <a:t>ZAŁĄCZNIK I - </a:t>
            </a:r>
            <a:r>
              <a:rPr lang="pl-PL" dirty="0"/>
              <a:t>Metody pobierania próbek do celów kontroli poziomów </a:t>
            </a:r>
            <a:r>
              <a:rPr lang="pl-PL" dirty="0" err="1"/>
              <a:t>mikotoksyn</a:t>
            </a:r>
            <a:r>
              <a:rPr lang="pl-PL" dirty="0"/>
              <a:t> w żywności</a:t>
            </a:r>
          </a:p>
        </p:txBody>
      </p:sp>
      <p:sp>
        <p:nvSpPr>
          <p:cNvPr id="3" name="Symbol zastępczy zawartości 2">
            <a:extLst>
              <a:ext uri="{FF2B5EF4-FFF2-40B4-BE49-F238E27FC236}">
                <a16:creationId xmlns:a16="http://schemas.microsoft.com/office/drawing/2014/main" id="{60EAE73F-4FD4-6A53-A1A7-D731A280AAD7}"/>
              </a:ext>
            </a:extLst>
          </p:cNvPr>
          <p:cNvSpPr>
            <a:spLocks noGrp="1"/>
          </p:cNvSpPr>
          <p:nvPr>
            <p:ph idx="1"/>
          </p:nvPr>
        </p:nvSpPr>
        <p:spPr>
          <a:xfrm>
            <a:off x="449362" y="1475581"/>
            <a:ext cx="9793088" cy="5976664"/>
          </a:xfrm>
        </p:spPr>
        <p:txBody>
          <a:bodyPr>
            <a:normAutofit fontScale="85000" lnSpcReduction="10000"/>
          </a:bodyPr>
          <a:lstStyle/>
          <a:p>
            <a:pPr marL="0" indent="0">
              <a:buNone/>
            </a:pPr>
            <a:r>
              <a:rPr lang="pl-PL" b="1" dirty="0"/>
              <a:t> </a:t>
            </a:r>
            <a:r>
              <a:rPr lang="pl-PL" sz="1900" b="1" i="1" dirty="0"/>
              <a:t>Personel </a:t>
            </a:r>
          </a:p>
          <a:p>
            <a:pPr marL="0" indent="0">
              <a:buNone/>
            </a:pPr>
            <a:r>
              <a:rPr lang="pl-PL" sz="1900" dirty="0"/>
              <a:t>Próbki pobiera osoba wyznaczona przez właściwy organ państwa członkowskiego.</a:t>
            </a:r>
          </a:p>
          <a:p>
            <a:pPr marL="0" indent="0">
              <a:buNone/>
            </a:pPr>
            <a:r>
              <a:rPr lang="pl-PL" sz="1900" b="1" dirty="0"/>
              <a:t> </a:t>
            </a:r>
            <a:r>
              <a:rPr lang="pl-PL" sz="1900" b="1" i="1" dirty="0"/>
              <a:t>Materiał, z którego należy pobrać próbki </a:t>
            </a:r>
          </a:p>
          <a:p>
            <a:pPr marL="0" indent="0">
              <a:buNone/>
            </a:pPr>
            <a:r>
              <a:rPr lang="pl-PL" sz="1900" dirty="0"/>
              <a:t>W przypadku każdej partii, która ma zostać zbadana, pobieranie próbek musi zostać przeprowadzone oddzielnie. Zgodnie z przepisami szczególnymi dotyczącymi pobierania próbek dla różnych </a:t>
            </a:r>
            <a:r>
              <a:rPr lang="pl-PL" sz="1900" dirty="0" err="1"/>
              <a:t>mikotoksyn</a:t>
            </a:r>
            <a:r>
              <a:rPr lang="pl-PL" sz="1900" dirty="0"/>
              <a:t> duże partie dzielone są na </a:t>
            </a:r>
            <a:r>
              <a:rPr lang="pl-PL" sz="1900" dirty="0" err="1"/>
              <a:t>podpartie</a:t>
            </a:r>
            <a:r>
              <a:rPr lang="pl-PL" sz="1900" dirty="0"/>
              <a:t>, z których próbki pobierane są oddzielnie.</a:t>
            </a:r>
          </a:p>
          <a:p>
            <a:pPr marL="0" indent="0">
              <a:buNone/>
            </a:pPr>
            <a:r>
              <a:rPr lang="pl-PL" sz="1900" b="1" i="1" dirty="0"/>
              <a:t>Niezbędne środki ostrożności</a:t>
            </a:r>
            <a:endParaRPr lang="pl-PL" sz="1900" b="1" dirty="0"/>
          </a:p>
          <a:p>
            <a:pPr marL="0" indent="0">
              <a:buNone/>
            </a:pPr>
            <a:r>
              <a:rPr lang="pl-PL" sz="1900" dirty="0"/>
              <a:t>Podczas pobierania i przygotowywania próbek stosuje się środki ostrożności w celu zapobieżenia jakimkolwiek zmianom, które:</a:t>
            </a:r>
          </a:p>
          <a:p>
            <a:pPr marL="0" indent="0">
              <a:buNone/>
            </a:pPr>
            <a:r>
              <a:rPr lang="pl-PL" sz="1900" dirty="0"/>
              <a:t>— mogłyby mieć wpływ na zawartość </a:t>
            </a:r>
            <a:r>
              <a:rPr lang="pl-PL" sz="1900" dirty="0" err="1"/>
              <a:t>mikotoksyn</a:t>
            </a:r>
            <a:r>
              <a:rPr lang="pl-PL" sz="1900" dirty="0"/>
              <a:t>, mieć niekorzystny wpływ na wynik oznaczenia analitycznego lub spowodować, że próbki zbiorcze staną się niereprezentatywne,</a:t>
            </a:r>
          </a:p>
          <a:p>
            <a:pPr marL="0" indent="0">
              <a:buNone/>
            </a:pPr>
            <a:r>
              <a:rPr lang="pl-PL" sz="1900" dirty="0"/>
              <a:t>— mogłyby mieć wpływ na bezpieczeństwo żywności w partiach, z których należy pobrać próbki.</a:t>
            </a:r>
          </a:p>
          <a:p>
            <a:pPr marL="0" indent="0">
              <a:buNone/>
            </a:pPr>
            <a:r>
              <a:rPr lang="pl-PL" sz="1900" dirty="0"/>
              <a:t>Ponadto stosuje się wszelkie środki niezbędne do zapewnienia bezpieczeństwa osób pobierających próbki.</a:t>
            </a:r>
          </a:p>
          <a:p>
            <a:pPr marL="0" indent="0">
              <a:buNone/>
            </a:pPr>
            <a:endParaRPr lang="pl-PL" dirty="0"/>
          </a:p>
        </p:txBody>
      </p:sp>
      <p:sp>
        <p:nvSpPr>
          <p:cNvPr id="4" name="Symbol zastępczy numeru slajdu 3">
            <a:extLst>
              <a:ext uri="{FF2B5EF4-FFF2-40B4-BE49-F238E27FC236}">
                <a16:creationId xmlns:a16="http://schemas.microsoft.com/office/drawing/2014/main" id="{B0BF4160-FD80-2DBD-C5D4-5CD8DA573279}"/>
              </a:ext>
            </a:extLst>
          </p:cNvPr>
          <p:cNvSpPr>
            <a:spLocks noGrp="1"/>
          </p:cNvSpPr>
          <p:nvPr>
            <p:ph type="sldNum" sz="quarter" idx="10"/>
          </p:nvPr>
        </p:nvSpPr>
        <p:spPr/>
        <p:txBody>
          <a:bodyPr/>
          <a:lstStyle/>
          <a:p>
            <a:fld id="{EB4015AA-59F6-416B-87A6-8E3D940284E2}" type="slidenum">
              <a:rPr lang="pl-PL" smtClean="0"/>
              <a:pPr/>
              <a:t>51</a:t>
            </a:fld>
            <a:endParaRPr lang="pl-PL" dirty="0"/>
          </a:p>
        </p:txBody>
      </p:sp>
    </p:spTree>
    <p:extLst>
      <p:ext uri="{BB962C8B-B14F-4D97-AF65-F5344CB8AC3E}">
        <p14:creationId xmlns:p14="http://schemas.microsoft.com/office/powerpoint/2010/main" val="32067284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66DF35-0F47-67B8-BE1B-00C7262CFB84}"/>
              </a:ext>
            </a:extLst>
          </p:cNvPr>
          <p:cNvSpPr>
            <a:spLocks noGrp="1"/>
          </p:cNvSpPr>
          <p:nvPr>
            <p:ph type="title"/>
          </p:nvPr>
        </p:nvSpPr>
        <p:spPr/>
        <p:txBody>
          <a:bodyPr/>
          <a:lstStyle/>
          <a:p>
            <a:r>
              <a:rPr lang="pl-PL" dirty="0"/>
              <a:t>Uwaga – załącznik II</a:t>
            </a:r>
          </a:p>
        </p:txBody>
      </p:sp>
      <p:sp>
        <p:nvSpPr>
          <p:cNvPr id="3" name="Symbol zastępczy zawartości 2">
            <a:extLst>
              <a:ext uri="{FF2B5EF4-FFF2-40B4-BE49-F238E27FC236}">
                <a16:creationId xmlns:a16="http://schemas.microsoft.com/office/drawing/2014/main" id="{353CE587-6D45-45C8-E0F6-CB45636B0CEE}"/>
              </a:ext>
            </a:extLst>
          </p:cNvPr>
          <p:cNvSpPr>
            <a:spLocks noGrp="1"/>
          </p:cNvSpPr>
          <p:nvPr>
            <p:ph idx="1"/>
          </p:nvPr>
        </p:nvSpPr>
        <p:spPr/>
        <p:txBody>
          <a:bodyPr/>
          <a:lstStyle/>
          <a:p>
            <a:pPr marL="0" indent="0">
              <a:buNone/>
            </a:pPr>
            <a:r>
              <a:rPr lang="pl-PL" dirty="0"/>
              <a:t>W przypadku analizy </a:t>
            </a:r>
            <a:r>
              <a:rPr lang="pl-PL" dirty="0" err="1"/>
              <a:t>aflatoksyn</a:t>
            </a:r>
            <a:r>
              <a:rPr lang="pl-PL" dirty="0"/>
              <a:t> w trakcie przeprowadzania wszystkich czynności procedury należy, na ile jest to możliwe, unikać światła dziennego, ponieważ pod wpływem promieni ultrafioletowych </a:t>
            </a:r>
            <a:r>
              <a:rPr lang="pl-PL" dirty="0" err="1"/>
              <a:t>aflatoksyny</a:t>
            </a:r>
            <a:r>
              <a:rPr lang="pl-PL" dirty="0"/>
              <a:t> ulegają stopniowemu rozkładowi. </a:t>
            </a:r>
          </a:p>
          <a:p>
            <a:pPr marL="0" indent="0">
              <a:buNone/>
            </a:pPr>
            <a:r>
              <a:rPr lang="pl-PL" dirty="0"/>
              <a:t>UWAGA - </a:t>
            </a:r>
            <a:r>
              <a:rPr lang="pl-PL" b="1" dirty="0"/>
              <a:t>Odnosi się również do pobierania próbek – powinny być opakowane w materiał nieprzenikliwy dla ultrafioletu, np. papier</a:t>
            </a:r>
          </a:p>
          <a:p>
            <a:endParaRPr lang="pl-PL" dirty="0"/>
          </a:p>
        </p:txBody>
      </p:sp>
      <p:sp>
        <p:nvSpPr>
          <p:cNvPr id="4" name="Symbol zastępczy numeru slajdu 3">
            <a:extLst>
              <a:ext uri="{FF2B5EF4-FFF2-40B4-BE49-F238E27FC236}">
                <a16:creationId xmlns:a16="http://schemas.microsoft.com/office/drawing/2014/main" id="{C0A21118-BB98-1C07-3359-B456649AD432}"/>
              </a:ext>
            </a:extLst>
          </p:cNvPr>
          <p:cNvSpPr>
            <a:spLocks noGrp="1"/>
          </p:cNvSpPr>
          <p:nvPr>
            <p:ph type="sldNum" sz="quarter" idx="10"/>
          </p:nvPr>
        </p:nvSpPr>
        <p:spPr/>
        <p:txBody>
          <a:bodyPr/>
          <a:lstStyle/>
          <a:p>
            <a:fld id="{EB4015AA-59F6-416B-87A6-8E3D940284E2}" type="slidenum">
              <a:rPr lang="pl-PL" smtClean="0"/>
              <a:pPr/>
              <a:t>52</a:t>
            </a:fld>
            <a:endParaRPr lang="pl-PL" dirty="0"/>
          </a:p>
        </p:txBody>
      </p:sp>
    </p:spTree>
    <p:extLst>
      <p:ext uri="{BB962C8B-B14F-4D97-AF65-F5344CB8AC3E}">
        <p14:creationId xmlns:p14="http://schemas.microsoft.com/office/powerpoint/2010/main" val="3635997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126CE88-02DA-F968-92DC-7E6D773F1193}"/>
              </a:ext>
            </a:extLst>
          </p:cNvPr>
          <p:cNvSpPr>
            <a:spLocks noGrp="1"/>
          </p:cNvSpPr>
          <p:nvPr>
            <p:ph type="title"/>
          </p:nvPr>
        </p:nvSpPr>
        <p:spPr>
          <a:xfrm>
            <a:off x="1025715" y="359838"/>
            <a:ext cx="8640381" cy="1080001"/>
          </a:xfrm>
        </p:spPr>
        <p:txBody>
          <a:bodyPr/>
          <a:lstStyle/>
          <a:p>
            <a:r>
              <a:rPr lang="pl-PL" dirty="0"/>
              <a:t>Załącznik I cd.</a:t>
            </a:r>
          </a:p>
        </p:txBody>
      </p:sp>
      <p:sp>
        <p:nvSpPr>
          <p:cNvPr id="3" name="Symbol zastępczy zawartości 2">
            <a:extLst>
              <a:ext uri="{FF2B5EF4-FFF2-40B4-BE49-F238E27FC236}">
                <a16:creationId xmlns:a16="http://schemas.microsoft.com/office/drawing/2014/main" id="{AF2F86C8-36A4-8F5E-5675-F492F0647446}"/>
              </a:ext>
            </a:extLst>
          </p:cNvPr>
          <p:cNvSpPr>
            <a:spLocks noGrp="1"/>
          </p:cNvSpPr>
          <p:nvPr>
            <p:ph idx="1"/>
          </p:nvPr>
        </p:nvSpPr>
        <p:spPr>
          <a:xfrm>
            <a:off x="1025907" y="1691605"/>
            <a:ext cx="8640382" cy="5400600"/>
          </a:xfrm>
        </p:spPr>
        <p:txBody>
          <a:bodyPr>
            <a:normAutofit/>
          </a:bodyPr>
          <a:lstStyle/>
          <a:p>
            <a:pPr marL="0" indent="0">
              <a:buNone/>
            </a:pPr>
            <a:r>
              <a:rPr lang="pl-PL" b="1" i="1" dirty="0"/>
              <a:t>Próbki pierwotne</a:t>
            </a:r>
          </a:p>
          <a:p>
            <a:pPr marL="0" indent="0">
              <a:buNone/>
            </a:pPr>
            <a:r>
              <a:rPr lang="pl-PL" dirty="0"/>
              <a:t>W miarę możliwości próbki pierwotne pobiera się z różnych miejsc w całej partii lub </a:t>
            </a:r>
            <a:r>
              <a:rPr lang="pl-PL" dirty="0" err="1"/>
              <a:t>podpartii</a:t>
            </a:r>
            <a:r>
              <a:rPr lang="pl-PL" dirty="0"/>
              <a:t>. Odstąpienie od tej procedury odnotowywane jest w protokole określonym w części I pkt A.1.8 niniejszego załącznika.</a:t>
            </a:r>
            <a:r>
              <a:rPr lang="pl-PL" b="1" dirty="0"/>
              <a:t> </a:t>
            </a:r>
          </a:p>
          <a:p>
            <a:pPr marL="0" indent="0">
              <a:buNone/>
            </a:pPr>
            <a:r>
              <a:rPr lang="pl-PL" b="1" i="1" dirty="0"/>
              <a:t>Przygotowanie próbki zbiorczej</a:t>
            </a:r>
            <a:endParaRPr lang="pl-PL" b="1" dirty="0"/>
          </a:p>
          <a:p>
            <a:pPr marL="0" indent="0">
              <a:buNone/>
            </a:pPr>
            <a:r>
              <a:rPr lang="pl-PL" dirty="0"/>
              <a:t>Próbkę zbiorczą tworzy się poprzez połączenie próbek pierwotnych.</a:t>
            </a:r>
          </a:p>
          <a:p>
            <a:pPr marL="0" indent="0">
              <a:buNone/>
            </a:pPr>
            <a:r>
              <a:rPr lang="pl-PL" b="1" dirty="0"/>
              <a:t> </a:t>
            </a:r>
            <a:endParaRPr lang="pl-PL" dirty="0"/>
          </a:p>
        </p:txBody>
      </p:sp>
      <p:sp>
        <p:nvSpPr>
          <p:cNvPr id="4" name="Symbol zastępczy numeru slajdu 3">
            <a:extLst>
              <a:ext uri="{FF2B5EF4-FFF2-40B4-BE49-F238E27FC236}">
                <a16:creationId xmlns:a16="http://schemas.microsoft.com/office/drawing/2014/main" id="{5993F033-D82D-0F29-E737-5E451BBEBE37}"/>
              </a:ext>
            </a:extLst>
          </p:cNvPr>
          <p:cNvSpPr>
            <a:spLocks noGrp="1"/>
          </p:cNvSpPr>
          <p:nvPr>
            <p:ph type="sldNum" sz="quarter" idx="10"/>
          </p:nvPr>
        </p:nvSpPr>
        <p:spPr/>
        <p:txBody>
          <a:bodyPr/>
          <a:lstStyle/>
          <a:p>
            <a:fld id="{EB4015AA-59F6-416B-87A6-8E3D940284E2}" type="slidenum">
              <a:rPr lang="pl-PL" smtClean="0"/>
              <a:pPr/>
              <a:t>53</a:t>
            </a:fld>
            <a:endParaRPr lang="pl-PL" dirty="0"/>
          </a:p>
        </p:txBody>
      </p:sp>
    </p:spTree>
    <p:extLst>
      <p:ext uri="{BB962C8B-B14F-4D97-AF65-F5344CB8AC3E}">
        <p14:creationId xmlns:p14="http://schemas.microsoft.com/office/powerpoint/2010/main" val="8294657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E42A4B4-CA87-6D4D-8F57-5B499622A919}"/>
              </a:ext>
            </a:extLst>
          </p:cNvPr>
          <p:cNvSpPr>
            <a:spLocks noGrp="1"/>
          </p:cNvSpPr>
          <p:nvPr>
            <p:ph type="title"/>
          </p:nvPr>
        </p:nvSpPr>
        <p:spPr/>
        <p:txBody>
          <a:bodyPr/>
          <a:lstStyle/>
          <a:p>
            <a:r>
              <a:rPr lang="pl-PL"/>
              <a:t>Wytyczne KE</a:t>
            </a:r>
            <a:endParaRPr lang="pl-PL" dirty="0"/>
          </a:p>
        </p:txBody>
      </p:sp>
      <p:sp>
        <p:nvSpPr>
          <p:cNvPr id="3" name="Symbol zastępczy zawartości 2">
            <a:extLst>
              <a:ext uri="{FF2B5EF4-FFF2-40B4-BE49-F238E27FC236}">
                <a16:creationId xmlns:a16="http://schemas.microsoft.com/office/drawing/2014/main" id="{EDA111F8-B0A5-9365-02D3-67DBD6863D29}"/>
              </a:ext>
            </a:extLst>
          </p:cNvPr>
          <p:cNvSpPr>
            <a:spLocks noGrp="1"/>
          </p:cNvSpPr>
          <p:nvPr>
            <p:ph idx="1"/>
          </p:nvPr>
        </p:nvSpPr>
        <p:spPr/>
        <p:txBody>
          <a:bodyPr>
            <a:normAutofit/>
          </a:bodyPr>
          <a:lstStyle/>
          <a:p>
            <a:pPr>
              <a:buFont typeface="Arial" panose="020B0604020202020204" pitchFamily="34" charset="0"/>
              <a:buChar char="•"/>
            </a:pPr>
            <a:r>
              <a:rPr lang="pl-PL" dirty="0"/>
              <a:t>Pobieranie próbek musi być reprezentatywne i dlatego konieczne jest, aby próbki pierwotne były pobierane w całej partii. W prawie każdym przypadku ciężarówka lub kontener będzie musiał zostać rozładowany w celu pobrania próbek.</a:t>
            </a:r>
          </a:p>
          <a:p>
            <a:pPr>
              <a:buFont typeface="Arial" panose="020B0604020202020204" pitchFamily="34" charset="0"/>
              <a:buChar char="•"/>
            </a:pPr>
            <a:r>
              <a:rPr lang="pl-PL" dirty="0"/>
              <a:t> Rozładunek nie powinien narażać produktu na niekorzystne warunki pogodowe lub nadmierną wilgoć. Obszar wyznaczony do pobierania próbek i przechowywania przesyłki nie powinien narażać jej na ryzyko zanieczyszczenia lub degradacji. Zastosowanie mają przepisy dotyczące higieny żywności.</a:t>
            </a:r>
          </a:p>
          <a:p>
            <a:pPr>
              <a:buFont typeface="Arial" panose="020B0604020202020204" pitchFamily="34" charset="0"/>
              <a:buChar char="•"/>
            </a:pPr>
            <a:r>
              <a:rPr lang="pl-PL" dirty="0"/>
              <a:t>Należy zachować ostrożność, aby używać czystego sprzętu do pobierania próbek oraz worków i pojemników na próbki wolnych od zanieczyszczeń, aby uniknąć jakiegokolwiek zanieczyszczenia krzyżowego.</a:t>
            </a:r>
          </a:p>
        </p:txBody>
      </p:sp>
      <p:sp>
        <p:nvSpPr>
          <p:cNvPr id="4" name="Symbol zastępczy numeru slajdu 3">
            <a:extLst>
              <a:ext uri="{FF2B5EF4-FFF2-40B4-BE49-F238E27FC236}">
                <a16:creationId xmlns:a16="http://schemas.microsoft.com/office/drawing/2014/main" id="{15089031-F3B4-C5CF-AC3B-1307566CBAA7}"/>
              </a:ext>
            </a:extLst>
          </p:cNvPr>
          <p:cNvSpPr>
            <a:spLocks noGrp="1"/>
          </p:cNvSpPr>
          <p:nvPr>
            <p:ph type="sldNum" sz="quarter" idx="10"/>
          </p:nvPr>
        </p:nvSpPr>
        <p:spPr/>
        <p:txBody>
          <a:bodyPr/>
          <a:lstStyle/>
          <a:p>
            <a:fld id="{EB4015AA-59F6-416B-87A6-8E3D940284E2}" type="slidenum">
              <a:rPr lang="pl-PL" smtClean="0"/>
              <a:pPr/>
              <a:t>54</a:t>
            </a:fld>
            <a:endParaRPr lang="pl-PL" dirty="0"/>
          </a:p>
        </p:txBody>
      </p:sp>
    </p:spTree>
    <p:extLst>
      <p:ext uri="{BB962C8B-B14F-4D97-AF65-F5344CB8AC3E}">
        <p14:creationId xmlns:p14="http://schemas.microsoft.com/office/powerpoint/2010/main" val="40056596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42AD9-78FE-55C3-4408-33C069958A59}"/>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8C54FF84-45DF-FC7A-B990-5F780A9DB098}"/>
              </a:ext>
            </a:extLst>
          </p:cNvPr>
          <p:cNvSpPr>
            <a:spLocks noGrp="1"/>
          </p:cNvSpPr>
          <p:nvPr>
            <p:ph type="title"/>
          </p:nvPr>
        </p:nvSpPr>
        <p:spPr>
          <a:xfrm>
            <a:off x="1025715" y="359838"/>
            <a:ext cx="8640381" cy="1080001"/>
          </a:xfrm>
        </p:spPr>
        <p:txBody>
          <a:bodyPr/>
          <a:lstStyle/>
          <a:p>
            <a:r>
              <a:rPr lang="pl-PL" dirty="0"/>
              <a:t> </a:t>
            </a:r>
            <a:r>
              <a:rPr lang="pl-PL" i="1" dirty="0" err="1">
                <a:solidFill>
                  <a:srgbClr val="FF0000"/>
                </a:solidFill>
              </a:rPr>
              <a:t>Kontrpróbki</a:t>
            </a:r>
            <a:br>
              <a:rPr lang="pl-PL" i="1" dirty="0"/>
            </a:br>
            <a:endParaRPr lang="pl-PL" dirty="0"/>
          </a:p>
        </p:txBody>
      </p:sp>
      <p:sp>
        <p:nvSpPr>
          <p:cNvPr id="3" name="Symbol zastępczy zawartości 2">
            <a:extLst>
              <a:ext uri="{FF2B5EF4-FFF2-40B4-BE49-F238E27FC236}">
                <a16:creationId xmlns:a16="http://schemas.microsoft.com/office/drawing/2014/main" id="{F3446841-D402-E069-F8AA-023CA63CF959}"/>
              </a:ext>
            </a:extLst>
          </p:cNvPr>
          <p:cNvSpPr>
            <a:spLocks noGrp="1"/>
          </p:cNvSpPr>
          <p:nvPr>
            <p:ph idx="1"/>
          </p:nvPr>
        </p:nvSpPr>
        <p:spPr>
          <a:xfrm>
            <a:off x="999513" y="929697"/>
            <a:ext cx="8640382" cy="6270140"/>
          </a:xfrm>
        </p:spPr>
        <p:txBody>
          <a:bodyPr>
            <a:normAutofit/>
          </a:bodyPr>
          <a:lstStyle/>
          <a:p>
            <a:pPr marL="0" indent="0">
              <a:buNone/>
            </a:pPr>
            <a:r>
              <a:rPr lang="pl-PL" b="1" dirty="0"/>
              <a:t>A.1.6.    </a:t>
            </a:r>
            <a:r>
              <a:rPr lang="pl-PL" b="1" i="1" dirty="0" err="1"/>
              <a:t>Kontrpróbki</a:t>
            </a:r>
            <a:endParaRPr lang="pl-PL" b="1" dirty="0"/>
          </a:p>
          <a:p>
            <a:pPr marL="0" indent="0">
              <a:buNone/>
            </a:pPr>
            <a:r>
              <a:rPr lang="pl-PL" dirty="0" err="1"/>
              <a:t>Kontrpróbki</a:t>
            </a:r>
            <a:r>
              <a:rPr lang="pl-PL" dirty="0"/>
              <a:t> do celów egzekwowania przepisów, obrony praw i arbitrażu pobiera się ze zhomogenizowanej próbki zbiorczej, o ile nie jest to sprzeczne z przepisami państw członkowskich w zakresie praw podmiotu prowadzącego przedsiębiorstwo spożywcze.</a:t>
            </a:r>
          </a:p>
          <a:p>
            <a:pPr marL="0" indent="0">
              <a:buNone/>
            </a:pPr>
            <a:r>
              <a:rPr lang="pl-PL" b="1" dirty="0"/>
              <a:t>Próbki do obrony praw i arbitrażu  są potrzebne, aby umożliwić podmiotom działającym na rynku spożywczym skorzystanie z prawa do drugiej opinii w przypadku stwierdzenia niezgodności próbki urzędowej, zgodnie z </a:t>
            </a:r>
            <a:r>
              <a:rPr lang="pl-PL" b="1" dirty="0" err="1"/>
              <a:t>rozp</a:t>
            </a:r>
            <a:r>
              <a:rPr lang="pl-PL" b="1" dirty="0"/>
              <a:t>. 2017/625. Z każdej próbki laboratoryjnej pobierana jest jedna próbka analityczna, jedna próbka obronna i jedna próbka referencyjna (w ilościach wymaganych zgodnie z dobrą praktyką laboratoryjną). </a:t>
            </a:r>
          </a:p>
          <a:p>
            <a:pPr marL="0" indent="0">
              <a:buNone/>
            </a:pPr>
            <a:r>
              <a:rPr lang="pl-PL" b="1" dirty="0"/>
              <a:t>Tak więc, dla każdej próbki zbiorczej pobranej z partii orzechów przeznaczonych do bezpośredniego spożycia przez ludzi, z homogenizowanych próbek laboratoryjnych uzyskuje się łącznie dziewięć próbek, tj. trzy próbki analityczne, trzy próbki obronne, trzy próbki referencyjne. </a:t>
            </a:r>
          </a:p>
          <a:p>
            <a:pPr marL="0" indent="0">
              <a:buNone/>
            </a:pPr>
            <a:endParaRPr lang="pl-PL" dirty="0"/>
          </a:p>
          <a:p>
            <a:pPr marL="0" indent="0">
              <a:buNone/>
            </a:pPr>
            <a:endParaRPr lang="pl-PL" dirty="0"/>
          </a:p>
          <a:p>
            <a:pPr marL="0" indent="0">
              <a:buNone/>
            </a:pPr>
            <a:endParaRPr lang="pl-PL" dirty="0"/>
          </a:p>
          <a:p>
            <a:pPr marL="0" indent="0">
              <a:buNone/>
            </a:pPr>
            <a:endParaRPr lang="pl-PL" dirty="0"/>
          </a:p>
        </p:txBody>
      </p:sp>
      <p:sp>
        <p:nvSpPr>
          <p:cNvPr id="4" name="Symbol zastępczy numeru slajdu 3">
            <a:extLst>
              <a:ext uri="{FF2B5EF4-FFF2-40B4-BE49-F238E27FC236}">
                <a16:creationId xmlns:a16="http://schemas.microsoft.com/office/drawing/2014/main" id="{C210A4B0-2F99-05F6-3F17-C3C2E07187C0}"/>
              </a:ext>
            </a:extLst>
          </p:cNvPr>
          <p:cNvSpPr>
            <a:spLocks noGrp="1"/>
          </p:cNvSpPr>
          <p:nvPr>
            <p:ph type="sldNum" sz="quarter" idx="10"/>
          </p:nvPr>
        </p:nvSpPr>
        <p:spPr/>
        <p:txBody>
          <a:bodyPr/>
          <a:lstStyle/>
          <a:p>
            <a:fld id="{EB4015AA-59F6-416B-87A6-8E3D940284E2}" type="slidenum">
              <a:rPr lang="pl-PL" smtClean="0"/>
              <a:pPr/>
              <a:t>55</a:t>
            </a:fld>
            <a:endParaRPr lang="pl-PL" dirty="0"/>
          </a:p>
        </p:txBody>
      </p:sp>
    </p:spTree>
    <p:extLst>
      <p:ext uri="{BB962C8B-B14F-4D97-AF65-F5344CB8AC3E}">
        <p14:creationId xmlns:p14="http://schemas.microsoft.com/office/powerpoint/2010/main" val="27082858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F336E73-3F32-2520-AF55-2DE22F85066D}"/>
              </a:ext>
            </a:extLst>
          </p:cNvPr>
          <p:cNvSpPr>
            <a:spLocks noGrp="1"/>
          </p:cNvSpPr>
          <p:nvPr>
            <p:ph type="title"/>
          </p:nvPr>
        </p:nvSpPr>
        <p:spPr/>
        <p:txBody>
          <a:bodyPr/>
          <a:lstStyle/>
          <a:p>
            <a:r>
              <a:rPr lang="pl-PL" i="1" dirty="0" err="1"/>
              <a:t>Kontrpróbki</a:t>
            </a:r>
            <a:r>
              <a:rPr lang="pl-PL" i="1" dirty="0"/>
              <a:t> cd</a:t>
            </a:r>
          </a:p>
        </p:txBody>
      </p:sp>
      <p:sp>
        <p:nvSpPr>
          <p:cNvPr id="3" name="Symbol zastępczy zawartości 2">
            <a:extLst>
              <a:ext uri="{FF2B5EF4-FFF2-40B4-BE49-F238E27FC236}">
                <a16:creationId xmlns:a16="http://schemas.microsoft.com/office/drawing/2014/main" id="{17AF2E9C-ED69-CB7B-0B39-8B255D73A505}"/>
              </a:ext>
            </a:extLst>
          </p:cNvPr>
          <p:cNvSpPr>
            <a:spLocks noGrp="1"/>
          </p:cNvSpPr>
          <p:nvPr>
            <p:ph idx="1"/>
          </p:nvPr>
        </p:nvSpPr>
        <p:spPr>
          <a:xfrm>
            <a:off x="996156" y="1835621"/>
            <a:ext cx="8640382" cy="4680002"/>
          </a:xfrm>
        </p:spPr>
        <p:txBody>
          <a:bodyPr>
            <a:normAutofit/>
          </a:bodyPr>
          <a:lstStyle/>
          <a:p>
            <a:pPr>
              <a:buFont typeface="Arial" panose="020B0604020202020204" pitchFamily="34" charset="0"/>
              <a:buChar char="•"/>
            </a:pPr>
            <a:r>
              <a:rPr lang="pl-PL" dirty="0"/>
              <a:t>Ponieważ ww. próbki są uzyskiwane z homogenizowanego materiału, można je uzyskać wyłącznie w laboratorium </a:t>
            </a:r>
          </a:p>
          <a:p>
            <a:pPr>
              <a:buFont typeface="Arial" panose="020B0604020202020204" pitchFamily="34" charset="0"/>
              <a:buChar char="•"/>
            </a:pPr>
            <a:r>
              <a:rPr lang="pl-PL" dirty="0"/>
              <a:t>Ponieważ w wyniku procedury homogenizacji może powstać zawiesina, która podlega degradacji mikrobiologicznej, właściwe jest, aby homogenizowane próbki laboratoryjne, były przechowywane i transportowane w takich warunkach, że wykluczone jest zanieczyszczenie mikrobiologiczne i wzrost drobnoustrojów.</a:t>
            </a:r>
          </a:p>
        </p:txBody>
      </p:sp>
      <p:sp>
        <p:nvSpPr>
          <p:cNvPr id="4" name="Symbol zastępczy numeru slajdu 3">
            <a:extLst>
              <a:ext uri="{FF2B5EF4-FFF2-40B4-BE49-F238E27FC236}">
                <a16:creationId xmlns:a16="http://schemas.microsoft.com/office/drawing/2014/main" id="{A3AA7D86-9A93-E8CF-604E-D83B3AA17E65}"/>
              </a:ext>
            </a:extLst>
          </p:cNvPr>
          <p:cNvSpPr>
            <a:spLocks noGrp="1"/>
          </p:cNvSpPr>
          <p:nvPr>
            <p:ph type="sldNum" sz="quarter" idx="10"/>
          </p:nvPr>
        </p:nvSpPr>
        <p:spPr/>
        <p:txBody>
          <a:bodyPr/>
          <a:lstStyle/>
          <a:p>
            <a:fld id="{EB4015AA-59F6-416B-87A6-8E3D940284E2}" type="slidenum">
              <a:rPr lang="pl-PL" smtClean="0"/>
              <a:pPr/>
              <a:t>56</a:t>
            </a:fld>
            <a:endParaRPr lang="pl-PL" dirty="0"/>
          </a:p>
        </p:txBody>
      </p:sp>
    </p:spTree>
    <p:extLst>
      <p:ext uri="{BB962C8B-B14F-4D97-AF65-F5344CB8AC3E}">
        <p14:creationId xmlns:p14="http://schemas.microsoft.com/office/powerpoint/2010/main" val="2630217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4DCE6C2-75FF-5EBE-E54E-BB446A26BD90}"/>
              </a:ext>
            </a:extLst>
          </p:cNvPr>
          <p:cNvSpPr>
            <a:spLocks noGrp="1"/>
          </p:cNvSpPr>
          <p:nvPr>
            <p:ph type="title"/>
          </p:nvPr>
        </p:nvSpPr>
        <p:spPr/>
        <p:txBody>
          <a:bodyPr/>
          <a:lstStyle/>
          <a:p>
            <a:r>
              <a:rPr lang="pl-PL" dirty="0"/>
              <a:t>Pobieranie </a:t>
            </a:r>
            <a:r>
              <a:rPr lang="pl-PL" dirty="0" err="1"/>
              <a:t>kontrpróbki</a:t>
            </a:r>
            <a:endParaRPr lang="pl-PL" dirty="0"/>
          </a:p>
        </p:txBody>
      </p:sp>
      <p:pic>
        <p:nvPicPr>
          <p:cNvPr id="6" name="Symbol zastępczy zawartości 5">
            <a:extLst>
              <a:ext uri="{FF2B5EF4-FFF2-40B4-BE49-F238E27FC236}">
                <a16:creationId xmlns:a16="http://schemas.microsoft.com/office/drawing/2014/main" id="{B065C548-9FBA-A1EA-DB37-717DB0885424}"/>
              </a:ext>
            </a:extLst>
          </p:cNvPr>
          <p:cNvPicPr>
            <a:picLocks noGrp="1" noChangeAspect="1"/>
          </p:cNvPicPr>
          <p:nvPr>
            <p:ph idx="1"/>
          </p:nvPr>
        </p:nvPicPr>
        <p:blipFill>
          <a:blip r:embed="rId2"/>
          <a:stretch>
            <a:fillRect/>
          </a:stretch>
        </p:blipFill>
        <p:spPr>
          <a:xfrm>
            <a:off x="1257422" y="2121027"/>
            <a:ext cx="8176969" cy="4397121"/>
          </a:xfrm>
          <a:prstGeom prst="rect">
            <a:avLst/>
          </a:prstGeom>
        </p:spPr>
      </p:pic>
      <p:sp>
        <p:nvSpPr>
          <p:cNvPr id="4" name="Symbol zastępczy numeru slajdu 3">
            <a:extLst>
              <a:ext uri="{FF2B5EF4-FFF2-40B4-BE49-F238E27FC236}">
                <a16:creationId xmlns:a16="http://schemas.microsoft.com/office/drawing/2014/main" id="{10F5F049-D73A-06A9-5644-351C846041AD}"/>
              </a:ext>
            </a:extLst>
          </p:cNvPr>
          <p:cNvSpPr>
            <a:spLocks noGrp="1"/>
          </p:cNvSpPr>
          <p:nvPr>
            <p:ph type="sldNum" sz="quarter" idx="10"/>
          </p:nvPr>
        </p:nvSpPr>
        <p:spPr/>
        <p:txBody>
          <a:bodyPr/>
          <a:lstStyle/>
          <a:p>
            <a:fld id="{EB4015AA-59F6-416B-87A6-8E3D940284E2}" type="slidenum">
              <a:rPr lang="pl-PL" smtClean="0"/>
              <a:pPr/>
              <a:t>57</a:t>
            </a:fld>
            <a:endParaRPr lang="pl-PL" dirty="0"/>
          </a:p>
        </p:txBody>
      </p:sp>
    </p:spTree>
    <p:extLst>
      <p:ext uri="{BB962C8B-B14F-4D97-AF65-F5344CB8AC3E}">
        <p14:creationId xmlns:p14="http://schemas.microsoft.com/office/powerpoint/2010/main" val="3267478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6DA4628-3802-3D92-19CE-1E0B3111DE97}"/>
              </a:ext>
            </a:extLst>
          </p:cNvPr>
          <p:cNvSpPr>
            <a:spLocks noGrp="1"/>
          </p:cNvSpPr>
          <p:nvPr>
            <p:ph type="title"/>
          </p:nvPr>
        </p:nvSpPr>
        <p:spPr/>
        <p:txBody>
          <a:bodyPr/>
          <a:lstStyle/>
          <a:p>
            <a:r>
              <a:rPr lang="pl-PL" dirty="0"/>
              <a:t>Pobieranie </a:t>
            </a:r>
            <a:r>
              <a:rPr lang="pl-PL" dirty="0" err="1"/>
              <a:t>kontrpróbki</a:t>
            </a:r>
            <a:endParaRPr lang="pl-PL" dirty="0"/>
          </a:p>
        </p:txBody>
      </p:sp>
      <p:pic>
        <p:nvPicPr>
          <p:cNvPr id="6" name="Symbol zastępczy zawartości 5">
            <a:extLst>
              <a:ext uri="{FF2B5EF4-FFF2-40B4-BE49-F238E27FC236}">
                <a16:creationId xmlns:a16="http://schemas.microsoft.com/office/drawing/2014/main" id="{BCDA72F7-3BC0-9FC5-1E7B-975C4C31ACB0}"/>
              </a:ext>
            </a:extLst>
          </p:cNvPr>
          <p:cNvPicPr>
            <a:picLocks noGrp="1" noChangeAspect="1"/>
          </p:cNvPicPr>
          <p:nvPr>
            <p:ph idx="1"/>
          </p:nvPr>
        </p:nvPicPr>
        <p:blipFill>
          <a:blip r:embed="rId2"/>
          <a:stretch>
            <a:fillRect/>
          </a:stretch>
        </p:blipFill>
        <p:spPr>
          <a:xfrm>
            <a:off x="1245991" y="2140079"/>
            <a:ext cx="8199831" cy="4359018"/>
          </a:xfrm>
          <a:prstGeom prst="rect">
            <a:avLst/>
          </a:prstGeom>
        </p:spPr>
      </p:pic>
      <p:sp>
        <p:nvSpPr>
          <p:cNvPr id="4" name="Symbol zastępczy numeru slajdu 3">
            <a:extLst>
              <a:ext uri="{FF2B5EF4-FFF2-40B4-BE49-F238E27FC236}">
                <a16:creationId xmlns:a16="http://schemas.microsoft.com/office/drawing/2014/main" id="{C05A8F1E-9CA0-9D4A-6AA9-101718AB95BD}"/>
              </a:ext>
            </a:extLst>
          </p:cNvPr>
          <p:cNvSpPr>
            <a:spLocks noGrp="1"/>
          </p:cNvSpPr>
          <p:nvPr>
            <p:ph type="sldNum" sz="quarter" idx="10"/>
          </p:nvPr>
        </p:nvSpPr>
        <p:spPr/>
        <p:txBody>
          <a:bodyPr/>
          <a:lstStyle/>
          <a:p>
            <a:fld id="{EB4015AA-59F6-416B-87A6-8E3D940284E2}" type="slidenum">
              <a:rPr lang="pl-PL" smtClean="0"/>
              <a:pPr/>
              <a:t>58</a:t>
            </a:fld>
            <a:endParaRPr lang="pl-PL" dirty="0"/>
          </a:p>
        </p:txBody>
      </p:sp>
    </p:spTree>
    <p:extLst>
      <p:ext uri="{BB962C8B-B14F-4D97-AF65-F5344CB8AC3E}">
        <p14:creationId xmlns:p14="http://schemas.microsoft.com/office/powerpoint/2010/main" val="10581424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82626-ABC2-8960-2A16-11C4C83FB010}"/>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97CC8A1F-D5F5-CA29-C42F-80242BD27F96}"/>
              </a:ext>
            </a:extLst>
          </p:cNvPr>
          <p:cNvSpPr>
            <a:spLocks noGrp="1"/>
          </p:cNvSpPr>
          <p:nvPr>
            <p:ph type="title"/>
          </p:nvPr>
        </p:nvSpPr>
        <p:spPr>
          <a:xfrm>
            <a:off x="1025715" y="359838"/>
            <a:ext cx="8640381" cy="1080001"/>
          </a:xfrm>
        </p:spPr>
        <p:txBody>
          <a:bodyPr/>
          <a:lstStyle/>
          <a:p>
            <a:endParaRPr lang="pl-PL" dirty="0"/>
          </a:p>
        </p:txBody>
      </p:sp>
      <p:sp>
        <p:nvSpPr>
          <p:cNvPr id="3" name="Symbol zastępczy zawartości 2">
            <a:extLst>
              <a:ext uri="{FF2B5EF4-FFF2-40B4-BE49-F238E27FC236}">
                <a16:creationId xmlns:a16="http://schemas.microsoft.com/office/drawing/2014/main" id="{340A76F9-D205-0114-41F9-F1F897F8A81E}"/>
              </a:ext>
            </a:extLst>
          </p:cNvPr>
          <p:cNvSpPr>
            <a:spLocks noGrp="1"/>
          </p:cNvSpPr>
          <p:nvPr>
            <p:ph idx="1"/>
          </p:nvPr>
        </p:nvSpPr>
        <p:spPr>
          <a:xfrm>
            <a:off x="1025907" y="1691605"/>
            <a:ext cx="8640382" cy="5400600"/>
          </a:xfrm>
        </p:spPr>
        <p:txBody>
          <a:bodyPr>
            <a:normAutofit/>
          </a:bodyPr>
          <a:lstStyle/>
          <a:p>
            <a:pPr marL="0" indent="0">
              <a:buNone/>
            </a:pPr>
            <a:r>
              <a:rPr lang="pl-PL" b="1" dirty="0"/>
              <a:t> </a:t>
            </a:r>
            <a:r>
              <a:rPr lang="pl-PL" b="1" i="1" dirty="0"/>
              <a:t>Pakowanie i transport próbek</a:t>
            </a:r>
          </a:p>
          <a:p>
            <a:pPr marL="0" indent="0">
              <a:buNone/>
            </a:pPr>
            <a:r>
              <a:rPr lang="pl-PL" dirty="0"/>
              <a:t>Każda próbka umieszczana jest w czystym, chemicznie obojętnym pojemniku, zapewniającym odpowiednie zabezpieczenie przed zanieczyszczeniem i uszkodzeniem w czasie przewozu. Stosuje się wszelkie niezbędne środki ostrożności w celu zapobieżenia jakimkolwiek zmianom w składzie próbki, które mogłyby powstać w czasie transportu lub przechowywania.</a:t>
            </a:r>
          </a:p>
          <a:p>
            <a:pPr marL="0" indent="0">
              <a:buNone/>
            </a:pPr>
            <a:r>
              <a:rPr lang="pl-PL" b="1" dirty="0"/>
              <a:t> </a:t>
            </a:r>
            <a:r>
              <a:rPr lang="pl-PL" b="1" i="1" dirty="0"/>
              <a:t>Pieczętowanie i etykietowanie próbek</a:t>
            </a:r>
          </a:p>
          <a:p>
            <a:pPr marL="0" indent="0">
              <a:buNone/>
            </a:pPr>
            <a:r>
              <a:rPr lang="pl-PL" dirty="0"/>
              <a:t>Każdą próbkę pobraną do celów urzędowych pieczętuje się w miejscu pobrania i oznacza zgodnie z przepisami państwa członkowskiego.</a:t>
            </a:r>
          </a:p>
          <a:p>
            <a:pPr marL="0" indent="0">
              <a:buNone/>
            </a:pPr>
            <a:r>
              <a:rPr lang="pl-PL" dirty="0"/>
              <a:t>Każde pobranie próbki musi zostać odnotowane, aby umożliwić jednoznaczną identyfikację każdej partii; należy podać również datę i miejsce pobrania próbki oraz wszelkie dodatkowe informacje, które mogą być przydatne dla analityka.</a:t>
            </a:r>
          </a:p>
          <a:p>
            <a:pPr marL="0" indent="0">
              <a:buNone/>
            </a:pPr>
            <a:endParaRPr lang="pl-PL" dirty="0"/>
          </a:p>
        </p:txBody>
      </p:sp>
      <p:sp>
        <p:nvSpPr>
          <p:cNvPr id="4" name="Symbol zastępczy numeru slajdu 3">
            <a:extLst>
              <a:ext uri="{FF2B5EF4-FFF2-40B4-BE49-F238E27FC236}">
                <a16:creationId xmlns:a16="http://schemas.microsoft.com/office/drawing/2014/main" id="{2A3B5743-E9CB-8503-A769-55061B7FB570}"/>
              </a:ext>
            </a:extLst>
          </p:cNvPr>
          <p:cNvSpPr>
            <a:spLocks noGrp="1"/>
          </p:cNvSpPr>
          <p:nvPr>
            <p:ph type="sldNum" sz="quarter" idx="10"/>
          </p:nvPr>
        </p:nvSpPr>
        <p:spPr/>
        <p:txBody>
          <a:bodyPr/>
          <a:lstStyle/>
          <a:p>
            <a:fld id="{EB4015AA-59F6-416B-87A6-8E3D940284E2}" type="slidenum">
              <a:rPr lang="pl-PL" smtClean="0"/>
              <a:pPr/>
              <a:t>59</a:t>
            </a:fld>
            <a:endParaRPr lang="pl-PL" dirty="0"/>
          </a:p>
        </p:txBody>
      </p:sp>
    </p:spTree>
    <p:extLst>
      <p:ext uri="{BB962C8B-B14F-4D97-AF65-F5344CB8AC3E}">
        <p14:creationId xmlns:p14="http://schemas.microsoft.com/office/powerpoint/2010/main" val="16115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AA7C6F8-C36F-DDF7-94EA-6B3D4E968CD9}"/>
              </a:ext>
            </a:extLst>
          </p:cNvPr>
          <p:cNvSpPr>
            <a:spLocks noGrp="1"/>
          </p:cNvSpPr>
          <p:nvPr>
            <p:ph type="title"/>
          </p:nvPr>
        </p:nvSpPr>
        <p:spPr/>
        <p:txBody>
          <a:bodyPr>
            <a:normAutofit fontScale="90000"/>
          </a:bodyPr>
          <a:lstStyle/>
          <a:p>
            <a:r>
              <a:rPr lang="pl-PL" dirty="0"/>
              <a:t>Zasadnicze czynniki warunkujące reprezentatywność próbki</a:t>
            </a:r>
            <a:br>
              <a:rPr lang="pl-PL" dirty="0"/>
            </a:br>
            <a:endParaRPr lang="pl-PL" dirty="0"/>
          </a:p>
        </p:txBody>
      </p:sp>
      <p:sp>
        <p:nvSpPr>
          <p:cNvPr id="3" name="Symbol zastępczy zawartości 2">
            <a:extLst>
              <a:ext uri="{FF2B5EF4-FFF2-40B4-BE49-F238E27FC236}">
                <a16:creationId xmlns:a16="http://schemas.microsoft.com/office/drawing/2014/main" id="{D7AADF0F-7566-770E-A9B3-C7BC0AEBD016}"/>
              </a:ext>
            </a:extLst>
          </p:cNvPr>
          <p:cNvSpPr>
            <a:spLocks noGrp="1"/>
          </p:cNvSpPr>
          <p:nvPr>
            <p:ph idx="1"/>
          </p:nvPr>
        </p:nvSpPr>
        <p:spPr/>
        <p:txBody>
          <a:bodyPr>
            <a:normAutofit/>
          </a:bodyPr>
          <a:lstStyle/>
          <a:p>
            <a:pPr>
              <a:buFont typeface="Arial" panose="020B0604020202020204" pitchFamily="34" charset="0"/>
              <a:buChar char="•"/>
            </a:pPr>
            <a:r>
              <a:rPr lang="pl-PL" dirty="0"/>
              <a:t>Pobrana próbka musi być dostatecznie duża.</a:t>
            </a:r>
          </a:p>
          <a:p>
            <a:pPr>
              <a:buFont typeface="Arial" panose="020B0604020202020204" pitchFamily="34" charset="0"/>
              <a:buChar char="•"/>
            </a:pPr>
            <a:r>
              <a:rPr lang="pl-PL" dirty="0"/>
              <a:t>Próbki pierwotne pobrane losowo.</a:t>
            </a:r>
          </a:p>
          <a:p>
            <a:pPr>
              <a:buFont typeface="Arial" panose="020B0604020202020204" pitchFamily="34" charset="0"/>
              <a:buChar char="•"/>
            </a:pPr>
            <a:r>
              <a:rPr lang="pl-PL" dirty="0"/>
              <a:t>Należy zapewnić niezmienność składu pobranej próbki ogólnej na wszystkich dalszych etapach.</a:t>
            </a:r>
          </a:p>
          <a:p>
            <a:pPr>
              <a:buFont typeface="Arial" panose="020B0604020202020204" pitchFamily="34" charset="0"/>
              <a:buChar char="•"/>
            </a:pPr>
            <a:r>
              <a:rPr lang="pl-PL" dirty="0"/>
              <a:t>Należy zapobiegać </a:t>
            </a:r>
            <a:r>
              <a:rPr lang="pl-PL" dirty="0" err="1"/>
              <a:t>rozfrakcjonowaniu</a:t>
            </a:r>
            <a:r>
              <a:rPr lang="pl-PL" dirty="0"/>
              <a:t> próbki ogólnej, czy też przelewaniu roztworów zawierających lotne składniki.</a:t>
            </a:r>
          </a:p>
          <a:p>
            <a:pPr>
              <a:buFont typeface="Arial" panose="020B0604020202020204" pitchFamily="34" charset="0"/>
              <a:buChar char="•"/>
            </a:pPr>
            <a:r>
              <a:rPr lang="pl-PL" dirty="0"/>
              <a:t>Średnia próbka powinna być doskonale jednorodna.</a:t>
            </a:r>
          </a:p>
        </p:txBody>
      </p:sp>
      <p:sp>
        <p:nvSpPr>
          <p:cNvPr id="4" name="Symbol zastępczy numeru slajdu 3">
            <a:extLst>
              <a:ext uri="{FF2B5EF4-FFF2-40B4-BE49-F238E27FC236}">
                <a16:creationId xmlns:a16="http://schemas.microsoft.com/office/drawing/2014/main" id="{CF2125C4-41DE-36F0-25D8-F48D4BE9895A}"/>
              </a:ext>
            </a:extLst>
          </p:cNvPr>
          <p:cNvSpPr>
            <a:spLocks noGrp="1"/>
          </p:cNvSpPr>
          <p:nvPr>
            <p:ph type="sldNum" sz="quarter" idx="10"/>
          </p:nvPr>
        </p:nvSpPr>
        <p:spPr/>
        <p:txBody>
          <a:bodyPr/>
          <a:lstStyle/>
          <a:p>
            <a:fld id="{EB4015AA-59F6-416B-87A6-8E3D940284E2}" type="slidenum">
              <a:rPr lang="pl-PL" smtClean="0"/>
              <a:pPr/>
              <a:t>6</a:t>
            </a:fld>
            <a:endParaRPr lang="pl-PL" dirty="0"/>
          </a:p>
        </p:txBody>
      </p:sp>
    </p:spTree>
    <p:extLst>
      <p:ext uri="{BB962C8B-B14F-4D97-AF65-F5344CB8AC3E}">
        <p14:creationId xmlns:p14="http://schemas.microsoft.com/office/powerpoint/2010/main" val="11441667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1D38E7C-3E24-2ABB-7293-CBB9ABC89E5A}"/>
              </a:ext>
            </a:extLst>
          </p:cNvPr>
          <p:cNvSpPr>
            <a:spLocks noGrp="1"/>
          </p:cNvSpPr>
          <p:nvPr>
            <p:ph type="title"/>
          </p:nvPr>
        </p:nvSpPr>
        <p:spPr/>
        <p:txBody>
          <a:bodyPr/>
          <a:lstStyle/>
          <a:p>
            <a:r>
              <a:rPr lang="pl-PL" i="1" dirty="0"/>
              <a:t>Różne rodzaje partii</a:t>
            </a:r>
            <a:br>
              <a:rPr lang="pl-PL" i="1" dirty="0"/>
            </a:br>
            <a:endParaRPr lang="pl-PL" dirty="0"/>
          </a:p>
        </p:txBody>
      </p:sp>
      <p:sp>
        <p:nvSpPr>
          <p:cNvPr id="3" name="Symbol zastępczy zawartości 2">
            <a:extLst>
              <a:ext uri="{FF2B5EF4-FFF2-40B4-BE49-F238E27FC236}">
                <a16:creationId xmlns:a16="http://schemas.microsoft.com/office/drawing/2014/main" id="{747A5698-0B09-61E8-1F41-1C3B8532209C}"/>
              </a:ext>
            </a:extLst>
          </p:cNvPr>
          <p:cNvSpPr>
            <a:spLocks noGrp="1"/>
          </p:cNvSpPr>
          <p:nvPr>
            <p:ph idx="1"/>
          </p:nvPr>
        </p:nvSpPr>
        <p:spPr>
          <a:xfrm>
            <a:off x="1025525" y="1499886"/>
            <a:ext cx="8640382" cy="4680002"/>
          </a:xfrm>
        </p:spPr>
        <p:txBody>
          <a:bodyPr/>
          <a:lstStyle/>
          <a:p>
            <a:pPr>
              <a:buFont typeface="Arial" panose="020B0604020202020204" pitchFamily="34" charset="0"/>
              <a:buChar char="•"/>
            </a:pPr>
            <a:r>
              <a:rPr lang="pl-PL" dirty="0"/>
              <a:t>Produkty spożywcze mogą być oferowane do sprzedaży luzem, w pojemnikach lub opakowaniach jednostkowych, takich jak worki, torby i opakowania detaliczne/jednostkowe. Metoda pobierania próbek może być stosowana do produktów wprowadzanych do obrotu luzem, w pojemnikach lub opakowaniach jednostkowych, takich jak worki, torby, opakowania detaliczne/jednostkowe lub w jakiejkolwiek innej formie.</a:t>
            </a:r>
          </a:p>
          <a:p>
            <a:pPr>
              <a:buFont typeface="Arial" panose="020B0604020202020204" pitchFamily="34" charset="0"/>
              <a:buChar char="•"/>
            </a:pPr>
            <a:r>
              <a:rPr lang="pl-PL" dirty="0"/>
              <a:t>Bez uszczerbku dla przepisów szczególnych dotyczących pobierania próbek ustanowionych w innych częściach niniejszego załącznika przedstawiony poniżej wzór stosuje się jako wskazówkę do obliczania częstotliwości pobierania próbek partii oferowanych do sprzedaży w opakowaniach jednostkowych, takich jak worki, torby i opakowania detaliczne/jednostkowe.</a:t>
            </a:r>
          </a:p>
          <a:p>
            <a:endParaRPr lang="pl-PL" dirty="0"/>
          </a:p>
        </p:txBody>
      </p:sp>
      <p:sp>
        <p:nvSpPr>
          <p:cNvPr id="4" name="Symbol zastępczy numeru slajdu 3">
            <a:extLst>
              <a:ext uri="{FF2B5EF4-FFF2-40B4-BE49-F238E27FC236}">
                <a16:creationId xmlns:a16="http://schemas.microsoft.com/office/drawing/2014/main" id="{02CB9D57-7777-7810-0A19-E08A669AF9DC}"/>
              </a:ext>
            </a:extLst>
          </p:cNvPr>
          <p:cNvSpPr>
            <a:spLocks noGrp="1"/>
          </p:cNvSpPr>
          <p:nvPr>
            <p:ph type="sldNum" sz="quarter" idx="10"/>
          </p:nvPr>
        </p:nvSpPr>
        <p:spPr/>
        <p:txBody>
          <a:bodyPr/>
          <a:lstStyle/>
          <a:p>
            <a:fld id="{EB4015AA-59F6-416B-87A6-8E3D940284E2}" type="slidenum">
              <a:rPr lang="pl-PL" smtClean="0"/>
              <a:pPr/>
              <a:t>60</a:t>
            </a:fld>
            <a:endParaRPr lang="pl-PL" dirty="0"/>
          </a:p>
        </p:txBody>
      </p:sp>
      <p:pic>
        <p:nvPicPr>
          <p:cNvPr id="8" name="Obraz 7">
            <a:extLst>
              <a:ext uri="{FF2B5EF4-FFF2-40B4-BE49-F238E27FC236}">
                <a16:creationId xmlns:a16="http://schemas.microsoft.com/office/drawing/2014/main" id="{4DF5BDCD-96ED-FA9E-7EF6-16F97120B667}"/>
              </a:ext>
            </a:extLst>
          </p:cNvPr>
          <p:cNvPicPr>
            <a:picLocks noChangeAspect="1"/>
          </p:cNvPicPr>
          <p:nvPr/>
        </p:nvPicPr>
        <p:blipFill>
          <a:blip r:embed="rId2"/>
          <a:stretch>
            <a:fillRect/>
          </a:stretch>
        </p:blipFill>
        <p:spPr>
          <a:xfrm>
            <a:off x="1601490" y="5211397"/>
            <a:ext cx="7262489" cy="1844200"/>
          </a:xfrm>
          <a:prstGeom prst="rect">
            <a:avLst/>
          </a:prstGeom>
        </p:spPr>
      </p:pic>
    </p:spTree>
    <p:extLst>
      <p:ext uri="{BB962C8B-B14F-4D97-AF65-F5344CB8AC3E}">
        <p14:creationId xmlns:p14="http://schemas.microsoft.com/office/powerpoint/2010/main" val="19547121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99EFDED-620C-7A47-F111-707C0C005E8C}"/>
              </a:ext>
            </a:extLst>
          </p:cNvPr>
          <p:cNvSpPr>
            <a:spLocks noGrp="1"/>
          </p:cNvSpPr>
          <p:nvPr>
            <p:ph type="title"/>
          </p:nvPr>
        </p:nvSpPr>
        <p:spPr/>
        <p:txBody>
          <a:bodyPr/>
          <a:lstStyle/>
          <a:p>
            <a:r>
              <a:rPr lang="pl-PL" dirty="0"/>
              <a:t>👉 Uwaga !!!</a:t>
            </a:r>
          </a:p>
        </p:txBody>
      </p:sp>
      <p:sp>
        <p:nvSpPr>
          <p:cNvPr id="3" name="Symbol zastępczy zawartości 2">
            <a:extLst>
              <a:ext uri="{FF2B5EF4-FFF2-40B4-BE49-F238E27FC236}">
                <a16:creationId xmlns:a16="http://schemas.microsoft.com/office/drawing/2014/main" id="{111BEEB8-FF14-BE32-C59D-B60B718B80B4}"/>
              </a:ext>
            </a:extLst>
          </p:cNvPr>
          <p:cNvSpPr>
            <a:spLocks noGrp="1"/>
          </p:cNvSpPr>
          <p:nvPr>
            <p:ph idx="1"/>
          </p:nvPr>
        </p:nvSpPr>
        <p:spPr/>
        <p:txBody>
          <a:bodyPr/>
          <a:lstStyle/>
          <a:p>
            <a:pPr>
              <a:buFont typeface="Arial" panose="020B0604020202020204" pitchFamily="34" charset="0"/>
              <a:buChar char="•"/>
            </a:pPr>
            <a:r>
              <a:rPr lang="pl-PL" dirty="0"/>
              <a:t>W przypadku stwierdzenia niezgodności poprzez pobranie jedynie niewielkiej ilości próbki na etapie sprzedaży detalicznej ważne jest, aby rozważyć, na ile pobrana próbka była reprezentatywna dla partii dostępnej na poziomie detalicznym, a także partii jako całości, a tym samym implikacje dla wycofania produktu z rynku.</a:t>
            </a:r>
          </a:p>
          <a:p>
            <a:pPr>
              <a:buFont typeface="Arial" panose="020B0604020202020204" pitchFamily="34" charset="0"/>
              <a:buChar char="•"/>
            </a:pPr>
            <a:r>
              <a:rPr lang="pl-PL" dirty="0"/>
              <a:t>Ze względu na niejednorodny rozkład </a:t>
            </a:r>
            <a:r>
              <a:rPr lang="pl-PL" dirty="0" err="1"/>
              <a:t>aflatoksyn</a:t>
            </a:r>
            <a:r>
              <a:rPr lang="pl-PL" dirty="0"/>
              <a:t> w większości towarów, próbki pobrane na etapie sprzedaży nie będą reprezentatywne dla oryginalnej partii, z której pochodzi produkt na etapie sprzedaży detalicznej. </a:t>
            </a:r>
          </a:p>
          <a:p>
            <a:endParaRPr lang="pl-PL" dirty="0"/>
          </a:p>
        </p:txBody>
      </p:sp>
      <p:sp>
        <p:nvSpPr>
          <p:cNvPr id="4" name="Symbol zastępczy numeru slajdu 3">
            <a:extLst>
              <a:ext uri="{FF2B5EF4-FFF2-40B4-BE49-F238E27FC236}">
                <a16:creationId xmlns:a16="http://schemas.microsoft.com/office/drawing/2014/main" id="{A0CB6CE1-C911-D023-D7DB-A13EF24867D2}"/>
              </a:ext>
            </a:extLst>
          </p:cNvPr>
          <p:cNvSpPr>
            <a:spLocks noGrp="1"/>
          </p:cNvSpPr>
          <p:nvPr>
            <p:ph type="sldNum" sz="quarter" idx="10"/>
          </p:nvPr>
        </p:nvSpPr>
        <p:spPr/>
        <p:txBody>
          <a:bodyPr/>
          <a:lstStyle/>
          <a:p>
            <a:fld id="{EB4015AA-59F6-416B-87A6-8E3D940284E2}" type="slidenum">
              <a:rPr lang="pl-PL" smtClean="0"/>
              <a:pPr/>
              <a:t>61</a:t>
            </a:fld>
            <a:endParaRPr lang="pl-PL" dirty="0"/>
          </a:p>
        </p:txBody>
      </p:sp>
    </p:spTree>
    <p:extLst>
      <p:ext uri="{BB962C8B-B14F-4D97-AF65-F5344CB8AC3E}">
        <p14:creationId xmlns:p14="http://schemas.microsoft.com/office/powerpoint/2010/main" val="41742583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624C0D-55CF-C81A-2E76-467A20227D78}"/>
              </a:ext>
            </a:extLst>
          </p:cNvPr>
          <p:cNvSpPr>
            <a:spLocks noGrp="1"/>
          </p:cNvSpPr>
          <p:nvPr>
            <p:ph type="title"/>
          </p:nvPr>
        </p:nvSpPr>
        <p:spPr/>
        <p:txBody>
          <a:bodyPr>
            <a:normAutofit/>
          </a:bodyPr>
          <a:lstStyle/>
          <a:p>
            <a:r>
              <a:rPr lang="pl-PL" dirty="0"/>
              <a:t>CZĘŚĆ II METODY POBIERANIA PRÓBEK (1)</a:t>
            </a:r>
          </a:p>
        </p:txBody>
      </p:sp>
      <p:sp>
        <p:nvSpPr>
          <p:cNvPr id="3" name="Symbol zastępczy zawartości 2">
            <a:extLst>
              <a:ext uri="{FF2B5EF4-FFF2-40B4-BE49-F238E27FC236}">
                <a16:creationId xmlns:a16="http://schemas.microsoft.com/office/drawing/2014/main" id="{F1E45EC3-926A-A9E3-FE78-9B177904799C}"/>
              </a:ext>
            </a:extLst>
          </p:cNvPr>
          <p:cNvSpPr>
            <a:spLocks noGrp="1"/>
          </p:cNvSpPr>
          <p:nvPr>
            <p:ph idx="1"/>
          </p:nvPr>
        </p:nvSpPr>
        <p:spPr/>
        <p:txBody>
          <a:bodyPr>
            <a:normAutofit fontScale="85000" lnSpcReduction="10000"/>
          </a:bodyPr>
          <a:lstStyle/>
          <a:p>
            <a:pPr marL="0" indent="0">
              <a:buNone/>
            </a:pPr>
            <a:r>
              <a:rPr lang="pl-PL" dirty="0"/>
              <a:t>A.  Zboża, nasiona oleiste inne niż orzeszki ziemne, zboża i produkty z nasion oleistych inne niż produkty z orzeszków ziemnych</a:t>
            </a:r>
          </a:p>
          <a:p>
            <a:pPr marL="0" indent="0">
              <a:buNone/>
            </a:pPr>
            <a:r>
              <a:rPr lang="pl-PL" dirty="0"/>
              <a:t>B. Owoce suszone i produkty pochodne/przetworzone z wyjątkiem suszonych fig</a:t>
            </a:r>
          </a:p>
          <a:p>
            <a:pPr marL="0" indent="0">
              <a:buNone/>
            </a:pPr>
            <a:r>
              <a:rPr lang="pl-PL" dirty="0"/>
              <a:t>C. Suszone figi i produkty pochodne/przetworzone</a:t>
            </a:r>
          </a:p>
          <a:p>
            <a:pPr marL="0" indent="0">
              <a:buNone/>
            </a:pPr>
            <a:r>
              <a:rPr lang="pl-PL" dirty="0"/>
              <a:t>D. Orzeszki ziemne (orzechy arachidowe), pestki moreli, orzechy z drzew orzechowych i suszone przyprawy o dużych rozmiarach cząstek oraz produkty pochodne/przetworzone</a:t>
            </a:r>
          </a:p>
          <a:p>
            <a:pPr marL="0" indent="0">
              <a:buNone/>
            </a:pPr>
            <a:r>
              <a:rPr lang="pl-PL" dirty="0"/>
              <a:t>E. Suszone przyprawy z wyjątkiem suszonych przypraw o dużych rozmiarach cząstek i przypraw sproszkowanych</a:t>
            </a:r>
          </a:p>
          <a:p>
            <a:pPr marL="0" indent="0">
              <a:buNone/>
            </a:pPr>
            <a:r>
              <a:rPr lang="pl-PL" dirty="0"/>
              <a:t>F. Mleko i przetwory mleczne, preparaty do początkowego żywienia niemowląt, preparaty do dalszego żywienia niemowląt, żywność specjalnego przeznaczenia medycznego przeznaczona dla niemowląt i małych dzieci oraz preparaty do żywienia małych dzieci</a:t>
            </a:r>
          </a:p>
          <a:p>
            <a:pPr marL="0" indent="0">
              <a:buNone/>
            </a:pPr>
            <a:r>
              <a:rPr lang="pl-PL" dirty="0"/>
              <a:t>G. Kawa, wyroby kawowe, kakao, wyroby kakaowe, korzeń lukrecji i wyroby z lukrecji</a:t>
            </a:r>
          </a:p>
          <a:p>
            <a:endParaRPr lang="pl-PL" dirty="0"/>
          </a:p>
        </p:txBody>
      </p:sp>
      <p:sp>
        <p:nvSpPr>
          <p:cNvPr id="4" name="Symbol zastępczy numeru slajdu 3">
            <a:extLst>
              <a:ext uri="{FF2B5EF4-FFF2-40B4-BE49-F238E27FC236}">
                <a16:creationId xmlns:a16="http://schemas.microsoft.com/office/drawing/2014/main" id="{101F0E68-6F23-7E17-8C7F-5656A1EACF16}"/>
              </a:ext>
            </a:extLst>
          </p:cNvPr>
          <p:cNvSpPr>
            <a:spLocks noGrp="1"/>
          </p:cNvSpPr>
          <p:nvPr>
            <p:ph type="sldNum" sz="quarter" idx="10"/>
          </p:nvPr>
        </p:nvSpPr>
        <p:spPr/>
        <p:txBody>
          <a:bodyPr/>
          <a:lstStyle/>
          <a:p>
            <a:fld id="{EB4015AA-59F6-416B-87A6-8E3D940284E2}" type="slidenum">
              <a:rPr lang="pl-PL" smtClean="0"/>
              <a:pPr/>
              <a:t>62</a:t>
            </a:fld>
            <a:endParaRPr lang="pl-PL" dirty="0"/>
          </a:p>
        </p:txBody>
      </p:sp>
    </p:spTree>
    <p:extLst>
      <p:ext uri="{BB962C8B-B14F-4D97-AF65-F5344CB8AC3E}">
        <p14:creationId xmlns:p14="http://schemas.microsoft.com/office/powerpoint/2010/main" val="8090766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CD7DE-347E-1403-018C-8C7F79452542}"/>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FF579E99-4622-94E5-2378-3C6CFBB996EA}"/>
              </a:ext>
            </a:extLst>
          </p:cNvPr>
          <p:cNvSpPr>
            <a:spLocks noGrp="1"/>
          </p:cNvSpPr>
          <p:nvPr>
            <p:ph type="title"/>
          </p:nvPr>
        </p:nvSpPr>
        <p:spPr/>
        <p:txBody>
          <a:bodyPr>
            <a:normAutofit/>
          </a:bodyPr>
          <a:lstStyle/>
          <a:p>
            <a:r>
              <a:rPr lang="pl-PL" dirty="0"/>
              <a:t>CZĘŚĆ II METODY POBIERANIA PRÓBEK (2)</a:t>
            </a:r>
          </a:p>
        </p:txBody>
      </p:sp>
      <p:sp>
        <p:nvSpPr>
          <p:cNvPr id="3" name="Symbol zastępczy zawartości 2">
            <a:extLst>
              <a:ext uri="{FF2B5EF4-FFF2-40B4-BE49-F238E27FC236}">
                <a16:creationId xmlns:a16="http://schemas.microsoft.com/office/drawing/2014/main" id="{13D13CDC-B2FA-E795-7AD3-C9E472B9B1E4}"/>
              </a:ext>
            </a:extLst>
          </p:cNvPr>
          <p:cNvSpPr>
            <a:spLocks noGrp="1"/>
          </p:cNvSpPr>
          <p:nvPr>
            <p:ph idx="1"/>
          </p:nvPr>
        </p:nvSpPr>
        <p:spPr>
          <a:xfrm>
            <a:off x="1025906" y="1547589"/>
            <a:ext cx="9144535" cy="5544616"/>
          </a:xfrm>
        </p:spPr>
        <p:txBody>
          <a:bodyPr>
            <a:normAutofit/>
          </a:bodyPr>
          <a:lstStyle/>
          <a:p>
            <a:pPr marL="0" indent="0">
              <a:buNone/>
            </a:pPr>
            <a:r>
              <a:rPr lang="pl-PL" dirty="0"/>
              <a:t>H. Napoje</a:t>
            </a:r>
          </a:p>
          <a:p>
            <a:pPr marL="0" indent="0">
              <a:buNone/>
            </a:pPr>
            <a:r>
              <a:rPr lang="pl-PL" dirty="0"/>
              <a:t>I. Przetwory owocowe i warzywne w postaci stałej</a:t>
            </a:r>
          </a:p>
          <a:p>
            <a:pPr marL="0" indent="0">
              <a:buNone/>
            </a:pPr>
            <a:r>
              <a:rPr lang="pl-PL" dirty="0"/>
              <a:t>J. Żywność dla dzieci i produkty zbożowe przetworzone dla niemowląt i małych dzieci</a:t>
            </a:r>
          </a:p>
          <a:p>
            <a:pPr marL="0" indent="0">
              <a:buNone/>
            </a:pPr>
            <a:r>
              <a:rPr lang="pl-PL" dirty="0"/>
              <a:t>K. Oleje roślinne</a:t>
            </a:r>
          </a:p>
          <a:p>
            <a:pPr marL="0" indent="0">
              <a:buNone/>
            </a:pPr>
            <a:r>
              <a:rPr lang="pl-PL" dirty="0"/>
              <a:t>L. Suplementy diety, pyłek i produkty z pyłku</a:t>
            </a:r>
          </a:p>
          <a:p>
            <a:pPr marL="0" indent="0">
              <a:buNone/>
            </a:pPr>
            <a:r>
              <a:rPr lang="pl-PL" dirty="0"/>
              <a:t>M. Suszone zioła, herbatki ziołowe (produkt suszony), herbaty (produkt suszony) i przyprawy sproszkowane</a:t>
            </a:r>
          </a:p>
          <a:p>
            <a:pPr marL="0" indent="0">
              <a:buNone/>
            </a:pPr>
            <a:r>
              <a:rPr lang="pl-PL" dirty="0"/>
              <a:t>N. Bardzo duże partie lub partie przechowywane lub transportowane w sposób powodujący, że pobieranie próbek z całej partii nie jest możliwe</a:t>
            </a:r>
          </a:p>
          <a:p>
            <a:pPr marL="0" indent="0">
              <a:buNone/>
            </a:pPr>
            <a:endParaRPr lang="pl-PL" dirty="0"/>
          </a:p>
        </p:txBody>
      </p:sp>
      <p:sp>
        <p:nvSpPr>
          <p:cNvPr id="4" name="Symbol zastępczy numeru slajdu 3">
            <a:extLst>
              <a:ext uri="{FF2B5EF4-FFF2-40B4-BE49-F238E27FC236}">
                <a16:creationId xmlns:a16="http://schemas.microsoft.com/office/drawing/2014/main" id="{5BF71D99-2159-AF6C-4F80-BA4A4C7E6163}"/>
              </a:ext>
            </a:extLst>
          </p:cNvPr>
          <p:cNvSpPr>
            <a:spLocks noGrp="1"/>
          </p:cNvSpPr>
          <p:nvPr>
            <p:ph type="sldNum" sz="quarter" idx="10"/>
          </p:nvPr>
        </p:nvSpPr>
        <p:spPr/>
        <p:txBody>
          <a:bodyPr/>
          <a:lstStyle/>
          <a:p>
            <a:fld id="{EB4015AA-59F6-416B-87A6-8E3D940284E2}" type="slidenum">
              <a:rPr lang="pl-PL" smtClean="0"/>
              <a:pPr/>
              <a:t>63</a:t>
            </a:fld>
            <a:endParaRPr lang="pl-PL" dirty="0"/>
          </a:p>
        </p:txBody>
      </p:sp>
    </p:spTree>
    <p:extLst>
      <p:ext uri="{BB962C8B-B14F-4D97-AF65-F5344CB8AC3E}">
        <p14:creationId xmlns:p14="http://schemas.microsoft.com/office/powerpoint/2010/main" val="15583971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F635083-AA3F-18D0-DA17-34D59A83EE40}"/>
              </a:ext>
            </a:extLst>
          </p:cNvPr>
          <p:cNvSpPr>
            <a:spLocks noGrp="1"/>
          </p:cNvSpPr>
          <p:nvPr>
            <p:ph type="title"/>
          </p:nvPr>
        </p:nvSpPr>
        <p:spPr/>
        <p:txBody>
          <a:bodyPr/>
          <a:lstStyle/>
          <a:p>
            <a:r>
              <a:rPr lang="pl-PL" dirty="0"/>
              <a:t>👉 Uwaga</a:t>
            </a:r>
          </a:p>
        </p:txBody>
      </p:sp>
      <p:sp>
        <p:nvSpPr>
          <p:cNvPr id="3" name="Symbol zastępczy zawartości 2">
            <a:extLst>
              <a:ext uri="{FF2B5EF4-FFF2-40B4-BE49-F238E27FC236}">
                <a16:creationId xmlns:a16="http://schemas.microsoft.com/office/drawing/2014/main" id="{D06CA959-8283-8F1E-6596-8D711453CCF1}"/>
              </a:ext>
            </a:extLst>
          </p:cNvPr>
          <p:cNvSpPr>
            <a:spLocks noGrp="1"/>
          </p:cNvSpPr>
          <p:nvPr>
            <p:ph idx="1"/>
          </p:nvPr>
        </p:nvSpPr>
        <p:spPr/>
        <p:txBody>
          <a:bodyPr/>
          <a:lstStyle/>
          <a:p>
            <a:pPr marL="0" indent="0">
              <a:buNone/>
            </a:pPr>
            <a:r>
              <a:rPr lang="pl-PL" dirty="0"/>
              <a:t>Plan jest ustanowiony w taki sposób, że pobieranie próbek jest zależne od matrycy (np. zboże, orzechy, napój) a nie od analizowanej </a:t>
            </a:r>
            <a:r>
              <a:rPr lang="pl-PL" dirty="0" err="1"/>
              <a:t>mikotoksyny</a:t>
            </a:r>
            <a:endParaRPr lang="pl-PL" dirty="0"/>
          </a:p>
          <a:p>
            <a:pPr marL="0" indent="0">
              <a:buNone/>
            </a:pPr>
            <a:endParaRPr lang="pl-PL" dirty="0"/>
          </a:p>
          <a:p>
            <a:pPr marL="0" indent="0">
              <a:buNone/>
            </a:pPr>
            <a:r>
              <a:rPr lang="pl-PL" dirty="0"/>
              <a:t>Podstawowym kryterium jest wielkość cząstek próbki i stopień jej homogeniczności</a:t>
            </a:r>
          </a:p>
          <a:p>
            <a:pPr marL="503971" lvl="1" indent="0">
              <a:buNone/>
            </a:pPr>
            <a:r>
              <a:rPr lang="pl-PL" dirty="0"/>
              <a:t>- Gałka muszkatołowa cała nie jest pobierana wg planu dla przypraw</a:t>
            </a:r>
          </a:p>
          <a:p>
            <a:pPr marL="503971" lvl="1" indent="0">
              <a:buNone/>
            </a:pPr>
            <a:r>
              <a:rPr lang="pl-PL" dirty="0"/>
              <a:t>- Orzechy ziemne nie są pobierane jako rośliny oleiste</a:t>
            </a:r>
          </a:p>
        </p:txBody>
      </p:sp>
      <p:sp>
        <p:nvSpPr>
          <p:cNvPr id="4" name="Symbol zastępczy numeru slajdu 3">
            <a:extLst>
              <a:ext uri="{FF2B5EF4-FFF2-40B4-BE49-F238E27FC236}">
                <a16:creationId xmlns:a16="http://schemas.microsoft.com/office/drawing/2014/main" id="{907962B0-A138-0D29-B0D6-956A9D9C0E36}"/>
              </a:ext>
            </a:extLst>
          </p:cNvPr>
          <p:cNvSpPr>
            <a:spLocks noGrp="1"/>
          </p:cNvSpPr>
          <p:nvPr>
            <p:ph type="sldNum" sz="quarter" idx="10"/>
          </p:nvPr>
        </p:nvSpPr>
        <p:spPr/>
        <p:txBody>
          <a:bodyPr/>
          <a:lstStyle/>
          <a:p>
            <a:fld id="{EB4015AA-59F6-416B-87A6-8E3D940284E2}" type="slidenum">
              <a:rPr lang="pl-PL" smtClean="0"/>
              <a:pPr/>
              <a:t>64</a:t>
            </a:fld>
            <a:endParaRPr lang="pl-PL" dirty="0"/>
          </a:p>
        </p:txBody>
      </p:sp>
    </p:spTree>
    <p:extLst>
      <p:ext uri="{BB962C8B-B14F-4D97-AF65-F5344CB8AC3E}">
        <p14:creationId xmlns:p14="http://schemas.microsoft.com/office/powerpoint/2010/main" val="34869018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2A84397-03DE-5F44-47F3-6BC2B3D6B6D5}"/>
              </a:ext>
            </a:extLst>
          </p:cNvPr>
          <p:cNvSpPr>
            <a:spLocks noGrp="1"/>
          </p:cNvSpPr>
          <p:nvPr>
            <p:ph type="title"/>
          </p:nvPr>
        </p:nvSpPr>
        <p:spPr>
          <a:xfrm>
            <a:off x="1016915" y="107429"/>
            <a:ext cx="8640381" cy="1800400"/>
          </a:xfrm>
        </p:spPr>
        <p:txBody>
          <a:bodyPr>
            <a:normAutofit/>
          </a:bodyPr>
          <a:lstStyle/>
          <a:p>
            <a:r>
              <a:rPr lang="pl-PL" sz="1800" dirty="0"/>
              <a:t>METODA POBIERANIA PRÓBEK ZBOŻA, NASION OLEISTYCH INNYCH NIŻ ORZESZKI ZIEMNE, PRODUKTÓW ZBOŻOWYCH I PRODUKTÓW Z NASION OLEISTYCH INNYCH NIŻ PRODUKTY Z ORZESZKÓW ZIEMNYCH</a:t>
            </a:r>
          </a:p>
        </p:txBody>
      </p:sp>
      <p:sp>
        <p:nvSpPr>
          <p:cNvPr id="3" name="Symbol zastępczy zawartości 2">
            <a:extLst>
              <a:ext uri="{FF2B5EF4-FFF2-40B4-BE49-F238E27FC236}">
                <a16:creationId xmlns:a16="http://schemas.microsoft.com/office/drawing/2014/main" id="{76CAB7D2-EF3E-6614-BE4D-B15898C0EC2B}"/>
              </a:ext>
            </a:extLst>
          </p:cNvPr>
          <p:cNvSpPr>
            <a:spLocks noGrp="1"/>
          </p:cNvSpPr>
          <p:nvPr>
            <p:ph idx="1"/>
          </p:nvPr>
        </p:nvSpPr>
        <p:spPr>
          <a:xfrm>
            <a:off x="1025906" y="1979837"/>
            <a:ext cx="9288551" cy="5400400"/>
          </a:xfrm>
        </p:spPr>
        <p:txBody>
          <a:bodyPr>
            <a:normAutofit fontScale="85000" lnSpcReduction="10000"/>
          </a:bodyPr>
          <a:lstStyle/>
          <a:p>
            <a:pPr marL="0" indent="0">
              <a:buNone/>
            </a:pPr>
            <a:r>
              <a:rPr lang="pl-PL" b="1" dirty="0"/>
              <a:t> Masa próbki pierwotnej</a:t>
            </a:r>
          </a:p>
          <a:p>
            <a:pPr>
              <a:buFont typeface="Arial" panose="020B0604020202020204" pitchFamily="34" charset="0"/>
              <a:buChar char="•"/>
            </a:pPr>
            <a:r>
              <a:rPr lang="pl-PL" dirty="0"/>
              <a:t>Masa próbki pierwotnej wynosi około 100 g, chyba że określono inaczej w niniejszej części oraz z wyjątkiem nasion oleistych lub ziaren zbóż, w przypadku których 1 000 nasion/ziaren ma masę mniejszą niż 10 g („drobne nasiona oleiste lub ziarna zbóż”).</a:t>
            </a:r>
          </a:p>
          <a:p>
            <a:pPr>
              <a:buFont typeface="Arial" panose="020B0604020202020204" pitchFamily="34" charset="0"/>
              <a:buChar char="•"/>
            </a:pPr>
            <a:r>
              <a:rPr lang="pl-PL" dirty="0"/>
              <a:t>W przypadku tych drobnych nasion oleistych lub ziaren zbóż próbka pierwotna wynosi około 25 g.</a:t>
            </a:r>
          </a:p>
          <a:p>
            <a:pPr marL="0" indent="0">
              <a:buNone/>
            </a:pPr>
            <a:r>
              <a:rPr lang="pl-PL" dirty="0"/>
              <a:t>W przypadku partii w opakowaniach detalicznych/jednostkowych masa próbki pierwotnej zależy od masy opakowania detalicznego/jednostkowego.</a:t>
            </a:r>
          </a:p>
          <a:p>
            <a:pPr marL="0" indent="0">
              <a:buNone/>
            </a:pPr>
            <a:r>
              <a:rPr lang="pl-PL" dirty="0"/>
              <a:t>W przypadku opakowań detalicznych/jednostkowych o masie większej niż 100 g (lub 25 g w przypadku drobnych nasion oleistych lub ziaren zbóż) daje to wynik w postaci próbek zbiorczych o masie większej niż wymagana masa wskazana w pkt A.2 tabele 1 i 2. Jeżeli masa pojedynczego opakowania detalicznego/jednostkowego znacznie przekracza (tj. ponad dwukrotnie) 100 g (lub 25 g w przypadku drobnych nasion oleistych lub ziaren zbóż), z każdego opakowania detalicznego/jednostkowego pobiera się 100 g (lub 25 g w przypadku drobnych nasion oleistych lub ziaren zbóż) jako próbkę pierwotną. Ta czynność może zostać wykonana w czasie pobierania próbek lub w laboratorium.</a:t>
            </a:r>
          </a:p>
          <a:p>
            <a:endParaRPr lang="pl-PL" dirty="0"/>
          </a:p>
        </p:txBody>
      </p:sp>
      <p:sp>
        <p:nvSpPr>
          <p:cNvPr id="4" name="Symbol zastępczy numeru slajdu 3">
            <a:extLst>
              <a:ext uri="{FF2B5EF4-FFF2-40B4-BE49-F238E27FC236}">
                <a16:creationId xmlns:a16="http://schemas.microsoft.com/office/drawing/2014/main" id="{BB9166E0-10F8-B88D-7F54-69F001FC8DE4}"/>
              </a:ext>
            </a:extLst>
          </p:cNvPr>
          <p:cNvSpPr>
            <a:spLocks noGrp="1"/>
          </p:cNvSpPr>
          <p:nvPr>
            <p:ph type="sldNum" sz="quarter" idx="10"/>
          </p:nvPr>
        </p:nvSpPr>
        <p:spPr/>
        <p:txBody>
          <a:bodyPr/>
          <a:lstStyle/>
          <a:p>
            <a:fld id="{EB4015AA-59F6-416B-87A6-8E3D940284E2}" type="slidenum">
              <a:rPr lang="pl-PL" smtClean="0"/>
              <a:pPr/>
              <a:t>65</a:t>
            </a:fld>
            <a:endParaRPr lang="pl-PL" dirty="0"/>
          </a:p>
        </p:txBody>
      </p:sp>
    </p:spTree>
    <p:extLst>
      <p:ext uri="{BB962C8B-B14F-4D97-AF65-F5344CB8AC3E}">
        <p14:creationId xmlns:p14="http://schemas.microsoft.com/office/powerpoint/2010/main" val="12363636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44C1BC7-CC98-CFBA-B480-1C9B2455D90C}"/>
              </a:ext>
            </a:extLst>
          </p:cNvPr>
          <p:cNvSpPr>
            <a:spLocks noGrp="1"/>
          </p:cNvSpPr>
          <p:nvPr>
            <p:ph type="title"/>
          </p:nvPr>
        </p:nvSpPr>
        <p:spPr>
          <a:xfrm>
            <a:off x="1025715" y="251445"/>
            <a:ext cx="8640381" cy="1080001"/>
          </a:xfrm>
        </p:spPr>
        <p:txBody>
          <a:bodyPr/>
          <a:lstStyle/>
          <a:p>
            <a:endParaRPr lang="pl-PL" dirty="0"/>
          </a:p>
        </p:txBody>
      </p:sp>
      <p:sp>
        <p:nvSpPr>
          <p:cNvPr id="3" name="Symbol zastępczy zawartości 2">
            <a:extLst>
              <a:ext uri="{FF2B5EF4-FFF2-40B4-BE49-F238E27FC236}">
                <a16:creationId xmlns:a16="http://schemas.microsoft.com/office/drawing/2014/main" id="{6EA01E56-72D3-6A63-0B02-F1F9678B99D6}"/>
              </a:ext>
            </a:extLst>
          </p:cNvPr>
          <p:cNvSpPr>
            <a:spLocks noGrp="1"/>
          </p:cNvSpPr>
          <p:nvPr>
            <p:ph idx="1"/>
          </p:nvPr>
        </p:nvSpPr>
        <p:spPr>
          <a:xfrm>
            <a:off x="1025907" y="899517"/>
            <a:ext cx="8640382" cy="6300320"/>
          </a:xfrm>
        </p:spPr>
        <p:txBody>
          <a:bodyPr>
            <a:normAutofit fontScale="92500"/>
          </a:bodyPr>
          <a:lstStyle/>
          <a:p>
            <a:pPr marL="0" indent="0">
              <a:buNone/>
            </a:pPr>
            <a:r>
              <a:rPr lang="pl-PL" dirty="0"/>
              <a:t>Jednakże w przypadkach, gdy zastosowanie takiej metody pobierania próbek doprowadziłoby do wystąpienia niedopuszczalnych konsekwencji handlowych w następstwie uszkodzenia partii (ze względu na formę opakowań, środek transportu itp.), możliwe jest zastosowanie alternatywnej metody pobierania próbek. W szczególności w przypadku gdy produkt o znacznej wartości jest oferowany w opakowaniach detalicznych/jednostkowych o masie 500 g lub 1 kg, próbka zbiorcza może zostać uzyskana poprzez połączenie określonej liczby próbek pierwotnych, która jest mniejsza niż liczba podana w tabelach 1 i 2, pod warunkiem że masa próbki zbiorczej jest równa wymaganej masie próbki zbiorczej określonej w tych tabelach.</a:t>
            </a:r>
          </a:p>
          <a:p>
            <a:pPr marL="0" indent="0">
              <a:buNone/>
            </a:pPr>
            <a:r>
              <a:rPr lang="pl-PL" dirty="0"/>
              <a:t>W przypadku gdy masa opakowań detalicznych/jednostkowych wynosi mniej niż 100 g (lub 25 g w przypadku drobnych nasion oleistych lub ziaren zbóż) i jeżeli różnica nie jest zbyt duża (tj. nie mniej niż połowa 100 g lub 25 g), jedno opakowanie detaliczne/jednostkowe należy uznać za jedną próbkę pierwotną, co daje próbkę zbiorczą o masie mniejszej niż wymagana masa wskazana w tabelach 1 i 2. Jeżeli masa opakowań detalicznych/jednostkowych wynosi znacznie mniej niż 100 g (lub 25 g w przypadku drobnych nasion oleistych lub ziaren zbóż), jedna próbka pierwotna składa się z co najmniej dwóch opakowań detalicznych/jednostkowych, przy czym ich masa powinna być jak najbardziej zbliżona do 100 g (lub 25 g w przypadku drobnych nasion oleistych lub ziaren zbóż).</a:t>
            </a:r>
          </a:p>
        </p:txBody>
      </p:sp>
      <p:sp>
        <p:nvSpPr>
          <p:cNvPr id="4" name="Symbol zastępczy numeru slajdu 3">
            <a:extLst>
              <a:ext uri="{FF2B5EF4-FFF2-40B4-BE49-F238E27FC236}">
                <a16:creationId xmlns:a16="http://schemas.microsoft.com/office/drawing/2014/main" id="{38527BA2-B4A6-A973-FED8-086BEC35A0BB}"/>
              </a:ext>
            </a:extLst>
          </p:cNvPr>
          <p:cNvSpPr>
            <a:spLocks noGrp="1"/>
          </p:cNvSpPr>
          <p:nvPr>
            <p:ph type="sldNum" sz="quarter" idx="10"/>
          </p:nvPr>
        </p:nvSpPr>
        <p:spPr/>
        <p:txBody>
          <a:bodyPr/>
          <a:lstStyle/>
          <a:p>
            <a:fld id="{EB4015AA-59F6-416B-87A6-8E3D940284E2}" type="slidenum">
              <a:rPr lang="pl-PL" smtClean="0"/>
              <a:pPr/>
              <a:t>66</a:t>
            </a:fld>
            <a:endParaRPr lang="pl-PL" dirty="0"/>
          </a:p>
        </p:txBody>
      </p:sp>
    </p:spTree>
    <p:extLst>
      <p:ext uri="{BB962C8B-B14F-4D97-AF65-F5344CB8AC3E}">
        <p14:creationId xmlns:p14="http://schemas.microsoft.com/office/powerpoint/2010/main" val="2190690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F344332-9242-C1E1-DB42-FF19726C2FC6}"/>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3E9823AE-082D-1760-CB0A-2EB82E22F7CC}"/>
              </a:ext>
            </a:extLst>
          </p:cNvPr>
          <p:cNvPicPr>
            <a:picLocks noGrp="1" noChangeAspect="1"/>
          </p:cNvPicPr>
          <p:nvPr>
            <p:ph idx="1"/>
          </p:nvPr>
        </p:nvPicPr>
        <p:blipFill>
          <a:blip r:embed="rId2"/>
          <a:stretch>
            <a:fillRect/>
          </a:stretch>
        </p:blipFill>
        <p:spPr>
          <a:xfrm>
            <a:off x="871176" y="791401"/>
            <a:ext cx="8771988" cy="5904062"/>
          </a:xfrm>
          <a:prstGeom prst="rect">
            <a:avLst/>
          </a:prstGeom>
        </p:spPr>
      </p:pic>
      <p:sp>
        <p:nvSpPr>
          <p:cNvPr id="4" name="Symbol zastępczy numeru slajdu 3">
            <a:extLst>
              <a:ext uri="{FF2B5EF4-FFF2-40B4-BE49-F238E27FC236}">
                <a16:creationId xmlns:a16="http://schemas.microsoft.com/office/drawing/2014/main" id="{7D18FA38-2B65-4590-6C55-CD003CAE4B00}"/>
              </a:ext>
            </a:extLst>
          </p:cNvPr>
          <p:cNvSpPr>
            <a:spLocks noGrp="1"/>
          </p:cNvSpPr>
          <p:nvPr>
            <p:ph type="sldNum" sz="quarter" idx="10"/>
          </p:nvPr>
        </p:nvSpPr>
        <p:spPr/>
        <p:txBody>
          <a:bodyPr/>
          <a:lstStyle/>
          <a:p>
            <a:fld id="{EB4015AA-59F6-416B-87A6-8E3D940284E2}" type="slidenum">
              <a:rPr lang="pl-PL" smtClean="0"/>
              <a:pPr/>
              <a:t>67</a:t>
            </a:fld>
            <a:endParaRPr lang="pl-PL" dirty="0"/>
          </a:p>
        </p:txBody>
      </p:sp>
    </p:spTree>
    <p:extLst>
      <p:ext uri="{BB962C8B-B14F-4D97-AF65-F5344CB8AC3E}">
        <p14:creationId xmlns:p14="http://schemas.microsoft.com/office/powerpoint/2010/main" val="41292320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C159A73-A820-926C-6ECB-71A0237DEF0C}"/>
              </a:ext>
            </a:extLst>
          </p:cNvPr>
          <p:cNvSpPr>
            <a:spLocks noGrp="1"/>
          </p:cNvSpPr>
          <p:nvPr>
            <p:ph type="title"/>
          </p:nvPr>
        </p:nvSpPr>
        <p:spPr>
          <a:xfrm>
            <a:off x="1005966" y="191331"/>
            <a:ext cx="8640381" cy="1080001"/>
          </a:xfrm>
        </p:spPr>
        <p:txBody>
          <a:bodyPr>
            <a:normAutofit fontScale="90000"/>
          </a:bodyPr>
          <a:lstStyle/>
          <a:p>
            <a:r>
              <a:rPr lang="pl-PL" sz="2000" dirty="0"/>
              <a:t>Metoda pobierania próbek zbóż, nasion oleistych innych niż orzeszki ziemne, produktów ze zbóż i produktów z nasion oleistych innych niż produkty z orzeszków ziemnych, dla partii ≥ 50 ton</a:t>
            </a:r>
          </a:p>
        </p:txBody>
      </p:sp>
      <p:sp>
        <p:nvSpPr>
          <p:cNvPr id="3" name="Symbol zastępczy zawartości 2">
            <a:extLst>
              <a:ext uri="{FF2B5EF4-FFF2-40B4-BE49-F238E27FC236}">
                <a16:creationId xmlns:a16="http://schemas.microsoft.com/office/drawing/2014/main" id="{21C7BFBB-6A53-D5D5-BD03-8324102AA2E1}"/>
              </a:ext>
            </a:extLst>
          </p:cNvPr>
          <p:cNvSpPr>
            <a:spLocks noGrp="1"/>
          </p:cNvSpPr>
          <p:nvPr>
            <p:ph idx="1"/>
          </p:nvPr>
        </p:nvSpPr>
        <p:spPr>
          <a:xfrm>
            <a:off x="1025715" y="1562387"/>
            <a:ext cx="8640382" cy="5552601"/>
          </a:xfrm>
        </p:spPr>
        <p:txBody>
          <a:bodyPr>
            <a:noAutofit/>
          </a:bodyPr>
          <a:lstStyle/>
          <a:p>
            <a:pPr marL="0" indent="0">
              <a:buNone/>
            </a:pPr>
            <a:r>
              <a:rPr lang="pl-PL" sz="1400" dirty="0"/>
              <a:t>O ile fizyczne wyodrębnienie poszczególnych </a:t>
            </a:r>
            <a:r>
              <a:rPr lang="pl-PL" sz="1400" dirty="0" err="1"/>
              <a:t>podpartii</a:t>
            </a:r>
            <a:r>
              <a:rPr lang="pl-PL" sz="1400" dirty="0"/>
              <a:t> jest możliwe, każdą partię dzieli się na </a:t>
            </a:r>
            <a:r>
              <a:rPr lang="pl-PL" sz="1400" dirty="0" err="1"/>
              <a:t>podpartie</a:t>
            </a:r>
            <a:r>
              <a:rPr lang="pl-PL" sz="1400" dirty="0"/>
              <a:t> zgodnie z tabelą 1. Biorąc pod uwagę, że masa partii nie zawsze jest dokładną wielokrotnością masy </a:t>
            </a:r>
            <a:r>
              <a:rPr lang="pl-PL" sz="1400" dirty="0" err="1"/>
              <a:t>podpartii</a:t>
            </a:r>
            <a:r>
              <a:rPr lang="pl-PL" sz="1400" dirty="0"/>
              <a:t>, masa </a:t>
            </a:r>
            <a:r>
              <a:rPr lang="pl-PL" sz="1400" dirty="0" err="1"/>
              <a:t>podpartii</a:t>
            </a:r>
            <a:r>
              <a:rPr lang="pl-PL" sz="1400" dirty="0"/>
              <a:t> może być większa niż wymieniona masa o nie więcej niż 20 %. W przypadku gdy partia nie jest podzielona na </a:t>
            </a:r>
            <a:r>
              <a:rPr lang="pl-PL" sz="1400" dirty="0" err="1"/>
              <a:t>podpartie</a:t>
            </a:r>
            <a:r>
              <a:rPr lang="pl-PL" sz="1400" dirty="0"/>
              <a:t> lub jej fizyczny podział na </a:t>
            </a:r>
            <a:r>
              <a:rPr lang="pl-PL" sz="1400" dirty="0" err="1"/>
              <a:t>podpartie</a:t>
            </a:r>
            <a:r>
              <a:rPr lang="pl-PL" sz="1400" dirty="0"/>
              <a:t> nie jest możliwy, z partii pobieranych jest co najmniej 100 próbek pierwotnych. W przypadku partii &gt; 500 ton liczba próbek pierwotnych jest określona w pkt N.2.</a:t>
            </a:r>
          </a:p>
          <a:p>
            <a:pPr marL="0" indent="0">
              <a:buNone/>
            </a:pPr>
            <a:r>
              <a:rPr lang="pl-PL" sz="1400" dirty="0"/>
              <a:t>— Próbki pobierane są z każdej </a:t>
            </a:r>
            <a:r>
              <a:rPr lang="pl-PL" sz="1400" dirty="0" err="1"/>
              <a:t>podpartii</a:t>
            </a:r>
            <a:r>
              <a:rPr lang="pl-PL" sz="1400" dirty="0"/>
              <a:t> oddzielnie.</a:t>
            </a:r>
          </a:p>
          <a:p>
            <a:pPr marL="0" indent="0">
              <a:buNone/>
            </a:pPr>
            <a:r>
              <a:rPr lang="pl-PL" sz="1400" dirty="0"/>
              <a:t>— liczba próbek pierwotnych: 100. Masa próbki zbiorczej = 10 kg (lub 2,5 kg w przypadku drobnych ziaren zbóż i nasion oleistych).</a:t>
            </a:r>
          </a:p>
          <a:p>
            <a:pPr marL="0" indent="0">
              <a:buNone/>
            </a:pPr>
            <a:r>
              <a:rPr lang="pl-PL" sz="1400" dirty="0"/>
              <a:t>Jeżeli zastosowanie metody pobierania próbek określonej w niniejszym punkcie nie jest możliwe ze względu na wystąpienie niedopuszczalnych konsekwencji handlowych w następstwie uszkodzenia partii (ze względu na formę opakowań, środek transportu itp.), możliwe jest zastosowanie alternatywnej metody pobierania próbek, pod warunkiem że jest ona możliwie jak najbardziej reprezentatywna, w pełni opisana i udokumentowana. Alternatywna metoda pobierania próbek może również zostać zastosowana w przypadkach, w których zastosowanie metody pobierania próbek, o której mowa powyżej, jest praktycznie niemożliwe. Jest tak w przypadkach, gdy duże partie zboża składowane są w magazynach lub kiedy zboże składowane jest w silosach. </a:t>
            </a:r>
            <a:r>
              <a:rPr lang="pl-PL" sz="1400" b="1" dirty="0"/>
              <a:t>Pobieranie próbek z takich partii odbywa się zgodnie z zasadami określonymi w części N.</a:t>
            </a:r>
          </a:p>
        </p:txBody>
      </p:sp>
      <p:sp>
        <p:nvSpPr>
          <p:cNvPr id="4" name="Symbol zastępczy numeru slajdu 3">
            <a:extLst>
              <a:ext uri="{FF2B5EF4-FFF2-40B4-BE49-F238E27FC236}">
                <a16:creationId xmlns:a16="http://schemas.microsoft.com/office/drawing/2014/main" id="{D5503484-5349-9821-F49E-3D38BB0B2538}"/>
              </a:ext>
            </a:extLst>
          </p:cNvPr>
          <p:cNvSpPr>
            <a:spLocks noGrp="1"/>
          </p:cNvSpPr>
          <p:nvPr>
            <p:ph type="sldNum" sz="quarter" idx="10"/>
          </p:nvPr>
        </p:nvSpPr>
        <p:spPr/>
        <p:txBody>
          <a:bodyPr/>
          <a:lstStyle/>
          <a:p>
            <a:fld id="{EB4015AA-59F6-416B-87A6-8E3D940284E2}" type="slidenum">
              <a:rPr lang="pl-PL" smtClean="0"/>
              <a:pPr/>
              <a:t>68</a:t>
            </a:fld>
            <a:endParaRPr lang="pl-PL" dirty="0"/>
          </a:p>
        </p:txBody>
      </p:sp>
    </p:spTree>
    <p:extLst>
      <p:ext uri="{BB962C8B-B14F-4D97-AF65-F5344CB8AC3E}">
        <p14:creationId xmlns:p14="http://schemas.microsoft.com/office/powerpoint/2010/main" val="4463678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2283351-5DA1-E089-7E2B-E0313F502059}"/>
              </a:ext>
            </a:extLst>
          </p:cNvPr>
          <p:cNvSpPr>
            <a:spLocks noGrp="1"/>
          </p:cNvSpPr>
          <p:nvPr>
            <p:ph type="title"/>
          </p:nvPr>
        </p:nvSpPr>
        <p:spPr>
          <a:xfrm>
            <a:off x="1025715" y="388917"/>
            <a:ext cx="8640381" cy="1080001"/>
          </a:xfrm>
        </p:spPr>
        <p:txBody>
          <a:bodyPr>
            <a:noAutofit/>
          </a:bodyPr>
          <a:lstStyle/>
          <a:p>
            <a:r>
              <a:rPr lang="pl-PL" sz="1800" dirty="0"/>
              <a:t>Metoda pobierania próbek zbóż, nasion oleistych innych niż orzeszki ziemne, produktów ze zbóż i produktów z nasion oleistych innych niż produkty z orzeszków ziemnych, dla partii &lt; 50 ton</a:t>
            </a:r>
          </a:p>
        </p:txBody>
      </p:sp>
      <p:sp>
        <p:nvSpPr>
          <p:cNvPr id="3" name="Symbol zastępczy zawartości 2">
            <a:extLst>
              <a:ext uri="{FF2B5EF4-FFF2-40B4-BE49-F238E27FC236}">
                <a16:creationId xmlns:a16="http://schemas.microsoft.com/office/drawing/2014/main" id="{E73ACFC6-6F87-0D55-8EB4-52866A0E36C0}"/>
              </a:ext>
            </a:extLst>
          </p:cNvPr>
          <p:cNvSpPr>
            <a:spLocks noGrp="1"/>
          </p:cNvSpPr>
          <p:nvPr>
            <p:ph idx="1"/>
          </p:nvPr>
        </p:nvSpPr>
        <p:spPr/>
        <p:txBody>
          <a:bodyPr/>
          <a:lstStyle/>
          <a:p>
            <a:pPr marL="0" indent="0">
              <a:buNone/>
            </a:pPr>
            <a:r>
              <a:rPr lang="pl-PL" dirty="0"/>
              <a:t>W przypadku partii zbóż, nasion oleistych innych niż orzeszki ziemne, produktów ze zbóż i produktów z nasion oleistych innych niż produkty z orzeszków ziemnych o masie mniejszej niż 50 ton stosuje się plan pobierania próbek obejmujący 10–100 próbek pierwotnych, w zależności od masy partii, co daje próbkę zbiorczą o masie 1–10 kg (lub 0,25–2,5 kg w przypadku drobnych nasion oleistych lub ziaren zbóż). W przypadku bardzo małych partii (≤ 0,5 tony) można pobrać mniejszą liczbę próbek pierwotnych, ale próbka zbiorcza łącząca wszystkie próbki pierwotne również w tym przypadku wynosi co najmniej 1 kg (lub 0,25 kg w przypadku drobnych ziaren zbóż i nasion oleistych), a do oznaczenia sklerot sporyszu – co najmniej 1 kg.</a:t>
            </a:r>
          </a:p>
        </p:txBody>
      </p:sp>
      <p:sp>
        <p:nvSpPr>
          <p:cNvPr id="4" name="Symbol zastępczy numeru slajdu 3">
            <a:extLst>
              <a:ext uri="{FF2B5EF4-FFF2-40B4-BE49-F238E27FC236}">
                <a16:creationId xmlns:a16="http://schemas.microsoft.com/office/drawing/2014/main" id="{04AFAD2A-0DFE-F721-619C-ADE43A8C1D23}"/>
              </a:ext>
            </a:extLst>
          </p:cNvPr>
          <p:cNvSpPr>
            <a:spLocks noGrp="1"/>
          </p:cNvSpPr>
          <p:nvPr>
            <p:ph type="sldNum" sz="quarter" idx="10"/>
          </p:nvPr>
        </p:nvSpPr>
        <p:spPr/>
        <p:txBody>
          <a:bodyPr/>
          <a:lstStyle/>
          <a:p>
            <a:fld id="{EB4015AA-59F6-416B-87A6-8E3D940284E2}" type="slidenum">
              <a:rPr lang="pl-PL" smtClean="0"/>
              <a:pPr/>
              <a:t>69</a:t>
            </a:fld>
            <a:endParaRPr lang="pl-PL" dirty="0"/>
          </a:p>
        </p:txBody>
      </p:sp>
    </p:spTree>
    <p:extLst>
      <p:ext uri="{BB962C8B-B14F-4D97-AF65-F5344CB8AC3E}">
        <p14:creationId xmlns:p14="http://schemas.microsoft.com/office/powerpoint/2010/main" val="3705062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2AB81C4-19F3-A66D-5735-2660AB3666C0}"/>
              </a:ext>
            </a:extLst>
          </p:cNvPr>
          <p:cNvSpPr>
            <a:spLocks noGrp="1"/>
          </p:cNvSpPr>
          <p:nvPr>
            <p:ph type="title"/>
          </p:nvPr>
        </p:nvSpPr>
        <p:spPr/>
        <p:txBody>
          <a:bodyPr/>
          <a:lstStyle/>
          <a:p>
            <a:r>
              <a:rPr lang="pl-PL" dirty="0"/>
              <a:t>Czynniki mające wpływ na reprezentatywność</a:t>
            </a:r>
          </a:p>
        </p:txBody>
      </p:sp>
      <p:sp>
        <p:nvSpPr>
          <p:cNvPr id="3" name="Symbol zastępczy zawartości 2">
            <a:extLst>
              <a:ext uri="{FF2B5EF4-FFF2-40B4-BE49-F238E27FC236}">
                <a16:creationId xmlns:a16="http://schemas.microsoft.com/office/drawing/2014/main" id="{AAA1BFBE-55E3-C51D-1DD6-955F61449953}"/>
              </a:ext>
            </a:extLst>
          </p:cNvPr>
          <p:cNvSpPr>
            <a:spLocks noGrp="1"/>
          </p:cNvSpPr>
          <p:nvPr>
            <p:ph idx="1"/>
          </p:nvPr>
        </p:nvSpPr>
        <p:spPr/>
        <p:txBody>
          <a:bodyPr/>
          <a:lstStyle/>
          <a:p>
            <a:pPr>
              <a:buFont typeface="Arial" panose="020B0604020202020204" pitchFamily="34" charset="0"/>
              <a:buChar char="•"/>
            </a:pPr>
            <a:r>
              <a:rPr lang="pl-PL" dirty="0"/>
              <a:t>Masa próbki – im większa tym bardzie reprezentatywna </a:t>
            </a:r>
          </a:p>
          <a:p>
            <a:pPr lvl="1">
              <a:buFont typeface="Arial" panose="020B0604020202020204" pitchFamily="34" charset="0"/>
              <a:buChar char="•"/>
            </a:pPr>
            <a:r>
              <a:rPr lang="pl-PL" dirty="0"/>
              <a:t>Uwaga – pracochłonne pobranie, wartość próbki,  trudna homogenizacja  w laboratorium, </a:t>
            </a:r>
          </a:p>
          <a:p>
            <a:pPr>
              <a:buFont typeface="Arial" panose="020B0604020202020204" pitchFamily="34" charset="0"/>
              <a:buChar char="•"/>
            </a:pPr>
            <a:r>
              <a:rPr lang="pl-PL" dirty="0"/>
              <a:t>Zawartość analitów – im mniejsza tym próbka mniej jednorodna </a:t>
            </a:r>
          </a:p>
          <a:p>
            <a:pPr lvl="1">
              <a:buFont typeface="Arial" panose="020B0604020202020204" pitchFamily="34" charset="0"/>
              <a:buChar char="•"/>
            </a:pPr>
            <a:r>
              <a:rPr lang="pl-PL" dirty="0"/>
              <a:t> Uwaga - w przypadku bezpieczeństwa żywności większość analiz na poziomie </a:t>
            </a:r>
            <a:r>
              <a:rPr lang="pl-PL" dirty="0" err="1"/>
              <a:t>ng</a:t>
            </a:r>
            <a:r>
              <a:rPr lang="pl-PL" dirty="0"/>
              <a:t>/g – analiza śladowa, silna tendencja do jak najniższych poziomów</a:t>
            </a:r>
          </a:p>
        </p:txBody>
      </p:sp>
      <p:sp>
        <p:nvSpPr>
          <p:cNvPr id="4" name="Symbol zastępczy numeru slajdu 3">
            <a:extLst>
              <a:ext uri="{FF2B5EF4-FFF2-40B4-BE49-F238E27FC236}">
                <a16:creationId xmlns:a16="http://schemas.microsoft.com/office/drawing/2014/main" id="{72DF2BC5-952A-CFC6-6879-8BF1338885F3}"/>
              </a:ext>
            </a:extLst>
          </p:cNvPr>
          <p:cNvSpPr>
            <a:spLocks noGrp="1"/>
          </p:cNvSpPr>
          <p:nvPr>
            <p:ph type="sldNum" sz="quarter" idx="10"/>
          </p:nvPr>
        </p:nvSpPr>
        <p:spPr/>
        <p:txBody>
          <a:bodyPr/>
          <a:lstStyle/>
          <a:p>
            <a:fld id="{EB4015AA-59F6-416B-87A6-8E3D940284E2}" type="slidenum">
              <a:rPr lang="pl-PL" smtClean="0"/>
              <a:pPr/>
              <a:t>7</a:t>
            </a:fld>
            <a:endParaRPr lang="pl-PL" dirty="0"/>
          </a:p>
        </p:txBody>
      </p:sp>
    </p:spTree>
    <p:extLst>
      <p:ext uri="{BB962C8B-B14F-4D97-AF65-F5344CB8AC3E}">
        <p14:creationId xmlns:p14="http://schemas.microsoft.com/office/powerpoint/2010/main" val="36131891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D66436C-9154-1D71-DA17-31C64296166F}"/>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72318899-B18D-FDB2-2616-FF627BA07A46}"/>
              </a:ext>
            </a:extLst>
          </p:cNvPr>
          <p:cNvPicPr>
            <a:picLocks noGrp="1" noChangeAspect="1"/>
          </p:cNvPicPr>
          <p:nvPr>
            <p:ph idx="1"/>
          </p:nvPr>
        </p:nvPicPr>
        <p:blipFill>
          <a:blip r:embed="rId2"/>
          <a:stretch>
            <a:fillRect/>
          </a:stretch>
        </p:blipFill>
        <p:spPr>
          <a:xfrm>
            <a:off x="1745506" y="1403573"/>
            <a:ext cx="6916994" cy="4679950"/>
          </a:xfrm>
          <a:prstGeom prst="rect">
            <a:avLst/>
          </a:prstGeom>
        </p:spPr>
      </p:pic>
      <p:sp>
        <p:nvSpPr>
          <p:cNvPr id="4" name="Symbol zastępczy numeru slajdu 3">
            <a:extLst>
              <a:ext uri="{FF2B5EF4-FFF2-40B4-BE49-F238E27FC236}">
                <a16:creationId xmlns:a16="http://schemas.microsoft.com/office/drawing/2014/main" id="{C516D5B4-1B17-8733-77B1-6395816F7933}"/>
              </a:ext>
            </a:extLst>
          </p:cNvPr>
          <p:cNvSpPr>
            <a:spLocks noGrp="1"/>
          </p:cNvSpPr>
          <p:nvPr>
            <p:ph type="sldNum" sz="quarter" idx="10"/>
          </p:nvPr>
        </p:nvSpPr>
        <p:spPr/>
        <p:txBody>
          <a:bodyPr/>
          <a:lstStyle/>
          <a:p>
            <a:fld id="{EB4015AA-59F6-416B-87A6-8E3D940284E2}" type="slidenum">
              <a:rPr lang="pl-PL" smtClean="0"/>
              <a:pPr/>
              <a:t>70</a:t>
            </a:fld>
            <a:endParaRPr lang="pl-PL" dirty="0"/>
          </a:p>
        </p:txBody>
      </p:sp>
    </p:spTree>
    <p:extLst>
      <p:ext uri="{BB962C8B-B14F-4D97-AF65-F5344CB8AC3E}">
        <p14:creationId xmlns:p14="http://schemas.microsoft.com/office/powerpoint/2010/main" val="5378718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F1AF0DE-D167-9916-7220-D1E59B6D258B}"/>
              </a:ext>
            </a:extLst>
          </p:cNvPr>
          <p:cNvSpPr>
            <a:spLocks noGrp="1"/>
          </p:cNvSpPr>
          <p:nvPr>
            <p:ph type="title"/>
          </p:nvPr>
        </p:nvSpPr>
        <p:spPr/>
        <p:txBody>
          <a:bodyPr>
            <a:normAutofit fontScale="90000"/>
          </a:bodyPr>
          <a:lstStyle/>
          <a:p>
            <a:r>
              <a:rPr lang="pl-PL" dirty="0"/>
              <a:t> Pobieranie próbek na etapie obrotu detalicznego</a:t>
            </a:r>
            <a:br>
              <a:rPr lang="pl-PL" dirty="0"/>
            </a:br>
            <a:endParaRPr lang="pl-PL" dirty="0"/>
          </a:p>
        </p:txBody>
      </p:sp>
      <p:sp>
        <p:nvSpPr>
          <p:cNvPr id="3" name="Symbol zastępczy zawartości 2">
            <a:extLst>
              <a:ext uri="{FF2B5EF4-FFF2-40B4-BE49-F238E27FC236}">
                <a16:creationId xmlns:a16="http://schemas.microsoft.com/office/drawing/2014/main" id="{6F36AA5E-A43F-B850-ECE5-7EA0B364A16D}"/>
              </a:ext>
            </a:extLst>
          </p:cNvPr>
          <p:cNvSpPr>
            <a:spLocks noGrp="1"/>
          </p:cNvSpPr>
          <p:nvPr>
            <p:ph idx="1"/>
          </p:nvPr>
        </p:nvSpPr>
        <p:spPr/>
        <p:txBody>
          <a:bodyPr/>
          <a:lstStyle/>
          <a:p>
            <a:pPr marL="0" indent="0">
              <a:buNone/>
            </a:pPr>
            <a:r>
              <a:rPr lang="pl-PL" dirty="0"/>
              <a:t>Na etapie obrotu detalicznego próbki środków spożywczych pobiera się w miarę możliwości zgodnie z przepisami dotyczącymi pobierania próbek określonymi w niniejszej części A.</a:t>
            </a:r>
          </a:p>
          <a:p>
            <a:pPr marL="0" indent="0">
              <a:buNone/>
            </a:pPr>
            <a:r>
              <a:rPr lang="pl-PL" dirty="0"/>
              <a:t>W przypadku gdy nie jest to możliwe, można zastosować alternatywną metodę pobierania próbek na etapie obrotu detalicznego, pod warunkiem że </a:t>
            </a:r>
            <a:r>
              <a:rPr lang="pl-PL" sz="2000" dirty="0"/>
              <a:t>gwarantuje</a:t>
            </a:r>
            <a:r>
              <a:rPr lang="pl-PL" dirty="0"/>
              <a:t> ona, że próbka zbiorcza jest dostatecznie reprezentatywna dla partii, z której pobierane są próbki, oraz jest w pełni opisana i udokumentowana. W każdym przypadku masa próbki zbiorczej wynosi co najmniej 1 kg</a:t>
            </a:r>
          </a:p>
          <a:p>
            <a:endParaRPr lang="pl-PL" dirty="0"/>
          </a:p>
        </p:txBody>
      </p:sp>
      <p:sp>
        <p:nvSpPr>
          <p:cNvPr id="4" name="Symbol zastępczy numeru slajdu 3">
            <a:extLst>
              <a:ext uri="{FF2B5EF4-FFF2-40B4-BE49-F238E27FC236}">
                <a16:creationId xmlns:a16="http://schemas.microsoft.com/office/drawing/2014/main" id="{FDD8E1F6-B3FC-530A-3BCF-641923679ECB}"/>
              </a:ext>
            </a:extLst>
          </p:cNvPr>
          <p:cNvSpPr>
            <a:spLocks noGrp="1"/>
          </p:cNvSpPr>
          <p:nvPr>
            <p:ph type="sldNum" sz="quarter" idx="10"/>
          </p:nvPr>
        </p:nvSpPr>
        <p:spPr/>
        <p:txBody>
          <a:bodyPr/>
          <a:lstStyle/>
          <a:p>
            <a:fld id="{EB4015AA-59F6-416B-87A6-8E3D940284E2}" type="slidenum">
              <a:rPr lang="pl-PL" smtClean="0"/>
              <a:pPr/>
              <a:t>71</a:t>
            </a:fld>
            <a:endParaRPr lang="pl-PL" dirty="0"/>
          </a:p>
        </p:txBody>
      </p:sp>
    </p:spTree>
    <p:extLst>
      <p:ext uri="{BB962C8B-B14F-4D97-AF65-F5344CB8AC3E}">
        <p14:creationId xmlns:p14="http://schemas.microsoft.com/office/powerpoint/2010/main" val="35259042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56E0F89-11C7-6C0A-6AD5-20A110940DC6}"/>
              </a:ext>
            </a:extLst>
          </p:cNvPr>
          <p:cNvSpPr>
            <a:spLocks noGrp="1"/>
          </p:cNvSpPr>
          <p:nvPr>
            <p:ph type="title"/>
          </p:nvPr>
        </p:nvSpPr>
        <p:spPr/>
        <p:txBody>
          <a:bodyPr/>
          <a:lstStyle/>
          <a:p>
            <a:r>
              <a:rPr lang="pl-PL" dirty="0"/>
              <a:t>Kontrola pod kątem sklerot sporyszu</a:t>
            </a:r>
            <a:br>
              <a:rPr lang="pl-PL" dirty="0"/>
            </a:br>
            <a:endParaRPr lang="pl-PL" dirty="0"/>
          </a:p>
        </p:txBody>
      </p:sp>
      <p:sp>
        <p:nvSpPr>
          <p:cNvPr id="3" name="Symbol zastępczy zawartości 2">
            <a:extLst>
              <a:ext uri="{FF2B5EF4-FFF2-40B4-BE49-F238E27FC236}">
                <a16:creationId xmlns:a16="http://schemas.microsoft.com/office/drawing/2014/main" id="{D253FE2D-F773-A0BA-B2B3-79CD04187A2F}"/>
              </a:ext>
            </a:extLst>
          </p:cNvPr>
          <p:cNvSpPr>
            <a:spLocks noGrp="1"/>
          </p:cNvSpPr>
          <p:nvPr>
            <p:ph idx="1"/>
          </p:nvPr>
        </p:nvSpPr>
        <p:spPr/>
        <p:txBody>
          <a:bodyPr>
            <a:normAutofit/>
          </a:bodyPr>
          <a:lstStyle/>
          <a:p>
            <a:pPr marL="0" indent="0">
              <a:buNone/>
            </a:pPr>
            <a:r>
              <a:rPr lang="pl-PL" dirty="0"/>
              <a:t>Z próbki zbiorczej do badania pobiera się 2 </a:t>
            </a:r>
            <a:r>
              <a:rPr lang="pl-PL" dirty="0" err="1"/>
              <a:t>podpróbki</a:t>
            </a:r>
            <a:r>
              <a:rPr lang="pl-PL" dirty="0"/>
              <a:t> o masie co najmniej 0,5 kg. Bada się jedną </a:t>
            </a:r>
            <a:r>
              <a:rPr lang="pl-PL" dirty="0" err="1"/>
              <a:t>podpróbkę</a:t>
            </a:r>
            <a:r>
              <a:rPr lang="pl-PL" dirty="0"/>
              <a:t>. W przypadku gdy wynik z </a:t>
            </a:r>
            <a:r>
              <a:rPr lang="pl-PL" dirty="0" err="1"/>
              <a:t>podpróbek</a:t>
            </a:r>
            <a:r>
              <a:rPr lang="pl-PL" dirty="0"/>
              <a:t> jest równy lub niższy niż 50 % (próg analityczny) najwyższego dopuszczalnego poziomu, próbka jest zgodna z najwyższym dopuszczalnym poziomem. Jeżeli wynik przekracza 50 % najwyższego dopuszczalnego poziomu, należy zbadać inną </a:t>
            </a:r>
            <a:r>
              <a:rPr lang="pl-PL" dirty="0" err="1"/>
              <a:t>podpróbkę</a:t>
            </a:r>
            <a:r>
              <a:rPr lang="pl-PL" dirty="0"/>
              <a:t> i wykorzystać średnią wyników z dwóch </a:t>
            </a:r>
            <a:r>
              <a:rPr lang="pl-PL" dirty="0" err="1"/>
              <a:t>podpróbek</a:t>
            </a:r>
            <a:r>
              <a:rPr lang="pl-PL" dirty="0"/>
              <a:t> do sprawdzenia zgodności z najwyższym dopuszczalnym poziomem. Uzyskuje się następujące wyniki:</a:t>
            </a:r>
          </a:p>
          <a:p>
            <a:pPr marL="0" indent="0">
              <a:buNone/>
            </a:pPr>
            <a:r>
              <a:rPr lang="pl-PL" dirty="0"/>
              <a:t>— przyjęcie, jeżeli w pierwszej </a:t>
            </a:r>
            <a:r>
              <a:rPr lang="pl-PL" dirty="0" err="1"/>
              <a:t>podpróbce</a:t>
            </a:r>
            <a:r>
              <a:rPr lang="pl-PL" dirty="0"/>
              <a:t> poziom sklerot sporyszu wynosi poniżej 50 % najwyższego dopuszczalnego poziomu lub jeżeli średnia z dwóch </a:t>
            </a:r>
            <a:r>
              <a:rPr lang="pl-PL" dirty="0" err="1"/>
              <a:t>podpróbek</a:t>
            </a:r>
            <a:r>
              <a:rPr lang="pl-PL" dirty="0"/>
              <a:t> nie przekracza najwyższego dopuszczalnego poziomu,</a:t>
            </a:r>
          </a:p>
          <a:p>
            <a:pPr marL="0" indent="0">
              <a:buNone/>
            </a:pPr>
            <a:r>
              <a:rPr lang="pl-PL" dirty="0"/>
              <a:t>— odrzucenie, jeżeli średnia z dwóch </a:t>
            </a:r>
            <a:r>
              <a:rPr lang="pl-PL" dirty="0" err="1"/>
              <a:t>podpróbek</a:t>
            </a:r>
            <a:r>
              <a:rPr lang="pl-PL" dirty="0"/>
              <a:t> przekracza najwyższy dopuszczalny poziom.</a:t>
            </a:r>
          </a:p>
          <a:p>
            <a:endParaRPr lang="pl-PL" dirty="0"/>
          </a:p>
        </p:txBody>
      </p:sp>
      <p:sp>
        <p:nvSpPr>
          <p:cNvPr id="4" name="Symbol zastępczy numeru slajdu 3">
            <a:extLst>
              <a:ext uri="{FF2B5EF4-FFF2-40B4-BE49-F238E27FC236}">
                <a16:creationId xmlns:a16="http://schemas.microsoft.com/office/drawing/2014/main" id="{69BA2947-D870-4A5D-2D00-A1C065300666}"/>
              </a:ext>
            </a:extLst>
          </p:cNvPr>
          <p:cNvSpPr>
            <a:spLocks noGrp="1"/>
          </p:cNvSpPr>
          <p:nvPr>
            <p:ph type="sldNum" sz="quarter" idx="10"/>
          </p:nvPr>
        </p:nvSpPr>
        <p:spPr/>
        <p:txBody>
          <a:bodyPr/>
          <a:lstStyle/>
          <a:p>
            <a:fld id="{EB4015AA-59F6-416B-87A6-8E3D940284E2}" type="slidenum">
              <a:rPr lang="pl-PL" smtClean="0"/>
              <a:pPr/>
              <a:t>72</a:t>
            </a:fld>
            <a:endParaRPr lang="pl-PL" dirty="0"/>
          </a:p>
        </p:txBody>
      </p:sp>
    </p:spTree>
    <p:extLst>
      <p:ext uri="{BB962C8B-B14F-4D97-AF65-F5344CB8AC3E}">
        <p14:creationId xmlns:p14="http://schemas.microsoft.com/office/powerpoint/2010/main" val="1269447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7693A77-3925-CD9E-82F1-0C912EAA1415}"/>
              </a:ext>
            </a:extLst>
          </p:cNvPr>
          <p:cNvSpPr>
            <a:spLocks noGrp="1"/>
          </p:cNvSpPr>
          <p:nvPr>
            <p:ph type="title"/>
          </p:nvPr>
        </p:nvSpPr>
        <p:spPr/>
        <p:txBody>
          <a:bodyPr/>
          <a:lstStyle/>
          <a:p>
            <a:r>
              <a:rPr lang="pl-PL" dirty="0"/>
              <a:t>Kontrola pod kątem </a:t>
            </a:r>
            <a:r>
              <a:rPr lang="pl-PL" dirty="0" err="1"/>
              <a:t>mikotoksyn</a:t>
            </a:r>
            <a:br>
              <a:rPr lang="pl-PL" dirty="0"/>
            </a:br>
            <a:endParaRPr lang="pl-PL" dirty="0"/>
          </a:p>
        </p:txBody>
      </p:sp>
      <p:sp>
        <p:nvSpPr>
          <p:cNvPr id="3" name="Symbol zastępczy zawartości 2">
            <a:extLst>
              <a:ext uri="{FF2B5EF4-FFF2-40B4-BE49-F238E27FC236}">
                <a16:creationId xmlns:a16="http://schemas.microsoft.com/office/drawing/2014/main" id="{E2E87D7F-93FF-A90C-D7B6-62885F17E968}"/>
              </a:ext>
            </a:extLst>
          </p:cNvPr>
          <p:cNvSpPr>
            <a:spLocks noGrp="1"/>
          </p:cNvSpPr>
          <p:nvPr>
            <p:ph idx="1"/>
          </p:nvPr>
        </p:nvSpPr>
        <p:spPr/>
        <p:txBody>
          <a:bodyPr>
            <a:normAutofit/>
          </a:bodyPr>
          <a:lstStyle/>
          <a:p>
            <a:pPr marL="0" indent="0">
              <a:buNone/>
            </a:pPr>
            <a:r>
              <a:rPr lang="pl-PL" dirty="0"/>
              <a:t>Uzyskuje się następujące wyniki:</a:t>
            </a:r>
          </a:p>
          <a:p>
            <a:pPr marL="0" indent="0">
              <a:buNone/>
            </a:pPr>
            <a:r>
              <a:rPr lang="pl-PL" dirty="0"/>
              <a:t>— przyjęcie, jeżeli próbka laboratoryjna nie przekracza najwyższego dopuszczalnego poziomu, przy uwzględnieniu poprawki na odzysk i niepewność pomiaru,</a:t>
            </a:r>
          </a:p>
          <a:p>
            <a:pPr marL="0" indent="0">
              <a:buNone/>
            </a:pPr>
            <a:r>
              <a:rPr lang="pl-PL" dirty="0"/>
              <a:t>— odrzucenie, jeżeli próbka laboratoryjna przekracza ponad wszelką wątpliwość najwyższy dopuszczalny poziom, przy uwzględnieniu poprawki na odzysk i niepewność pomiaru. Ma to miejsce, gdy wynik analizy (skorygowany o odzysk w stosownych przypadkach) pomniejszony o niepewność rozszerzoną pomiaru wynikającą z analizy przekracza najwyższy dopuszczalny poziom.</a:t>
            </a:r>
          </a:p>
          <a:p>
            <a:endParaRPr lang="pl-PL" dirty="0"/>
          </a:p>
        </p:txBody>
      </p:sp>
      <p:sp>
        <p:nvSpPr>
          <p:cNvPr id="4" name="Symbol zastępczy numeru slajdu 3">
            <a:extLst>
              <a:ext uri="{FF2B5EF4-FFF2-40B4-BE49-F238E27FC236}">
                <a16:creationId xmlns:a16="http://schemas.microsoft.com/office/drawing/2014/main" id="{CFB43E03-B9A5-8CDF-4B35-A6A0249EDFED}"/>
              </a:ext>
            </a:extLst>
          </p:cNvPr>
          <p:cNvSpPr>
            <a:spLocks noGrp="1"/>
          </p:cNvSpPr>
          <p:nvPr>
            <p:ph type="sldNum" sz="quarter" idx="10"/>
          </p:nvPr>
        </p:nvSpPr>
        <p:spPr/>
        <p:txBody>
          <a:bodyPr/>
          <a:lstStyle/>
          <a:p>
            <a:fld id="{EB4015AA-59F6-416B-87A6-8E3D940284E2}" type="slidenum">
              <a:rPr lang="pl-PL" smtClean="0"/>
              <a:pPr/>
              <a:t>73</a:t>
            </a:fld>
            <a:endParaRPr lang="pl-PL" dirty="0"/>
          </a:p>
        </p:txBody>
      </p:sp>
    </p:spTree>
    <p:extLst>
      <p:ext uri="{BB962C8B-B14F-4D97-AF65-F5344CB8AC3E}">
        <p14:creationId xmlns:p14="http://schemas.microsoft.com/office/powerpoint/2010/main" val="24874322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FA63090-9043-F494-CA13-7C20C24A3005}"/>
              </a:ext>
            </a:extLst>
          </p:cNvPr>
          <p:cNvSpPr>
            <a:spLocks noGrp="1"/>
          </p:cNvSpPr>
          <p:nvPr>
            <p:ph type="title"/>
          </p:nvPr>
        </p:nvSpPr>
        <p:spPr>
          <a:xfrm>
            <a:off x="990249" y="179837"/>
            <a:ext cx="8640381" cy="1080001"/>
          </a:xfrm>
        </p:spPr>
        <p:txBody>
          <a:bodyPr>
            <a:normAutofit/>
          </a:bodyPr>
          <a:lstStyle/>
          <a:p>
            <a:r>
              <a:rPr lang="pl-PL" sz="1800" dirty="0"/>
              <a:t>METODA POBIERANIA PRÓBEK SUSZONYCH FIG I PRODUKTÓW POCHODNYCH/PRZETWORZONYCH</a:t>
            </a:r>
          </a:p>
        </p:txBody>
      </p:sp>
      <p:sp>
        <p:nvSpPr>
          <p:cNvPr id="3" name="Symbol zastępczy zawartości 2">
            <a:extLst>
              <a:ext uri="{FF2B5EF4-FFF2-40B4-BE49-F238E27FC236}">
                <a16:creationId xmlns:a16="http://schemas.microsoft.com/office/drawing/2014/main" id="{55A0546F-DC90-2339-E7A4-D5E835045EBF}"/>
              </a:ext>
            </a:extLst>
          </p:cNvPr>
          <p:cNvSpPr>
            <a:spLocks noGrp="1"/>
          </p:cNvSpPr>
          <p:nvPr>
            <p:ph idx="1"/>
          </p:nvPr>
        </p:nvSpPr>
        <p:spPr>
          <a:xfrm>
            <a:off x="1025907" y="1259838"/>
            <a:ext cx="8640382" cy="5759999"/>
          </a:xfrm>
        </p:spPr>
        <p:txBody>
          <a:bodyPr>
            <a:normAutofit fontScale="77500" lnSpcReduction="20000"/>
          </a:bodyPr>
          <a:lstStyle/>
          <a:p>
            <a:pPr marL="0" indent="0">
              <a:buNone/>
            </a:pPr>
            <a:r>
              <a:rPr lang="pl-PL" b="1" dirty="0"/>
              <a:t>Masa próbki pierwotnej</a:t>
            </a:r>
          </a:p>
          <a:p>
            <a:pPr marL="0" indent="0">
              <a:buNone/>
            </a:pPr>
            <a:r>
              <a:rPr lang="pl-PL" dirty="0"/>
              <a:t>Masa próbki pierwotnej wynosi około 300 g, chyba że określono inaczej w części II.C.</a:t>
            </a:r>
          </a:p>
          <a:p>
            <a:pPr marL="0" indent="0">
              <a:buNone/>
            </a:pPr>
            <a:r>
              <a:rPr lang="pl-PL" dirty="0"/>
              <a:t>W przypadku partii w opakowaniach detalicznych/jednostkowych masa próbki pierwotnej zależy od masy opakowania detalicznego/jednostkowego.</a:t>
            </a:r>
          </a:p>
          <a:p>
            <a:pPr marL="0" indent="0">
              <a:buNone/>
            </a:pPr>
            <a:r>
              <a:rPr lang="pl-PL" dirty="0"/>
              <a:t>W przypadku opakowań detalicznych/jednostkowych o masie większej niż 300 g prowadzi to do uzyskania próbek zbiorczych o masie większej niż wymagana masa wskazana w tabelach 1, 2 i 3. Jeżeli masa pojedynczego opakowania detalicznego/jednostkowego znacznie (tj. ponad dwukrotnie) przekracza 300 g, z każdego pojedynczego opakowania detalicznego/jednostkowego pobiera się 300 g jako próbkę pierwotną. Ta czynność może zostać wykonana w czasie pobierania próbek lub w laboratorium. Jednakże w przypadkach, w których zastosowanie takiej metody pobierania próbek doprowadziłoby do niedopuszczalnych konsekwencji handlowych w następstwie uszkodzenia partii (ze względu na formę opakowań, środek transportu itp.), możliwe jest zastosowanie alternatywnej metody pobierania próbek. Przykładowo, w przypadku gdy produkt o znacznej wartości jest oferowany w opakowaniach detalicznych/jednostkowych o masie 500 g lub 1 kg, próbkę zbiorczą można uzyskać poprzez połączenie określonej liczby próbek pierwotnych, która jest mniejsza niż liczba podana w tabelach 1, 2 i 3, pod warunkiem że masa próbki zbiorczej odpowiada wymaganej masie próbki zbiorczej określonej w tabelach 1, 2 i 3.</a:t>
            </a:r>
          </a:p>
          <a:p>
            <a:endParaRPr lang="pl-PL" dirty="0"/>
          </a:p>
        </p:txBody>
      </p:sp>
      <p:sp>
        <p:nvSpPr>
          <p:cNvPr id="4" name="Symbol zastępczy numeru slajdu 3">
            <a:extLst>
              <a:ext uri="{FF2B5EF4-FFF2-40B4-BE49-F238E27FC236}">
                <a16:creationId xmlns:a16="http://schemas.microsoft.com/office/drawing/2014/main" id="{6758C34F-941A-A10D-54A4-A05C5F223CD9}"/>
              </a:ext>
            </a:extLst>
          </p:cNvPr>
          <p:cNvSpPr>
            <a:spLocks noGrp="1"/>
          </p:cNvSpPr>
          <p:nvPr>
            <p:ph type="sldNum" sz="quarter" idx="10"/>
          </p:nvPr>
        </p:nvSpPr>
        <p:spPr/>
        <p:txBody>
          <a:bodyPr/>
          <a:lstStyle/>
          <a:p>
            <a:fld id="{EB4015AA-59F6-416B-87A6-8E3D940284E2}" type="slidenum">
              <a:rPr lang="pl-PL" smtClean="0"/>
              <a:pPr/>
              <a:t>74</a:t>
            </a:fld>
            <a:endParaRPr lang="pl-PL" dirty="0"/>
          </a:p>
        </p:txBody>
      </p:sp>
    </p:spTree>
    <p:extLst>
      <p:ext uri="{BB962C8B-B14F-4D97-AF65-F5344CB8AC3E}">
        <p14:creationId xmlns:p14="http://schemas.microsoft.com/office/powerpoint/2010/main" val="407448168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5D9F95D-6226-842A-D181-C9355F0B6E94}"/>
              </a:ext>
            </a:extLst>
          </p:cNvPr>
          <p:cNvSpPr>
            <a:spLocks noGrp="1"/>
          </p:cNvSpPr>
          <p:nvPr>
            <p:ph type="title"/>
          </p:nvPr>
        </p:nvSpPr>
        <p:spPr/>
        <p:txBody>
          <a:bodyPr/>
          <a:lstStyle/>
          <a:p>
            <a:r>
              <a:rPr lang="pl-PL" dirty="0"/>
              <a:t>Figi cd</a:t>
            </a:r>
          </a:p>
        </p:txBody>
      </p:sp>
      <p:sp>
        <p:nvSpPr>
          <p:cNvPr id="3" name="Symbol zastępczy zawartości 2">
            <a:extLst>
              <a:ext uri="{FF2B5EF4-FFF2-40B4-BE49-F238E27FC236}">
                <a16:creationId xmlns:a16="http://schemas.microsoft.com/office/drawing/2014/main" id="{D51CFD7C-000D-1AB0-CE8B-4255DDA1251E}"/>
              </a:ext>
            </a:extLst>
          </p:cNvPr>
          <p:cNvSpPr>
            <a:spLocks noGrp="1"/>
          </p:cNvSpPr>
          <p:nvPr>
            <p:ph idx="1"/>
          </p:nvPr>
        </p:nvSpPr>
        <p:spPr/>
        <p:txBody>
          <a:bodyPr/>
          <a:lstStyle/>
          <a:p>
            <a:pPr marL="0" indent="0">
              <a:buNone/>
            </a:pPr>
            <a:r>
              <a:rPr lang="pl-PL" dirty="0"/>
              <a:t>W przypadku gdy masa opakowań detalicznych/jednostkowych wynosi mniej niż 300 g i jeżeli różnica nie jest zbyt duża (tj. nie mniej niż połowa 300 g), jedno opakowanie detaliczne/jednostkowe uznaje się za jedną próbkę pierwotną, co daje próbkę zbiorczą o masie mniejszej niż wymagana masa wskazana w tabelach 1, 2 i 3. W przypadku gdy masa opakowań detalicznych/jednostkowych wynosi znacznie mniej niż 300 g, jedna próbka pierwotna składa się z dwóch lub większej liczby takich opakowań, w wyniku czego masa tak pobranej próbki pierwotnej jest jak najbardziej zbliżona do 300 g.</a:t>
            </a:r>
          </a:p>
        </p:txBody>
      </p:sp>
      <p:sp>
        <p:nvSpPr>
          <p:cNvPr id="4" name="Symbol zastępczy numeru slajdu 3">
            <a:extLst>
              <a:ext uri="{FF2B5EF4-FFF2-40B4-BE49-F238E27FC236}">
                <a16:creationId xmlns:a16="http://schemas.microsoft.com/office/drawing/2014/main" id="{F4029B2B-014C-58E3-1C98-4DECCFA424DF}"/>
              </a:ext>
            </a:extLst>
          </p:cNvPr>
          <p:cNvSpPr>
            <a:spLocks noGrp="1"/>
          </p:cNvSpPr>
          <p:nvPr>
            <p:ph type="sldNum" sz="quarter" idx="10"/>
          </p:nvPr>
        </p:nvSpPr>
        <p:spPr/>
        <p:txBody>
          <a:bodyPr/>
          <a:lstStyle/>
          <a:p>
            <a:fld id="{EB4015AA-59F6-416B-87A6-8E3D940284E2}" type="slidenum">
              <a:rPr lang="pl-PL" smtClean="0"/>
              <a:pPr/>
              <a:t>75</a:t>
            </a:fld>
            <a:endParaRPr lang="pl-PL" dirty="0"/>
          </a:p>
        </p:txBody>
      </p:sp>
    </p:spTree>
    <p:extLst>
      <p:ext uri="{BB962C8B-B14F-4D97-AF65-F5344CB8AC3E}">
        <p14:creationId xmlns:p14="http://schemas.microsoft.com/office/powerpoint/2010/main" val="11489692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5FCCC9-FAD7-BA86-F88A-7EB22432F482}"/>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A25151BA-2D11-DA08-7DDF-3DACAD941B0B}"/>
              </a:ext>
            </a:extLst>
          </p:cNvPr>
          <p:cNvPicPr>
            <a:picLocks noGrp="1" noChangeAspect="1"/>
          </p:cNvPicPr>
          <p:nvPr>
            <p:ph idx="1"/>
          </p:nvPr>
        </p:nvPicPr>
        <p:blipFill>
          <a:blip r:embed="rId2"/>
          <a:stretch>
            <a:fillRect/>
          </a:stretch>
        </p:blipFill>
        <p:spPr>
          <a:xfrm>
            <a:off x="1025525" y="1835621"/>
            <a:ext cx="8626588" cy="3475021"/>
          </a:xfrm>
          <a:prstGeom prst="rect">
            <a:avLst/>
          </a:prstGeom>
        </p:spPr>
      </p:pic>
      <p:sp>
        <p:nvSpPr>
          <p:cNvPr id="4" name="Symbol zastępczy numeru slajdu 3">
            <a:extLst>
              <a:ext uri="{FF2B5EF4-FFF2-40B4-BE49-F238E27FC236}">
                <a16:creationId xmlns:a16="http://schemas.microsoft.com/office/drawing/2014/main" id="{2446422C-D6EF-530C-52EA-DBAE0121B36F}"/>
              </a:ext>
            </a:extLst>
          </p:cNvPr>
          <p:cNvSpPr>
            <a:spLocks noGrp="1"/>
          </p:cNvSpPr>
          <p:nvPr>
            <p:ph type="sldNum" sz="quarter" idx="10"/>
          </p:nvPr>
        </p:nvSpPr>
        <p:spPr/>
        <p:txBody>
          <a:bodyPr/>
          <a:lstStyle/>
          <a:p>
            <a:fld id="{EB4015AA-59F6-416B-87A6-8E3D940284E2}" type="slidenum">
              <a:rPr lang="pl-PL" smtClean="0"/>
              <a:pPr/>
              <a:t>76</a:t>
            </a:fld>
            <a:endParaRPr lang="pl-PL" dirty="0"/>
          </a:p>
        </p:txBody>
      </p:sp>
    </p:spTree>
    <p:extLst>
      <p:ext uri="{BB962C8B-B14F-4D97-AF65-F5344CB8AC3E}">
        <p14:creationId xmlns:p14="http://schemas.microsoft.com/office/powerpoint/2010/main" val="39808991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B9F1C85-A475-5B57-17A3-91E76C8F28D8}"/>
              </a:ext>
            </a:extLst>
          </p:cNvPr>
          <p:cNvSpPr>
            <a:spLocks noGrp="1"/>
          </p:cNvSpPr>
          <p:nvPr>
            <p:ph type="title"/>
          </p:nvPr>
        </p:nvSpPr>
        <p:spPr>
          <a:xfrm>
            <a:off x="1097434" y="361406"/>
            <a:ext cx="8640381" cy="1080001"/>
          </a:xfrm>
        </p:spPr>
        <p:txBody>
          <a:bodyPr>
            <a:normAutofit/>
          </a:bodyPr>
          <a:lstStyle/>
          <a:p>
            <a:r>
              <a:rPr lang="pl-PL" sz="2000" dirty="0"/>
              <a:t>Metoda pobierania próbek suszonych fig (partie ≥ 15 ton)</a:t>
            </a:r>
            <a:br>
              <a:rPr lang="pl-PL" dirty="0"/>
            </a:br>
            <a:endParaRPr lang="pl-PL" dirty="0"/>
          </a:p>
        </p:txBody>
      </p:sp>
      <p:sp>
        <p:nvSpPr>
          <p:cNvPr id="3" name="Symbol zastępczy zawartości 2">
            <a:extLst>
              <a:ext uri="{FF2B5EF4-FFF2-40B4-BE49-F238E27FC236}">
                <a16:creationId xmlns:a16="http://schemas.microsoft.com/office/drawing/2014/main" id="{8D0C2B4C-0999-1D38-E801-A93362E8073C}"/>
              </a:ext>
            </a:extLst>
          </p:cNvPr>
          <p:cNvSpPr>
            <a:spLocks noGrp="1"/>
          </p:cNvSpPr>
          <p:nvPr>
            <p:ph idx="1"/>
          </p:nvPr>
        </p:nvSpPr>
        <p:spPr>
          <a:xfrm>
            <a:off x="1097433" y="865935"/>
            <a:ext cx="8640382" cy="6332334"/>
          </a:xfrm>
        </p:spPr>
        <p:txBody>
          <a:bodyPr>
            <a:normAutofit fontScale="85000" lnSpcReduction="10000"/>
          </a:bodyPr>
          <a:lstStyle/>
          <a:p>
            <a:pPr marL="0" indent="0">
              <a:buNone/>
            </a:pPr>
            <a:r>
              <a:rPr lang="pl-PL" dirty="0"/>
              <a:t>O ile fizyczne wyodrębnienie poszczególnych </a:t>
            </a:r>
            <a:r>
              <a:rPr lang="pl-PL" dirty="0" err="1"/>
              <a:t>podpartii</a:t>
            </a:r>
            <a:r>
              <a:rPr lang="pl-PL" dirty="0"/>
              <a:t> jest możliwe, każdą partię dzieli się na </a:t>
            </a:r>
            <a:r>
              <a:rPr lang="pl-PL" dirty="0" err="1"/>
              <a:t>podpartie</a:t>
            </a:r>
            <a:r>
              <a:rPr lang="pl-PL" dirty="0"/>
              <a:t> zgodnie z tabelą 1. Biorąc pod uwagę, że masa partii nie zawsze jest dokładną wielokrotnością masy </a:t>
            </a:r>
            <a:r>
              <a:rPr lang="pl-PL" dirty="0" err="1"/>
              <a:t>podpartii</a:t>
            </a:r>
            <a:r>
              <a:rPr lang="pl-PL" dirty="0"/>
              <a:t>, masa </a:t>
            </a:r>
            <a:r>
              <a:rPr lang="pl-PL" dirty="0" err="1"/>
              <a:t>podpartii</a:t>
            </a:r>
            <a:r>
              <a:rPr lang="pl-PL" dirty="0"/>
              <a:t> może być większa niż wymieniona masa o nie więcej niż 20 %.</a:t>
            </a:r>
          </a:p>
          <a:p>
            <a:pPr marL="0" indent="0">
              <a:buNone/>
            </a:pPr>
            <a:r>
              <a:rPr lang="pl-PL" dirty="0"/>
              <a:t>Próbki pobierane są z każdej </a:t>
            </a:r>
            <a:r>
              <a:rPr lang="pl-PL" dirty="0" err="1"/>
              <a:t>podpartii</a:t>
            </a:r>
            <a:r>
              <a:rPr lang="pl-PL" dirty="0"/>
              <a:t> oddzielnie.</a:t>
            </a:r>
          </a:p>
          <a:p>
            <a:pPr marL="0" indent="0">
              <a:buNone/>
            </a:pPr>
            <a:r>
              <a:rPr lang="pl-PL" dirty="0"/>
              <a:t>Liczba próbek pierwotnych: 100</a:t>
            </a:r>
          </a:p>
          <a:p>
            <a:pPr marL="0" indent="0">
              <a:buNone/>
            </a:pPr>
            <a:r>
              <a:rPr lang="pl-PL" dirty="0"/>
              <a:t>Masa próbki zbiorczej = 30 kg, którą to ilość należy wymieszać i podzielić na trzy równe próbki laboratoryjne o masie 10 kg przed zmieleniem (ten podział na trzy próbki laboratoryjne nie jest konieczny w przypadku suszonych fig poddawanych dalszemu sortowaniu lub innej obróbce fizycznej oraz gdy dostępny jest sprzęt umożliwiający homogenizację próbki o masie 30 kg).</a:t>
            </a:r>
          </a:p>
          <a:p>
            <a:pPr marL="0" indent="0">
              <a:buNone/>
            </a:pPr>
            <a:r>
              <a:rPr lang="pl-PL" dirty="0"/>
              <a:t>Każda próbka laboratoryjna o masie 10 kg jest oddzielnie drobno mielona i dokładnie mieszana w celu uzyskania pełnej homogenizacji, zgodnie z przepisami określonymi w załączniku II.</a:t>
            </a:r>
          </a:p>
          <a:p>
            <a:pPr marL="0" indent="0">
              <a:buNone/>
            </a:pPr>
            <a:r>
              <a:rPr lang="pl-PL" dirty="0"/>
              <a:t>Jeżeli zastosowanie opisanej powyżej metody pobierania próbek nie jest możliwe ze względu na niedopuszczalne konsekwencje handlowe w następstwie uszkodzenia partii (ze względu na formę opakowań, środek transportu itp.), można zastosować alternatywną metodę pobierania próbek, pod warunkiem że jest ona w jak największym stopniu reprezentatywna, szczegółowo opisana i udokumentowana.</a:t>
            </a:r>
          </a:p>
          <a:p>
            <a:endParaRPr lang="pl-PL" dirty="0"/>
          </a:p>
        </p:txBody>
      </p:sp>
      <p:sp>
        <p:nvSpPr>
          <p:cNvPr id="4" name="Symbol zastępczy numeru slajdu 3">
            <a:extLst>
              <a:ext uri="{FF2B5EF4-FFF2-40B4-BE49-F238E27FC236}">
                <a16:creationId xmlns:a16="http://schemas.microsoft.com/office/drawing/2014/main" id="{7BE24173-8F2C-0CAB-F46A-51617C377CAD}"/>
              </a:ext>
            </a:extLst>
          </p:cNvPr>
          <p:cNvSpPr>
            <a:spLocks noGrp="1"/>
          </p:cNvSpPr>
          <p:nvPr>
            <p:ph type="sldNum" sz="quarter" idx="10"/>
          </p:nvPr>
        </p:nvSpPr>
        <p:spPr/>
        <p:txBody>
          <a:bodyPr/>
          <a:lstStyle/>
          <a:p>
            <a:fld id="{EB4015AA-59F6-416B-87A6-8E3D940284E2}" type="slidenum">
              <a:rPr lang="pl-PL" smtClean="0"/>
              <a:pPr/>
              <a:t>77</a:t>
            </a:fld>
            <a:endParaRPr lang="pl-PL" dirty="0"/>
          </a:p>
        </p:txBody>
      </p:sp>
    </p:spTree>
    <p:extLst>
      <p:ext uri="{BB962C8B-B14F-4D97-AF65-F5344CB8AC3E}">
        <p14:creationId xmlns:p14="http://schemas.microsoft.com/office/powerpoint/2010/main" val="20432869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16D9477-7C58-FC4C-9A54-C00AF1985A68}"/>
              </a:ext>
            </a:extLst>
          </p:cNvPr>
          <p:cNvSpPr>
            <a:spLocks noGrp="1"/>
          </p:cNvSpPr>
          <p:nvPr>
            <p:ph type="title"/>
          </p:nvPr>
        </p:nvSpPr>
        <p:spPr/>
        <p:txBody>
          <a:bodyPr>
            <a:normAutofit fontScale="90000"/>
          </a:bodyPr>
          <a:lstStyle/>
          <a:p>
            <a:r>
              <a:rPr lang="pl-PL" dirty="0"/>
              <a:t>Metoda pobierania próbek suszonych fig (partie &lt; 15 ton)</a:t>
            </a:r>
            <a:br>
              <a:rPr lang="pl-PL" dirty="0"/>
            </a:br>
            <a:endParaRPr lang="pl-PL" dirty="0"/>
          </a:p>
        </p:txBody>
      </p:sp>
      <p:sp>
        <p:nvSpPr>
          <p:cNvPr id="3" name="Symbol zastępczy zawartości 2">
            <a:extLst>
              <a:ext uri="{FF2B5EF4-FFF2-40B4-BE49-F238E27FC236}">
                <a16:creationId xmlns:a16="http://schemas.microsoft.com/office/drawing/2014/main" id="{BADE5C95-94CE-7301-53EE-BCD6B7F91C1D}"/>
              </a:ext>
            </a:extLst>
          </p:cNvPr>
          <p:cNvSpPr>
            <a:spLocks noGrp="1"/>
          </p:cNvSpPr>
          <p:nvPr>
            <p:ph idx="1"/>
          </p:nvPr>
        </p:nvSpPr>
        <p:spPr/>
        <p:txBody>
          <a:bodyPr/>
          <a:lstStyle/>
          <a:p>
            <a:pPr marL="0" indent="0">
              <a:buNone/>
            </a:pPr>
            <a:r>
              <a:rPr lang="pl-PL" dirty="0"/>
              <a:t>Liczba próbek pierwotnych, które należy pobrać, zależy od masy partii, przy czym należy ich pobrać nie mniej niż 10 i nie więcej niż 100.</a:t>
            </a:r>
          </a:p>
          <a:p>
            <a:pPr marL="0" indent="0">
              <a:buNone/>
            </a:pPr>
            <a:r>
              <a:rPr lang="pl-PL" dirty="0"/>
              <a:t>Do ustalenia liczby próbek pierwotnych, które należy pobrać, oraz późniejszego podziału próbki zbiorczej można wykorzystać wartości podane w tabeli 2.</a:t>
            </a:r>
          </a:p>
          <a:p>
            <a:pPr marL="0" indent="0">
              <a:buNone/>
            </a:pPr>
            <a:br>
              <a:rPr lang="pl-PL" dirty="0"/>
            </a:br>
            <a:endParaRPr lang="pl-PL" dirty="0"/>
          </a:p>
        </p:txBody>
      </p:sp>
      <p:sp>
        <p:nvSpPr>
          <p:cNvPr id="4" name="Symbol zastępczy numeru slajdu 3">
            <a:extLst>
              <a:ext uri="{FF2B5EF4-FFF2-40B4-BE49-F238E27FC236}">
                <a16:creationId xmlns:a16="http://schemas.microsoft.com/office/drawing/2014/main" id="{43B7838F-0C3E-717B-53D9-A1E4B02935B8}"/>
              </a:ext>
            </a:extLst>
          </p:cNvPr>
          <p:cNvSpPr>
            <a:spLocks noGrp="1"/>
          </p:cNvSpPr>
          <p:nvPr>
            <p:ph type="sldNum" sz="quarter" idx="10"/>
          </p:nvPr>
        </p:nvSpPr>
        <p:spPr/>
        <p:txBody>
          <a:bodyPr/>
          <a:lstStyle/>
          <a:p>
            <a:fld id="{EB4015AA-59F6-416B-87A6-8E3D940284E2}" type="slidenum">
              <a:rPr lang="pl-PL" smtClean="0"/>
              <a:pPr/>
              <a:t>78</a:t>
            </a:fld>
            <a:endParaRPr lang="pl-PL" dirty="0"/>
          </a:p>
        </p:txBody>
      </p:sp>
      <p:pic>
        <p:nvPicPr>
          <p:cNvPr id="6" name="Obraz 5">
            <a:extLst>
              <a:ext uri="{FF2B5EF4-FFF2-40B4-BE49-F238E27FC236}">
                <a16:creationId xmlns:a16="http://schemas.microsoft.com/office/drawing/2014/main" id="{DF62FA81-4975-190B-96A8-DA7B9D7A6E90}"/>
              </a:ext>
            </a:extLst>
          </p:cNvPr>
          <p:cNvPicPr>
            <a:picLocks noChangeAspect="1"/>
          </p:cNvPicPr>
          <p:nvPr/>
        </p:nvPicPr>
        <p:blipFill>
          <a:blip r:embed="rId2"/>
          <a:stretch>
            <a:fillRect/>
          </a:stretch>
        </p:blipFill>
        <p:spPr>
          <a:xfrm>
            <a:off x="1443574" y="3347789"/>
            <a:ext cx="7681626" cy="4038950"/>
          </a:xfrm>
          <a:prstGeom prst="rect">
            <a:avLst/>
          </a:prstGeom>
        </p:spPr>
      </p:pic>
    </p:spTree>
    <p:extLst>
      <p:ext uri="{BB962C8B-B14F-4D97-AF65-F5344CB8AC3E}">
        <p14:creationId xmlns:p14="http://schemas.microsoft.com/office/powerpoint/2010/main" val="275119158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E8BFD9F-FE7C-162B-E690-CB4D952D60C4}"/>
              </a:ext>
            </a:extLst>
          </p:cNvPr>
          <p:cNvSpPr>
            <a:spLocks noGrp="1"/>
          </p:cNvSpPr>
          <p:nvPr>
            <p:ph idx="1"/>
          </p:nvPr>
        </p:nvSpPr>
        <p:spPr>
          <a:xfrm>
            <a:off x="1055240" y="611485"/>
            <a:ext cx="8971186" cy="6588352"/>
          </a:xfrm>
        </p:spPr>
        <p:txBody>
          <a:bodyPr>
            <a:normAutofit fontScale="92500"/>
          </a:bodyPr>
          <a:lstStyle/>
          <a:p>
            <a:pPr marL="0" indent="0">
              <a:buNone/>
            </a:pPr>
            <a:r>
              <a:rPr lang="pl-PL" dirty="0"/>
              <a:t>Masa próbki zbiorczej ≤ 30 kg, którą to ilość należy wymieszać i podzielić na dwie lub trzy równe próbki laboratoryjne o masie ≤ 10 kg przed zmieleniem (ten podział na dwie lub trzy próbki laboratoryjne nie jest konieczny w przypadku suszonych fig poddawanych dalszemu sortowaniu lub innej obróbce fizycznej oraz gdy dostępny jest sprzęt umożliwiający homogenizację próbki o masie do 30 kg).</a:t>
            </a:r>
          </a:p>
          <a:p>
            <a:pPr marL="0" indent="0">
              <a:buNone/>
            </a:pPr>
            <a:r>
              <a:rPr lang="pl-PL" dirty="0"/>
              <a:t>W przypadkach gdy masa próbki zbiorczej jest mniejsza niż 30 kg, próbkę zbiorczą dzieli się na próbki laboratoryjne zgodnie z następującymi wskazówkami:</a:t>
            </a:r>
          </a:p>
          <a:p>
            <a:pPr>
              <a:buFont typeface="Arial" panose="020B0604020202020204" pitchFamily="34" charset="0"/>
              <a:buChar char="•"/>
            </a:pPr>
            <a:r>
              <a:rPr lang="pl-PL" dirty="0"/>
              <a:t> &lt; 12 kg: bez podziału na próbki laboratoryjne,</a:t>
            </a:r>
          </a:p>
          <a:p>
            <a:pPr>
              <a:buFont typeface="Arial" panose="020B0604020202020204" pitchFamily="34" charset="0"/>
              <a:buChar char="•"/>
            </a:pPr>
            <a:r>
              <a:rPr lang="pl-PL" dirty="0"/>
              <a:t>≥ 12–&lt; 24 kg: z podziałem na dwie próbki laboratoryjne,</a:t>
            </a:r>
          </a:p>
          <a:p>
            <a:pPr>
              <a:buFont typeface="Arial" panose="020B0604020202020204" pitchFamily="34" charset="0"/>
              <a:buChar char="•"/>
            </a:pPr>
            <a:r>
              <a:rPr lang="pl-PL" dirty="0"/>
              <a:t>≥ 24 kg: z podziałem na trzy próbki laboratoryjne.</a:t>
            </a:r>
          </a:p>
          <a:p>
            <a:pPr marL="0" indent="0">
              <a:buNone/>
            </a:pPr>
            <a:r>
              <a:rPr lang="pl-PL" dirty="0"/>
              <a:t>— Każda próbka laboratoryjna jest oddzielnie drobno mielona i dokładnie mieszana w celu uzyskania pełnej homogenizacji, zgodnie z przepisami określonymi w załączniku II.</a:t>
            </a:r>
          </a:p>
          <a:p>
            <a:pPr marL="0" indent="0">
              <a:buNone/>
            </a:pPr>
            <a:r>
              <a:rPr lang="pl-PL" dirty="0"/>
              <a:t>— Jeżeli zastosowanie metody pobierania próbek opisanej w powyższym </a:t>
            </a:r>
            <a:r>
              <a:rPr lang="pl-PL" dirty="0" err="1"/>
              <a:t>tiret</a:t>
            </a:r>
            <a:r>
              <a:rPr lang="pl-PL" dirty="0"/>
              <a:t> nie jest możliwe ze względu na niedopuszczalne konsekwencje handlowe w następstwie uszkodzenia partii (ze względu na formę opakowań, środek transportu itp.), można zastosować alternatywną metodę pobierania próbek, pod warunkiem że jest ona w jak największym stopniu reprezentatywna, szczegółowo opisana i udokumentowana.</a:t>
            </a:r>
          </a:p>
          <a:p>
            <a:endParaRPr lang="pl-PL" dirty="0"/>
          </a:p>
        </p:txBody>
      </p:sp>
      <p:sp>
        <p:nvSpPr>
          <p:cNvPr id="4" name="Symbol zastępczy numeru slajdu 3">
            <a:extLst>
              <a:ext uri="{FF2B5EF4-FFF2-40B4-BE49-F238E27FC236}">
                <a16:creationId xmlns:a16="http://schemas.microsoft.com/office/drawing/2014/main" id="{D31D0E8A-E98A-70B0-D414-AC585BEC81C2}"/>
              </a:ext>
            </a:extLst>
          </p:cNvPr>
          <p:cNvSpPr>
            <a:spLocks noGrp="1"/>
          </p:cNvSpPr>
          <p:nvPr>
            <p:ph type="sldNum" sz="quarter" idx="10"/>
          </p:nvPr>
        </p:nvSpPr>
        <p:spPr/>
        <p:txBody>
          <a:bodyPr/>
          <a:lstStyle/>
          <a:p>
            <a:fld id="{EB4015AA-59F6-416B-87A6-8E3D940284E2}" type="slidenum">
              <a:rPr lang="pl-PL" smtClean="0"/>
              <a:pPr/>
              <a:t>79</a:t>
            </a:fld>
            <a:endParaRPr lang="pl-PL" dirty="0"/>
          </a:p>
        </p:txBody>
      </p:sp>
    </p:spTree>
    <p:extLst>
      <p:ext uri="{BB962C8B-B14F-4D97-AF65-F5344CB8AC3E}">
        <p14:creationId xmlns:p14="http://schemas.microsoft.com/office/powerpoint/2010/main" val="122383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BE4B063-0CB0-0202-3CFC-4E763744E6EE}"/>
              </a:ext>
            </a:extLst>
          </p:cNvPr>
          <p:cNvSpPr>
            <a:spLocks noGrp="1"/>
          </p:cNvSpPr>
          <p:nvPr>
            <p:ph type="title"/>
          </p:nvPr>
        </p:nvSpPr>
        <p:spPr/>
        <p:txBody>
          <a:bodyPr/>
          <a:lstStyle/>
          <a:p>
            <a:r>
              <a:rPr lang="pl-PL" dirty="0"/>
              <a:t>Czynniki mające wpływ na skład próbki</a:t>
            </a:r>
          </a:p>
        </p:txBody>
      </p:sp>
      <p:sp>
        <p:nvSpPr>
          <p:cNvPr id="3" name="Symbol zastępczy zawartości 2">
            <a:extLst>
              <a:ext uri="{FF2B5EF4-FFF2-40B4-BE49-F238E27FC236}">
                <a16:creationId xmlns:a16="http://schemas.microsoft.com/office/drawing/2014/main" id="{B0AA055A-CE9E-8701-3A69-68CEB2189F33}"/>
              </a:ext>
            </a:extLst>
          </p:cNvPr>
          <p:cNvSpPr>
            <a:spLocks noGrp="1"/>
          </p:cNvSpPr>
          <p:nvPr>
            <p:ph idx="1"/>
          </p:nvPr>
        </p:nvSpPr>
        <p:spPr>
          <a:xfrm>
            <a:off x="953418" y="1469171"/>
            <a:ext cx="8640382" cy="5623033"/>
          </a:xfrm>
        </p:spPr>
        <p:txBody>
          <a:bodyPr>
            <a:normAutofit fontScale="77500" lnSpcReduction="20000"/>
          </a:bodyPr>
          <a:lstStyle/>
          <a:p>
            <a:pPr marL="0" indent="0">
              <a:buNone/>
            </a:pPr>
            <a:r>
              <a:rPr lang="pl-PL" dirty="0"/>
              <a:t>Należy dążyć do zminimalizowania wpływu pobierania próbki na zawartość </a:t>
            </a:r>
            <a:r>
              <a:rPr lang="pl-PL" dirty="0" err="1"/>
              <a:t>analitu</a:t>
            </a:r>
            <a:endParaRPr lang="pl-PL" dirty="0"/>
          </a:p>
          <a:p>
            <a:pPr marL="0" indent="0">
              <a:buNone/>
            </a:pPr>
            <a:r>
              <a:rPr lang="pl-PL" b="1" dirty="0"/>
              <a:t>Zanieczyszczenie próbki</a:t>
            </a:r>
          </a:p>
          <a:p>
            <a:pPr marL="503971" lvl="1" indent="0">
              <a:buNone/>
            </a:pPr>
            <a:r>
              <a:rPr lang="pl-PL" dirty="0"/>
              <a:t>- mikrobiologia (praca w warunkach jałowych)</a:t>
            </a:r>
          </a:p>
          <a:p>
            <a:pPr marL="503971" lvl="1" indent="0">
              <a:buNone/>
            </a:pPr>
            <a:r>
              <a:rPr lang="pl-PL" dirty="0"/>
              <a:t>- metale ciężkie – metalowe próbniki, migracja metali z opakowań</a:t>
            </a:r>
          </a:p>
          <a:p>
            <a:pPr marL="503971" lvl="1" indent="0">
              <a:buNone/>
            </a:pPr>
            <a:r>
              <a:rPr lang="pl-PL" dirty="0"/>
              <a:t>- WWA – zanieczyszczenie substancjami interferującymi pochodzącymi z tworzyw sztucznych</a:t>
            </a:r>
          </a:p>
          <a:p>
            <a:pPr marL="0" indent="0">
              <a:buNone/>
            </a:pPr>
            <a:r>
              <a:rPr lang="pl-PL" b="1" dirty="0"/>
              <a:t>Nietrwałość próbki/warunki przechowywania</a:t>
            </a:r>
          </a:p>
          <a:p>
            <a:pPr>
              <a:buFontTx/>
              <a:buChar char="-"/>
            </a:pPr>
            <a:r>
              <a:rPr lang="pl-PL" dirty="0"/>
              <a:t>Mikrobiologia – namnażanie/zmniejszenie liczby drobnoustrojów</a:t>
            </a:r>
          </a:p>
          <a:p>
            <a:pPr>
              <a:buFontTx/>
              <a:buChar char="-"/>
            </a:pPr>
            <a:r>
              <a:rPr lang="pl-PL" dirty="0"/>
              <a:t>Zmiana natury matrycy (np. fermentacja może redukować  poziom </a:t>
            </a:r>
            <a:r>
              <a:rPr lang="pl-PL" dirty="0" err="1"/>
              <a:t>mikotoksyn</a:t>
            </a:r>
            <a:r>
              <a:rPr lang="pl-PL" dirty="0"/>
              <a:t>)</a:t>
            </a:r>
          </a:p>
          <a:p>
            <a:pPr>
              <a:buFontTx/>
              <a:buChar char="-"/>
            </a:pPr>
            <a:r>
              <a:rPr lang="pl-PL" dirty="0"/>
              <a:t>Odparowanie wody/próbki higroskopijne</a:t>
            </a:r>
          </a:p>
          <a:p>
            <a:pPr>
              <a:buFontTx/>
              <a:buChar char="-"/>
            </a:pPr>
            <a:r>
              <a:rPr lang="pl-PL" dirty="0"/>
              <a:t>Światłoczułość </a:t>
            </a:r>
            <a:r>
              <a:rPr lang="pl-PL" dirty="0" err="1"/>
              <a:t>aflatoksyn</a:t>
            </a:r>
            <a:r>
              <a:rPr lang="pl-PL" dirty="0"/>
              <a:t> </a:t>
            </a:r>
          </a:p>
          <a:p>
            <a:pPr marL="0" indent="0">
              <a:buNone/>
            </a:pPr>
            <a:r>
              <a:rPr lang="pl-PL" b="1" dirty="0"/>
              <a:t>Frakcjonowanie</a:t>
            </a:r>
          </a:p>
          <a:p>
            <a:pPr>
              <a:buFontTx/>
              <a:buChar char="-"/>
            </a:pPr>
            <a:r>
              <a:rPr lang="pl-PL" dirty="0"/>
              <a:t>Pokuszone ziarna mogą mieć inną zawartość </a:t>
            </a:r>
            <a:r>
              <a:rPr lang="pl-PL" dirty="0" err="1"/>
              <a:t>mikotoksyn</a:t>
            </a:r>
            <a:r>
              <a:rPr lang="pl-PL" dirty="0"/>
              <a:t> niż całe</a:t>
            </a:r>
          </a:p>
          <a:p>
            <a:pPr>
              <a:buFontTx/>
              <a:buChar char="-"/>
            </a:pPr>
            <a:r>
              <a:rPr lang="pl-PL" dirty="0"/>
              <a:t>Niektóre </a:t>
            </a:r>
            <a:r>
              <a:rPr lang="pl-PL" dirty="0" err="1"/>
              <a:t>anality</a:t>
            </a:r>
            <a:r>
              <a:rPr lang="pl-PL" dirty="0"/>
              <a:t> są lotne (np. furan) ich stężenie może się zmniejszać</a:t>
            </a:r>
          </a:p>
          <a:p>
            <a:pPr>
              <a:buFontTx/>
              <a:buChar char="-"/>
            </a:pPr>
            <a:endParaRPr lang="pl-PL" dirty="0"/>
          </a:p>
          <a:p>
            <a:pPr marL="0" indent="0">
              <a:buNone/>
            </a:pPr>
            <a:endParaRPr lang="pl-PL" dirty="0"/>
          </a:p>
          <a:p>
            <a:pPr marL="0" indent="0">
              <a:buNone/>
            </a:pPr>
            <a:endParaRPr lang="pl-PL" dirty="0"/>
          </a:p>
        </p:txBody>
      </p:sp>
      <p:sp>
        <p:nvSpPr>
          <p:cNvPr id="4" name="Symbol zastępczy numeru slajdu 3">
            <a:extLst>
              <a:ext uri="{FF2B5EF4-FFF2-40B4-BE49-F238E27FC236}">
                <a16:creationId xmlns:a16="http://schemas.microsoft.com/office/drawing/2014/main" id="{3FF137C4-FABF-73FC-0A11-4308638059BD}"/>
              </a:ext>
            </a:extLst>
          </p:cNvPr>
          <p:cNvSpPr>
            <a:spLocks noGrp="1"/>
          </p:cNvSpPr>
          <p:nvPr>
            <p:ph type="sldNum" sz="quarter" idx="10"/>
          </p:nvPr>
        </p:nvSpPr>
        <p:spPr/>
        <p:txBody>
          <a:bodyPr/>
          <a:lstStyle/>
          <a:p>
            <a:fld id="{EB4015AA-59F6-416B-87A6-8E3D940284E2}" type="slidenum">
              <a:rPr lang="pl-PL" smtClean="0"/>
              <a:pPr/>
              <a:t>8</a:t>
            </a:fld>
            <a:endParaRPr lang="pl-PL" dirty="0"/>
          </a:p>
        </p:txBody>
      </p:sp>
    </p:spTree>
    <p:extLst>
      <p:ext uri="{BB962C8B-B14F-4D97-AF65-F5344CB8AC3E}">
        <p14:creationId xmlns:p14="http://schemas.microsoft.com/office/powerpoint/2010/main" val="6080057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759E8B3-5262-9296-EE79-5ED7BBAEF42E}"/>
              </a:ext>
            </a:extLst>
          </p:cNvPr>
          <p:cNvSpPr>
            <a:spLocks noGrp="1"/>
          </p:cNvSpPr>
          <p:nvPr>
            <p:ph type="title"/>
          </p:nvPr>
        </p:nvSpPr>
        <p:spPr/>
        <p:txBody>
          <a:bodyPr>
            <a:noAutofit/>
          </a:bodyPr>
          <a:lstStyle/>
          <a:p>
            <a:r>
              <a:rPr lang="pl-PL" sz="1800" dirty="0"/>
              <a:t>Metoda pobierania próbek produktów pochodnych/przetworzonych i żywności wieloskładnikowej</a:t>
            </a:r>
            <a:br>
              <a:rPr lang="pl-PL" sz="1400" dirty="0"/>
            </a:br>
            <a:endParaRPr lang="pl-PL" sz="1400" dirty="0"/>
          </a:p>
        </p:txBody>
      </p:sp>
      <p:sp>
        <p:nvSpPr>
          <p:cNvPr id="3" name="Symbol zastępczy zawartości 2">
            <a:extLst>
              <a:ext uri="{FF2B5EF4-FFF2-40B4-BE49-F238E27FC236}">
                <a16:creationId xmlns:a16="http://schemas.microsoft.com/office/drawing/2014/main" id="{30AA4A30-A7CE-A125-D27D-76C6D76B1B69}"/>
              </a:ext>
            </a:extLst>
          </p:cNvPr>
          <p:cNvSpPr>
            <a:spLocks noGrp="1"/>
          </p:cNvSpPr>
          <p:nvPr>
            <p:ph idx="1"/>
          </p:nvPr>
        </p:nvSpPr>
        <p:spPr/>
        <p:txBody>
          <a:bodyPr/>
          <a:lstStyle/>
          <a:p>
            <a:pPr marL="0" indent="0">
              <a:buNone/>
            </a:pPr>
            <a:r>
              <a:rPr lang="pl-PL" b="1" i="1" dirty="0"/>
              <a:t>Produkty pochodne/przetworzone składające się z bardzo drobnych cząstek (jednorodny rozkład zanieczyszczenia </a:t>
            </a:r>
            <a:r>
              <a:rPr lang="pl-PL" b="1" i="1" dirty="0" err="1"/>
              <a:t>mikotoksynami</a:t>
            </a:r>
            <a:r>
              <a:rPr lang="pl-PL" b="1" i="1" dirty="0"/>
              <a:t>)</a:t>
            </a:r>
            <a:endParaRPr lang="pl-PL" dirty="0"/>
          </a:p>
          <a:p>
            <a:pPr marL="0" indent="0">
              <a:buNone/>
            </a:pPr>
            <a:r>
              <a:rPr lang="pl-PL" dirty="0"/>
              <a:t>— W wielu przypadkach w partiach past figowych rozkład zanieczyszczenia </a:t>
            </a:r>
            <a:r>
              <a:rPr lang="pl-PL" dirty="0" err="1"/>
              <a:t>mikotoksynami</a:t>
            </a:r>
            <a:r>
              <a:rPr lang="pl-PL" dirty="0"/>
              <a:t> nie jest jednorodny, w związku z czym w odniesieniu do pasty figowej metoda pobierania próbek i zasady przyjęcia są takie same jak w przypadku suszonych fig (w pkt C.3 i C.4).</a:t>
            </a:r>
          </a:p>
          <a:p>
            <a:pPr marL="0" indent="0">
              <a:buNone/>
            </a:pPr>
            <a:r>
              <a:rPr lang="pl-PL" dirty="0"/>
              <a:t>— Liczba próbek pierwotnych: 100. W przypadku partii o masie mniejszej niż 50 ton pobieranych jest 10–100 próbek pierwotnych, w zależności od masy partii (zob. tabela 3 poniżej)</a:t>
            </a:r>
          </a:p>
          <a:p>
            <a:endParaRPr lang="pl-PL" dirty="0"/>
          </a:p>
        </p:txBody>
      </p:sp>
      <p:sp>
        <p:nvSpPr>
          <p:cNvPr id="4" name="Symbol zastępczy numeru slajdu 3">
            <a:extLst>
              <a:ext uri="{FF2B5EF4-FFF2-40B4-BE49-F238E27FC236}">
                <a16:creationId xmlns:a16="http://schemas.microsoft.com/office/drawing/2014/main" id="{9C9ECF03-DFBF-94D3-E140-97DDF637889F}"/>
              </a:ext>
            </a:extLst>
          </p:cNvPr>
          <p:cNvSpPr>
            <a:spLocks noGrp="1"/>
          </p:cNvSpPr>
          <p:nvPr>
            <p:ph type="sldNum" sz="quarter" idx="10"/>
          </p:nvPr>
        </p:nvSpPr>
        <p:spPr/>
        <p:txBody>
          <a:bodyPr/>
          <a:lstStyle/>
          <a:p>
            <a:fld id="{EB4015AA-59F6-416B-87A6-8E3D940284E2}" type="slidenum">
              <a:rPr lang="pl-PL" smtClean="0"/>
              <a:pPr/>
              <a:t>80</a:t>
            </a:fld>
            <a:endParaRPr lang="pl-PL" dirty="0"/>
          </a:p>
        </p:txBody>
      </p:sp>
    </p:spTree>
    <p:extLst>
      <p:ext uri="{BB962C8B-B14F-4D97-AF65-F5344CB8AC3E}">
        <p14:creationId xmlns:p14="http://schemas.microsoft.com/office/powerpoint/2010/main" val="11355386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FD8E7F3-6C0A-7FE9-5D39-F33FF3EAD069}"/>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BB397AA5-6525-2FAB-33E3-2D59A7C4AE42}"/>
              </a:ext>
            </a:extLst>
          </p:cNvPr>
          <p:cNvSpPr>
            <a:spLocks noGrp="1"/>
          </p:cNvSpPr>
          <p:nvPr>
            <p:ph idx="1"/>
          </p:nvPr>
        </p:nvSpPr>
        <p:spPr/>
        <p:txBody>
          <a:bodyPr/>
          <a:lstStyle/>
          <a:p>
            <a:endParaRPr lang="pl-PL"/>
          </a:p>
        </p:txBody>
      </p:sp>
      <p:sp>
        <p:nvSpPr>
          <p:cNvPr id="4" name="Symbol zastępczy numeru slajdu 3">
            <a:extLst>
              <a:ext uri="{FF2B5EF4-FFF2-40B4-BE49-F238E27FC236}">
                <a16:creationId xmlns:a16="http://schemas.microsoft.com/office/drawing/2014/main" id="{74C7FA1E-4B67-8D52-05DC-38CD89A4E1C1}"/>
              </a:ext>
            </a:extLst>
          </p:cNvPr>
          <p:cNvSpPr>
            <a:spLocks noGrp="1"/>
          </p:cNvSpPr>
          <p:nvPr>
            <p:ph type="sldNum" sz="quarter" idx="10"/>
          </p:nvPr>
        </p:nvSpPr>
        <p:spPr/>
        <p:txBody>
          <a:bodyPr/>
          <a:lstStyle/>
          <a:p>
            <a:fld id="{EB4015AA-59F6-416B-87A6-8E3D940284E2}" type="slidenum">
              <a:rPr lang="pl-PL" smtClean="0"/>
              <a:pPr/>
              <a:t>81</a:t>
            </a:fld>
            <a:endParaRPr lang="pl-PL" dirty="0"/>
          </a:p>
        </p:txBody>
      </p:sp>
      <p:pic>
        <p:nvPicPr>
          <p:cNvPr id="5" name="Obraz 4">
            <a:extLst>
              <a:ext uri="{FF2B5EF4-FFF2-40B4-BE49-F238E27FC236}">
                <a16:creationId xmlns:a16="http://schemas.microsoft.com/office/drawing/2014/main" id="{3F4BB85B-C7A3-CA57-546E-17774BBE48DB}"/>
              </a:ext>
            </a:extLst>
          </p:cNvPr>
          <p:cNvPicPr>
            <a:picLocks noChangeAspect="1"/>
          </p:cNvPicPr>
          <p:nvPr/>
        </p:nvPicPr>
        <p:blipFill>
          <a:blip r:embed="rId2"/>
          <a:stretch>
            <a:fillRect/>
          </a:stretch>
        </p:blipFill>
        <p:spPr>
          <a:xfrm>
            <a:off x="2004554" y="755501"/>
            <a:ext cx="6297679" cy="4527010"/>
          </a:xfrm>
          <a:prstGeom prst="rect">
            <a:avLst/>
          </a:prstGeom>
        </p:spPr>
      </p:pic>
      <p:sp>
        <p:nvSpPr>
          <p:cNvPr id="7" name="pole tekstowe 6">
            <a:extLst>
              <a:ext uri="{FF2B5EF4-FFF2-40B4-BE49-F238E27FC236}">
                <a16:creationId xmlns:a16="http://schemas.microsoft.com/office/drawing/2014/main" id="{67571958-F2E0-EC63-6E30-6F077D741509}"/>
              </a:ext>
            </a:extLst>
          </p:cNvPr>
          <p:cNvSpPr txBox="1"/>
          <p:nvPr/>
        </p:nvSpPr>
        <p:spPr>
          <a:xfrm>
            <a:off x="881219" y="5406520"/>
            <a:ext cx="8928992" cy="1477328"/>
          </a:xfrm>
          <a:prstGeom prst="rect">
            <a:avLst/>
          </a:prstGeom>
          <a:noFill/>
        </p:spPr>
        <p:txBody>
          <a:bodyPr wrap="square">
            <a:spAutoFit/>
          </a:bodyPr>
          <a:lstStyle/>
          <a:p>
            <a:pPr marL="0" indent="0">
              <a:buNone/>
            </a:pPr>
            <a:r>
              <a:rPr lang="pl-PL" dirty="0"/>
              <a:t>Masa próbki pierwotnej wynosi około 100 g. W przypadku partii w opakowaniach detalicznych/jednostkowych masa próbki pierwotnej zależy od masy opakowania detalicznego/jednostkowego.</a:t>
            </a:r>
          </a:p>
          <a:p>
            <a:pPr marL="0" indent="0">
              <a:buNone/>
            </a:pPr>
            <a:endParaRPr lang="pl-PL" dirty="0"/>
          </a:p>
          <a:p>
            <a:pPr marL="0" indent="0">
              <a:buNone/>
            </a:pPr>
            <a:r>
              <a:rPr lang="pl-PL" dirty="0"/>
              <a:t>Masa próbki zbiorczej = 1–10 kg, która to ilość jest dostatecznie dobrze wymieszana.</a:t>
            </a:r>
          </a:p>
        </p:txBody>
      </p:sp>
    </p:spTree>
    <p:extLst>
      <p:ext uri="{BB962C8B-B14F-4D97-AF65-F5344CB8AC3E}">
        <p14:creationId xmlns:p14="http://schemas.microsoft.com/office/powerpoint/2010/main" val="186719006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6756767-6310-0C72-B17B-40E217CC773A}"/>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7CF3EB7C-03F6-1D28-AD89-24A1FCFE19AC}"/>
              </a:ext>
            </a:extLst>
          </p:cNvPr>
          <p:cNvSpPr>
            <a:spLocks noGrp="1"/>
          </p:cNvSpPr>
          <p:nvPr>
            <p:ph idx="1"/>
          </p:nvPr>
        </p:nvSpPr>
        <p:spPr/>
        <p:txBody>
          <a:bodyPr>
            <a:normAutofit fontScale="92500"/>
          </a:bodyPr>
          <a:lstStyle/>
          <a:p>
            <a:pPr marL="0" indent="0">
              <a:buNone/>
            </a:pPr>
            <a:r>
              <a:rPr lang="pl-PL" b="1" dirty="0"/>
              <a:t>Inne produkty pochodne/przetworzone o stosunkowo dużych rozmiarach cząstek (niejednorodny rozkład zanieczyszczenia </a:t>
            </a:r>
            <a:r>
              <a:rPr lang="pl-PL" b="1" dirty="0" err="1"/>
              <a:t>mikotoksynami</a:t>
            </a:r>
            <a:r>
              <a:rPr lang="pl-PL" b="1" dirty="0"/>
              <a:t>)</a:t>
            </a:r>
            <a:endParaRPr lang="pl-PL" dirty="0"/>
          </a:p>
          <a:p>
            <a:pPr marL="0" indent="0">
              <a:buNone/>
            </a:pPr>
            <a:r>
              <a:rPr lang="pl-PL" dirty="0"/>
              <a:t>Metoda pobierania próbek i zasady przyjęcia są takie same jak w przypadku suszonych fig (pkt C.3 i C.4).</a:t>
            </a:r>
          </a:p>
          <a:p>
            <a:pPr marL="0" indent="0">
              <a:buNone/>
            </a:pPr>
            <a:r>
              <a:rPr lang="pl-PL" b="1" dirty="0"/>
              <a:t>Pobieranie próbek na etapie obrotu detalicznego</a:t>
            </a:r>
          </a:p>
          <a:p>
            <a:pPr marL="0" indent="0">
              <a:buNone/>
            </a:pPr>
            <a:r>
              <a:rPr lang="pl-PL" dirty="0"/>
              <a:t>Na etapie obrotu detalicznego próbki środków spożywczych pobiera się w miarę możliwości zgodnie z przepisami dotyczącymi pobierania próbek określonymi w niniejszej części C.</a:t>
            </a:r>
          </a:p>
          <a:p>
            <a:pPr marL="0" indent="0">
              <a:buNone/>
            </a:pPr>
            <a:r>
              <a:rPr lang="pl-PL" dirty="0"/>
              <a:t>W przypadku gdy nie jest to możliwe, można zastosować inne skuteczne metody pobierania próbek na etapie obrotu detalicznego, pod warunkiem że gwarantują one uzyskanie próbki zbiorczej, która jest dostatecznie reprezentatywna dla partii, z której pobierane są próbki, oraz jest szczegółowo opisana i udokumentowana. W każdym przypadku masa próbki zbiorczej wynosi co najmniej 1 kg</a:t>
            </a:r>
          </a:p>
          <a:p>
            <a:endParaRPr lang="pl-PL" dirty="0"/>
          </a:p>
        </p:txBody>
      </p:sp>
      <p:sp>
        <p:nvSpPr>
          <p:cNvPr id="4" name="Symbol zastępczy numeru slajdu 3">
            <a:extLst>
              <a:ext uri="{FF2B5EF4-FFF2-40B4-BE49-F238E27FC236}">
                <a16:creationId xmlns:a16="http://schemas.microsoft.com/office/drawing/2014/main" id="{27672526-B417-7293-5E78-6292B8301A96}"/>
              </a:ext>
            </a:extLst>
          </p:cNvPr>
          <p:cNvSpPr>
            <a:spLocks noGrp="1"/>
          </p:cNvSpPr>
          <p:nvPr>
            <p:ph type="sldNum" sz="quarter" idx="10"/>
          </p:nvPr>
        </p:nvSpPr>
        <p:spPr/>
        <p:txBody>
          <a:bodyPr/>
          <a:lstStyle/>
          <a:p>
            <a:fld id="{EB4015AA-59F6-416B-87A6-8E3D940284E2}" type="slidenum">
              <a:rPr lang="pl-PL" smtClean="0"/>
              <a:pPr/>
              <a:t>82</a:t>
            </a:fld>
            <a:endParaRPr lang="pl-PL" dirty="0"/>
          </a:p>
        </p:txBody>
      </p:sp>
    </p:spTree>
    <p:extLst>
      <p:ext uri="{BB962C8B-B14F-4D97-AF65-F5344CB8AC3E}">
        <p14:creationId xmlns:p14="http://schemas.microsoft.com/office/powerpoint/2010/main" val="32244749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E05C485-B59A-5FB9-0B46-7099474EF425}"/>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A89F2A98-9695-27E9-AD32-A9A150029A67}"/>
              </a:ext>
            </a:extLst>
          </p:cNvPr>
          <p:cNvSpPr>
            <a:spLocks noGrp="1"/>
          </p:cNvSpPr>
          <p:nvPr>
            <p:ph idx="1"/>
          </p:nvPr>
        </p:nvSpPr>
        <p:spPr>
          <a:xfrm>
            <a:off x="1025907" y="1403573"/>
            <a:ext cx="8640382" cy="5256266"/>
          </a:xfrm>
        </p:spPr>
        <p:txBody>
          <a:bodyPr>
            <a:normAutofit/>
          </a:bodyPr>
          <a:lstStyle/>
          <a:p>
            <a:pPr marL="0" indent="0">
              <a:buNone/>
            </a:pPr>
            <a:r>
              <a:rPr lang="pl-PL" b="1" dirty="0"/>
              <a:t>Szczególna metoda pobierania próbek suszonych fig i produktów pochodnych/przetworzonych oferowanych do sprzedaży w opakowaniach próżniowych</a:t>
            </a:r>
          </a:p>
          <a:p>
            <a:pPr marL="0" indent="0">
              <a:buNone/>
            </a:pPr>
            <a:r>
              <a:rPr lang="pl-PL" dirty="0"/>
              <a:t>C.7.1.   </a:t>
            </a:r>
            <a:r>
              <a:rPr lang="pl-PL" b="1" dirty="0"/>
              <a:t> </a:t>
            </a:r>
            <a:r>
              <a:rPr lang="pl-PL" b="1" i="1" dirty="0"/>
              <a:t>Suszone figi</a:t>
            </a:r>
            <a:endParaRPr lang="pl-PL" dirty="0"/>
          </a:p>
          <a:p>
            <a:pPr marL="0" indent="0">
              <a:buNone/>
            </a:pPr>
            <a:r>
              <a:rPr lang="pl-PL" dirty="0"/>
              <a:t>W przypadku partii o masie nie mniejszej niż 15 ton pobiera się co najmniej 50 próbek pierwotnych, co daje próbkę zbiorczą o masie 30 kg, a w przypadku partii o masie mniejszej niż 15 ton pobiera się 50 % liczby próbek pierwotnych podanej w tabeli 2, co daje próbkę zbiorczą o masie proporcjonalnej do masy partii, z której pobiera się próbki (zob. tabela 2).</a:t>
            </a:r>
          </a:p>
          <a:p>
            <a:pPr marL="0" indent="0">
              <a:buNone/>
            </a:pPr>
            <a:r>
              <a:rPr lang="pl-PL" dirty="0"/>
              <a:t>C.7.2.   </a:t>
            </a:r>
            <a:r>
              <a:rPr lang="pl-PL" b="1" dirty="0"/>
              <a:t> </a:t>
            </a:r>
            <a:r>
              <a:rPr lang="pl-PL" b="1" i="1" dirty="0"/>
              <a:t>Produkty pochodne/przetworzone z suszonych fig o drobnych cząstkach</a:t>
            </a:r>
            <a:endParaRPr lang="pl-PL" dirty="0"/>
          </a:p>
          <a:p>
            <a:pPr marL="0" indent="0">
              <a:buNone/>
            </a:pPr>
            <a:r>
              <a:rPr lang="pl-PL" dirty="0"/>
              <a:t>W przypadku partii o masie nie mniejszej niż 50 ton pobiera się co najmniej 25 próbek pierwotnych, co daje próbkę zbiorczą o masie 10 kg, a w przypadku partii o masie mniejszej niż 50 ton pobiera się 25 % liczby próbek pierwotnych podanej w tabeli 3, co daje próbkę zbiorczą o masie proporcjonalnej do masy partii, z której pobiera się próbki (zob. tabela 3).</a:t>
            </a:r>
          </a:p>
          <a:p>
            <a:endParaRPr lang="pl-PL" dirty="0"/>
          </a:p>
        </p:txBody>
      </p:sp>
      <p:sp>
        <p:nvSpPr>
          <p:cNvPr id="4" name="Symbol zastępczy numeru slajdu 3">
            <a:extLst>
              <a:ext uri="{FF2B5EF4-FFF2-40B4-BE49-F238E27FC236}">
                <a16:creationId xmlns:a16="http://schemas.microsoft.com/office/drawing/2014/main" id="{AD51EF66-06D6-FAD4-ECAE-C88AA32E5797}"/>
              </a:ext>
            </a:extLst>
          </p:cNvPr>
          <p:cNvSpPr>
            <a:spLocks noGrp="1"/>
          </p:cNvSpPr>
          <p:nvPr>
            <p:ph type="sldNum" sz="quarter" idx="10"/>
          </p:nvPr>
        </p:nvSpPr>
        <p:spPr/>
        <p:txBody>
          <a:bodyPr/>
          <a:lstStyle/>
          <a:p>
            <a:fld id="{EB4015AA-59F6-416B-87A6-8E3D940284E2}" type="slidenum">
              <a:rPr lang="pl-PL" smtClean="0"/>
              <a:pPr/>
              <a:t>83</a:t>
            </a:fld>
            <a:endParaRPr lang="pl-PL" dirty="0"/>
          </a:p>
        </p:txBody>
      </p:sp>
    </p:spTree>
    <p:extLst>
      <p:ext uri="{BB962C8B-B14F-4D97-AF65-F5344CB8AC3E}">
        <p14:creationId xmlns:p14="http://schemas.microsoft.com/office/powerpoint/2010/main" val="18511104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D0A3CF8-94D9-52AA-18B2-096B7EA03530}"/>
              </a:ext>
            </a:extLst>
          </p:cNvPr>
          <p:cNvSpPr>
            <a:spLocks noGrp="1"/>
          </p:cNvSpPr>
          <p:nvPr>
            <p:ph type="title"/>
          </p:nvPr>
        </p:nvSpPr>
        <p:spPr>
          <a:xfrm>
            <a:off x="1025907" y="179837"/>
            <a:ext cx="8640381" cy="1080001"/>
          </a:xfrm>
        </p:spPr>
        <p:txBody>
          <a:bodyPr>
            <a:noAutofit/>
          </a:bodyPr>
          <a:lstStyle/>
          <a:p>
            <a:pPr>
              <a:lnSpc>
                <a:spcPct val="100000"/>
              </a:lnSpc>
            </a:pPr>
            <a:r>
              <a:rPr lang="pl-PL" sz="1800" dirty="0"/>
              <a:t>METODA POBIERANIA PRÓBEK ORZESZKÓW ZIEMNYCH (ORZECHÓW ARACHIDOWYCH), PESTEK MORELI, ORZECHÓW Z DRZEW ORZECHOWYCH I SUSZONYCH PRZYPRAW O DUŻYCH ROZMIARACH CZĄSTEK ORAZ PRODUKTÓW POCHODNYCH/PRZETWORZONYCH (ISTOTNE ELEMENTY)</a:t>
            </a:r>
          </a:p>
        </p:txBody>
      </p:sp>
      <p:sp>
        <p:nvSpPr>
          <p:cNvPr id="3" name="Symbol zastępczy zawartości 2">
            <a:extLst>
              <a:ext uri="{FF2B5EF4-FFF2-40B4-BE49-F238E27FC236}">
                <a16:creationId xmlns:a16="http://schemas.microsoft.com/office/drawing/2014/main" id="{E64BE7B2-0FAC-B789-620D-4BC34AAC7E82}"/>
              </a:ext>
            </a:extLst>
          </p:cNvPr>
          <p:cNvSpPr>
            <a:spLocks noGrp="1"/>
          </p:cNvSpPr>
          <p:nvPr>
            <p:ph idx="1"/>
          </p:nvPr>
        </p:nvSpPr>
        <p:spPr/>
        <p:txBody>
          <a:bodyPr/>
          <a:lstStyle/>
          <a:p>
            <a:pPr marL="0" indent="0">
              <a:buNone/>
            </a:pPr>
            <a:r>
              <a:rPr lang="pl-PL" dirty="0"/>
              <a:t>Niniejsza metoda pobierania próbek ma zastosowanie do urzędowej kontroli poziomów </a:t>
            </a:r>
            <a:r>
              <a:rPr lang="pl-PL" dirty="0" err="1"/>
              <a:t>mikotoksyn</a:t>
            </a:r>
            <a:r>
              <a:rPr lang="pl-PL" dirty="0"/>
              <a:t> w orzeszkach ziemnych (orzechach arachidowych), pestkach moreli, orzechach z drzew orzechowych i suszonych przyprawach o dużych rozmiarach cząstek oraz produktach pochodnych/przetworzonych. Niniejszą metodę pobierania próbek stosuje się również do celów urzędowej kontroli poziomu </a:t>
            </a:r>
            <a:r>
              <a:rPr lang="pl-PL" dirty="0" err="1"/>
              <a:t>mikotoksyn</a:t>
            </a:r>
            <a:r>
              <a:rPr lang="pl-PL" dirty="0"/>
              <a:t> w przyprawach o stosunkowo dużych rozmiarach cząstek, tj. o wielkości cząstek porównywalnej do orzeszków ziemnych lub większych np. gałka muszkatołowa.</a:t>
            </a:r>
          </a:p>
          <a:p>
            <a:pPr marL="0" indent="0">
              <a:buNone/>
            </a:pPr>
            <a:r>
              <a:rPr lang="pl-PL" dirty="0"/>
              <a:t>Masa próbki pierwotnej wynosi około 200 g, chyba że określono inaczej w niniejszej części D.</a:t>
            </a:r>
          </a:p>
          <a:p>
            <a:pPr marL="0" indent="0">
              <a:buNone/>
            </a:pPr>
            <a:r>
              <a:rPr lang="pl-PL" dirty="0"/>
              <a:t>W przypadku partii w opakowaniach detalicznych/jednostkowych masa próbki pierwotnej zależy od masy opakowania detalicznego/jednostkowego.</a:t>
            </a:r>
          </a:p>
          <a:p>
            <a:endParaRPr lang="pl-PL" dirty="0"/>
          </a:p>
          <a:p>
            <a:endParaRPr lang="pl-PL" dirty="0"/>
          </a:p>
        </p:txBody>
      </p:sp>
      <p:sp>
        <p:nvSpPr>
          <p:cNvPr id="4" name="Symbol zastępczy numeru slajdu 3">
            <a:extLst>
              <a:ext uri="{FF2B5EF4-FFF2-40B4-BE49-F238E27FC236}">
                <a16:creationId xmlns:a16="http://schemas.microsoft.com/office/drawing/2014/main" id="{7EE5875A-66BF-73BE-3C61-FBCA4E1E6E82}"/>
              </a:ext>
            </a:extLst>
          </p:cNvPr>
          <p:cNvSpPr>
            <a:spLocks noGrp="1"/>
          </p:cNvSpPr>
          <p:nvPr>
            <p:ph type="sldNum" sz="quarter" idx="10"/>
          </p:nvPr>
        </p:nvSpPr>
        <p:spPr/>
        <p:txBody>
          <a:bodyPr/>
          <a:lstStyle/>
          <a:p>
            <a:fld id="{EB4015AA-59F6-416B-87A6-8E3D940284E2}" type="slidenum">
              <a:rPr lang="pl-PL" smtClean="0"/>
              <a:pPr/>
              <a:t>84</a:t>
            </a:fld>
            <a:endParaRPr lang="pl-PL" dirty="0"/>
          </a:p>
        </p:txBody>
      </p:sp>
    </p:spTree>
    <p:extLst>
      <p:ext uri="{BB962C8B-B14F-4D97-AF65-F5344CB8AC3E}">
        <p14:creationId xmlns:p14="http://schemas.microsoft.com/office/powerpoint/2010/main" val="8788121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79B3C96-D2FD-FE63-BD96-9CC252A84857}"/>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8EBBF4EA-1C83-6B94-21B4-C4A788365FB2}"/>
              </a:ext>
            </a:extLst>
          </p:cNvPr>
          <p:cNvPicPr>
            <a:picLocks noGrp="1" noChangeAspect="1"/>
          </p:cNvPicPr>
          <p:nvPr>
            <p:ph idx="1"/>
          </p:nvPr>
        </p:nvPicPr>
        <p:blipFill>
          <a:blip r:embed="rId2"/>
          <a:stretch>
            <a:fillRect/>
          </a:stretch>
        </p:blipFill>
        <p:spPr>
          <a:xfrm>
            <a:off x="1600352" y="2753542"/>
            <a:ext cx="7491109" cy="3132091"/>
          </a:xfrm>
          <a:prstGeom prst="rect">
            <a:avLst/>
          </a:prstGeom>
        </p:spPr>
      </p:pic>
      <p:sp>
        <p:nvSpPr>
          <p:cNvPr id="4" name="Symbol zastępczy numeru slajdu 3">
            <a:extLst>
              <a:ext uri="{FF2B5EF4-FFF2-40B4-BE49-F238E27FC236}">
                <a16:creationId xmlns:a16="http://schemas.microsoft.com/office/drawing/2014/main" id="{7E71D147-C43A-CBDD-14A4-3D9D83042642}"/>
              </a:ext>
            </a:extLst>
          </p:cNvPr>
          <p:cNvSpPr>
            <a:spLocks noGrp="1"/>
          </p:cNvSpPr>
          <p:nvPr>
            <p:ph type="sldNum" sz="quarter" idx="10"/>
          </p:nvPr>
        </p:nvSpPr>
        <p:spPr/>
        <p:txBody>
          <a:bodyPr/>
          <a:lstStyle/>
          <a:p>
            <a:fld id="{EB4015AA-59F6-416B-87A6-8E3D940284E2}" type="slidenum">
              <a:rPr lang="pl-PL" smtClean="0"/>
              <a:pPr/>
              <a:t>85</a:t>
            </a:fld>
            <a:endParaRPr lang="pl-PL" dirty="0"/>
          </a:p>
        </p:txBody>
      </p:sp>
    </p:spTree>
    <p:extLst>
      <p:ext uri="{BB962C8B-B14F-4D97-AF65-F5344CB8AC3E}">
        <p14:creationId xmlns:p14="http://schemas.microsoft.com/office/powerpoint/2010/main" val="29483568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F2FEB1-D62E-AA45-B895-3ED121E8B4DA}"/>
              </a:ext>
            </a:extLst>
          </p:cNvPr>
          <p:cNvSpPr>
            <a:spLocks noGrp="1"/>
          </p:cNvSpPr>
          <p:nvPr>
            <p:ph type="title"/>
          </p:nvPr>
        </p:nvSpPr>
        <p:spPr>
          <a:xfrm>
            <a:off x="377354" y="245265"/>
            <a:ext cx="9649072" cy="1080001"/>
          </a:xfrm>
        </p:spPr>
        <p:txBody>
          <a:bodyPr>
            <a:noAutofit/>
          </a:bodyPr>
          <a:lstStyle/>
          <a:p>
            <a:pPr>
              <a:lnSpc>
                <a:spcPct val="100000"/>
              </a:lnSpc>
            </a:pPr>
            <a:r>
              <a:rPr lang="pl-PL" sz="1800" dirty="0"/>
              <a:t>Szczególna metoda pobierania próbek orzeszków ziemnych (orzechów arachidowych), pestek moreli, orzechów z drzew orzechowych i suszonych przypraw o dużych rozmiarach cząstek oraz produktów pochodnych/przetworzonych oferowanych do sprzedaży w opakowaniach próżniowych</a:t>
            </a:r>
            <a:br>
              <a:rPr lang="pl-PL" sz="1800" dirty="0"/>
            </a:br>
            <a:endParaRPr lang="pl-PL" sz="1800" dirty="0"/>
          </a:p>
        </p:txBody>
      </p:sp>
      <p:sp>
        <p:nvSpPr>
          <p:cNvPr id="3" name="Symbol zastępczy zawartości 2">
            <a:extLst>
              <a:ext uri="{FF2B5EF4-FFF2-40B4-BE49-F238E27FC236}">
                <a16:creationId xmlns:a16="http://schemas.microsoft.com/office/drawing/2014/main" id="{3BD2DFFA-E23C-C0F9-9A5B-F2C21641846F}"/>
              </a:ext>
            </a:extLst>
          </p:cNvPr>
          <p:cNvSpPr>
            <a:spLocks noGrp="1"/>
          </p:cNvSpPr>
          <p:nvPr>
            <p:ph idx="1"/>
          </p:nvPr>
        </p:nvSpPr>
        <p:spPr>
          <a:xfrm>
            <a:off x="377354" y="1619597"/>
            <a:ext cx="9793088" cy="6264696"/>
          </a:xfrm>
        </p:spPr>
        <p:txBody>
          <a:bodyPr>
            <a:normAutofit/>
          </a:bodyPr>
          <a:lstStyle/>
          <a:p>
            <a:pPr marL="0" indent="0">
              <a:buNone/>
            </a:pPr>
            <a:r>
              <a:rPr lang="pl-PL" b="1" i="1" dirty="0"/>
              <a:t>Pistacje, orzeszki ziemne (orzechy arachidowe) i orzechy brazylijskie</a:t>
            </a:r>
            <a:endParaRPr lang="pl-PL" dirty="0"/>
          </a:p>
          <a:p>
            <a:pPr marL="0" indent="0">
              <a:buNone/>
            </a:pPr>
            <a:r>
              <a:rPr lang="pl-PL" dirty="0"/>
              <a:t>W przypadku partii o masie nie mniejszej niż 15 ton pobiera się co najmniej 50 próbek pierwotnych, co daje próbkę zbiorczą o masie 20 kg, a w przypadku partii o masie mniejszej niż 15 ton pobiera się 50 % liczby próbek pierwotnych podanej w tabeli 2, co daje próbkę zbiorczą o masie proporcjonalnej do masy partii, z której pobiera się próbki (zob. tabela 2).</a:t>
            </a:r>
          </a:p>
          <a:p>
            <a:pPr marL="0" indent="0">
              <a:buNone/>
            </a:pPr>
            <a:r>
              <a:rPr lang="pl-PL" dirty="0"/>
              <a:t> </a:t>
            </a:r>
            <a:r>
              <a:rPr lang="pl-PL" b="1" dirty="0"/>
              <a:t> </a:t>
            </a:r>
            <a:r>
              <a:rPr lang="pl-PL" b="1" i="1" dirty="0"/>
              <a:t>Pestki moreli, orzechy z drzew orzechowych inne niż pistacje i orzechy brazylijskie, suszone przyprawy o dużych rozmiarach cząstek</a:t>
            </a:r>
            <a:endParaRPr lang="pl-PL" dirty="0"/>
          </a:p>
          <a:p>
            <a:pPr marL="0" indent="0">
              <a:buNone/>
            </a:pPr>
            <a:r>
              <a:rPr lang="pl-PL" dirty="0"/>
              <a:t>W przypadku partii o masie nie mniejszej niż 15 ton pobiera się co najmniej 25 próbek pierwotnych, co daje próbkę zbiorczą o masie 20 kg, a w przypadku partii o masie mniejszej niż 15 ton pobiera się 25 % liczby próbek pierwotnych podanej w tabeli 2, co daje próbkę zbiorczą o masie proporcjonalnej do masy partii, z której pobiera się próbki (zob. tabela 2).</a:t>
            </a:r>
          </a:p>
          <a:p>
            <a:pPr marL="0" indent="0">
              <a:buNone/>
            </a:pPr>
            <a:r>
              <a:rPr lang="pl-PL" b="1" i="1" dirty="0"/>
              <a:t>Produkty pochodne/przetworzone z orzeszków ziemnych (orzechów arachidowych), pestek moreli, orzechów z drzew orzechowych i suszonych przypraw o dużych rozmiarach cząstek</a:t>
            </a:r>
            <a:endParaRPr lang="pl-PL" dirty="0"/>
          </a:p>
          <a:p>
            <a:pPr marL="0" indent="0">
              <a:buNone/>
            </a:pPr>
            <a:r>
              <a:rPr lang="pl-PL" dirty="0"/>
              <a:t>W przypadku partii o masie nie mniejszej niż 50 ton pobiera się co najmniej 25 próbek pierwotnych, co daje próbkę zbiorczą o masie 10 kg, a w przypadku partii o masie mniejszej niż 50 ton pobiera się 25 % liczby próbek pierwotnych podanej w tabeli 3, co daje próbkę zbiorczą o masie proporcjonalnej do masy partii, z której pobiera się próbki (zob. tabela 3).</a:t>
            </a:r>
          </a:p>
          <a:p>
            <a:endParaRPr lang="pl-PL" dirty="0"/>
          </a:p>
        </p:txBody>
      </p:sp>
      <p:sp>
        <p:nvSpPr>
          <p:cNvPr id="4" name="Symbol zastępczy numeru slajdu 3">
            <a:extLst>
              <a:ext uri="{FF2B5EF4-FFF2-40B4-BE49-F238E27FC236}">
                <a16:creationId xmlns:a16="http://schemas.microsoft.com/office/drawing/2014/main" id="{F92C8E17-59A3-62FF-6BC6-E3DB894453E4}"/>
              </a:ext>
            </a:extLst>
          </p:cNvPr>
          <p:cNvSpPr>
            <a:spLocks noGrp="1"/>
          </p:cNvSpPr>
          <p:nvPr>
            <p:ph type="sldNum" sz="quarter" idx="10"/>
          </p:nvPr>
        </p:nvSpPr>
        <p:spPr/>
        <p:txBody>
          <a:bodyPr/>
          <a:lstStyle/>
          <a:p>
            <a:fld id="{EB4015AA-59F6-416B-87A6-8E3D940284E2}" type="slidenum">
              <a:rPr lang="pl-PL" smtClean="0"/>
              <a:pPr/>
              <a:t>86</a:t>
            </a:fld>
            <a:endParaRPr lang="pl-PL" dirty="0"/>
          </a:p>
        </p:txBody>
      </p:sp>
    </p:spTree>
    <p:extLst>
      <p:ext uri="{BB962C8B-B14F-4D97-AF65-F5344CB8AC3E}">
        <p14:creationId xmlns:p14="http://schemas.microsoft.com/office/powerpoint/2010/main" val="84919919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2371DC4-F9FF-4608-1B68-5E5816D4C057}"/>
              </a:ext>
            </a:extLst>
          </p:cNvPr>
          <p:cNvSpPr>
            <a:spLocks noGrp="1"/>
          </p:cNvSpPr>
          <p:nvPr>
            <p:ph type="title"/>
          </p:nvPr>
        </p:nvSpPr>
        <p:spPr>
          <a:xfrm>
            <a:off x="1025715" y="467469"/>
            <a:ext cx="8640381" cy="1080001"/>
          </a:xfrm>
        </p:spPr>
        <p:txBody>
          <a:bodyPr>
            <a:noAutofit/>
          </a:bodyPr>
          <a:lstStyle/>
          <a:p>
            <a:pPr>
              <a:lnSpc>
                <a:spcPct val="100000"/>
              </a:lnSpc>
            </a:pPr>
            <a:r>
              <a:rPr lang="pl-PL" sz="1800" dirty="0"/>
              <a:t>METODA POBIERANIA PRÓBEK MLEKA I PRZETWORÓW MLECZNYCH; PREPARATÓW DO POCZĄTKOWEGO ŻYWIENIA NIEMOWLĄT, PREPARATÓW DO DALSZEGO ŻYWIENIA NIEMOWLĄT, ŻYWNOŚCI SPECJALNEGO PRZEZNACZENIA MEDYCZNEGO PRZEZNACZONEJ DLA NIEMOWLĄT I MAŁYCH DZIECI ORAZ PREPARATÓW DO ŻYWIENIA MAŁYCH DZIECI</a:t>
            </a:r>
          </a:p>
        </p:txBody>
      </p:sp>
      <p:sp>
        <p:nvSpPr>
          <p:cNvPr id="3" name="Symbol zastępczy zawartości 2">
            <a:extLst>
              <a:ext uri="{FF2B5EF4-FFF2-40B4-BE49-F238E27FC236}">
                <a16:creationId xmlns:a16="http://schemas.microsoft.com/office/drawing/2014/main" id="{341AA750-F1F8-E16D-B8B9-469D9FA2DFDB}"/>
              </a:ext>
            </a:extLst>
          </p:cNvPr>
          <p:cNvSpPr>
            <a:spLocks noGrp="1"/>
          </p:cNvSpPr>
          <p:nvPr>
            <p:ph idx="1"/>
          </p:nvPr>
        </p:nvSpPr>
        <p:spPr/>
        <p:txBody>
          <a:bodyPr/>
          <a:lstStyle/>
          <a:p>
            <a:pPr marL="0" indent="0">
              <a:buNone/>
            </a:pPr>
            <a:r>
              <a:rPr lang="pl-PL" dirty="0"/>
              <a:t>Masa próbki zbiorczej wynosi co najmniej 1 kg lub 1 litr, z wyjątkiem przypadków, gdy nie jest to możliwe, np. gdy próbkę stanowi jedna butelka.</a:t>
            </a:r>
          </a:p>
          <a:p>
            <a:pPr marL="0" indent="0">
              <a:buNone/>
            </a:pPr>
            <a:r>
              <a:rPr lang="pl-PL" dirty="0"/>
              <a:t>Minimalną liczbę próbek pierwotnych, które należy pobrać z partii, podano w tabeli 1. Ustalona liczba próbek pierwotnych zależy od formy wprowadzenia produktu na rynek. W przypadku produktów płynnych luzem partia jest dokładnie mieszana, w zakresie, w jakim to jest możliwe i w jakim nie wpływa na jakość produktu, ręcznie lub mechanicznie bezpośrednio przed pobraniem próbek. W takim przypadku można założyć jednorodne rozmieszczenie </a:t>
            </a:r>
            <a:r>
              <a:rPr lang="pl-PL" dirty="0" err="1"/>
              <a:t>mikotoksyn</a:t>
            </a:r>
            <a:r>
              <a:rPr lang="pl-PL" dirty="0"/>
              <a:t> w obrębie danej partii, a zatem z partii wystarczy pobrać trzy próbki pierwotne, aby utworzyć próbkę zbiorczą.</a:t>
            </a:r>
          </a:p>
          <a:p>
            <a:endParaRPr lang="pl-PL" dirty="0"/>
          </a:p>
        </p:txBody>
      </p:sp>
      <p:sp>
        <p:nvSpPr>
          <p:cNvPr id="4" name="Symbol zastępczy numeru slajdu 3">
            <a:extLst>
              <a:ext uri="{FF2B5EF4-FFF2-40B4-BE49-F238E27FC236}">
                <a16:creationId xmlns:a16="http://schemas.microsoft.com/office/drawing/2014/main" id="{822713CA-8628-A317-D17A-DC8A272D8A41}"/>
              </a:ext>
            </a:extLst>
          </p:cNvPr>
          <p:cNvSpPr>
            <a:spLocks noGrp="1"/>
          </p:cNvSpPr>
          <p:nvPr>
            <p:ph type="sldNum" sz="quarter" idx="10"/>
          </p:nvPr>
        </p:nvSpPr>
        <p:spPr/>
        <p:txBody>
          <a:bodyPr/>
          <a:lstStyle/>
          <a:p>
            <a:fld id="{EB4015AA-59F6-416B-87A6-8E3D940284E2}" type="slidenum">
              <a:rPr lang="pl-PL" smtClean="0"/>
              <a:pPr/>
              <a:t>87</a:t>
            </a:fld>
            <a:endParaRPr lang="pl-PL" dirty="0"/>
          </a:p>
        </p:txBody>
      </p:sp>
    </p:spTree>
    <p:extLst>
      <p:ext uri="{BB962C8B-B14F-4D97-AF65-F5344CB8AC3E}">
        <p14:creationId xmlns:p14="http://schemas.microsoft.com/office/powerpoint/2010/main" val="14822413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B826F0-F5EC-B626-8205-29AF2541EE85}"/>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17B73DCC-EF51-55FF-7F0A-0481B7D4B828}"/>
              </a:ext>
            </a:extLst>
          </p:cNvPr>
          <p:cNvPicPr>
            <a:picLocks noGrp="1" noChangeAspect="1"/>
          </p:cNvPicPr>
          <p:nvPr>
            <p:ph idx="1"/>
          </p:nvPr>
        </p:nvPicPr>
        <p:blipFill>
          <a:blip r:embed="rId2"/>
          <a:stretch>
            <a:fillRect/>
          </a:stretch>
        </p:blipFill>
        <p:spPr>
          <a:xfrm>
            <a:off x="1385466" y="1921921"/>
            <a:ext cx="7590178" cy="3657917"/>
          </a:xfrm>
          <a:prstGeom prst="rect">
            <a:avLst/>
          </a:prstGeom>
        </p:spPr>
      </p:pic>
      <p:sp>
        <p:nvSpPr>
          <p:cNvPr id="4" name="Symbol zastępczy numeru slajdu 3">
            <a:extLst>
              <a:ext uri="{FF2B5EF4-FFF2-40B4-BE49-F238E27FC236}">
                <a16:creationId xmlns:a16="http://schemas.microsoft.com/office/drawing/2014/main" id="{B7AADD79-B746-22DE-B222-F0CBED380E89}"/>
              </a:ext>
            </a:extLst>
          </p:cNvPr>
          <p:cNvSpPr>
            <a:spLocks noGrp="1"/>
          </p:cNvSpPr>
          <p:nvPr>
            <p:ph type="sldNum" sz="quarter" idx="10"/>
          </p:nvPr>
        </p:nvSpPr>
        <p:spPr/>
        <p:txBody>
          <a:bodyPr/>
          <a:lstStyle/>
          <a:p>
            <a:fld id="{EB4015AA-59F6-416B-87A6-8E3D940284E2}" type="slidenum">
              <a:rPr lang="pl-PL" smtClean="0"/>
              <a:pPr/>
              <a:t>88</a:t>
            </a:fld>
            <a:endParaRPr lang="pl-PL" dirty="0"/>
          </a:p>
        </p:txBody>
      </p:sp>
    </p:spTree>
    <p:extLst>
      <p:ext uri="{BB962C8B-B14F-4D97-AF65-F5344CB8AC3E}">
        <p14:creationId xmlns:p14="http://schemas.microsoft.com/office/powerpoint/2010/main" val="235040189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7D260-B84C-6D39-AA3C-2C20E803FF38}"/>
            </a:ext>
          </a:extLst>
        </p:cNvPr>
        <p:cNvGrpSpPr/>
        <p:nvPr/>
      </p:nvGrpSpPr>
      <p:grpSpPr>
        <a:xfrm>
          <a:off x="0" y="0"/>
          <a:ext cx="0" cy="0"/>
          <a:chOff x="0" y="0"/>
          <a:chExt cx="0" cy="0"/>
        </a:xfrm>
      </p:grpSpPr>
      <p:sp>
        <p:nvSpPr>
          <p:cNvPr id="2" name="Tytuł 1">
            <a:extLst>
              <a:ext uri="{FF2B5EF4-FFF2-40B4-BE49-F238E27FC236}">
                <a16:creationId xmlns:a16="http://schemas.microsoft.com/office/drawing/2014/main" id="{E1875F98-22E5-573B-BFE1-486638D225A3}"/>
              </a:ext>
            </a:extLst>
          </p:cNvPr>
          <p:cNvSpPr>
            <a:spLocks noGrp="1"/>
          </p:cNvSpPr>
          <p:nvPr>
            <p:ph type="title"/>
          </p:nvPr>
        </p:nvSpPr>
        <p:spPr/>
        <p:txBody>
          <a:bodyPr/>
          <a:lstStyle/>
          <a:p>
            <a:endParaRPr lang="pl-PL"/>
          </a:p>
        </p:txBody>
      </p:sp>
      <p:pic>
        <p:nvPicPr>
          <p:cNvPr id="6" name="Symbol zastępczy zawartości 5">
            <a:extLst>
              <a:ext uri="{FF2B5EF4-FFF2-40B4-BE49-F238E27FC236}">
                <a16:creationId xmlns:a16="http://schemas.microsoft.com/office/drawing/2014/main" id="{4D0072F3-0E7A-0975-103D-6E6396F40F6F}"/>
              </a:ext>
            </a:extLst>
          </p:cNvPr>
          <p:cNvPicPr>
            <a:picLocks noGrp="1" noChangeAspect="1"/>
          </p:cNvPicPr>
          <p:nvPr>
            <p:ph idx="1"/>
          </p:nvPr>
        </p:nvPicPr>
        <p:blipFill>
          <a:blip r:embed="rId2"/>
          <a:stretch>
            <a:fillRect/>
          </a:stretch>
        </p:blipFill>
        <p:spPr>
          <a:xfrm>
            <a:off x="1385466" y="1921921"/>
            <a:ext cx="7590178" cy="3657917"/>
          </a:xfrm>
          <a:prstGeom prst="rect">
            <a:avLst/>
          </a:prstGeom>
        </p:spPr>
      </p:pic>
      <p:sp>
        <p:nvSpPr>
          <p:cNvPr id="4" name="Symbol zastępczy numeru slajdu 3">
            <a:extLst>
              <a:ext uri="{FF2B5EF4-FFF2-40B4-BE49-F238E27FC236}">
                <a16:creationId xmlns:a16="http://schemas.microsoft.com/office/drawing/2014/main" id="{A0F096B4-7618-A6D7-136D-C5D139C633EE}"/>
              </a:ext>
            </a:extLst>
          </p:cNvPr>
          <p:cNvSpPr>
            <a:spLocks noGrp="1"/>
          </p:cNvSpPr>
          <p:nvPr>
            <p:ph type="sldNum" sz="quarter" idx="10"/>
          </p:nvPr>
        </p:nvSpPr>
        <p:spPr/>
        <p:txBody>
          <a:bodyPr/>
          <a:lstStyle/>
          <a:p>
            <a:fld id="{EB4015AA-59F6-416B-87A6-8E3D940284E2}" type="slidenum">
              <a:rPr lang="pl-PL" smtClean="0"/>
              <a:pPr/>
              <a:t>89</a:t>
            </a:fld>
            <a:endParaRPr lang="pl-PL" dirty="0"/>
          </a:p>
        </p:txBody>
      </p:sp>
    </p:spTree>
    <p:extLst>
      <p:ext uri="{BB962C8B-B14F-4D97-AF65-F5344CB8AC3E}">
        <p14:creationId xmlns:p14="http://schemas.microsoft.com/office/powerpoint/2010/main" val="1507485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65B76E1-98E4-FDA3-90C4-3CC771769A2F}"/>
              </a:ext>
            </a:extLst>
          </p:cNvPr>
          <p:cNvSpPr>
            <a:spLocks noGrp="1"/>
          </p:cNvSpPr>
          <p:nvPr>
            <p:ph type="title"/>
          </p:nvPr>
        </p:nvSpPr>
        <p:spPr/>
        <p:txBody>
          <a:bodyPr/>
          <a:lstStyle/>
          <a:p>
            <a:r>
              <a:rPr lang="pl-PL" dirty="0"/>
              <a:t>Cel stworzenia planu pobierania próbki</a:t>
            </a:r>
          </a:p>
        </p:txBody>
      </p:sp>
      <p:sp>
        <p:nvSpPr>
          <p:cNvPr id="3" name="Symbol zastępczy zawartości 2">
            <a:extLst>
              <a:ext uri="{FF2B5EF4-FFF2-40B4-BE49-F238E27FC236}">
                <a16:creationId xmlns:a16="http://schemas.microsoft.com/office/drawing/2014/main" id="{B450A465-C573-74F5-E0DF-3EEE3FF7F6FF}"/>
              </a:ext>
            </a:extLst>
          </p:cNvPr>
          <p:cNvSpPr>
            <a:spLocks noGrp="1"/>
          </p:cNvSpPr>
          <p:nvPr>
            <p:ph idx="1"/>
          </p:nvPr>
        </p:nvSpPr>
        <p:spPr/>
        <p:txBody>
          <a:bodyPr/>
          <a:lstStyle/>
          <a:p>
            <a:pPr>
              <a:buFont typeface="Arial" panose="020B0604020202020204" pitchFamily="34" charset="0"/>
              <a:buChar char="•"/>
            </a:pPr>
            <a:r>
              <a:rPr lang="pl-PL" dirty="0"/>
              <a:t>Dostarczenie materiału do badań (fizycznych, chemicznych mikrobiologicznych)</a:t>
            </a:r>
          </a:p>
          <a:p>
            <a:pPr>
              <a:buFont typeface="Arial" panose="020B0604020202020204" pitchFamily="34" charset="0"/>
              <a:buChar char="•"/>
            </a:pPr>
            <a:r>
              <a:rPr lang="pl-PL" dirty="0"/>
              <a:t>Zapewnienie możliwie największej precyzji i dokładności wyników badania </a:t>
            </a:r>
          </a:p>
          <a:p>
            <a:pPr>
              <a:buFont typeface="Arial" panose="020B0604020202020204" pitchFamily="34" charset="0"/>
              <a:buChar char="•"/>
            </a:pPr>
            <a:endParaRPr lang="pl-PL" dirty="0"/>
          </a:p>
          <a:p>
            <a:pPr>
              <a:buFont typeface="Arial" panose="020B0604020202020204" pitchFamily="34" charset="0"/>
              <a:buChar char="•"/>
            </a:pPr>
            <a:endParaRPr lang="pl-PL" dirty="0"/>
          </a:p>
          <a:p>
            <a:pPr marL="0" indent="0">
              <a:buNone/>
            </a:pPr>
            <a:r>
              <a:rPr lang="pl-PL" dirty="0"/>
              <a:t>👉 </a:t>
            </a:r>
            <a:r>
              <a:rPr lang="pl-PL" b="1" dirty="0"/>
              <a:t>Pobranie próbki jest pierwszym etapem procesu analitycznego </a:t>
            </a:r>
          </a:p>
          <a:p>
            <a:pPr marL="0" indent="0">
              <a:buNone/>
            </a:pPr>
            <a:endParaRPr lang="pl-PL" dirty="0"/>
          </a:p>
        </p:txBody>
      </p:sp>
      <p:sp>
        <p:nvSpPr>
          <p:cNvPr id="4" name="Symbol zastępczy numeru slajdu 3">
            <a:extLst>
              <a:ext uri="{FF2B5EF4-FFF2-40B4-BE49-F238E27FC236}">
                <a16:creationId xmlns:a16="http://schemas.microsoft.com/office/drawing/2014/main" id="{FC8C8FC6-7593-E05D-AD51-55208E75A51E}"/>
              </a:ext>
            </a:extLst>
          </p:cNvPr>
          <p:cNvSpPr>
            <a:spLocks noGrp="1"/>
          </p:cNvSpPr>
          <p:nvPr>
            <p:ph type="sldNum" sz="quarter" idx="10"/>
          </p:nvPr>
        </p:nvSpPr>
        <p:spPr/>
        <p:txBody>
          <a:bodyPr/>
          <a:lstStyle/>
          <a:p>
            <a:fld id="{EB4015AA-59F6-416B-87A6-8E3D940284E2}" type="slidenum">
              <a:rPr lang="pl-PL" smtClean="0"/>
              <a:pPr/>
              <a:t>9</a:t>
            </a:fld>
            <a:endParaRPr lang="pl-PL" dirty="0"/>
          </a:p>
        </p:txBody>
      </p:sp>
    </p:spTree>
    <p:extLst>
      <p:ext uri="{BB962C8B-B14F-4D97-AF65-F5344CB8AC3E}">
        <p14:creationId xmlns:p14="http://schemas.microsoft.com/office/powerpoint/2010/main" val="35925849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Statyczne pobieranie próbek</a:t>
            </a:r>
          </a:p>
        </p:txBody>
      </p:sp>
      <p:sp>
        <p:nvSpPr>
          <p:cNvPr id="3" name="Symbol zastępczy zawartości 2"/>
          <p:cNvSpPr>
            <a:spLocks noGrp="1"/>
          </p:cNvSpPr>
          <p:nvPr>
            <p:ph idx="1"/>
          </p:nvPr>
        </p:nvSpPr>
        <p:spPr/>
        <p:txBody>
          <a:bodyPr/>
          <a:lstStyle/>
          <a:p>
            <a:endParaRPr lang="pl-PL"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283" y="1942416"/>
            <a:ext cx="5869248" cy="3674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3919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Statyczne  pobieranie </a:t>
            </a:r>
            <a:r>
              <a:rPr lang="pl-PL" dirty="0" err="1"/>
              <a:t>probek</a:t>
            </a:r>
            <a:endParaRPr lang="pl-PL" dirty="0"/>
          </a:p>
        </p:txBody>
      </p:sp>
      <p:sp>
        <p:nvSpPr>
          <p:cNvPr id="3" name="Symbol zastępczy zawartości 2"/>
          <p:cNvSpPr>
            <a:spLocks noGrp="1"/>
          </p:cNvSpPr>
          <p:nvPr>
            <p:ph idx="1"/>
          </p:nvPr>
        </p:nvSpPr>
        <p:spPr/>
        <p:txBody>
          <a:bodyPr/>
          <a:lstStyle/>
          <a:p>
            <a:endParaRPr lang="pl-PL"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7764" y="1636699"/>
            <a:ext cx="5378229" cy="4499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518111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Dynamiczne pobranie próbek</a:t>
            </a:r>
          </a:p>
        </p:txBody>
      </p:sp>
      <p:sp>
        <p:nvSpPr>
          <p:cNvPr id="3" name="Symbol zastępczy zawartości 2"/>
          <p:cNvSpPr>
            <a:spLocks noGrp="1"/>
          </p:cNvSpPr>
          <p:nvPr>
            <p:ph idx="1"/>
          </p:nvPr>
        </p:nvSpPr>
        <p:spPr/>
        <p:txBody>
          <a:bodyPr/>
          <a:lstStyle/>
          <a:p>
            <a:endParaRPr lang="pl-PL"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4017" y="1398573"/>
            <a:ext cx="3851201" cy="5034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77427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6D3DBDD-CC6E-C061-ADFD-6899A90D2769}"/>
              </a:ext>
            </a:extLst>
          </p:cNvPr>
          <p:cNvSpPr>
            <a:spLocks noGrp="1"/>
          </p:cNvSpPr>
          <p:nvPr>
            <p:ph type="title"/>
          </p:nvPr>
        </p:nvSpPr>
        <p:spPr>
          <a:xfrm>
            <a:off x="1024819" y="467469"/>
            <a:ext cx="8640381" cy="1080001"/>
          </a:xfrm>
        </p:spPr>
        <p:txBody>
          <a:bodyPr>
            <a:noAutofit/>
          </a:bodyPr>
          <a:lstStyle/>
          <a:p>
            <a:r>
              <a:rPr lang="pl-PL" sz="1800" dirty="0"/>
              <a:t>METODA POBIERANIA PRÓBEK W PRZYPADKU BARDZO DUŻYCH PARTII LUB PARTII SKŁADOWANYCH LUB TRANSPORTOWANYCH W SPOSÓB POWODUJĄCY, ŻE POBIERANIE PRÓBEK Z CAŁEJ PARTII NIE JEST MOŻLIWE</a:t>
            </a:r>
          </a:p>
        </p:txBody>
      </p:sp>
      <p:sp>
        <p:nvSpPr>
          <p:cNvPr id="3" name="Symbol zastępczy zawartości 2">
            <a:extLst>
              <a:ext uri="{FF2B5EF4-FFF2-40B4-BE49-F238E27FC236}">
                <a16:creationId xmlns:a16="http://schemas.microsoft.com/office/drawing/2014/main" id="{720E3CAB-8EE3-29D7-CB08-3F7F96D275BF}"/>
              </a:ext>
            </a:extLst>
          </p:cNvPr>
          <p:cNvSpPr>
            <a:spLocks noGrp="1"/>
          </p:cNvSpPr>
          <p:nvPr>
            <p:ph idx="1"/>
          </p:nvPr>
        </p:nvSpPr>
        <p:spPr/>
        <p:txBody>
          <a:bodyPr/>
          <a:lstStyle/>
          <a:p>
            <a:pPr marL="0" indent="0">
              <a:buNone/>
            </a:pPr>
            <a:r>
              <a:rPr lang="pl-PL" b="1" dirty="0"/>
              <a:t>Zasady ogólne</a:t>
            </a:r>
          </a:p>
          <a:p>
            <a:pPr marL="0" indent="0">
              <a:buNone/>
            </a:pPr>
            <a:r>
              <a:rPr lang="pl-PL" dirty="0"/>
              <a:t>Jeżeli sposób transportu lub przechowywania partii nie pozwala na pobieranie próbek pierwotnych z całej partii, próbki są w miarę możliwości pobierane z partii będącej w ruchu (dynamiczne pobieranie próbek).</a:t>
            </a:r>
          </a:p>
          <a:p>
            <a:pPr marL="0" indent="0">
              <a:buNone/>
            </a:pPr>
            <a:r>
              <a:rPr lang="pl-PL" dirty="0"/>
              <a:t>W przypadku dużych magazynów przeznaczonych do składowania żywności podmioty należy zachęcać do instalowania w takich magazynach sprzętu umożliwiającego (automatyczne) pobieranie próbek z całej składowanej partii.</a:t>
            </a:r>
          </a:p>
          <a:p>
            <a:pPr marL="0" indent="0">
              <a:buNone/>
            </a:pPr>
            <a:r>
              <a:rPr lang="pl-PL" dirty="0"/>
              <a:t>Jeżeli stosuje się procedurę pobierania próbek przewidzianą w niniejszej części N, o procedurze pobierania próbek informuje się podmiot prowadzący przedsiębiorstwo spożywcze lub jego przedstawiciela. Jeżeli podmiot prowadzący przedsiębiorstwo spożywcze lub jego przedstawiciel kwestionują tę procedurę, umożliwiają oni właściwemu organowi pobieranie próbek w całej partii na koszt podmiotu lub jego przedstawiciela.</a:t>
            </a:r>
          </a:p>
          <a:p>
            <a:pPr>
              <a:buFont typeface="Arial" panose="020B0604020202020204" pitchFamily="34" charset="0"/>
              <a:buChar char="•"/>
            </a:pPr>
            <a:endParaRPr lang="pl-PL" dirty="0"/>
          </a:p>
        </p:txBody>
      </p:sp>
      <p:sp>
        <p:nvSpPr>
          <p:cNvPr id="4" name="Symbol zastępczy numeru slajdu 3">
            <a:extLst>
              <a:ext uri="{FF2B5EF4-FFF2-40B4-BE49-F238E27FC236}">
                <a16:creationId xmlns:a16="http://schemas.microsoft.com/office/drawing/2014/main" id="{62664974-E4FC-2610-B761-7FE7F8A2B37F}"/>
              </a:ext>
            </a:extLst>
          </p:cNvPr>
          <p:cNvSpPr>
            <a:spLocks noGrp="1"/>
          </p:cNvSpPr>
          <p:nvPr>
            <p:ph type="sldNum" sz="quarter" idx="10"/>
          </p:nvPr>
        </p:nvSpPr>
        <p:spPr/>
        <p:txBody>
          <a:bodyPr/>
          <a:lstStyle/>
          <a:p>
            <a:fld id="{EB4015AA-59F6-416B-87A6-8E3D940284E2}" type="slidenum">
              <a:rPr lang="pl-PL" smtClean="0"/>
              <a:pPr/>
              <a:t>93</a:t>
            </a:fld>
            <a:endParaRPr lang="pl-PL" dirty="0"/>
          </a:p>
        </p:txBody>
      </p:sp>
    </p:spTree>
    <p:extLst>
      <p:ext uri="{BB962C8B-B14F-4D97-AF65-F5344CB8AC3E}">
        <p14:creationId xmlns:p14="http://schemas.microsoft.com/office/powerpoint/2010/main" val="157064983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6A28D1C-76B6-617F-6E42-A8A9D60EE614}"/>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20ABF4C2-B4EB-94F3-BA34-E5212C65E3AF}"/>
              </a:ext>
            </a:extLst>
          </p:cNvPr>
          <p:cNvSpPr>
            <a:spLocks noGrp="1"/>
          </p:cNvSpPr>
          <p:nvPr>
            <p:ph idx="1"/>
          </p:nvPr>
        </p:nvSpPr>
        <p:spPr/>
        <p:txBody>
          <a:bodyPr/>
          <a:lstStyle/>
          <a:p>
            <a:r>
              <a:rPr lang="pl-PL" dirty="0"/>
              <a:t>Pobieranie próbek z części partii jest dozwolone, pod warunkiem że wielkość części, z której pobierane będą próbki, wynosi co najmniej 10 % partii, której dotyczy pobieranie próbek. Jeżeli pobrano próbki z części partii żywności tej samej klasy lub o takim samym opisie i stwierdzono, że część ta nie spełnia wymogów unijnych, domniemywa się, że dotyczy to całej partii, chyba że z dalszej szczegółowej oceny nie wynikają żadne dowody na to, że pozostała część partii jest niezadowalająca.</a:t>
            </a:r>
          </a:p>
          <a:p>
            <a:r>
              <a:rPr lang="pl-PL" dirty="0"/>
              <a:t>Odpowiednie przepisy dotyczące pobierania próbek, takie jak przepisy dotyczące masy próbki pierwotnej, zawarte w innych częściach niniejszego załącznika stosuje się do pobierania próbek w przypadku bardzo dużych partii lub partii składowanych lub transportowanych w sposób powodujący, że pobieranie próbek z całej partii nie jest możliwe.</a:t>
            </a:r>
          </a:p>
          <a:p>
            <a:endParaRPr lang="pl-PL" dirty="0"/>
          </a:p>
        </p:txBody>
      </p:sp>
      <p:sp>
        <p:nvSpPr>
          <p:cNvPr id="4" name="Symbol zastępczy numeru slajdu 3">
            <a:extLst>
              <a:ext uri="{FF2B5EF4-FFF2-40B4-BE49-F238E27FC236}">
                <a16:creationId xmlns:a16="http://schemas.microsoft.com/office/drawing/2014/main" id="{F93DC7E5-4833-7456-C313-6B1C6FB2D065}"/>
              </a:ext>
            </a:extLst>
          </p:cNvPr>
          <p:cNvSpPr>
            <a:spLocks noGrp="1"/>
          </p:cNvSpPr>
          <p:nvPr>
            <p:ph type="sldNum" sz="quarter" idx="10"/>
          </p:nvPr>
        </p:nvSpPr>
        <p:spPr/>
        <p:txBody>
          <a:bodyPr/>
          <a:lstStyle/>
          <a:p>
            <a:fld id="{EB4015AA-59F6-416B-87A6-8E3D940284E2}" type="slidenum">
              <a:rPr lang="pl-PL" smtClean="0"/>
              <a:pPr/>
              <a:t>94</a:t>
            </a:fld>
            <a:endParaRPr lang="pl-PL" dirty="0"/>
          </a:p>
        </p:txBody>
      </p:sp>
    </p:spTree>
    <p:extLst>
      <p:ext uri="{BB962C8B-B14F-4D97-AF65-F5344CB8AC3E}">
        <p14:creationId xmlns:p14="http://schemas.microsoft.com/office/powerpoint/2010/main" val="140753970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41BB8FC-0C1F-012D-1CCC-EAE199B1FE07}"/>
              </a:ext>
            </a:extLst>
          </p:cNvPr>
          <p:cNvSpPr>
            <a:spLocks noGrp="1"/>
          </p:cNvSpPr>
          <p:nvPr>
            <p:ph type="title"/>
          </p:nvPr>
        </p:nvSpPr>
        <p:spPr/>
        <p:txBody>
          <a:bodyPr>
            <a:normAutofit fontScale="90000"/>
          </a:bodyPr>
          <a:lstStyle/>
          <a:p>
            <a:r>
              <a:rPr lang="pl-PL" dirty="0"/>
              <a:t>Liczba próbek pierwotnych, które należy pobrać w przypadku bardzo dużych partii</a:t>
            </a:r>
            <a:br>
              <a:rPr lang="pl-PL" dirty="0"/>
            </a:br>
            <a:endParaRPr lang="pl-PL" dirty="0"/>
          </a:p>
        </p:txBody>
      </p:sp>
      <p:sp>
        <p:nvSpPr>
          <p:cNvPr id="3" name="Symbol zastępczy zawartości 2">
            <a:extLst>
              <a:ext uri="{FF2B5EF4-FFF2-40B4-BE49-F238E27FC236}">
                <a16:creationId xmlns:a16="http://schemas.microsoft.com/office/drawing/2014/main" id="{2EB17933-245A-6DED-0783-0A85FC96251D}"/>
              </a:ext>
            </a:extLst>
          </p:cNvPr>
          <p:cNvSpPr>
            <a:spLocks noGrp="1"/>
          </p:cNvSpPr>
          <p:nvPr>
            <p:ph idx="1"/>
          </p:nvPr>
        </p:nvSpPr>
        <p:spPr>
          <a:xfrm>
            <a:off x="1025907" y="1979837"/>
            <a:ext cx="9665906" cy="4680002"/>
          </a:xfrm>
        </p:spPr>
        <p:txBody>
          <a:bodyPr/>
          <a:lstStyle/>
          <a:p>
            <a:r>
              <a:rPr lang="pl-PL" dirty="0"/>
              <a:t>W przypadku dużych części objętych pobieraniem próbek (&gt; 500 ton) liczba próbek pierwotnych, które należy pobrać, wynosi 100 próbek pierwotnych + √ ton. W przypadku partii mniejszej niż 1 500 ton, która może zostać podzielona na </a:t>
            </a:r>
            <a:r>
              <a:rPr lang="pl-PL" dirty="0" err="1"/>
              <a:t>podpartie</a:t>
            </a:r>
            <a:r>
              <a:rPr lang="pl-PL" dirty="0"/>
              <a:t> zgodnie z pkt A tabela 1, oraz pod warunkiem że </a:t>
            </a:r>
            <a:r>
              <a:rPr lang="pl-PL" dirty="0" err="1"/>
              <a:t>podpartie</a:t>
            </a:r>
            <a:r>
              <a:rPr lang="pl-PL" dirty="0"/>
              <a:t> te można oddzielić fizycznie, musi jednak zostać pobrana liczba próbek pierwotnych przewidziana w pkt A.</a:t>
            </a:r>
          </a:p>
          <a:p>
            <a:endParaRPr lang="pl-PL" dirty="0"/>
          </a:p>
        </p:txBody>
      </p:sp>
      <p:sp>
        <p:nvSpPr>
          <p:cNvPr id="4" name="Symbol zastępczy numeru slajdu 3">
            <a:extLst>
              <a:ext uri="{FF2B5EF4-FFF2-40B4-BE49-F238E27FC236}">
                <a16:creationId xmlns:a16="http://schemas.microsoft.com/office/drawing/2014/main" id="{159B600C-6161-9C6E-BD01-51224B0EFCE2}"/>
              </a:ext>
            </a:extLst>
          </p:cNvPr>
          <p:cNvSpPr>
            <a:spLocks noGrp="1"/>
          </p:cNvSpPr>
          <p:nvPr>
            <p:ph type="sldNum" sz="quarter" idx="10"/>
          </p:nvPr>
        </p:nvSpPr>
        <p:spPr/>
        <p:txBody>
          <a:bodyPr/>
          <a:lstStyle/>
          <a:p>
            <a:fld id="{EB4015AA-59F6-416B-87A6-8E3D940284E2}" type="slidenum">
              <a:rPr lang="pl-PL" smtClean="0"/>
              <a:pPr/>
              <a:t>95</a:t>
            </a:fld>
            <a:endParaRPr lang="pl-PL" dirty="0"/>
          </a:p>
        </p:txBody>
      </p:sp>
    </p:spTree>
    <p:extLst>
      <p:ext uri="{BB962C8B-B14F-4D97-AF65-F5344CB8AC3E}">
        <p14:creationId xmlns:p14="http://schemas.microsoft.com/office/powerpoint/2010/main" val="7452295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F60CA9D-B83C-A6AA-3FB1-21BF775B9067}"/>
              </a:ext>
            </a:extLst>
          </p:cNvPr>
          <p:cNvSpPr>
            <a:spLocks noGrp="1"/>
          </p:cNvSpPr>
          <p:nvPr>
            <p:ph type="title"/>
          </p:nvPr>
        </p:nvSpPr>
        <p:spPr>
          <a:xfrm>
            <a:off x="1041261" y="359836"/>
            <a:ext cx="8640381" cy="755706"/>
          </a:xfrm>
        </p:spPr>
        <p:txBody>
          <a:bodyPr>
            <a:normAutofit fontScale="90000"/>
          </a:bodyPr>
          <a:lstStyle/>
          <a:p>
            <a:r>
              <a:rPr lang="pl-PL" sz="2000" i="1" dirty="0"/>
              <a:t>Dynamiczne pobieranie próbek z dużych partii transportowanych statkiem</a:t>
            </a:r>
            <a:br>
              <a:rPr lang="pl-PL" dirty="0"/>
            </a:br>
            <a:endParaRPr lang="pl-PL" dirty="0"/>
          </a:p>
        </p:txBody>
      </p:sp>
      <p:sp>
        <p:nvSpPr>
          <p:cNvPr id="3" name="Symbol zastępczy zawartości 2">
            <a:extLst>
              <a:ext uri="{FF2B5EF4-FFF2-40B4-BE49-F238E27FC236}">
                <a16:creationId xmlns:a16="http://schemas.microsoft.com/office/drawing/2014/main" id="{BD9DE5DD-6F80-A4A2-D829-E151DFD934D7}"/>
              </a:ext>
            </a:extLst>
          </p:cNvPr>
          <p:cNvSpPr>
            <a:spLocks noGrp="1"/>
          </p:cNvSpPr>
          <p:nvPr>
            <p:ph idx="1"/>
          </p:nvPr>
        </p:nvSpPr>
        <p:spPr>
          <a:xfrm>
            <a:off x="1025907" y="971525"/>
            <a:ext cx="8640382" cy="5688314"/>
          </a:xfrm>
        </p:spPr>
        <p:txBody>
          <a:bodyPr>
            <a:normAutofit fontScale="85000" lnSpcReduction="10000"/>
          </a:bodyPr>
          <a:lstStyle/>
          <a:p>
            <a:pPr marL="0" indent="0">
              <a:buNone/>
            </a:pPr>
            <a:r>
              <a:rPr lang="pl-PL" dirty="0"/>
              <a:t>Pobieranie próbek z dużych partii na statkach powinno być w miarę możliwości przeprowadzane, gdy produkt jest w ruchu (</a:t>
            </a:r>
            <a:r>
              <a:rPr lang="pl-PL" b="1" dirty="0"/>
              <a:t>dynamiczne pobieranie próbek</a:t>
            </a:r>
            <a:r>
              <a:rPr lang="pl-PL" dirty="0"/>
              <a:t>). Próbki pobiera się w podziale na ładownie (jednostki, które można fizycznie rozdzielić). Ładownie są jednak opróżniane częściowo jedna po drugiej, co powoduje, że początkowy podział fizyczny nie występuje po przeniesieniu do miejsca składowania. Próbki można zatem pobierać na podstawie początkowego podziału fizycznego lub na podstawie podziału po przeniesieniu do miejsca składowania.</a:t>
            </a:r>
          </a:p>
          <a:p>
            <a:pPr marL="0" indent="0">
              <a:buNone/>
            </a:pPr>
            <a:r>
              <a:rPr lang="pl-PL" dirty="0"/>
              <a:t>Rozładunek statku może trwać kilka dni. Próbki należy zazwyczaj pobierać w regularnych odstępach czasu podczas całego rozładunku. Obecność urzędowego inspektora przy pobieraniu próbek nie zawsze jest jednak możliwa lub wskazana podczas całego rozładunku. Dlatego zezwala się na pobieranie próbek z części partii (część objęta pobieraniem próbek). Liczbę próbek pierwotnych określa się poprzez uwzględnienie wielkości części objętej pobieraniem próbek.</a:t>
            </a:r>
          </a:p>
          <a:p>
            <a:pPr marL="0" indent="0">
              <a:buNone/>
            </a:pPr>
            <a:r>
              <a:rPr lang="pl-PL" dirty="0"/>
              <a:t>Nawet jeżeli urzędowa próbka jest pobierana automatycznie, obecność inspektora jest konieczna. Jeżeli jednak próbki pobierane są automatycznie według uprzednio ustalonych parametrów, których nie można zmienić w trakcie procesu pobierania próbek, a próbki pierwotne zbierane są do zapieczętowanego pojemnika, co wyklucza wszelką możliwość oszustwa, wówczas obecność inspektora jest wymagana tylko na początku pobierania próbek, przy każdej zmianie pojemnika na próbki i na końcu pobierania próbek.</a:t>
            </a:r>
          </a:p>
          <a:p>
            <a:endParaRPr lang="pl-PL" dirty="0"/>
          </a:p>
        </p:txBody>
      </p:sp>
      <p:sp>
        <p:nvSpPr>
          <p:cNvPr id="4" name="Symbol zastępczy numeru slajdu 3">
            <a:extLst>
              <a:ext uri="{FF2B5EF4-FFF2-40B4-BE49-F238E27FC236}">
                <a16:creationId xmlns:a16="http://schemas.microsoft.com/office/drawing/2014/main" id="{67951536-51E7-15D6-F4E8-356AF1AC778B}"/>
              </a:ext>
            </a:extLst>
          </p:cNvPr>
          <p:cNvSpPr>
            <a:spLocks noGrp="1"/>
          </p:cNvSpPr>
          <p:nvPr>
            <p:ph type="sldNum" sz="quarter" idx="10"/>
          </p:nvPr>
        </p:nvSpPr>
        <p:spPr/>
        <p:txBody>
          <a:bodyPr/>
          <a:lstStyle/>
          <a:p>
            <a:fld id="{EB4015AA-59F6-416B-87A6-8E3D940284E2}" type="slidenum">
              <a:rPr lang="pl-PL" smtClean="0"/>
              <a:pPr/>
              <a:t>96</a:t>
            </a:fld>
            <a:endParaRPr lang="pl-PL" dirty="0"/>
          </a:p>
        </p:txBody>
      </p:sp>
    </p:spTree>
    <p:extLst>
      <p:ext uri="{BB962C8B-B14F-4D97-AF65-F5344CB8AC3E}">
        <p14:creationId xmlns:p14="http://schemas.microsoft.com/office/powerpoint/2010/main" val="19926917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5ACE298-29D5-CB3B-167B-B0D06B9C9E71}"/>
              </a:ext>
            </a:extLst>
          </p:cNvPr>
          <p:cNvSpPr>
            <a:spLocks noGrp="1"/>
          </p:cNvSpPr>
          <p:nvPr>
            <p:ph type="title"/>
          </p:nvPr>
        </p:nvSpPr>
        <p:spPr/>
        <p:txBody>
          <a:bodyPr>
            <a:normAutofit/>
          </a:bodyPr>
          <a:lstStyle/>
          <a:p>
            <a:r>
              <a:rPr lang="pl-PL" sz="1800" dirty="0"/>
              <a:t>Statyczne pobieranie próbek z partii transportowanych statkiem</a:t>
            </a:r>
            <a:br>
              <a:rPr lang="pl-PL" sz="1800" dirty="0"/>
            </a:br>
            <a:endParaRPr lang="pl-PL" sz="1800" dirty="0"/>
          </a:p>
        </p:txBody>
      </p:sp>
      <p:sp>
        <p:nvSpPr>
          <p:cNvPr id="3" name="Symbol zastępczy zawartości 2">
            <a:extLst>
              <a:ext uri="{FF2B5EF4-FFF2-40B4-BE49-F238E27FC236}">
                <a16:creationId xmlns:a16="http://schemas.microsoft.com/office/drawing/2014/main" id="{48AA1DFD-2BA4-0E56-F780-B897CEBA7865}"/>
              </a:ext>
            </a:extLst>
          </p:cNvPr>
          <p:cNvSpPr>
            <a:spLocks noGrp="1"/>
          </p:cNvSpPr>
          <p:nvPr>
            <p:ph idx="1"/>
          </p:nvPr>
        </p:nvSpPr>
        <p:spPr>
          <a:xfrm>
            <a:off x="1025525" y="1691605"/>
            <a:ext cx="8640382" cy="4680002"/>
          </a:xfrm>
        </p:spPr>
        <p:txBody>
          <a:bodyPr/>
          <a:lstStyle/>
          <a:p>
            <a:pPr marL="0" indent="0">
              <a:buNone/>
            </a:pPr>
            <a:r>
              <a:rPr lang="pl-PL" dirty="0"/>
              <a:t>W przypadku gdy pobieranie próbek odbywa się w sposób statyczny, należy zastosować procedurę przewidzianą dla miejsc składowania (silosów) dostępnych od góry (zob. N.5.1).</a:t>
            </a:r>
          </a:p>
          <a:p>
            <a:pPr marL="0" indent="0">
              <a:buNone/>
            </a:pPr>
            <a:r>
              <a:rPr lang="pl-PL" dirty="0"/>
              <a:t>Próbki muszą być pobierane z dostępnej części partii/ładowni (od góry). Liczbę próbek pierwotnych określa się poprzez uwzględnienie wielkości części objętej pobieraniem próbek.</a:t>
            </a:r>
          </a:p>
          <a:p>
            <a:pPr marL="0" indent="0">
              <a:buNone/>
            </a:pPr>
            <a:r>
              <a:rPr lang="pl-PL" b="1" dirty="0"/>
              <a:t> </a:t>
            </a:r>
            <a:endParaRPr lang="pl-PL" dirty="0"/>
          </a:p>
        </p:txBody>
      </p:sp>
      <p:sp>
        <p:nvSpPr>
          <p:cNvPr id="4" name="Symbol zastępczy numeru slajdu 3">
            <a:extLst>
              <a:ext uri="{FF2B5EF4-FFF2-40B4-BE49-F238E27FC236}">
                <a16:creationId xmlns:a16="http://schemas.microsoft.com/office/drawing/2014/main" id="{D9847E8A-92DD-744F-4234-52A28A688547}"/>
              </a:ext>
            </a:extLst>
          </p:cNvPr>
          <p:cNvSpPr>
            <a:spLocks noGrp="1"/>
          </p:cNvSpPr>
          <p:nvPr>
            <p:ph type="sldNum" sz="quarter" idx="10"/>
          </p:nvPr>
        </p:nvSpPr>
        <p:spPr/>
        <p:txBody>
          <a:bodyPr/>
          <a:lstStyle/>
          <a:p>
            <a:fld id="{EB4015AA-59F6-416B-87A6-8E3D940284E2}" type="slidenum">
              <a:rPr lang="pl-PL" smtClean="0"/>
              <a:pPr/>
              <a:t>97</a:t>
            </a:fld>
            <a:endParaRPr lang="pl-PL" dirty="0"/>
          </a:p>
        </p:txBody>
      </p:sp>
    </p:spTree>
    <p:extLst>
      <p:ext uri="{BB962C8B-B14F-4D97-AF65-F5344CB8AC3E}">
        <p14:creationId xmlns:p14="http://schemas.microsoft.com/office/powerpoint/2010/main" val="21785737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360A1657-9797-01F9-5560-BBC36EED6ECC}"/>
              </a:ext>
            </a:extLst>
          </p:cNvPr>
          <p:cNvSpPr>
            <a:spLocks noGrp="1"/>
          </p:cNvSpPr>
          <p:nvPr>
            <p:ph idx="1"/>
          </p:nvPr>
        </p:nvSpPr>
        <p:spPr>
          <a:xfrm>
            <a:off x="1025907" y="539477"/>
            <a:ext cx="8640382" cy="6120362"/>
          </a:xfrm>
        </p:spPr>
        <p:txBody>
          <a:bodyPr>
            <a:normAutofit fontScale="92500"/>
          </a:bodyPr>
          <a:lstStyle/>
          <a:p>
            <a:pPr marL="0" indent="0">
              <a:buNone/>
            </a:pPr>
            <a:r>
              <a:rPr lang="pl-PL" b="1" i="1" dirty="0"/>
              <a:t>Pobieranie próbek z silosów (łatwo) dostępnych od góry</a:t>
            </a:r>
            <a:endParaRPr lang="pl-PL" dirty="0"/>
          </a:p>
          <a:p>
            <a:pPr marL="0" indent="0">
              <a:buNone/>
            </a:pPr>
            <a:r>
              <a:rPr lang="pl-PL" dirty="0"/>
              <a:t>Próbki muszą być pobierane z dostępnej części partii. Liczbę próbek pierwotnych określa się poprzez uwzględnienie wielkości części objętej pobieraniem próbek.</a:t>
            </a:r>
          </a:p>
          <a:p>
            <a:pPr marL="0" indent="0">
              <a:buNone/>
            </a:pPr>
            <a:r>
              <a:rPr lang="pl-PL" b="1" i="1" dirty="0"/>
              <a:t>Pobieranie próbek z silosów niedostępnych od góry (silosów zamkniętych)</a:t>
            </a:r>
            <a:endParaRPr lang="pl-PL" dirty="0"/>
          </a:p>
          <a:p>
            <a:pPr marL="0" indent="0">
              <a:buNone/>
            </a:pPr>
            <a:r>
              <a:rPr lang="pl-PL" b="1" dirty="0"/>
              <a:t>Silosy niedostępne od góry (zamknięte) o wielkości &gt; 100 ton</a:t>
            </a:r>
            <a:endParaRPr lang="pl-PL" dirty="0"/>
          </a:p>
          <a:p>
            <a:pPr marL="0" indent="0">
              <a:buNone/>
            </a:pPr>
            <a:r>
              <a:rPr lang="pl-PL" dirty="0"/>
              <a:t>Pobieranie próbek żywności składowanej w takich silosach nie może odbywać się w sposób statyczny. W związku z tym, jeżeli z żywności składowanej w silosie muszą zostać pobrane próbki i nie ma możliwości przeniesienia partii, należy uzgodnić z podmiotem, że poinformuje on inspektora o tym, kiedy będzie miał miejsce częściowy lub całkowity rozładunek silosu, aby umożliwić pobranie próbek żywności będącej w ruchu.</a:t>
            </a:r>
          </a:p>
          <a:p>
            <a:pPr marL="0" indent="0">
              <a:buNone/>
            </a:pPr>
            <a:r>
              <a:rPr lang="pl-PL" b="1" dirty="0"/>
              <a:t>Silosy niedostępne od góry (zamknięte) o wielkości &lt; 100 ton</a:t>
            </a:r>
          </a:p>
          <a:p>
            <a:pPr marL="0" indent="0">
              <a:buNone/>
            </a:pPr>
            <a:r>
              <a:rPr lang="pl-PL" dirty="0"/>
              <a:t>W przeciwieństwie do przepisu w pkt N.1 (część objęta pobieraniem próbek wynosząca co najmniej 10 %) procedura pobierania próbek polega na umieszczeniu 50–100 kg w pojemniku i pobraniu z niego próbki. Wielkość próbki zbiorczej odpowiada wielkości całej partii, a liczba próbek pierwotnych odpowiada ilości żywności pobranej z silosu do pojemnika w celu pobrania próbek.</a:t>
            </a:r>
          </a:p>
          <a:p>
            <a:endParaRPr lang="pl-PL" dirty="0"/>
          </a:p>
        </p:txBody>
      </p:sp>
      <p:sp>
        <p:nvSpPr>
          <p:cNvPr id="4" name="Symbol zastępczy numeru slajdu 3">
            <a:extLst>
              <a:ext uri="{FF2B5EF4-FFF2-40B4-BE49-F238E27FC236}">
                <a16:creationId xmlns:a16="http://schemas.microsoft.com/office/drawing/2014/main" id="{55EA7E4F-187D-5602-8F4B-D9CDE8A69BE5}"/>
              </a:ext>
            </a:extLst>
          </p:cNvPr>
          <p:cNvSpPr>
            <a:spLocks noGrp="1"/>
          </p:cNvSpPr>
          <p:nvPr>
            <p:ph type="sldNum" sz="quarter" idx="10"/>
          </p:nvPr>
        </p:nvSpPr>
        <p:spPr/>
        <p:txBody>
          <a:bodyPr/>
          <a:lstStyle/>
          <a:p>
            <a:fld id="{EB4015AA-59F6-416B-87A6-8E3D940284E2}" type="slidenum">
              <a:rPr lang="pl-PL" smtClean="0"/>
              <a:pPr/>
              <a:t>98</a:t>
            </a:fld>
            <a:endParaRPr lang="pl-PL" dirty="0"/>
          </a:p>
        </p:txBody>
      </p:sp>
    </p:spTree>
    <p:extLst>
      <p:ext uri="{BB962C8B-B14F-4D97-AF65-F5344CB8AC3E}">
        <p14:creationId xmlns:p14="http://schemas.microsoft.com/office/powerpoint/2010/main" val="183920862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22AA8CE-E112-B7CB-A203-ED8F67ED34D3}"/>
              </a:ext>
            </a:extLst>
          </p:cNvPr>
          <p:cNvSpPr>
            <a:spLocks noGrp="1"/>
          </p:cNvSpPr>
          <p:nvPr>
            <p:ph type="title"/>
          </p:nvPr>
        </p:nvSpPr>
        <p:spPr/>
        <p:txBody>
          <a:bodyPr/>
          <a:lstStyle/>
          <a:p>
            <a:endParaRPr lang="pl-PL"/>
          </a:p>
        </p:txBody>
      </p:sp>
      <p:sp>
        <p:nvSpPr>
          <p:cNvPr id="3" name="Symbol zastępczy zawartości 2">
            <a:extLst>
              <a:ext uri="{FF2B5EF4-FFF2-40B4-BE49-F238E27FC236}">
                <a16:creationId xmlns:a16="http://schemas.microsoft.com/office/drawing/2014/main" id="{D0805EC8-99CA-1958-B1EA-44CE65D30BA6}"/>
              </a:ext>
            </a:extLst>
          </p:cNvPr>
          <p:cNvSpPr>
            <a:spLocks noGrp="1"/>
          </p:cNvSpPr>
          <p:nvPr>
            <p:ph idx="1"/>
          </p:nvPr>
        </p:nvSpPr>
        <p:spPr/>
        <p:txBody>
          <a:bodyPr/>
          <a:lstStyle/>
          <a:p>
            <a:pPr marL="0" indent="0">
              <a:buNone/>
            </a:pPr>
            <a:r>
              <a:rPr lang="pl-PL" b="1" dirty="0"/>
              <a:t>Pobieranie próbek z żywności luzem w dużych zamkniętych pojemnikach</a:t>
            </a:r>
          </a:p>
          <a:p>
            <a:pPr marL="0" indent="0">
              <a:buNone/>
            </a:pPr>
            <a:r>
              <a:rPr lang="pl-PL" dirty="0"/>
              <a:t>Próbki z takich partii mogą być często pobierane dopiero po rozładunku. W niektórych przypadkach rozładunek w miejscu przywozu lub kontroli nie jest możliwy, w związku z czym próbki powinny zostać pobrane w momencie rozładunku takich pojemników. Podmiot musi poinformować inspektora o miejscu i czasie rozładunku pojemników, aby umożliwić mu obecność.</a:t>
            </a:r>
          </a:p>
          <a:p>
            <a:endParaRPr lang="pl-PL" dirty="0"/>
          </a:p>
        </p:txBody>
      </p:sp>
      <p:sp>
        <p:nvSpPr>
          <p:cNvPr id="4" name="Symbol zastępczy numeru slajdu 3">
            <a:extLst>
              <a:ext uri="{FF2B5EF4-FFF2-40B4-BE49-F238E27FC236}">
                <a16:creationId xmlns:a16="http://schemas.microsoft.com/office/drawing/2014/main" id="{E8D743A3-0140-2703-AA82-5A4227EF3457}"/>
              </a:ext>
            </a:extLst>
          </p:cNvPr>
          <p:cNvSpPr>
            <a:spLocks noGrp="1"/>
          </p:cNvSpPr>
          <p:nvPr>
            <p:ph type="sldNum" sz="quarter" idx="10"/>
          </p:nvPr>
        </p:nvSpPr>
        <p:spPr/>
        <p:txBody>
          <a:bodyPr/>
          <a:lstStyle/>
          <a:p>
            <a:fld id="{EB4015AA-59F6-416B-87A6-8E3D940284E2}" type="slidenum">
              <a:rPr lang="pl-PL" smtClean="0"/>
              <a:pPr/>
              <a:t>99</a:t>
            </a:fld>
            <a:endParaRPr lang="pl-PL" dirty="0"/>
          </a:p>
        </p:txBody>
      </p:sp>
    </p:spTree>
    <p:extLst>
      <p:ext uri="{BB962C8B-B14F-4D97-AF65-F5344CB8AC3E}">
        <p14:creationId xmlns:p14="http://schemas.microsoft.com/office/powerpoint/2010/main" val="1065746221"/>
      </p:ext>
    </p:extLst>
  </p:cSld>
  <p:clrMapOvr>
    <a:masterClrMapping/>
  </p:clrMapOvr>
</p:sld>
</file>

<file path=ppt/theme/theme1.xml><?xml version="1.0" encoding="utf-8"?>
<a:theme xmlns:a="http://schemas.openxmlformats.org/drawingml/2006/main" name="Motyw pakietu Office">
  <a:themeElements>
    <a:clrScheme name="Niestandardowy 8">
      <a:dk1>
        <a:srgbClr val="000000"/>
      </a:dk1>
      <a:lt1>
        <a:srgbClr val="FFFFFF"/>
      </a:lt1>
      <a:dk2>
        <a:srgbClr val="002073"/>
      </a:dk2>
      <a:lt2>
        <a:srgbClr val="FFFFFF"/>
      </a:lt2>
      <a:accent1>
        <a:srgbClr val="003399"/>
      </a:accent1>
      <a:accent2>
        <a:srgbClr val="A6D3FF"/>
      </a:accent2>
      <a:accent3>
        <a:srgbClr val="FFD618"/>
      </a:accent3>
      <a:accent4>
        <a:srgbClr val="0051B0"/>
      </a:accent4>
      <a:accent5>
        <a:srgbClr val="6BB1E2"/>
      </a:accent5>
      <a:accent6>
        <a:srgbClr val="FFE60B"/>
      </a:accent6>
      <a:hlink>
        <a:srgbClr val="0563C1"/>
      </a:hlink>
      <a:folHlink>
        <a:srgbClr val="954F72"/>
      </a:folHlink>
    </a:clrScheme>
    <a:fontScheme name="Motyw pakietu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yw pakietu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ja1" id="{436F5452-C95B-4D43-A1C6-1CA5BE69C951}" vid="{ABE25C27-1E66-47F3-AA86-B88226738C33}"/>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Prezentacja z numerem strony</Template>
  <TotalTime>2411</TotalTime>
  <Words>9214</Words>
  <Application>Microsoft Office PowerPoint</Application>
  <PresentationFormat>Niestandardowy</PresentationFormat>
  <Paragraphs>701</Paragraphs>
  <Slides>107</Slides>
  <Notes>3</Notes>
  <HiddenSlides>0</HiddenSlides>
  <MMClips>0</MMClips>
  <ScaleCrop>false</ScaleCrop>
  <HeadingPairs>
    <vt:vector size="8" baseType="variant">
      <vt:variant>
        <vt:lpstr>Używane czcionki</vt:lpstr>
      </vt:variant>
      <vt:variant>
        <vt:i4>6</vt:i4>
      </vt:variant>
      <vt:variant>
        <vt:lpstr>Motyw</vt:lpstr>
      </vt:variant>
      <vt:variant>
        <vt:i4>1</vt:i4>
      </vt:variant>
      <vt:variant>
        <vt:lpstr>Osadzone serwery OLE</vt:lpstr>
      </vt:variant>
      <vt:variant>
        <vt:i4>2</vt:i4>
      </vt:variant>
      <vt:variant>
        <vt:lpstr>Tytuły slajdów</vt:lpstr>
      </vt:variant>
      <vt:variant>
        <vt:i4>107</vt:i4>
      </vt:variant>
    </vt:vector>
  </HeadingPairs>
  <TitlesOfParts>
    <vt:vector size="116" baseType="lpstr">
      <vt:lpstr>Arial</vt:lpstr>
      <vt:lpstr>Calibri</vt:lpstr>
      <vt:lpstr>Comic Sans MS</vt:lpstr>
      <vt:lpstr>Open Sans</vt:lpstr>
      <vt:lpstr>Times New Roman</vt:lpstr>
      <vt:lpstr>Wingdings</vt:lpstr>
      <vt:lpstr>Motyw pakietu Office</vt:lpstr>
      <vt:lpstr>Dokument</vt:lpstr>
      <vt:lpstr>Arkusz</vt:lpstr>
      <vt:lpstr>Szkolenie realizowane w ramach projektu FERS.01.13-IP.07-0005/24 pn: „Podniesienie kompetencji pracowników i pracowniczek Państwowej Inspekcji Sanitarnej w zakresie bezpieczeństwa żywności i żywienia, higieny środowiska oraz higieny radiacyjnej”  Dofinansowanie projektu z UE: 2 927 147,78 PLN</vt:lpstr>
      <vt:lpstr>Wymagania ogóle pobierania próbek żywności oraz mikotoksyn</vt:lpstr>
      <vt:lpstr>Podstawowe pojęcia</vt:lpstr>
      <vt:lpstr>Podstawowe pojęcia</vt:lpstr>
      <vt:lpstr>Podstawowe pojęcia</vt:lpstr>
      <vt:lpstr>Zasadnicze czynniki warunkujące reprezentatywność próbki </vt:lpstr>
      <vt:lpstr>Czynniki mające wpływ na reprezentatywność</vt:lpstr>
      <vt:lpstr>Czynniki mające wpływ na skład próbki</vt:lpstr>
      <vt:lpstr>Cel stworzenia planu pobierania próbki</vt:lpstr>
      <vt:lpstr>Dygresja   Chemia analityczna w świetle współczesnej metodologii nauk przyrodniczych</vt:lpstr>
      <vt:lpstr>Prezentacja programu PowerPoint</vt:lpstr>
      <vt:lpstr>Dokładność/Precyzja</vt:lpstr>
      <vt:lpstr>Źródła zmienności w typowym procesie analitycznym</vt:lpstr>
      <vt:lpstr>Ogólne wytyczne pobierania próbek CAC/GL 50/2004 Komisja Kodeksu Żywnościowego KKŻ/FAO/WHO  ds. Metod Analiz i Pobierania Próbek </vt:lpstr>
      <vt:lpstr>PN-ISO 2859: Kontrola wyrywkowa wg oceny alternatywnej</vt:lpstr>
      <vt:lpstr>Jak się tworzy plany pobierania próbek?</vt:lpstr>
      <vt:lpstr>Plan pobierania próbek - jak to jest po kolei? Na przykładzie mikotoksyn</vt:lpstr>
      <vt:lpstr>Aflatoksyny (AF)</vt:lpstr>
      <vt:lpstr>Występowanie AF</vt:lpstr>
      <vt:lpstr>Działanie szkodliwe AF</vt:lpstr>
      <vt:lpstr>L. Lewis et all.: Aflatoxin Contamination of Commercial Maize Products during an Outbreak of Acute Aflatoxicosis in Eastern and Central Kenya. Environ Health Perspect 113: 1763-1767 (2005) </vt:lpstr>
      <vt:lpstr>Powstawanie mikotosyn</vt:lpstr>
      <vt:lpstr>Prezentacja programu PowerPoint</vt:lpstr>
      <vt:lpstr>Rozmieszczenie zanieczyszczenia w żywności - metale</vt:lpstr>
      <vt:lpstr>ROZPORZĄDZENIE KOMISJI (UE) 2023/915 z dnia 25 kwietnia 2023 r. w sprawie najwyższych dopuszczalnych poziomów niektórych zanieczyszczeń w żywności oraz uchylające rozporządzenie (WE) nr 1881/2006  (Dz.U. L 119 z 5.5.2023, s. 103)      👉 https://eur-lex.europa.eu/ </vt:lpstr>
      <vt:lpstr>👉 Aktualność dokumentów !!! </vt:lpstr>
      <vt:lpstr>Wymagania – bardzo niskie poziomy!!!</vt:lpstr>
      <vt:lpstr>Prezentacja programu PowerPoint</vt:lpstr>
      <vt:lpstr>Rozkład zanieczyszczenia aflatoksynami 6 partii, 10 próbek , kukurydza </vt:lpstr>
      <vt:lpstr>Zmienność wynikająca z każdego etapu analizy  👉 10 ng aflatoksyny/g  kukurydzy</vt:lpstr>
      <vt:lpstr>Zmienność wynikająca z każdego etapu analizy  👉 10 000 ng aflatoksyny/g  kukurydzy</vt:lpstr>
      <vt:lpstr>Krzywa charakterystyki oceny planu pobierania próbek </vt:lpstr>
      <vt:lpstr>Współczynnik zmienności dla pobierania próbek, przygotowania próbek i analizy (AF, kukurydza)</vt:lpstr>
      <vt:lpstr>Krzywa charakterystyki oceny planu pobierania próbek – aflatoksyny / kukurydza</vt:lpstr>
      <vt:lpstr>Krzywa charakterystyki oceny planu pobierania próbek – fumonizyny/ kukurydza</vt:lpstr>
      <vt:lpstr>Pobieranie i analiza próbek </vt:lpstr>
      <vt:lpstr>Mikrobiologia żywności</vt:lpstr>
      <vt:lpstr>Mikrobiologia żywności</vt:lpstr>
      <vt:lpstr>Prezentacja programu PowerPoint</vt:lpstr>
      <vt:lpstr>Mikrobiologia żywności </vt:lpstr>
      <vt:lpstr>Mikrobiologia żywności</vt:lpstr>
      <vt:lpstr>Mikrobiologia żywności </vt:lpstr>
      <vt:lpstr>Mikrobiologia żywności</vt:lpstr>
      <vt:lpstr>Prezentacja programu PowerPoint</vt:lpstr>
      <vt:lpstr>POBIERANIE PRÓBEK W KIERUNKU ANALIZY MIKOTOKSYN</vt:lpstr>
      <vt:lpstr>Dlaczego taki przepis?</vt:lpstr>
      <vt:lpstr>Pobieranie i analiza próbek dokumenty dodatkowe</vt:lpstr>
      <vt:lpstr>Definicje dotyczące probkobrania (art. 1)</vt:lpstr>
      <vt:lpstr>Artykuł 2 </vt:lpstr>
      <vt:lpstr>ZAŁĄCZNIK I - Metody pobierania próbek do celów kontroli poziomów mikotoksyn w żywności</vt:lpstr>
      <vt:lpstr>ZAŁĄCZNIK I - Metody pobierania próbek do celów kontroli poziomów mikotoksyn w żywności</vt:lpstr>
      <vt:lpstr>Uwaga – załącznik II</vt:lpstr>
      <vt:lpstr>Załącznik I cd.</vt:lpstr>
      <vt:lpstr>Wytyczne KE</vt:lpstr>
      <vt:lpstr> Kontrpróbki </vt:lpstr>
      <vt:lpstr>Kontrpróbki cd</vt:lpstr>
      <vt:lpstr>Pobieranie kontrpróbki</vt:lpstr>
      <vt:lpstr>Pobieranie kontrpróbki</vt:lpstr>
      <vt:lpstr>Prezentacja programu PowerPoint</vt:lpstr>
      <vt:lpstr>Różne rodzaje partii </vt:lpstr>
      <vt:lpstr>👉 Uwaga !!!</vt:lpstr>
      <vt:lpstr>CZĘŚĆ II METODY POBIERANIA PRÓBEK (1)</vt:lpstr>
      <vt:lpstr>CZĘŚĆ II METODY POBIERANIA PRÓBEK (2)</vt:lpstr>
      <vt:lpstr>👉 Uwaga</vt:lpstr>
      <vt:lpstr>METODA POBIERANIA PRÓBEK ZBOŻA, NASION OLEISTYCH INNYCH NIŻ ORZESZKI ZIEMNE, PRODUKTÓW ZBOŻOWYCH I PRODUKTÓW Z NASION OLEISTYCH INNYCH NIŻ PRODUKTY Z ORZESZKÓW ZIEMNYCH</vt:lpstr>
      <vt:lpstr>Prezentacja programu PowerPoint</vt:lpstr>
      <vt:lpstr>Prezentacja programu PowerPoint</vt:lpstr>
      <vt:lpstr>Metoda pobierania próbek zbóż, nasion oleistych innych niż orzeszki ziemne, produktów ze zbóż i produktów z nasion oleistych innych niż produkty z orzeszków ziemnych, dla partii ≥ 50 ton</vt:lpstr>
      <vt:lpstr>Metoda pobierania próbek zbóż, nasion oleistych innych niż orzeszki ziemne, produktów ze zbóż i produktów z nasion oleistych innych niż produkty z orzeszków ziemnych, dla partii &lt; 50 ton</vt:lpstr>
      <vt:lpstr>Prezentacja programu PowerPoint</vt:lpstr>
      <vt:lpstr> Pobieranie próbek na etapie obrotu detalicznego </vt:lpstr>
      <vt:lpstr>Kontrola pod kątem sklerot sporyszu </vt:lpstr>
      <vt:lpstr>Kontrola pod kątem mikotoksyn </vt:lpstr>
      <vt:lpstr>METODA POBIERANIA PRÓBEK SUSZONYCH FIG I PRODUKTÓW POCHODNYCH/PRZETWORZONYCH</vt:lpstr>
      <vt:lpstr>Figi cd</vt:lpstr>
      <vt:lpstr>Prezentacja programu PowerPoint</vt:lpstr>
      <vt:lpstr>Metoda pobierania próbek suszonych fig (partie ≥ 15 ton) </vt:lpstr>
      <vt:lpstr>Metoda pobierania próbek suszonych fig (partie &lt; 15 ton) </vt:lpstr>
      <vt:lpstr>Prezentacja programu PowerPoint</vt:lpstr>
      <vt:lpstr>Metoda pobierania próbek produktów pochodnych/przetworzonych i żywności wieloskładnikowej </vt:lpstr>
      <vt:lpstr>Prezentacja programu PowerPoint</vt:lpstr>
      <vt:lpstr>Prezentacja programu PowerPoint</vt:lpstr>
      <vt:lpstr>Prezentacja programu PowerPoint</vt:lpstr>
      <vt:lpstr>METODA POBIERANIA PRÓBEK ORZESZKÓW ZIEMNYCH (ORZECHÓW ARACHIDOWYCH), PESTEK MORELI, ORZECHÓW Z DRZEW ORZECHOWYCH I SUSZONYCH PRZYPRAW O DUŻYCH ROZMIARACH CZĄSTEK ORAZ PRODUKTÓW POCHODNYCH/PRZETWORZONYCH (ISTOTNE ELEMENTY)</vt:lpstr>
      <vt:lpstr>Prezentacja programu PowerPoint</vt:lpstr>
      <vt:lpstr>Szczególna metoda pobierania próbek orzeszków ziemnych (orzechów arachidowych), pestek moreli, orzechów z drzew orzechowych i suszonych przypraw o dużych rozmiarach cząstek oraz produktów pochodnych/przetworzonych oferowanych do sprzedaży w opakowaniach próżniowych </vt:lpstr>
      <vt:lpstr>METODA POBIERANIA PRÓBEK MLEKA I PRZETWORÓW MLECZNYCH; PREPARATÓW DO POCZĄTKOWEGO ŻYWIENIA NIEMOWLĄT, PREPARATÓW DO DALSZEGO ŻYWIENIA NIEMOWLĄT, ŻYWNOŚCI SPECJALNEGO PRZEZNACZENIA MEDYCZNEGO PRZEZNACZONEJ DLA NIEMOWLĄT I MAŁYCH DZIECI ORAZ PREPARATÓW DO ŻYWIENIA MAŁYCH DZIECI</vt:lpstr>
      <vt:lpstr>Prezentacja programu PowerPoint</vt:lpstr>
      <vt:lpstr>Prezentacja programu PowerPoint</vt:lpstr>
      <vt:lpstr>Statyczne pobieranie próbek</vt:lpstr>
      <vt:lpstr>Statyczne  pobieranie probek</vt:lpstr>
      <vt:lpstr>Dynamiczne pobranie próbek</vt:lpstr>
      <vt:lpstr>METODA POBIERANIA PRÓBEK W PRZYPADKU BARDZO DUŻYCH PARTII LUB PARTII SKŁADOWANYCH LUB TRANSPORTOWANYCH W SPOSÓB POWODUJĄCY, ŻE POBIERANIE PRÓBEK Z CAŁEJ PARTII NIE JEST MOŻLIWE</vt:lpstr>
      <vt:lpstr>Prezentacja programu PowerPoint</vt:lpstr>
      <vt:lpstr>Liczba próbek pierwotnych, które należy pobrać w przypadku bardzo dużych partii </vt:lpstr>
      <vt:lpstr>Dynamiczne pobieranie próbek z dużych partii transportowanych statkiem </vt:lpstr>
      <vt:lpstr>Statyczne pobieranie próbek z partii transportowanych statkiem </vt:lpstr>
      <vt:lpstr>Prezentacja programu PowerPoint</vt:lpstr>
      <vt:lpstr>Prezentacja programu PowerPoint</vt:lpstr>
      <vt:lpstr>https://food.ec.europa.eu/system/files/2016-10/cs_contaminants_sampling_guidance-sampling-final_en.pdf</vt:lpstr>
      <vt:lpstr>Prezentacja programu PowerPoint</vt:lpstr>
      <vt:lpstr>Wytyczne dotyczące pobierania próbek z dużych partii - silos</vt:lpstr>
      <vt:lpstr>Sprzęt do pobierania próbek i próbki pierwotne </vt:lpstr>
      <vt:lpstr>Piśmiennictwo</vt:lpstr>
      <vt:lpstr>!!!Uwaga!!! !!!Tylko na tym kursie!!! Omówienie  Rozporządzenia Wykonawczego Komisji (UE) 2023/2783 z dnia 14 grudnia 2023 r. ustanawiające metody pobierania próbek i przeprowadzania analiz do celów kontroli poziomów toksyn roślinnych w żywności i uchylające rozporządzenie (UE) 2015/705  W PAKIECIE!!!</vt:lpstr>
      <vt:lpstr>Prezentacja programu PowerPoint</vt:lpstr>
      <vt:lpstr>Dziękuję za uwagę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Sowiński Piotr</dc:creator>
  <cp:lastModifiedBy>GIS - Izabela Czyżewska</cp:lastModifiedBy>
  <cp:revision>17</cp:revision>
  <dcterms:created xsi:type="dcterms:W3CDTF">2022-06-22T09:40:44Z</dcterms:created>
  <dcterms:modified xsi:type="dcterms:W3CDTF">2025-09-11T05:30:19Z</dcterms:modified>
</cp:coreProperties>
</file>