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8"/>
  </p:notesMasterIdLst>
  <p:sldIdLst>
    <p:sldId id="256" r:id="rId2"/>
    <p:sldId id="265" r:id="rId3"/>
    <p:sldId id="306" r:id="rId4"/>
    <p:sldId id="462" r:id="rId5"/>
    <p:sldId id="308" r:id="rId6"/>
    <p:sldId id="463" r:id="rId7"/>
    <p:sldId id="307" r:id="rId8"/>
    <p:sldId id="378" r:id="rId9"/>
    <p:sldId id="275" r:id="rId10"/>
    <p:sldId id="309" r:id="rId11"/>
    <p:sldId id="310" r:id="rId12"/>
    <p:sldId id="311" r:id="rId13"/>
    <p:sldId id="313" r:id="rId14"/>
    <p:sldId id="314" r:id="rId15"/>
    <p:sldId id="315" r:id="rId16"/>
    <p:sldId id="317" r:id="rId17"/>
    <p:sldId id="318" r:id="rId18"/>
    <p:sldId id="316" r:id="rId19"/>
    <p:sldId id="319" r:id="rId20"/>
    <p:sldId id="320" r:id="rId21"/>
    <p:sldId id="379" r:id="rId22"/>
    <p:sldId id="380" r:id="rId23"/>
    <p:sldId id="312" r:id="rId24"/>
    <p:sldId id="467" r:id="rId25"/>
    <p:sldId id="468" r:id="rId26"/>
    <p:sldId id="466" r:id="rId27"/>
    <p:sldId id="321" r:id="rId28"/>
    <p:sldId id="322" r:id="rId29"/>
    <p:sldId id="323" r:id="rId30"/>
    <p:sldId id="324" r:id="rId31"/>
    <p:sldId id="325" r:id="rId32"/>
    <p:sldId id="469" r:id="rId33"/>
    <p:sldId id="326" r:id="rId34"/>
    <p:sldId id="327" r:id="rId35"/>
    <p:sldId id="458" r:id="rId36"/>
    <p:sldId id="459" r:id="rId37"/>
    <p:sldId id="328" r:id="rId38"/>
    <p:sldId id="330" r:id="rId39"/>
    <p:sldId id="331" r:id="rId40"/>
    <p:sldId id="332" r:id="rId41"/>
    <p:sldId id="333" r:id="rId42"/>
    <p:sldId id="335" r:id="rId43"/>
    <p:sldId id="365" r:id="rId44"/>
    <p:sldId id="366" r:id="rId45"/>
    <p:sldId id="337" r:id="rId46"/>
    <p:sldId id="339" r:id="rId47"/>
    <p:sldId id="340" r:id="rId48"/>
    <p:sldId id="368" r:id="rId49"/>
    <p:sldId id="341" r:id="rId50"/>
    <p:sldId id="370" r:id="rId51"/>
    <p:sldId id="371" r:id="rId52"/>
    <p:sldId id="465" r:id="rId53"/>
    <p:sldId id="464" r:id="rId54"/>
    <p:sldId id="461" r:id="rId55"/>
    <p:sldId id="450" r:id="rId56"/>
    <p:sldId id="452" r:id="rId57"/>
    <p:sldId id="453" r:id="rId58"/>
    <p:sldId id="454" r:id="rId59"/>
    <p:sldId id="455" r:id="rId60"/>
    <p:sldId id="456" r:id="rId61"/>
    <p:sldId id="457" r:id="rId62"/>
    <p:sldId id="372" r:id="rId63"/>
    <p:sldId id="451" r:id="rId64"/>
    <p:sldId id="448" r:id="rId65"/>
    <p:sldId id="449" r:id="rId66"/>
    <p:sldId id="447" r:id="rId67"/>
    <p:sldId id="374" r:id="rId68"/>
    <p:sldId id="375" r:id="rId69"/>
    <p:sldId id="376" r:id="rId70"/>
    <p:sldId id="377" r:id="rId71"/>
    <p:sldId id="383" r:id="rId72"/>
    <p:sldId id="381" r:id="rId73"/>
    <p:sldId id="386" r:id="rId74"/>
    <p:sldId id="387" r:id="rId75"/>
    <p:sldId id="388" r:id="rId76"/>
    <p:sldId id="390" r:id="rId77"/>
    <p:sldId id="391" r:id="rId78"/>
    <p:sldId id="392" r:id="rId79"/>
    <p:sldId id="393" r:id="rId80"/>
    <p:sldId id="418" r:id="rId81"/>
    <p:sldId id="395" r:id="rId82"/>
    <p:sldId id="397" r:id="rId83"/>
    <p:sldId id="419" r:id="rId84"/>
    <p:sldId id="394" r:id="rId85"/>
    <p:sldId id="420" r:id="rId86"/>
    <p:sldId id="398" r:id="rId87"/>
    <p:sldId id="422" r:id="rId88"/>
    <p:sldId id="423" r:id="rId89"/>
    <p:sldId id="470" r:id="rId90"/>
    <p:sldId id="471" r:id="rId91"/>
    <p:sldId id="421" r:id="rId92"/>
    <p:sldId id="424" r:id="rId93"/>
    <p:sldId id="425" r:id="rId94"/>
    <p:sldId id="426" r:id="rId95"/>
    <p:sldId id="472" r:id="rId96"/>
    <p:sldId id="427" r:id="rId97"/>
    <p:sldId id="428" r:id="rId98"/>
    <p:sldId id="430" r:id="rId99"/>
    <p:sldId id="431" r:id="rId100"/>
    <p:sldId id="402" r:id="rId101"/>
    <p:sldId id="432" r:id="rId102"/>
    <p:sldId id="434" r:id="rId103"/>
    <p:sldId id="435" r:id="rId104"/>
    <p:sldId id="436" r:id="rId105"/>
    <p:sldId id="433" r:id="rId106"/>
    <p:sldId id="437" r:id="rId107"/>
    <p:sldId id="438" r:id="rId108"/>
    <p:sldId id="439" r:id="rId109"/>
    <p:sldId id="440" r:id="rId110"/>
    <p:sldId id="441" r:id="rId111"/>
    <p:sldId id="443" r:id="rId112"/>
    <p:sldId id="442" r:id="rId113"/>
    <p:sldId id="444" r:id="rId114"/>
    <p:sldId id="445" r:id="rId115"/>
    <p:sldId id="473" r:id="rId116"/>
    <p:sldId id="405" r:id="rId117"/>
    <p:sldId id="475" r:id="rId118"/>
    <p:sldId id="476" r:id="rId119"/>
    <p:sldId id="477" r:id="rId120"/>
    <p:sldId id="474" r:id="rId121"/>
    <p:sldId id="478" r:id="rId122"/>
    <p:sldId id="480" r:id="rId123"/>
    <p:sldId id="406" r:id="rId124"/>
    <p:sldId id="481" r:id="rId125"/>
    <p:sldId id="482" r:id="rId126"/>
    <p:sldId id="483" r:id="rId127"/>
    <p:sldId id="409" r:id="rId128"/>
    <p:sldId id="485" r:id="rId129"/>
    <p:sldId id="486" r:id="rId130"/>
    <p:sldId id="412" r:id="rId131"/>
    <p:sldId id="487" r:id="rId132"/>
    <p:sldId id="416" r:id="rId133"/>
    <p:sldId id="489" r:id="rId134"/>
    <p:sldId id="490" r:id="rId135"/>
    <p:sldId id="491" r:id="rId136"/>
    <p:sldId id="492" r:id="rId137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90" y="102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pPr/>
              <a:t>22.09.2025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xmlns="" id="{A63EBD56-4A88-4F5C-BEAF-A33740721C44}"/>
              </a:ext>
            </a:extLst>
          </p:cNvPr>
          <p:cNvSpPr/>
          <p:nvPr userDrawn="1"/>
        </p:nvSpPr>
        <p:spPr>
          <a:xfrm>
            <a:off x="1026613" y="1973818"/>
            <a:ext cx="8639675" cy="432638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xmlns="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xmlns="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60" y="1973818"/>
            <a:ext cx="3959225" cy="72009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xmlns="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2" y="540402"/>
            <a:ext cx="1080000" cy="1080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xmlns="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88" y="540402"/>
            <a:ext cx="1080000" cy="10800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xmlns="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44" y="540402"/>
            <a:ext cx="1080000" cy="1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xmlns="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xmlns="" id="{F8E39A3A-22D6-B8ED-2F58-16F69704FFAA}"/>
              </a:ext>
            </a:extLst>
          </p:cNvPr>
          <p:cNvSpPr/>
          <p:nvPr userDrawn="1"/>
        </p:nvSpPr>
        <p:spPr>
          <a:xfrm>
            <a:off x="2465388" y="4500563"/>
            <a:ext cx="8226426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xmlns="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pic>
        <p:nvPicPr>
          <p:cNvPr id="7" name="Obraz 6" descr="Obraz zawierający tekst&#10;&#10;Opis wygenerowany automatycznie">
            <a:extLst>
              <a:ext uri="{FF2B5EF4-FFF2-40B4-BE49-F238E27FC236}">
                <a16:creationId xmlns:a16="http://schemas.microsoft.com/office/drawing/2014/main" xmlns="" id="{3B4B8A84-3D08-244B-BF5B-6E361D1A74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500563"/>
            <a:ext cx="3959225" cy="72009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pic>
        <p:nvPicPr>
          <p:cNvPr id="8" name="Obraz 7" descr="znak Funduszy Europejskich">
            <a:extLst>
              <a:ext uri="{FF2B5EF4-FFF2-40B4-BE49-F238E27FC236}">
                <a16:creationId xmlns:a16="http://schemas.microsoft.com/office/drawing/2014/main" xmlns="" id="{BFD80FA4-66E0-3049-A92A-085F431CEB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9" name="Obraz 8" descr="flaga Unii Europejskie z dopiskiem dofinansowane przez Unię Europejską">
            <a:extLst>
              <a:ext uri="{FF2B5EF4-FFF2-40B4-BE49-F238E27FC236}">
                <a16:creationId xmlns:a16="http://schemas.microsoft.com/office/drawing/2014/main" xmlns="" id="{695F0183-048A-AF46-A850-8C265BFACC2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0" name="Obraz 9" descr="barwy RP">
            <a:extLst>
              <a:ext uri="{FF2B5EF4-FFF2-40B4-BE49-F238E27FC236}">
                <a16:creationId xmlns:a16="http://schemas.microsoft.com/office/drawing/2014/main" xmlns="" id="{875F5C9C-57CB-134D-A405-3BC05A23D8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2"/>
          <p:cNvSpPr>
            <a:spLocks noGrp="1"/>
          </p:cNvSpPr>
          <p:nvPr>
            <p:ph idx="13"/>
          </p:nvPr>
        </p:nvSpPr>
        <p:spPr>
          <a:xfrm>
            <a:off x="612552" y="2226594"/>
            <a:ext cx="9395687" cy="4780106"/>
          </a:xfrm>
          <a:prstGeom prst="rect">
            <a:avLst/>
          </a:prstGeom>
        </p:spPr>
        <p:txBody>
          <a:bodyPr/>
          <a:lstStyle>
            <a:lvl1pPr marL="438020" indent="-438020" algn="l">
              <a:buFont typeface="Arial" panose="020B0604020202020204" pitchFamily="34" charset="0"/>
              <a:buChar char="•"/>
              <a:defRPr sz="2600" b="0">
                <a:solidFill>
                  <a:srgbClr val="35387F"/>
                </a:solidFill>
              </a:defRPr>
            </a:lvl1pPr>
            <a:lvl2pPr marL="584027" indent="0" algn="l">
              <a:buNone/>
              <a:defRPr sz="2600" b="0"/>
            </a:lvl2pPr>
            <a:lvl3pPr marL="1168055" indent="0" algn="l">
              <a:buNone/>
              <a:defRPr sz="2600" b="0"/>
            </a:lvl3pPr>
            <a:lvl4pPr marL="1752082" indent="0" algn="l">
              <a:buNone/>
              <a:defRPr sz="2600" b="0"/>
            </a:lvl4pPr>
            <a:lvl5pPr marL="2336109" indent="0" algn="l">
              <a:buNone/>
              <a:defRPr sz="2600" b="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0"/>
            <a:r>
              <a:rPr lang="pl-PL" dirty="0"/>
              <a:t>Drugi poziom</a:t>
            </a:r>
          </a:p>
          <a:p>
            <a:pPr lvl="0"/>
            <a:r>
              <a:rPr lang="pl-PL" dirty="0"/>
              <a:t>Trzeci poziom</a:t>
            </a:r>
          </a:p>
          <a:p>
            <a:pPr lvl="0"/>
            <a:r>
              <a:rPr lang="pl-PL" dirty="0"/>
              <a:t>Czwarty poziom</a:t>
            </a:r>
          </a:p>
          <a:p>
            <a:pPr lvl="0"/>
            <a:r>
              <a:rPr lang="pl-PL" dirty="0"/>
              <a:t>Piąty poziom</a:t>
            </a:r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9711730" y="7208524"/>
            <a:ext cx="668238" cy="403649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fld id="{D9BB9B20-3669-4E1C-831B-A75501958C0E}" type="slidenum">
              <a:rPr lang="pl-PL" smtClean="0"/>
              <a:pPr/>
              <a:t>‹#›</a:t>
            </a:fld>
            <a:r>
              <a:rPr lang="pl-PL"/>
              <a:t> </a:t>
            </a:r>
            <a:endParaRPr lang="pl-PL" dirty="0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xmlns="" id="{95F1F9F5-47EA-4437-80CC-A5686E95B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2835" y="438275"/>
            <a:ext cx="7607285" cy="745278"/>
          </a:xfrm>
          <a:prstGeom prst="rect">
            <a:avLst/>
          </a:prstGeom>
        </p:spPr>
        <p:txBody>
          <a:bodyPr/>
          <a:lstStyle>
            <a:lvl1pPr algn="ctr">
              <a:defRPr sz="3100" b="1">
                <a:solidFill>
                  <a:srgbClr val="35387F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377007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xmlns="" id="{A63EBD56-4A88-4F5C-BEAF-A33740721C44}"/>
              </a:ext>
            </a:extLst>
          </p:cNvPr>
          <p:cNvSpPr/>
          <p:nvPr userDrawn="1"/>
        </p:nvSpPr>
        <p:spPr>
          <a:xfrm>
            <a:off x="1025525" y="1983572"/>
            <a:ext cx="8640763" cy="4316627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xmlns="" id="{48CDFE25-4437-7188-EA7B-7D9DAD5022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0"/>
            <a:ext cx="4986337" cy="26939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xmlns="" id="{49D1ECBE-9DB2-9B2A-CE8F-84EF95EA48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1983572"/>
            <a:ext cx="3959225" cy="720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 anchor="t" anchorCtr="0"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5356" y="540402"/>
            <a:ext cx="1799844" cy="349114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xmlns="" id="{500FFCFA-D3A4-40A4-E76C-9957554724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j z dopiskiem dofinansowane przez Unię Europejską">
            <a:extLst>
              <a:ext uri="{FF2B5EF4-FFF2-40B4-BE49-F238E27FC236}">
                <a16:creationId xmlns:a16="http://schemas.microsoft.com/office/drawing/2014/main" xmlns="" id="{DC91A070-16DB-C0E1-0B7B-93924541A6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xmlns="" id="{AB280FEF-799B-B9CA-10D2-815DA71DA23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" y="1244366"/>
            <a:ext cx="381000" cy="381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xmlns="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545866"/>
            <a:ext cx="381000" cy="3810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xmlns="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11" y="1244366"/>
            <a:ext cx="381000" cy="3810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xmlns="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86" y="538288"/>
            <a:ext cx="381000" cy="3810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xmlns="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25" y="545866"/>
            <a:ext cx="381000" cy="3810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xmlns="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93" y="1254829"/>
            <a:ext cx="381000" cy="381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xmlns="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543567"/>
            <a:ext cx="381000" cy="3810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xmlns="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018" y="535269"/>
            <a:ext cx="381000" cy="3810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xmlns="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256" y="531095"/>
            <a:ext cx="381000" cy="3810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xmlns="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802" y="1251987"/>
            <a:ext cx="381000" cy="3810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xmlns="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1250549"/>
            <a:ext cx="381000" cy="3810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xmlns="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37" y="1250549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16">
            <a:extLst>
              <a:ext uri="{FF2B5EF4-FFF2-40B4-BE49-F238E27FC236}">
                <a16:creationId xmlns:a16="http://schemas.microsoft.com/office/drawing/2014/main" xmlns="" id="{69383BDA-94B1-6FB6-27E3-0CC3DEDF5A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xmlns="" id="{38965D1A-9BC8-2AB7-6B73-C2BBDA5D66AA}"/>
              </a:ext>
            </a:extLst>
          </p:cNvPr>
          <p:cNvSpPr/>
          <p:nvPr userDrawn="1"/>
        </p:nvSpPr>
        <p:spPr>
          <a:xfrm>
            <a:off x="2825750" y="4500563"/>
            <a:ext cx="6840538" cy="17996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66444" y="539750"/>
            <a:ext cx="1799844" cy="36672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800"/>
              </a:lnSpc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logo Funduszy Europejskich">
            <a:extLst>
              <a:ext uri="{FF2B5EF4-FFF2-40B4-BE49-F238E27FC236}">
                <a16:creationId xmlns:a16="http://schemas.microsoft.com/office/drawing/2014/main" xmlns="" id="{70B23A41-17AB-76D8-3EFE-38FC22C5B5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0" y="6371047"/>
            <a:ext cx="1621258" cy="949192"/>
          </a:xfrm>
          <a:prstGeom prst="rect">
            <a:avLst/>
          </a:prstGeom>
        </p:spPr>
      </p:pic>
      <p:pic>
        <p:nvPicPr>
          <p:cNvPr id="10" name="Obraz 9" descr="flaga Unii Europejskie z dopiskiem dofinansowane przez Unię Europejską">
            <a:extLst>
              <a:ext uri="{FF2B5EF4-FFF2-40B4-BE49-F238E27FC236}">
                <a16:creationId xmlns:a16="http://schemas.microsoft.com/office/drawing/2014/main" xmlns="" id="{E8AB2AB5-3131-C310-7606-6899798511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00" y="6371047"/>
            <a:ext cx="2633371" cy="949192"/>
          </a:xfrm>
          <a:prstGeom prst="rect">
            <a:avLst/>
          </a:prstGeom>
        </p:spPr>
      </p:pic>
      <p:pic>
        <p:nvPicPr>
          <p:cNvPr id="12" name="Obraz 11" descr="barwy RP">
            <a:extLst>
              <a:ext uri="{FF2B5EF4-FFF2-40B4-BE49-F238E27FC236}">
                <a16:creationId xmlns:a16="http://schemas.microsoft.com/office/drawing/2014/main" xmlns="" id="{7C93677B-A16E-82CA-7FC4-B6B5151607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43" y="6370378"/>
            <a:ext cx="2239772" cy="950531"/>
          </a:xfrm>
          <a:prstGeom prst="rect">
            <a:avLst/>
          </a:prstGeom>
        </p:spPr>
      </p:pic>
      <p:pic>
        <p:nvPicPr>
          <p:cNvPr id="18" name="Obraz 17" descr="Obraz zawierający tekst&#10;&#10;Opis wygenerowany automatycznie">
            <a:extLst>
              <a:ext uri="{FF2B5EF4-FFF2-40B4-BE49-F238E27FC236}">
                <a16:creationId xmlns:a16="http://schemas.microsoft.com/office/drawing/2014/main" xmlns="" id="{EB4DB370-BCB9-D1E9-5613-5A9DCA5F311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750" y="4500563"/>
            <a:ext cx="3959225" cy="7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2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xmlns="" id="{0D1F565A-4734-6B49-4F72-233C397DE031}"/>
              </a:ext>
            </a:extLst>
          </p:cNvPr>
          <p:cNvSpPr/>
          <p:nvPr userDrawn="1"/>
        </p:nvSpPr>
        <p:spPr>
          <a:xfrm>
            <a:off x="2825749" y="4500563"/>
            <a:ext cx="7196139" cy="21595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xmlns="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xmlns="" id="{7BF7E1EF-0AB1-F3B1-F5CD-6A2AA3056193}"/>
              </a:ext>
            </a:extLst>
          </p:cNvPr>
          <p:cNvSpPr/>
          <p:nvPr userDrawn="1"/>
        </p:nvSpPr>
        <p:spPr>
          <a:xfrm>
            <a:off x="3905250" y="4500562"/>
            <a:ext cx="3600449" cy="359395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xmlns="" id="{03E2C530-5988-0861-50D8-1C7FE1662A60}"/>
              </a:ext>
            </a:extLst>
          </p:cNvPr>
          <p:cNvSpPr/>
          <p:nvPr userDrawn="1"/>
        </p:nvSpPr>
        <p:spPr>
          <a:xfrm>
            <a:off x="2825751" y="4500561"/>
            <a:ext cx="1079500" cy="358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 anchor="t" anchorCtr="0"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3" userDrawn="1">
          <p15:clr>
            <a:srgbClr val="FBAE40"/>
          </p15:clr>
        </p15:guide>
        <p15:guide id="2" orient="horz" pos="113" userDrawn="1">
          <p15:clr>
            <a:srgbClr val="FBAE40"/>
          </p15:clr>
        </p15:guide>
        <p15:guide id="3" orient="horz" pos="2381" userDrawn="1">
          <p15:clr>
            <a:srgbClr val="FBAE40"/>
          </p15:clr>
        </p15:guide>
        <p15:guide id="4" orient="horz" pos="340" userDrawn="1">
          <p15:clr>
            <a:srgbClr val="FBAE40"/>
          </p15:clr>
        </p15:guide>
        <p15:guide id="5" orient="horz" pos="567" userDrawn="1">
          <p15:clr>
            <a:srgbClr val="FBAE40"/>
          </p15:clr>
        </p15:guide>
        <p15:guide id="6" orient="horz" pos="794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  <p15:guide id="8" orient="horz" pos="1247" userDrawn="1">
          <p15:clr>
            <a:srgbClr val="FBAE40"/>
          </p15:clr>
        </p15:guide>
        <p15:guide id="9" orient="horz" pos="1474" userDrawn="1">
          <p15:clr>
            <a:srgbClr val="FBAE40"/>
          </p15:clr>
        </p15:guide>
        <p15:guide id="10" orient="horz" pos="1701" userDrawn="1">
          <p15:clr>
            <a:srgbClr val="FBAE40"/>
          </p15:clr>
        </p15:guide>
        <p15:guide id="11" orient="horz" pos="1927" userDrawn="1">
          <p15:clr>
            <a:srgbClr val="FBAE40"/>
          </p15:clr>
        </p15:guide>
        <p15:guide id="12" orient="horz" pos="2154" userDrawn="1">
          <p15:clr>
            <a:srgbClr val="FBAE40"/>
          </p15:clr>
        </p15:guide>
        <p15:guide id="13" orient="horz" pos="2608" userDrawn="1">
          <p15:clr>
            <a:srgbClr val="FBAE40"/>
          </p15:clr>
        </p15:guide>
        <p15:guide id="14" orient="horz" pos="2835" userDrawn="1">
          <p15:clr>
            <a:srgbClr val="FBAE40"/>
          </p15:clr>
        </p15:guide>
        <p15:guide id="15" orient="horz" pos="3061" userDrawn="1">
          <p15:clr>
            <a:srgbClr val="FBAE40"/>
          </p15:clr>
        </p15:guide>
        <p15:guide id="16" orient="horz" pos="3288" userDrawn="1">
          <p15:clr>
            <a:srgbClr val="FBAE40"/>
          </p15:clr>
        </p15:guide>
        <p15:guide id="17" orient="horz" pos="3515" userDrawn="1">
          <p15:clr>
            <a:srgbClr val="FBAE40"/>
          </p15:clr>
        </p15:guide>
        <p15:guide id="18" orient="horz" pos="3742" userDrawn="1">
          <p15:clr>
            <a:srgbClr val="FBAE40"/>
          </p15:clr>
        </p15:guide>
        <p15:guide id="19" orient="horz" pos="3968" userDrawn="1">
          <p15:clr>
            <a:srgbClr val="FBAE40"/>
          </p15:clr>
        </p15:guide>
        <p15:guide id="20" orient="horz" pos="4195" userDrawn="1">
          <p15:clr>
            <a:srgbClr val="FBAE40"/>
          </p15:clr>
        </p15:guide>
        <p15:guide id="21" orient="horz" pos="4422" userDrawn="1">
          <p15:clr>
            <a:srgbClr val="FBAE40"/>
          </p15:clr>
        </p15:guide>
        <p15:guide id="22" orient="horz" pos="4649" userDrawn="1">
          <p15:clr>
            <a:srgbClr val="FBAE40"/>
          </p15:clr>
        </p15:guide>
        <p15:guide id="23" pos="419" userDrawn="1">
          <p15:clr>
            <a:srgbClr val="FBAE40"/>
          </p15:clr>
        </p15:guide>
        <p15:guide id="24" pos="646" userDrawn="1">
          <p15:clr>
            <a:srgbClr val="FBAE40"/>
          </p15:clr>
        </p15:guide>
        <p15:guide id="25" pos="873" userDrawn="1">
          <p15:clr>
            <a:srgbClr val="FBAE40"/>
          </p15:clr>
        </p15:guide>
        <p15:guide id="26" pos="1100" userDrawn="1">
          <p15:clr>
            <a:srgbClr val="FBAE40"/>
          </p15:clr>
        </p15:guide>
        <p15:guide id="27" pos="1327" userDrawn="1">
          <p15:clr>
            <a:srgbClr val="FBAE40"/>
          </p15:clr>
        </p15:guide>
        <p15:guide id="28" pos="1553" userDrawn="1">
          <p15:clr>
            <a:srgbClr val="FBAE40"/>
          </p15:clr>
        </p15:guide>
        <p15:guide id="29" pos="1780" userDrawn="1">
          <p15:clr>
            <a:srgbClr val="FBAE40"/>
          </p15:clr>
        </p15:guide>
        <p15:guide id="30" pos="2007" userDrawn="1">
          <p15:clr>
            <a:srgbClr val="FBAE40"/>
          </p15:clr>
        </p15:guide>
        <p15:guide id="31" pos="2234" userDrawn="1">
          <p15:clr>
            <a:srgbClr val="FBAE40"/>
          </p15:clr>
        </p15:guide>
        <p15:guide id="32" pos="2460" userDrawn="1">
          <p15:clr>
            <a:srgbClr val="FBAE40"/>
          </p15:clr>
        </p15:guide>
        <p15:guide id="33" pos="2687" userDrawn="1">
          <p15:clr>
            <a:srgbClr val="FBAE40"/>
          </p15:clr>
        </p15:guide>
        <p15:guide id="34" pos="2914" userDrawn="1">
          <p15:clr>
            <a:srgbClr val="FBAE40"/>
          </p15:clr>
        </p15:guide>
        <p15:guide id="35" pos="3141" userDrawn="1">
          <p15:clr>
            <a:srgbClr val="FBAE40"/>
          </p15:clr>
        </p15:guide>
        <p15:guide id="36" pos="3368" userDrawn="1">
          <p15:clr>
            <a:srgbClr val="FBAE40"/>
          </p15:clr>
        </p15:guide>
        <p15:guide id="37" pos="3594" userDrawn="1">
          <p15:clr>
            <a:srgbClr val="FBAE40"/>
          </p15:clr>
        </p15:guide>
        <p15:guide id="38" pos="3821" userDrawn="1">
          <p15:clr>
            <a:srgbClr val="FBAE40"/>
          </p15:clr>
        </p15:guide>
        <p15:guide id="39" pos="4048" userDrawn="1">
          <p15:clr>
            <a:srgbClr val="FBAE40"/>
          </p15:clr>
        </p15:guide>
        <p15:guide id="40" pos="4275" userDrawn="1">
          <p15:clr>
            <a:srgbClr val="FBAE40"/>
          </p15:clr>
        </p15:guide>
        <p15:guide id="41" pos="4501" userDrawn="1">
          <p15:clr>
            <a:srgbClr val="FBAE40"/>
          </p15:clr>
        </p15:guide>
        <p15:guide id="42" pos="4728" userDrawn="1">
          <p15:clr>
            <a:srgbClr val="FBAE40"/>
          </p15:clr>
        </p15:guide>
        <p15:guide id="43" pos="4955" userDrawn="1">
          <p15:clr>
            <a:srgbClr val="FBAE40"/>
          </p15:clr>
        </p15:guide>
        <p15:guide id="44" pos="5182" userDrawn="1">
          <p15:clr>
            <a:srgbClr val="FBAE40"/>
          </p15:clr>
        </p15:guide>
        <p15:guide id="45" pos="5408" userDrawn="1">
          <p15:clr>
            <a:srgbClr val="FBAE40"/>
          </p15:clr>
        </p15:guide>
        <p15:guide id="46" pos="5635" userDrawn="1">
          <p15:clr>
            <a:srgbClr val="FBAE40"/>
          </p15:clr>
        </p15:guide>
        <p15:guide id="47" pos="5862" userDrawn="1">
          <p15:clr>
            <a:srgbClr val="FBAE40"/>
          </p15:clr>
        </p15:guide>
        <p15:guide id="48" pos="6089" userDrawn="1">
          <p15:clr>
            <a:srgbClr val="FBAE40"/>
          </p15:clr>
        </p15:guide>
        <p15:guide id="49" pos="6316" userDrawn="1">
          <p15:clr>
            <a:srgbClr val="FBAE40"/>
          </p15:clr>
        </p15:guide>
        <p15:guide id="50" pos="654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xmlns="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xmlns="" id="{630E28BA-19A4-6182-CE10-65107EDF6B75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xmlns="" id="{E363107C-97A9-9A5D-A2A2-E6ABB7ED4C62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5525" y="899836"/>
            <a:ext cx="8640381" cy="1080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907" y="1979837"/>
            <a:ext cx="8640382" cy="46800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xmlns="" id="{617E16B8-2BD0-D12E-978E-94E428DF9717}"/>
              </a:ext>
            </a:extLst>
          </p:cNvPr>
          <p:cNvSpPr/>
          <p:nvPr userDrawn="1"/>
        </p:nvSpPr>
        <p:spPr>
          <a:xfrm>
            <a:off x="1025870" y="0"/>
            <a:ext cx="1080742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xmlns="" id="{662915FD-1FF3-5CF3-5C57-034114B5E6A2}"/>
              </a:ext>
            </a:extLst>
          </p:cNvPr>
          <p:cNvSpPr/>
          <p:nvPr userDrawn="1"/>
        </p:nvSpPr>
        <p:spPr>
          <a:xfrm>
            <a:off x="2106612" y="0"/>
            <a:ext cx="7559293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xmlns="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837"/>
            <a:ext cx="1080000" cy="18000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10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xmlns="" id="{4C2A84FB-402E-BB6C-632B-D1ADD49B7D8C}"/>
              </a:ext>
            </a:extLst>
          </p:cNvPr>
          <p:cNvSpPr/>
          <p:nvPr userDrawn="1"/>
        </p:nvSpPr>
        <p:spPr>
          <a:xfrm>
            <a:off x="8585546" y="7380288"/>
            <a:ext cx="1080742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  <p:sldLayoutId id="2147483741" r:id="rId11"/>
  </p:sldLayoutIdLst>
  <p:hf hdr="0" ftr="0"/>
  <p:txStyles>
    <p:titleStyle>
      <a:lvl1pPr algn="l" defTabSz="1007943" rtl="0" eaLnBrk="1" latinLnBrk="0" hangingPunct="1">
        <a:lnSpc>
          <a:spcPts val="3600"/>
        </a:lnSpc>
        <a:spcBef>
          <a:spcPct val="0"/>
        </a:spcBef>
        <a:buNone/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251986" indent="-251986" algn="l" defTabSz="1007943" rtl="0" eaLnBrk="1" latinLnBrk="0" hangingPunct="1">
        <a:lnSpc>
          <a:spcPts val="2400"/>
        </a:lnSpc>
        <a:spcBef>
          <a:spcPts val="1102"/>
        </a:spcBef>
        <a:buClr>
          <a:schemeClr val="accent1"/>
        </a:buClr>
        <a:buFontTx/>
        <a:buBlip>
          <a:blip r:embed="rId13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957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4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9929" indent="-251986" algn="l" defTabSz="1007943" rtl="0" eaLnBrk="1" latinLnBrk="0" hangingPunct="1">
        <a:lnSpc>
          <a:spcPts val="2400"/>
        </a:lnSpc>
        <a:spcBef>
          <a:spcPts val="551"/>
        </a:spcBef>
        <a:buFontTx/>
        <a:buBlip>
          <a:blip r:embed="rId15"/>
        </a:buBlip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900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7872" indent="-251986" algn="l" defTabSz="1007943" rtl="0" eaLnBrk="1" latinLnBrk="0" hangingPunct="1">
        <a:lnSpc>
          <a:spcPts val="2400"/>
        </a:lnSpc>
        <a:spcBef>
          <a:spcPts val="55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3" userDrawn="1">
          <p15:clr>
            <a:srgbClr val="F26B43"/>
          </p15:clr>
        </p15:guide>
        <p15:guide id="2" pos="419" userDrawn="1">
          <p15:clr>
            <a:srgbClr val="F26B43"/>
          </p15:clr>
        </p15:guide>
        <p15:guide id="3" pos="646" userDrawn="1">
          <p15:clr>
            <a:srgbClr val="F26B43"/>
          </p15:clr>
        </p15:guide>
        <p15:guide id="4" pos="873" userDrawn="1">
          <p15:clr>
            <a:srgbClr val="F26B43"/>
          </p15:clr>
        </p15:guide>
        <p15:guide id="5" pos="1100" userDrawn="1">
          <p15:clr>
            <a:srgbClr val="F26B43"/>
          </p15:clr>
        </p15:guide>
        <p15:guide id="6" pos="1327" userDrawn="1">
          <p15:clr>
            <a:srgbClr val="F26B43"/>
          </p15:clr>
        </p15:guide>
        <p15:guide id="7" pos="1553" userDrawn="1">
          <p15:clr>
            <a:srgbClr val="F26B43"/>
          </p15:clr>
        </p15:guide>
        <p15:guide id="8" pos="1780" userDrawn="1">
          <p15:clr>
            <a:srgbClr val="F26B43"/>
          </p15:clr>
        </p15:guide>
        <p15:guide id="9" pos="2007" userDrawn="1">
          <p15:clr>
            <a:srgbClr val="F26B43"/>
          </p15:clr>
        </p15:guide>
        <p15:guide id="10" pos="2234" userDrawn="1">
          <p15:clr>
            <a:srgbClr val="F26B43"/>
          </p15:clr>
        </p15:guide>
        <p15:guide id="11" pos="2460" userDrawn="1">
          <p15:clr>
            <a:srgbClr val="F26B43"/>
          </p15:clr>
        </p15:guide>
        <p15:guide id="12" pos="2687" userDrawn="1">
          <p15:clr>
            <a:srgbClr val="F26B43"/>
          </p15:clr>
        </p15:guide>
        <p15:guide id="13" pos="2914" userDrawn="1">
          <p15:clr>
            <a:srgbClr val="F26B43"/>
          </p15:clr>
        </p15:guide>
        <p15:guide id="14" pos="3141" userDrawn="1">
          <p15:clr>
            <a:srgbClr val="F26B43"/>
          </p15:clr>
        </p15:guide>
        <p15:guide id="15" pos="3368" userDrawn="1">
          <p15:clr>
            <a:srgbClr val="F26B43"/>
          </p15:clr>
        </p15:guide>
        <p15:guide id="16" pos="3594" userDrawn="1">
          <p15:clr>
            <a:srgbClr val="F26B43"/>
          </p15:clr>
        </p15:guide>
        <p15:guide id="17" pos="3821" userDrawn="1">
          <p15:clr>
            <a:srgbClr val="F26B43"/>
          </p15:clr>
        </p15:guide>
        <p15:guide id="18" pos="4048" userDrawn="1">
          <p15:clr>
            <a:srgbClr val="F26B43"/>
          </p15:clr>
        </p15:guide>
        <p15:guide id="19" pos="4275" userDrawn="1">
          <p15:clr>
            <a:srgbClr val="F26B43"/>
          </p15:clr>
        </p15:guide>
        <p15:guide id="20" pos="4501" userDrawn="1">
          <p15:clr>
            <a:srgbClr val="F26B43"/>
          </p15:clr>
        </p15:guide>
        <p15:guide id="21" pos="4728" userDrawn="1">
          <p15:clr>
            <a:srgbClr val="F26B43"/>
          </p15:clr>
        </p15:guide>
        <p15:guide id="22" pos="4955" userDrawn="1">
          <p15:clr>
            <a:srgbClr val="F26B43"/>
          </p15:clr>
        </p15:guide>
        <p15:guide id="23" pos="5182" userDrawn="1">
          <p15:clr>
            <a:srgbClr val="F26B43"/>
          </p15:clr>
        </p15:guide>
        <p15:guide id="24" pos="5408" userDrawn="1">
          <p15:clr>
            <a:srgbClr val="F26B43"/>
          </p15:clr>
        </p15:guide>
        <p15:guide id="25" pos="5635" userDrawn="1">
          <p15:clr>
            <a:srgbClr val="F26B43"/>
          </p15:clr>
        </p15:guide>
        <p15:guide id="26" pos="5862" userDrawn="1">
          <p15:clr>
            <a:srgbClr val="F26B43"/>
          </p15:clr>
        </p15:guide>
        <p15:guide id="27" pos="6089" userDrawn="1">
          <p15:clr>
            <a:srgbClr val="F26B43"/>
          </p15:clr>
        </p15:guide>
        <p15:guide id="28" pos="6316" userDrawn="1">
          <p15:clr>
            <a:srgbClr val="F26B43"/>
          </p15:clr>
        </p15:guide>
        <p15:guide id="29" pos="6542" userDrawn="1">
          <p15:clr>
            <a:srgbClr val="F26B43"/>
          </p15:clr>
        </p15:guide>
        <p15:guide id="30" orient="horz" pos="113" userDrawn="1">
          <p15:clr>
            <a:srgbClr val="F26B43"/>
          </p15:clr>
        </p15:guide>
        <p15:guide id="31" orient="horz" pos="340" userDrawn="1">
          <p15:clr>
            <a:srgbClr val="F26B43"/>
          </p15:clr>
        </p15:guide>
        <p15:guide id="32" orient="horz" pos="567" userDrawn="1">
          <p15:clr>
            <a:srgbClr val="F26B43"/>
          </p15:clr>
        </p15:guide>
        <p15:guide id="33" orient="horz" pos="794" userDrawn="1">
          <p15:clr>
            <a:srgbClr val="F26B43"/>
          </p15:clr>
        </p15:guide>
        <p15:guide id="34" orient="horz" pos="1020" userDrawn="1">
          <p15:clr>
            <a:srgbClr val="F26B43"/>
          </p15:clr>
        </p15:guide>
        <p15:guide id="35" orient="horz" pos="1247" userDrawn="1">
          <p15:clr>
            <a:srgbClr val="F26B43"/>
          </p15:clr>
        </p15:guide>
        <p15:guide id="36" orient="horz" pos="1474" userDrawn="1">
          <p15:clr>
            <a:srgbClr val="F26B43"/>
          </p15:clr>
        </p15:guide>
        <p15:guide id="37" orient="horz" pos="1701" userDrawn="1">
          <p15:clr>
            <a:srgbClr val="F26B43"/>
          </p15:clr>
        </p15:guide>
        <p15:guide id="38" orient="horz" pos="1927" userDrawn="1">
          <p15:clr>
            <a:srgbClr val="F26B43"/>
          </p15:clr>
        </p15:guide>
        <p15:guide id="39" orient="horz" pos="2154" userDrawn="1">
          <p15:clr>
            <a:srgbClr val="F26B43"/>
          </p15:clr>
        </p15:guide>
        <p15:guide id="40" orient="horz" pos="2381" userDrawn="1">
          <p15:clr>
            <a:srgbClr val="F26B43"/>
          </p15:clr>
        </p15:guide>
        <p15:guide id="41" orient="horz" pos="2608" userDrawn="1">
          <p15:clr>
            <a:srgbClr val="F26B43"/>
          </p15:clr>
        </p15:guide>
        <p15:guide id="42" orient="horz" pos="2835" userDrawn="1">
          <p15:clr>
            <a:srgbClr val="F26B43"/>
          </p15:clr>
        </p15:guide>
        <p15:guide id="43" orient="horz" pos="3061" userDrawn="1">
          <p15:clr>
            <a:srgbClr val="F26B43"/>
          </p15:clr>
        </p15:guide>
        <p15:guide id="44" orient="horz" pos="3288" userDrawn="1">
          <p15:clr>
            <a:srgbClr val="F26B43"/>
          </p15:clr>
        </p15:guide>
        <p15:guide id="45" orient="horz" pos="3515" userDrawn="1">
          <p15:clr>
            <a:srgbClr val="F26B43"/>
          </p15:clr>
        </p15:guide>
        <p15:guide id="46" orient="horz" pos="3742" userDrawn="1">
          <p15:clr>
            <a:srgbClr val="F26B43"/>
          </p15:clr>
        </p15:guide>
        <p15:guide id="47" orient="horz" pos="3968" userDrawn="1">
          <p15:clr>
            <a:srgbClr val="F26B43"/>
          </p15:clr>
        </p15:guide>
        <p15:guide id="48" orient="horz" pos="4195" userDrawn="1">
          <p15:clr>
            <a:srgbClr val="F26B43"/>
          </p15:clr>
        </p15:guide>
        <p15:guide id="49" orient="horz" pos="4422" userDrawn="1">
          <p15:clr>
            <a:srgbClr val="F26B43"/>
          </p15:clr>
        </p15:guide>
        <p15:guide id="50" orient="horz" pos="46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xmlns="" id="{2726208F-D6F7-1381-5132-3B60A6BFE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877" y="2771725"/>
            <a:ext cx="7920115" cy="3456384"/>
          </a:xfrm>
        </p:spPr>
        <p:txBody>
          <a:bodyPr>
            <a:normAutofit/>
          </a:bodyPr>
          <a:lstStyle/>
          <a:p>
            <a:r>
              <a:rPr lang="pl-PL" sz="1800" dirty="0"/>
              <a:t>Szkolenie realizowane w ramach projektu FERS.01.13-IP.07-0005/24 </a:t>
            </a:r>
            <a:r>
              <a:rPr lang="pl-PL" sz="1800" dirty="0" err="1"/>
              <a:t>pn</a:t>
            </a:r>
            <a:r>
              <a:rPr lang="pl-PL" sz="1800" dirty="0"/>
              <a:t>: „Podniesienie kompetencji pracowników i pracowniczek Państwowej Inspekcji Sanitarnej w zakresie bezpieczeństwa żywności i żywienia, higieny środowiska oraz higieny radiacyjnej”</a:t>
            </a:r>
            <a:br>
              <a:rPr lang="pl-PL" sz="1800" dirty="0"/>
            </a:br>
            <a:r>
              <a:rPr lang="pl-PL" sz="1800" dirty="0"/>
              <a:t/>
            </a:r>
            <a:br>
              <a:rPr lang="pl-PL" sz="1800" dirty="0"/>
            </a:br>
            <a:r>
              <a:rPr lang="pl-PL" sz="1800" dirty="0"/>
              <a:t>Dofinansowanie projektu z UE: 2 927 147,78 PLN</a:t>
            </a:r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01A395D3-35E7-4FC6-9F13-A51704F8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385F5-A64F-428D-9CAC-5D502640F501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Załącznik:</a:t>
            </a:r>
          </a:p>
          <a:p>
            <a:endParaRPr lang="pl-PL" dirty="0" smtClean="0"/>
          </a:p>
          <a:p>
            <a:r>
              <a:rPr lang="pl-PL" b="1" dirty="0" smtClean="0">
                <a:solidFill>
                  <a:srgbClr val="002060"/>
                </a:solidFill>
              </a:rPr>
              <a:t>Część A DEFINICJE</a:t>
            </a:r>
          </a:p>
          <a:p>
            <a:r>
              <a:rPr lang="pl-PL" b="1" dirty="0" smtClean="0">
                <a:solidFill>
                  <a:srgbClr val="002060"/>
                </a:solidFill>
              </a:rPr>
              <a:t>Część B METODY POBIERANIA PRÓBEK</a:t>
            </a:r>
          </a:p>
          <a:p>
            <a:r>
              <a:rPr lang="pl-PL" dirty="0" smtClean="0"/>
              <a:t>Część C PRZYGOTOWANIE PRÓBEK I ANALIZA</a:t>
            </a:r>
          </a:p>
          <a:p>
            <a:r>
              <a:rPr lang="pl-PL" dirty="0" smtClean="0"/>
              <a:t>Część D PREZENTACJA I INTERPRETACJA WYNIKÓW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6 Orzechy arachidowe</a:t>
            </a:r>
          </a:p>
          <a:p>
            <a:r>
              <a:rPr lang="pl-PL" dirty="0" smtClean="0"/>
              <a:t>Należy zaproponować sposób postępowania w celu pobrania próbki orzechów arachidowych blanszowanych, w celu badania w kierunku </a:t>
            </a:r>
            <a:r>
              <a:rPr lang="pl-PL" dirty="0" err="1" smtClean="0"/>
              <a:t>aflatoksyn</a:t>
            </a:r>
            <a:endParaRPr lang="pl-PL" dirty="0" smtClean="0"/>
          </a:p>
          <a:p>
            <a:r>
              <a:rPr lang="pl-PL" dirty="0" smtClean="0"/>
              <a:t>Partia orzechów znajduje się w 2 kontenerach o pojemności 76 m</a:t>
            </a:r>
            <a:r>
              <a:rPr lang="pl-PL" baseline="30000" dirty="0" smtClean="0"/>
              <a:t>3</a:t>
            </a:r>
            <a:r>
              <a:rPr lang="pl-PL" dirty="0"/>
              <a:t> </a:t>
            </a:r>
            <a:r>
              <a:rPr lang="pl-PL" dirty="0" smtClean="0"/>
              <a:t>każdy, co odpowiada łącznie 57 tonom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164" y="3923853"/>
            <a:ext cx="376736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12991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6 -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Próbki należy pobrać zgodnie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z rozporządzeniem Komisji (UE) 2023/2782</a:t>
            </a:r>
          </a:p>
          <a:p>
            <a:r>
              <a:rPr lang="pl-PL" dirty="0">
                <a:sym typeface="Wingdings" panose="05000000000000000000" pitchFamily="2" charset="2"/>
              </a:rPr>
              <a:t>Punkt D. </a:t>
            </a:r>
            <a:r>
              <a:rPr lang="pl-PL" dirty="0" smtClean="0">
                <a:sym typeface="Wingdings" panose="05000000000000000000" pitchFamily="2" charset="2"/>
              </a:rPr>
              <a:t>METODA </a:t>
            </a:r>
            <a:r>
              <a:rPr lang="pl-PL" dirty="0">
                <a:sym typeface="Wingdings" panose="05000000000000000000" pitchFamily="2" charset="2"/>
              </a:rPr>
              <a:t>POBIERANIA PRÓBEK ORZESZKÓW </a:t>
            </a:r>
            <a:r>
              <a:rPr lang="pl-PL" dirty="0" smtClean="0">
                <a:sym typeface="Wingdings" panose="05000000000000000000" pitchFamily="2" charset="2"/>
              </a:rPr>
              <a:t>ZIEMNYCH (ORZECHÓW </a:t>
            </a:r>
            <a:r>
              <a:rPr lang="pl-PL" dirty="0">
                <a:sym typeface="Wingdings" panose="05000000000000000000" pitchFamily="2" charset="2"/>
              </a:rPr>
              <a:t>ARACHIDOWYCH), PESTEK </a:t>
            </a:r>
            <a:r>
              <a:rPr lang="pl-PL" dirty="0" smtClean="0">
                <a:sym typeface="Wingdings" panose="05000000000000000000" pitchFamily="2" charset="2"/>
              </a:rPr>
              <a:t>MORELI, ORZECHÓW </a:t>
            </a:r>
            <a:r>
              <a:rPr lang="pl-PL" dirty="0">
                <a:sym typeface="Wingdings" panose="05000000000000000000" pitchFamily="2" charset="2"/>
              </a:rPr>
              <a:t>Z DRZEW ORZECHOWYCH I SUSZONYCH PRZYPRAW O DUŻYCH ROZMIARACH CZĄSTEK </a:t>
            </a:r>
            <a:r>
              <a:rPr lang="pl-PL" dirty="0" smtClean="0">
                <a:sym typeface="Wingdings" panose="05000000000000000000" pitchFamily="2" charset="2"/>
              </a:rPr>
              <a:t>ORAZ PRODUKTÓW POCHODNYCH/PRZETWORZONYCH</a:t>
            </a:r>
          </a:p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Masa próbki pierwotnej wynosi około 200 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Określamy liczbę </a:t>
            </a:r>
            <a:r>
              <a:rPr lang="pl-PL" dirty="0" err="1" smtClean="0">
                <a:sym typeface="Wingdings" panose="05000000000000000000" pitchFamily="2" charset="2"/>
              </a:rPr>
              <a:t>podpartii</a:t>
            </a:r>
            <a:r>
              <a:rPr lang="pl-PL" dirty="0" smtClean="0">
                <a:sym typeface="Wingdings" panose="05000000000000000000" pitchFamily="2" charset="2"/>
              </a:rPr>
              <a:t> według tabeli 1 w punkcie D.2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162" y="1439836"/>
            <a:ext cx="2087992" cy="155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5667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6 -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Próbki należy pobrać zgodnie</a:t>
            </a: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Liczba </a:t>
            </a:r>
            <a:r>
              <a:rPr lang="pl-PL" dirty="0" err="1" smtClean="0">
                <a:sym typeface="Wingdings" panose="05000000000000000000" pitchFamily="2" charset="2"/>
              </a:rPr>
              <a:t>podpartii</a:t>
            </a:r>
            <a:r>
              <a:rPr lang="pl-PL" dirty="0" smtClean="0">
                <a:sym typeface="Wingdings" panose="05000000000000000000" pitchFamily="2" charset="2"/>
              </a:rPr>
              <a:t>  2 każda po 28,5 tony co stanowi 114% masy 25 ton (dopuszczalne do 120%), fizycznie możliwe do wyodrębnienia 2 kontenery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Masa próbki zbiorczej z każdego kontenera wyniesie 20 kg, z każdego kontenera należy pobrać 100 próbek po 200 g = 20 kg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116" y="1435587"/>
            <a:ext cx="1599239" cy="119212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586" y="2843733"/>
            <a:ext cx="5511043" cy="258805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1708928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6 –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pPr>
              <a:buNone/>
            </a:pPr>
            <a:endParaRPr lang="pl-PL" b="1" dirty="0" smtClean="0">
              <a:solidFill>
                <a:srgbClr val="FFC000"/>
              </a:solidFill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Każda próbka o masie 20 kg zostanie podzielona na dwie próbki przed homogenizacją – tego podziału dokonuje laboratorium</a:t>
            </a: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  <a:p>
            <a:r>
              <a:rPr lang="pl-PL" b="1" dirty="0">
                <a:solidFill>
                  <a:srgbClr val="FFC000"/>
                </a:solidFill>
                <a:sym typeface="Wingdings" panose="05000000000000000000" pitchFamily="2" charset="2"/>
              </a:rPr>
              <a:t>ROZWIĄZANIE: </a:t>
            </a:r>
            <a:r>
              <a:rPr lang="pl-PL" b="1" dirty="0">
                <a:sym typeface="Wingdings" panose="05000000000000000000" pitchFamily="2" charset="2"/>
              </a:rPr>
              <a:t>Należy pobrać </a:t>
            </a:r>
            <a:r>
              <a:rPr lang="pl-PL" b="1" dirty="0" smtClean="0">
                <a:sym typeface="Wingdings" panose="05000000000000000000" pitchFamily="2" charset="2"/>
              </a:rPr>
              <a:t>2 próbki o masie 20 kg po jednej z każdego  kontenera.</a:t>
            </a:r>
          </a:p>
          <a:p>
            <a:r>
              <a:rPr lang="pl-PL" b="1" dirty="0" smtClean="0">
                <a:sym typeface="Wingdings" panose="05000000000000000000" pitchFamily="2" charset="2"/>
              </a:rPr>
              <a:t>Próbkę zbiorczą o masie 20 kg tworzy się przez połączenie 100 próbek o masie 200 g</a:t>
            </a:r>
            <a:endParaRPr lang="pl-PL" b="1" dirty="0">
              <a:sym typeface="Wingdings" panose="05000000000000000000" pitchFamily="2" charset="2"/>
            </a:endParaRP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116" y="1435587"/>
            <a:ext cx="1599239" cy="119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1261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7 Orzechy nerkowca</a:t>
            </a:r>
          </a:p>
          <a:p>
            <a:r>
              <a:rPr lang="pl-PL" dirty="0" smtClean="0"/>
              <a:t>Należy zaproponować sposób postępowania w celu</a:t>
            </a:r>
            <a:br>
              <a:rPr lang="pl-PL" dirty="0" smtClean="0"/>
            </a:br>
            <a:r>
              <a:rPr lang="pl-PL" dirty="0" smtClean="0"/>
              <a:t>pobrania próbki orzechów nerkowca blanszowanych,</a:t>
            </a:r>
            <a:br>
              <a:rPr lang="pl-PL" dirty="0" smtClean="0"/>
            </a:br>
            <a:r>
              <a:rPr lang="pl-PL" dirty="0" smtClean="0"/>
              <a:t>w celu badania w kierunku </a:t>
            </a:r>
            <a:r>
              <a:rPr lang="pl-PL" dirty="0" err="1" smtClean="0"/>
              <a:t>aflatoksyn</a:t>
            </a:r>
            <a:endParaRPr lang="pl-PL" dirty="0" smtClean="0"/>
          </a:p>
          <a:p>
            <a:r>
              <a:rPr lang="pl-PL" dirty="0" smtClean="0"/>
              <a:t>Próbka pobierana jest w centrum dystrybucyjnym</a:t>
            </a:r>
            <a:br>
              <a:rPr lang="pl-PL" dirty="0" smtClean="0"/>
            </a:br>
            <a:r>
              <a:rPr lang="pl-PL" dirty="0" smtClean="0"/>
              <a:t>zaopatrujących restauracje</a:t>
            </a:r>
          </a:p>
          <a:p>
            <a:r>
              <a:rPr lang="pl-PL" dirty="0" smtClean="0"/>
              <a:t>Partia orzechów znajduje się w 170 opakowaniach każde o masie 2,5 kg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8" y="1439836"/>
            <a:ext cx="2595098" cy="273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357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7 -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Próbki należy pobrać zgodnie z rozporządzeniem Komisji (UE) 2023/2782</a:t>
            </a:r>
          </a:p>
          <a:p>
            <a:r>
              <a:rPr lang="pl-PL" dirty="0">
                <a:sym typeface="Wingdings" panose="05000000000000000000" pitchFamily="2" charset="2"/>
              </a:rPr>
              <a:t>Punkt D. </a:t>
            </a:r>
            <a:r>
              <a:rPr lang="pl-PL" dirty="0" smtClean="0">
                <a:sym typeface="Wingdings" panose="05000000000000000000" pitchFamily="2" charset="2"/>
              </a:rPr>
              <a:t>METODA </a:t>
            </a:r>
            <a:r>
              <a:rPr lang="pl-PL" dirty="0">
                <a:sym typeface="Wingdings" panose="05000000000000000000" pitchFamily="2" charset="2"/>
              </a:rPr>
              <a:t>POBIERANIA PRÓBEK ORZESZKÓW </a:t>
            </a:r>
            <a:r>
              <a:rPr lang="pl-PL" dirty="0" smtClean="0">
                <a:sym typeface="Wingdings" panose="05000000000000000000" pitchFamily="2" charset="2"/>
              </a:rPr>
              <a:t>ZIEMNYCH (ORZECHÓW </a:t>
            </a:r>
            <a:r>
              <a:rPr lang="pl-PL" dirty="0">
                <a:sym typeface="Wingdings" panose="05000000000000000000" pitchFamily="2" charset="2"/>
              </a:rPr>
              <a:t>ARACHIDOWYCH), PESTEK </a:t>
            </a:r>
            <a:r>
              <a:rPr lang="pl-PL" dirty="0" smtClean="0">
                <a:sym typeface="Wingdings" panose="05000000000000000000" pitchFamily="2" charset="2"/>
              </a:rPr>
              <a:t>MORELI, ORZECHÓW </a:t>
            </a:r>
            <a:r>
              <a:rPr lang="pl-PL" dirty="0">
                <a:sym typeface="Wingdings" panose="05000000000000000000" pitchFamily="2" charset="2"/>
              </a:rPr>
              <a:t>Z DRZEW </a:t>
            </a:r>
            <a:r>
              <a:rPr lang="pl-PL" dirty="0" smtClean="0">
                <a:sym typeface="Wingdings" panose="05000000000000000000" pitchFamily="2" charset="2"/>
              </a:rPr>
              <a:t>ORZECHOWYCH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I </a:t>
            </a:r>
            <a:r>
              <a:rPr lang="pl-PL" dirty="0">
                <a:sym typeface="Wingdings" panose="05000000000000000000" pitchFamily="2" charset="2"/>
              </a:rPr>
              <a:t>SUSZONYCH PRZYPRAW O DUŻYCH ROZMIARACH CZĄSTEK </a:t>
            </a:r>
            <a:r>
              <a:rPr lang="pl-PL" dirty="0" smtClean="0">
                <a:sym typeface="Wingdings" panose="05000000000000000000" pitchFamily="2" charset="2"/>
              </a:rPr>
              <a:t>ORAZ PRODUKTÓW POCHODNYCH/PRZETWORZONYCH</a:t>
            </a:r>
          </a:p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Masa próbki pierwotnej wynosi około 200 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Uwaga! Jednak Punkt D.1 stanowi: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588" y="1266549"/>
            <a:ext cx="1160246" cy="1224136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610" y="5075981"/>
            <a:ext cx="4572655" cy="2119828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7691129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7 -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Zatem przyjmujemy, że masa próbki pierwotnej będzie odpowiadała jednemu opakowaniu jednostkowemu o masie 2,5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Masa partii: 170 x 2,5 kg = 425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Liczbę próbek (pierwotnych</a:t>
            </a:r>
            <a:r>
              <a:rPr lang="pl-PL" dirty="0">
                <a:sym typeface="Wingdings" panose="05000000000000000000" pitchFamily="2" charset="2"/>
              </a:rPr>
              <a:t>)</a:t>
            </a:r>
            <a:r>
              <a:rPr lang="pl-PL" dirty="0" smtClean="0">
                <a:sym typeface="Wingdings" panose="05000000000000000000" pitchFamily="2" charset="2"/>
              </a:rPr>
              <a:t> zbiorczych określamy na podstawie tabeli 2 w punkcie D.4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588" y="1266549"/>
            <a:ext cx="1160246" cy="1224136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634" y="4139877"/>
            <a:ext cx="4558614" cy="317144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3545368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7 -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Odczytujemy masę próbki zbiorczej: 4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Próbka taka powstanie przez pobranie 2 próbek pierwotnych o masie 2,5 kg</a:t>
            </a:r>
          </a:p>
          <a:p>
            <a:endParaRPr lang="pl-PL" dirty="0">
              <a:sym typeface="Wingdings" panose="05000000000000000000" pitchFamily="2" charset="2"/>
            </a:endParaRPr>
          </a:p>
          <a:p>
            <a:r>
              <a:rPr lang="pl-PL" b="1" dirty="0">
                <a:solidFill>
                  <a:srgbClr val="FFC000"/>
                </a:solidFill>
                <a:sym typeface="Wingdings" panose="05000000000000000000" pitchFamily="2" charset="2"/>
              </a:rPr>
              <a:t>ROZWIĄZANIE: </a:t>
            </a:r>
            <a:r>
              <a:rPr lang="pl-PL" b="1" dirty="0">
                <a:sym typeface="Wingdings" panose="05000000000000000000" pitchFamily="2" charset="2"/>
              </a:rPr>
              <a:t>Należy pobrać 2 próbki o masie </a:t>
            </a:r>
            <a:r>
              <a:rPr lang="pl-PL" b="1" dirty="0" smtClean="0">
                <a:sym typeface="Wingdings" panose="05000000000000000000" pitchFamily="2" charset="2"/>
              </a:rPr>
              <a:t>2,5 kg, co utworzy próbkę zbiorczą o </a:t>
            </a:r>
            <a:r>
              <a:rPr lang="pl-PL" b="1" dirty="0">
                <a:sym typeface="Wingdings" panose="05000000000000000000" pitchFamily="2" charset="2"/>
              </a:rPr>
              <a:t>masie </a:t>
            </a:r>
            <a:r>
              <a:rPr lang="pl-PL" b="1" dirty="0" smtClean="0">
                <a:sym typeface="Wingdings" panose="05000000000000000000" pitchFamily="2" charset="2"/>
              </a:rPr>
              <a:t>5 kg</a:t>
            </a:r>
            <a:endParaRPr lang="pl-PL" dirty="0" smtClean="0"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588" y="1266549"/>
            <a:ext cx="116024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7610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7 -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Podobne postępowanie dla:</a:t>
            </a:r>
          </a:p>
          <a:p>
            <a:pPr lvl="1"/>
            <a:r>
              <a:rPr lang="pl-PL" dirty="0">
                <a:sym typeface="Wingdings" panose="05000000000000000000" pitchFamily="2" charset="2"/>
              </a:rPr>
              <a:t>B. Owoce suszone i produkty pochodne/przetworzone z </a:t>
            </a:r>
            <a:r>
              <a:rPr lang="pl-PL" dirty="0" smtClean="0">
                <a:sym typeface="Wingdings" panose="05000000000000000000" pitchFamily="2" charset="2"/>
              </a:rPr>
              <a:t>wyjątkiem suszonych fig</a:t>
            </a:r>
          </a:p>
          <a:p>
            <a:pPr lvl="1"/>
            <a:r>
              <a:rPr lang="pl-PL" dirty="0" smtClean="0">
                <a:sym typeface="Wingdings" panose="05000000000000000000" pitchFamily="2" charset="2"/>
              </a:rPr>
              <a:t>C</a:t>
            </a:r>
            <a:r>
              <a:rPr lang="pl-PL" dirty="0">
                <a:sym typeface="Wingdings" panose="05000000000000000000" pitchFamily="2" charset="2"/>
              </a:rPr>
              <a:t>. Suszone figi i produkty pochodne/przetworzone</a:t>
            </a:r>
          </a:p>
          <a:p>
            <a:pPr lvl="1"/>
            <a:r>
              <a:rPr lang="pl-PL" dirty="0">
                <a:sym typeface="Wingdings" panose="05000000000000000000" pitchFamily="2" charset="2"/>
              </a:rPr>
              <a:t>D. Orzeszki ziemne (orzechy arachidowe), pestki moreli, </a:t>
            </a:r>
            <a:r>
              <a:rPr lang="pl-PL" dirty="0" smtClean="0">
                <a:sym typeface="Wingdings" panose="05000000000000000000" pitchFamily="2" charset="2"/>
              </a:rPr>
              <a:t>orzechy z </a:t>
            </a:r>
            <a:r>
              <a:rPr lang="pl-PL" dirty="0">
                <a:sym typeface="Wingdings" panose="05000000000000000000" pitchFamily="2" charset="2"/>
              </a:rPr>
              <a:t>drzew orzechowych i suszone przyprawy o dużych </a:t>
            </a:r>
            <a:r>
              <a:rPr lang="pl-PL" dirty="0" smtClean="0">
                <a:sym typeface="Wingdings" panose="05000000000000000000" pitchFamily="2" charset="2"/>
              </a:rPr>
              <a:t>rozmiarach cząstek </a:t>
            </a:r>
            <a:r>
              <a:rPr lang="pl-PL" dirty="0">
                <a:sym typeface="Wingdings" panose="05000000000000000000" pitchFamily="2" charset="2"/>
              </a:rPr>
              <a:t>oraz produkty pochodne/przetworzone </a:t>
            </a:r>
            <a:r>
              <a:rPr lang="pl-PL" dirty="0" smtClean="0">
                <a:sym typeface="Wingdings" panose="05000000000000000000" pitchFamily="2" charset="2"/>
              </a:rPr>
              <a:t>należy postępować dla owoców suszonych, innych</a:t>
            </a:r>
          </a:p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A co zrobić z mieszanką?</a:t>
            </a:r>
          </a:p>
          <a:p>
            <a:r>
              <a:rPr lang="pl-PL" b="1" dirty="0" smtClean="0">
                <a:sym typeface="Wingdings" panose="05000000000000000000" pitchFamily="2" charset="2"/>
              </a:rPr>
              <a:t>Mamy do pobrania mieszankę studencką o składzie:</a:t>
            </a:r>
          </a:p>
          <a:p>
            <a:pPr lvl="1"/>
            <a:r>
              <a:rPr lang="pl-PL" dirty="0" smtClean="0">
                <a:sym typeface="Wingdings" panose="05000000000000000000" pitchFamily="2" charset="2"/>
              </a:rPr>
              <a:t>Orzechy ziemne 40%</a:t>
            </a:r>
          </a:p>
          <a:p>
            <a:pPr lvl="1"/>
            <a:r>
              <a:rPr lang="pl-PL" dirty="0" smtClean="0">
                <a:sym typeface="Wingdings" panose="05000000000000000000" pitchFamily="2" charset="2"/>
              </a:rPr>
              <a:t>Rodzynki 40%</a:t>
            </a:r>
          </a:p>
          <a:p>
            <a:pPr lvl="1"/>
            <a:r>
              <a:rPr lang="pl-PL" dirty="0" smtClean="0">
                <a:sym typeface="Wingdings" panose="05000000000000000000" pitchFamily="2" charset="2"/>
              </a:rPr>
              <a:t>Nerkowce10%</a:t>
            </a:r>
          </a:p>
          <a:p>
            <a:pPr lvl="1"/>
            <a:r>
              <a:rPr lang="pl-PL" dirty="0" smtClean="0">
                <a:sym typeface="Wingdings" panose="05000000000000000000" pitchFamily="2" charset="2"/>
              </a:rPr>
              <a:t>Orzechy laskowe 10%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588" y="1266549"/>
            <a:ext cx="116024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5834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8 Mieszanka studencka</a:t>
            </a:r>
          </a:p>
          <a:p>
            <a:r>
              <a:rPr lang="pl-PL" dirty="0" smtClean="0"/>
              <a:t>Należy zaproponować sposób postępowania w celu</a:t>
            </a:r>
            <a:br>
              <a:rPr lang="pl-PL" dirty="0" smtClean="0"/>
            </a:br>
            <a:r>
              <a:rPr lang="pl-PL" dirty="0" smtClean="0"/>
              <a:t>pobrania próbki mieszanki studenckiej</a:t>
            </a:r>
            <a:br>
              <a:rPr lang="pl-PL" dirty="0" smtClean="0"/>
            </a:br>
            <a:r>
              <a:rPr lang="pl-PL" dirty="0" smtClean="0"/>
              <a:t>w celu badania w kierunku </a:t>
            </a:r>
            <a:r>
              <a:rPr lang="pl-PL" dirty="0" err="1" smtClean="0"/>
              <a:t>aflatoksyn</a:t>
            </a:r>
            <a:endParaRPr lang="pl-PL" dirty="0" smtClean="0"/>
          </a:p>
          <a:p>
            <a:r>
              <a:rPr lang="pl-PL" dirty="0" smtClean="0"/>
              <a:t>Skład: </a:t>
            </a:r>
            <a:r>
              <a:rPr lang="pl-PL" dirty="0" smtClean="0">
                <a:sym typeface="Wingdings" panose="05000000000000000000" pitchFamily="2" charset="2"/>
              </a:rPr>
              <a:t>orzechy </a:t>
            </a:r>
            <a:r>
              <a:rPr lang="pl-PL" dirty="0">
                <a:sym typeface="Wingdings" panose="05000000000000000000" pitchFamily="2" charset="2"/>
              </a:rPr>
              <a:t>ziemne 40</a:t>
            </a:r>
            <a:r>
              <a:rPr lang="pl-PL" dirty="0" smtClean="0">
                <a:sym typeface="Wingdings" panose="05000000000000000000" pitchFamily="2" charset="2"/>
              </a:rPr>
              <a:t>%, rodzynki </a:t>
            </a:r>
            <a:r>
              <a:rPr lang="pl-PL" dirty="0">
                <a:sym typeface="Wingdings" panose="05000000000000000000" pitchFamily="2" charset="2"/>
              </a:rPr>
              <a:t>40</a:t>
            </a:r>
            <a:r>
              <a:rPr lang="pl-PL" dirty="0" smtClean="0">
                <a:sym typeface="Wingdings" panose="05000000000000000000" pitchFamily="2" charset="2"/>
              </a:rPr>
              <a:t>%, nerkowce 10%,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orzechy </a:t>
            </a:r>
            <a:r>
              <a:rPr lang="pl-PL" dirty="0">
                <a:sym typeface="Wingdings" panose="05000000000000000000" pitchFamily="2" charset="2"/>
              </a:rPr>
              <a:t>laskowe 10%</a:t>
            </a:r>
          </a:p>
          <a:p>
            <a:r>
              <a:rPr lang="pl-PL" dirty="0" smtClean="0"/>
              <a:t>Próbka pobierana jest w sklepie wielkopowierzchniowym</a:t>
            </a:r>
            <a:br>
              <a:rPr lang="pl-PL" dirty="0" smtClean="0"/>
            </a:br>
            <a:r>
              <a:rPr lang="pl-PL" dirty="0" smtClean="0"/>
              <a:t>posiadającym na stanie 480 opakowań jednostkowych,</a:t>
            </a:r>
            <a:br>
              <a:rPr lang="pl-PL" dirty="0" smtClean="0"/>
            </a:br>
            <a:r>
              <a:rPr lang="pl-PL" dirty="0" smtClean="0"/>
              <a:t>w opakowaniach zbiorczych po 20 sztuk, każde opakowanie jednostkowe waży 140 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664" y="1547589"/>
            <a:ext cx="1481195" cy="224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47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A - Definicje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l-PL" dirty="0" smtClean="0"/>
              <a:t>„partia”: </a:t>
            </a:r>
            <a:r>
              <a:rPr lang="pl-PL" b="1" dirty="0" smtClean="0"/>
              <a:t>możliwa do zidentyfikowania ilość </a:t>
            </a:r>
            <a:r>
              <a:rPr lang="pl-PL" dirty="0" smtClean="0"/>
              <a:t>żywności, która została </a:t>
            </a:r>
            <a:r>
              <a:rPr lang="pl-PL" b="1" dirty="0" smtClean="0"/>
              <a:t>dostarczona</a:t>
            </a:r>
            <a:br>
              <a:rPr lang="pl-PL" b="1" dirty="0" smtClean="0"/>
            </a:br>
            <a:r>
              <a:rPr lang="pl-PL" b="1" dirty="0" smtClean="0"/>
              <a:t>w jednym terminie </a:t>
            </a:r>
            <a:r>
              <a:rPr lang="pl-PL" dirty="0" smtClean="0"/>
              <a:t>i co do której urzędnik stwierdził, że posiada takie </a:t>
            </a:r>
            <a:r>
              <a:rPr lang="pl-PL" b="1" dirty="0" smtClean="0">
                <a:solidFill>
                  <a:srgbClr val="FF0000"/>
                </a:solidFill>
              </a:rPr>
              <a:t>wspólne </a:t>
            </a:r>
            <a:r>
              <a:rPr lang="pl-PL" dirty="0" smtClean="0"/>
              <a:t>właściwości jak </a:t>
            </a:r>
            <a:r>
              <a:rPr lang="pl-PL" b="1" dirty="0" smtClean="0"/>
              <a:t>pochodzenie</a:t>
            </a:r>
            <a:r>
              <a:rPr lang="pl-PL" dirty="0" smtClean="0"/>
              <a:t>, </a:t>
            </a:r>
            <a:r>
              <a:rPr lang="pl-PL" b="1" dirty="0" smtClean="0"/>
              <a:t>odmiana</a:t>
            </a:r>
            <a:r>
              <a:rPr lang="pl-PL" dirty="0" smtClean="0"/>
              <a:t>, </a:t>
            </a:r>
            <a:r>
              <a:rPr lang="pl-PL" b="1" dirty="0" smtClean="0"/>
              <a:t>gatunek</a:t>
            </a:r>
            <a:r>
              <a:rPr lang="pl-PL" dirty="0" smtClean="0"/>
              <a:t>, </a:t>
            </a:r>
            <a:r>
              <a:rPr lang="pl-PL" b="1" dirty="0" smtClean="0"/>
              <a:t>obszar połowu</a:t>
            </a:r>
            <a:r>
              <a:rPr lang="pl-PL" dirty="0" smtClean="0"/>
              <a:t>, </a:t>
            </a:r>
            <a:r>
              <a:rPr lang="pl-PL" b="1" dirty="0" smtClean="0"/>
              <a:t>rodzaj opakowania</a:t>
            </a:r>
            <a:r>
              <a:rPr lang="pl-PL" dirty="0" smtClean="0"/>
              <a:t>, </a:t>
            </a:r>
            <a:r>
              <a:rPr lang="pl-PL" b="1" dirty="0" smtClean="0"/>
              <a:t>pakowacz</a:t>
            </a:r>
            <a:r>
              <a:rPr lang="pl-PL" dirty="0" smtClean="0"/>
              <a:t>, </a:t>
            </a:r>
            <a:r>
              <a:rPr lang="pl-PL" b="1" dirty="0" smtClean="0"/>
              <a:t>nadawca </a:t>
            </a:r>
            <a:r>
              <a:rPr lang="pl-PL" b="1" dirty="0" smtClean="0">
                <a:solidFill>
                  <a:srgbClr val="FF0000"/>
                </a:solidFill>
              </a:rPr>
              <a:t>LUB </a:t>
            </a:r>
            <a:r>
              <a:rPr lang="pl-PL" b="1" dirty="0" smtClean="0"/>
              <a:t>oznakowania</a:t>
            </a:r>
          </a:p>
          <a:p>
            <a:endParaRPr lang="pl-PL" b="1" dirty="0" smtClean="0"/>
          </a:p>
          <a:p>
            <a:r>
              <a:rPr lang="pl-PL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Spostrzeżenia:</a:t>
            </a:r>
          </a:p>
          <a:p>
            <a:r>
              <a:rPr lang="pl-PL" b="1" dirty="0" smtClean="0"/>
              <a:t>Partią jest żywność, którą można zidentyfikować ilościowo w czasie kontroli. </a:t>
            </a:r>
            <a:r>
              <a:rPr lang="pl-PL" dirty="0" smtClean="0"/>
              <a:t>Jeżeli producent wytworzył partię, którą dystrybuował do kilku punktów obrotu handlowego, to jako partię na potrzeby pobrania próbki rozumiemy tą ilość, którą można zidentyfikować w tym jednym wybranym punkcie, w którym dokonywana jest kontrola.</a:t>
            </a:r>
          </a:p>
          <a:p>
            <a:r>
              <a:rPr lang="pl-PL" dirty="0" smtClean="0"/>
              <a:t>Użycie spójnika LUB oznacza, że wymienione cechy wspólne nie muszą wystąpić łącznie</a:t>
            </a:r>
          </a:p>
          <a:p>
            <a:r>
              <a:rPr lang="pl-PL" dirty="0" smtClean="0"/>
              <a:t>Za </a:t>
            </a:r>
            <a:r>
              <a:rPr lang="pl-PL" b="1" dirty="0" smtClean="0">
                <a:solidFill>
                  <a:srgbClr val="FF0000"/>
                </a:solidFill>
              </a:rPr>
              <a:t>wymagane</a:t>
            </a:r>
            <a:r>
              <a:rPr lang="pl-PL" dirty="0" smtClean="0"/>
              <a:t> uznajemy </a:t>
            </a:r>
            <a:r>
              <a:rPr lang="pl-PL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te cechy, które decydują o identyfikowalności produktu, jako takiego oraz czynią produkt jednolity pod względem </a:t>
            </a:r>
            <a:r>
              <a:rPr lang="pl-PL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asorytmentowym</a:t>
            </a:r>
            <a:endParaRPr lang="pl-PL" b="1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8 -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Pytanie podstawowe: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A) Pobrać jako jednolity produkt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B) Czy też pobrać taką ilość produktu, aby móc utworzyć oddzielne wystarczające próbki zbiorcze dla każdego składnika</a:t>
            </a:r>
            <a:r>
              <a:rPr lang="pl-PL" dirty="0">
                <a:sym typeface="Wingdings" panose="05000000000000000000" pitchFamily="2" charset="2"/>
              </a:rPr>
              <a:t> o różnych NDP?</a:t>
            </a:r>
            <a:endParaRPr lang="pl-PL" dirty="0" smtClean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161" y="1596491"/>
            <a:ext cx="959375" cy="145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1623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8 -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Pytanie podstawowe:</a:t>
            </a:r>
          </a:p>
          <a:p>
            <a:r>
              <a:rPr lang="pl-PL" b="1" dirty="0" smtClean="0">
                <a:sym typeface="Wingdings" panose="05000000000000000000" pitchFamily="2" charset="2"/>
              </a:rPr>
              <a:t>A) Pobrać jako jednolity produkt </a:t>
            </a:r>
            <a:r>
              <a:rPr lang="pl-PL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TAK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B) Czy też pobrać taką ilość produktu, aby móc utworzyć oddzielne wystarczające próbki zbiorcze dla każdego składnika o różnych NDP? </a:t>
            </a:r>
            <a:r>
              <a:rPr lang="pl-PL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NIE!!!! Konsument przewidywalnie spożyje produkt w całości!!!</a:t>
            </a:r>
          </a:p>
          <a:p>
            <a:endParaRPr lang="pl-PL" dirty="0" smtClean="0"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Należy zastosować przepisy rozporządzenia Komisji (UE) 2023/2782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Zaczynamy od treści artykułu 2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161" y="1596491"/>
            <a:ext cx="959375" cy="145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5334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8 -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Artykuł 2 </a:t>
            </a:r>
            <a:r>
              <a:rPr lang="pl-PL" dirty="0" err="1" smtClean="0">
                <a:sym typeface="Wingdings" panose="05000000000000000000" pitchFamily="2" charset="2"/>
              </a:rPr>
              <a:t>rozp</a:t>
            </a:r>
            <a:r>
              <a:rPr lang="pl-PL" dirty="0" smtClean="0">
                <a:sym typeface="Wingdings" panose="05000000000000000000" pitchFamily="2" charset="2"/>
              </a:rPr>
              <a:t>. (UE) 2023/2782</a:t>
            </a:r>
          </a:p>
          <a:p>
            <a:endParaRPr lang="pl-PL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pl-PL" dirty="0" smtClean="0"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522" y="2915741"/>
            <a:ext cx="6012705" cy="4488089"/>
          </a:xfrm>
          <a:prstGeom prst="rect">
            <a:avLst/>
          </a:prstGeom>
        </p:spPr>
      </p:pic>
      <p:sp>
        <p:nvSpPr>
          <p:cNvPr id="3" name="Prostokąt zaokrąglony 2"/>
          <p:cNvSpPr/>
          <p:nvPr/>
        </p:nvSpPr>
        <p:spPr>
          <a:xfrm>
            <a:off x="1889522" y="3995861"/>
            <a:ext cx="6012705" cy="17281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161" y="1596491"/>
            <a:ext cx="959375" cy="145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6116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8 -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endParaRPr lang="pl-PL" dirty="0" smtClean="0"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Rozmiar cząstek jest podobny jak w punktach B i D, udział składników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(rodzynek i orzechów ziemnych jest taki sam).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Punkt B zaleca pobranie próbek pierwotnych o masie 100 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Punkt D Zaleca pobranie próbek pierwotnych o masie 200 g</a:t>
            </a:r>
          </a:p>
          <a:p>
            <a:endParaRPr lang="pl-PL" dirty="0"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Punkt D jest bardziej wymagający  wybieramy pobranie zgodnie z punktem D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Próbka pierwotna 200 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Masa opakowania jednostkowego 140 g &lt; 200 g, mniejsza ale zbliżona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Przyjmujemy, że próbka pierwotna będzie odpowiadała opakowaniu jednostkowemu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161" y="1596491"/>
            <a:ext cx="959375" cy="145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15886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8 -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Wielkość partii 480 opakowań x 140 g = 67,2 kg, czyli mniej niż 100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Liczba próbek pierwotnych/zbiorczych według Tabeli 2 w punkcie D.4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161" y="1596491"/>
            <a:ext cx="959375" cy="1456720"/>
          </a:xfrm>
          <a:prstGeom prst="rect">
            <a:avLst/>
          </a:prstGeom>
        </p:spPr>
      </p:pic>
      <p:pic>
        <p:nvPicPr>
          <p:cNvPr id="7" name="Obraz 6" descr="2752 d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21569" y="3347789"/>
            <a:ext cx="5694889" cy="403244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088601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8 -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Minimalna liczba próbek pierwotnych 10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Minimalna masa próbki zbiorczej 2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Jednak punkt D.1 dopuszcza masę próbki zbiorczej mniejszą niż 2 kg, dla opakowań mniejszych, ale o masie podobnej do 200 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Należy pobrać 10 opakowań x 140 g  1,4 kg</a:t>
            </a:r>
          </a:p>
          <a:p>
            <a:endParaRPr lang="pl-PL" dirty="0" smtClean="0">
              <a:sym typeface="Wingdings" panose="05000000000000000000" pitchFamily="2" charset="2"/>
            </a:endParaRPr>
          </a:p>
          <a:p>
            <a:r>
              <a:rPr lang="pl-PL" b="1" dirty="0">
                <a:solidFill>
                  <a:srgbClr val="FFC000"/>
                </a:solidFill>
                <a:sym typeface="Wingdings" panose="05000000000000000000" pitchFamily="2" charset="2"/>
              </a:rPr>
              <a:t>ROZWIĄZANIE: </a:t>
            </a:r>
            <a:r>
              <a:rPr lang="pl-PL" b="1" dirty="0">
                <a:sym typeface="Wingdings" panose="05000000000000000000" pitchFamily="2" charset="2"/>
              </a:rPr>
              <a:t>Należy pobrać </a:t>
            </a:r>
            <a:r>
              <a:rPr lang="pl-PL" b="1" dirty="0" smtClean="0">
                <a:sym typeface="Wingdings" panose="05000000000000000000" pitchFamily="2" charset="2"/>
              </a:rPr>
              <a:t>10 opakowań (10 próbek pierwotnych) o </a:t>
            </a:r>
            <a:r>
              <a:rPr lang="pl-PL" b="1" dirty="0">
                <a:sym typeface="Wingdings" panose="05000000000000000000" pitchFamily="2" charset="2"/>
              </a:rPr>
              <a:t>masie </a:t>
            </a:r>
            <a:r>
              <a:rPr lang="pl-PL" b="1" dirty="0" smtClean="0">
                <a:sym typeface="Wingdings" panose="05000000000000000000" pitchFamily="2" charset="2"/>
              </a:rPr>
              <a:t>140 g</a:t>
            </a:r>
            <a:r>
              <a:rPr lang="pl-PL" b="1" dirty="0">
                <a:sym typeface="Wingdings" panose="05000000000000000000" pitchFamily="2" charset="2"/>
              </a:rPr>
              <a:t>, co utworzy próbkę zbiorczą o masie </a:t>
            </a:r>
            <a:r>
              <a:rPr lang="pl-PL" b="1" dirty="0" smtClean="0">
                <a:sym typeface="Wingdings" panose="05000000000000000000" pitchFamily="2" charset="2"/>
              </a:rPr>
              <a:t>1,4 </a:t>
            </a:r>
            <a:r>
              <a:rPr lang="pl-PL" b="1" dirty="0">
                <a:sym typeface="Wingdings" panose="05000000000000000000" pitchFamily="2" charset="2"/>
              </a:rPr>
              <a:t>kg</a:t>
            </a:r>
            <a:endParaRPr lang="pl-PL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pl-PL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pl-PL" dirty="0" smtClean="0"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161" y="1596491"/>
            <a:ext cx="959375" cy="145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601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9 Szpinak świeży - azotany</a:t>
            </a:r>
          </a:p>
          <a:p>
            <a:r>
              <a:rPr lang="pl-PL" dirty="0" smtClean="0"/>
              <a:t>Należy zaproponować sposób postępowania w celu pobrania szpinaku świeżego</a:t>
            </a:r>
            <a:br>
              <a:rPr lang="pl-PL" dirty="0" smtClean="0"/>
            </a:br>
            <a:r>
              <a:rPr lang="pl-PL" dirty="0" smtClean="0"/>
              <a:t>w celu badania zawartości azotanów</a:t>
            </a:r>
          </a:p>
          <a:p>
            <a:r>
              <a:rPr lang="pl-PL" dirty="0" smtClean="0"/>
              <a:t>Liście sprzedawane są w opakowaniach jednostkowych o masie 350 g</a:t>
            </a:r>
          </a:p>
          <a:p>
            <a:r>
              <a:rPr lang="pl-PL" dirty="0" smtClean="0"/>
              <a:t>Partia liczy 80 opakowań produktu</a:t>
            </a:r>
          </a:p>
          <a:p>
            <a:r>
              <a:rPr lang="pl-PL" dirty="0" smtClean="0"/>
              <a:t>Pobranie w sklepie detalicznym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76046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9 Szpinak świeży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(WE) nr 1882/2006</a:t>
            </a:r>
          </a:p>
          <a:p>
            <a:r>
              <a:rPr lang="pl-PL" dirty="0" smtClean="0"/>
              <a:t>Masa partii 80 x 350 g = 28 kg</a:t>
            </a:r>
          </a:p>
          <a:p>
            <a:r>
              <a:rPr lang="pl-PL" dirty="0" smtClean="0"/>
              <a:t>Produkt w opakowaniach jednostkowych </a:t>
            </a:r>
            <a:r>
              <a:rPr lang="pl-PL" dirty="0" smtClean="0">
                <a:sym typeface="Wingdings" pitchFamily="2" charset="2"/>
              </a:rPr>
              <a:t> tabela 2</a:t>
            </a:r>
          </a:p>
          <a:p>
            <a:r>
              <a:rPr lang="pl-PL" dirty="0" smtClean="0">
                <a:sym typeface="Wingdings" pitchFamily="2" charset="2"/>
              </a:rPr>
              <a:t>26-100 opakowań  5%, co najmniej 2 opakowania</a:t>
            </a:r>
          </a:p>
          <a:p>
            <a:r>
              <a:rPr lang="pl-PL" dirty="0" smtClean="0">
                <a:sym typeface="Wingdings" pitchFamily="2" charset="2"/>
              </a:rPr>
              <a:t>Minimalna masa próbki zbiorczej 1 kg</a:t>
            </a:r>
          </a:p>
          <a:p>
            <a:r>
              <a:rPr lang="pl-PL" dirty="0" smtClean="0">
                <a:sym typeface="Wingdings" pitchFamily="2" charset="2"/>
              </a:rPr>
              <a:t>2 opakowania nie wystarczą do utworzenia próbki zbiorczej o masie 1 kg</a:t>
            </a:r>
          </a:p>
          <a:p>
            <a:endParaRPr lang="pl-PL" dirty="0" smtClean="0">
              <a:sym typeface="Wingdings" pitchFamily="2" charset="2"/>
            </a:endParaRPr>
          </a:p>
          <a:p>
            <a:r>
              <a:rPr lang="pl-PL" b="1" dirty="0" smtClean="0">
                <a:solidFill>
                  <a:srgbClr val="FFC000"/>
                </a:solidFill>
                <a:sym typeface="Wingdings" pitchFamily="2" charset="2"/>
              </a:rPr>
              <a:t>ROZWIĄZANIE: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b="1" dirty="0" smtClean="0">
                <a:sym typeface="Wingdings" pitchFamily="2" charset="2"/>
              </a:rPr>
              <a:t>Pobrać 3 opakowania po 350 g = 1050 g szpinaku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76046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10 Bazylia świeża w doniczce</a:t>
            </a:r>
          </a:p>
          <a:p>
            <a:r>
              <a:rPr lang="pl-PL" dirty="0" smtClean="0"/>
              <a:t>Należy zaproponować sposób postępowania w celu pobrania bazylii świeżej w kierunku badania </a:t>
            </a:r>
            <a:r>
              <a:rPr lang="pl-PL" b="1" dirty="0" smtClean="0"/>
              <a:t>nadchloranów</a:t>
            </a:r>
          </a:p>
          <a:p>
            <a:r>
              <a:rPr lang="pl-PL" dirty="0" smtClean="0"/>
              <a:t>Produkt oferowany jest w doniczkach, masa rośliny około 180 g</a:t>
            </a:r>
          </a:p>
          <a:p>
            <a:r>
              <a:rPr lang="pl-PL" dirty="0" smtClean="0"/>
              <a:t>W sklepie detalicznym znajduje się 35 doniczek bazylii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76046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10 Bazylia w doniczce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(WE) nr 333/2007</a:t>
            </a:r>
          </a:p>
          <a:p>
            <a:r>
              <a:rPr lang="pl-PL" dirty="0" smtClean="0"/>
              <a:t>Masa partii trudna do oceny około 35 x 180 g = 6,3 kg</a:t>
            </a:r>
          </a:p>
          <a:p>
            <a:r>
              <a:rPr lang="pl-PL" dirty="0" smtClean="0"/>
              <a:t>Produkt oferowany w jednostkach </a:t>
            </a:r>
            <a:r>
              <a:rPr lang="pl-PL" dirty="0" smtClean="0">
                <a:sym typeface="Wingdings" pitchFamily="2" charset="2"/>
              </a:rPr>
              <a:t> tabela 4a</a:t>
            </a:r>
          </a:p>
          <a:p>
            <a:r>
              <a:rPr lang="pl-PL" dirty="0" smtClean="0">
                <a:sym typeface="Wingdings" pitchFamily="2" charset="2"/>
              </a:rPr>
              <a:t>26-100 opakowań  5%, co najmniej 2 opakowania</a:t>
            </a:r>
          </a:p>
          <a:p>
            <a:r>
              <a:rPr lang="pl-PL" dirty="0" smtClean="0">
                <a:sym typeface="Wingdings" pitchFamily="2" charset="2"/>
              </a:rPr>
              <a:t>Minimalna masa próbki zbiorczej 1 kg</a:t>
            </a:r>
          </a:p>
          <a:p>
            <a:r>
              <a:rPr lang="pl-PL" dirty="0" smtClean="0">
                <a:sym typeface="Wingdings" pitchFamily="2" charset="2"/>
              </a:rPr>
              <a:t>2 opakowania nie wystarczą do utworzenia próbki zbiorczej o masie 1 kg</a:t>
            </a:r>
          </a:p>
          <a:p>
            <a:endParaRPr lang="pl-PL" dirty="0" smtClean="0">
              <a:sym typeface="Wingdings" pitchFamily="2" charset="2"/>
            </a:endParaRPr>
          </a:p>
          <a:p>
            <a:r>
              <a:rPr lang="pl-PL" b="1" dirty="0" smtClean="0">
                <a:solidFill>
                  <a:srgbClr val="FFC000"/>
                </a:solidFill>
                <a:sym typeface="Wingdings" pitchFamily="2" charset="2"/>
              </a:rPr>
              <a:t>ROZWIĄZANIE: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b="1" dirty="0" smtClean="0">
                <a:sym typeface="Wingdings" pitchFamily="2" charset="2"/>
              </a:rPr>
              <a:t>Pobrać 6 sztuk po 180 g = 1080 g bazylii</a:t>
            </a:r>
          </a:p>
          <a:p>
            <a:r>
              <a:rPr lang="pl-PL" b="1" dirty="0" smtClean="0">
                <a:sym typeface="Wingdings" pitchFamily="2" charset="2"/>
              </a:rPr>
              <a:t>Uwaga: </a:t>
            </a:r>
            <a:r>
              <a:rPr lang="pl-PL" dirty="0" smtClean="0">
                <a:sym typeface="Wingdings" pitchFamily="2" charset="2"/>
              </a:rPr>
              <a:t>Rośliny uciąć, do laboratorium przesłać bez doniczki (ziemi) – ryzyko zanieczyszczenia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760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A - Definicje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b="1" dirty="0" smtClean="0"/>
              <a:t>„</a:t>
            </a:r>
            <a:r>
              <a:rPr lang="pl-PL" b="1" dirty="0" err="1" smtClean="0"/>
              <a:t>podpartia</a:t>
            </a:r>
            <a:r>
              <a:rPr lang="pl-PL" b="1" dirty="0" smtClean="0"/>
              <a:t>”:</a:t>
            </a:r>
            <a:r>
              <a:rPr lang="pl-PL" dirty="0" smtClean="0"/>
              <a:t>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część dużej partii wskazana w celu zastosowania do niej metody pobierania próbek</a:t>
            </a:r>
            <a:r>
              <a:rPr lang="pl-PL" dirty="0" smtClean="0"/>
              <a:t>. Każda część partii musi być fizycznie wyodrębniona i możliwa do zidentyfikowania;</a:t>
            </a:r>
          </a:p>
          <a:p>
            <a:endParaRPr lang="pl-PL" dirty="0" smtClean="0"/>
          </a:p>
          <a:p>
            <a:r>
              <a:rPr lang="pl-PL" b="1" dirty="0" smtClean="0">
                <a:solidFill>
                  <a:srgbClr val="00B0F0"/>
                </a:solidFill>
              </a:rPr>
              <a:t>Spostrzeżenia</a:t>
            </a:r>
          </a:p>
          <a:p>
            <a:r>
              <a:rPr lang="pl-PL" dirty="0" smtClean="0"/>
              <a:t>Podział na </a:t>
            </a:r>
            <a:r>
              <a:rPr lang="pl-PL" dirty="0" err="1" smtClean="0"/>
              <a:t>podpartie</a:t>
            </a:r>
            <a:r>
              <a:rPr lang="pl-PL" dirty="0" smtClean="0"/>
              <a:t> dokonywany jest dla dużych partii</a:t>
            </a:r>
          </a:p>
          <a:p>
            <a:r>
              <a:rPr lang="pl-PL" dirty="0" smtClean="0"/>
              <a:t>Określenia </a:t>
            </a:r>
            <a:r>
              <a:rPr lang="pl-PL" dirty="0" err="1" smtClean="0"/>
              <a:t>podpartia</a:t>
            </a:r>
            <a:r>
              <a:rPr lang="pl-PL" dirty="0" smtClean="0"/>
              <a:t> nie stosujemy do tej samej partii dostarczonej do różnych odbiorców</a:t>
            </a:r>
          </a:p>
          <a:p>
            <a:pPr>
              <a:buNone/>
            </a:pP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11 Pistacje w łupinach</a:t>
            </a:r>
          </a:p>
          <a:p>
            <a:r>
              <a:rPr lang="pl-PL" dirty="0" smtClean="0"/>
              <a:t>Należy zaproponować sposób postępowania w celu pobrania próbki pistacji</a:t>
            </a:r>
            <a:br>
              <a:rPr lang="pl-PL" dirty="0" smtClean="0"/>
            </a:br>
            <a:r>
              <a:rPr lang="pl-PL" dirty="0" smtClean="0"/>
              <a:t>w łupinach do badania </a:t>
            </a:r>
            <a:r>
              <a:rPr lang="pl-PL" dirty="0" err="1" smtClean="0"/>
              <a:t>aflatoksyn</a:t>
            </a:r>
            <a:endParaRPr lang="pl-PL" dirty="0" smtClean="0"/>
          </a:p>
          <a:p>
            <a:r>
              <a:rPr lang="pl-PL" dirty="0" smtClean="0"/>
              <a:t>Przesyłka pobrana na granicy</a:t>
            </a:r>
          </a:p>
          <a:p>
            <a:r>
              <a:rPr lang="pl-PL" dirty="0" smtClean="0"/>
              <a:t>Przesyłka o masie 2700 kg orzechów</a:t>
            </a:r>
          </a:p>
          <a:p>
            <a:r>
              <a:rPr lang="pl-PL" dirty="0" smtClean="0"/>
              <a:t>Zawartość jąder około 53% 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76046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11 Pistacje w łupinach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(UE) 2023/2782</a:t>
            </a:r>
          </a:p>
          <a:p>
            <a:r>
              <a:rPr lang="pl-PL" dirty="0" smtClean="0"/>
              <a:t>punkt D METODA POBIERANIA PRÓBEK ORZESZKÓW ZIEMNYCH (ORZECHÓW ARACHIDOWYCH), PESTEK MORELI, ORZECHÓW Z DRZEW ORZECHOWYCH</a:t>
            </a:r>
            <a:br>
              <a:rPr lang="pl-PL" dirty="0" smtClean="0"/>
            </a:br>
            <a:r>
              <a:rPr lang="pl-PL" dirty="0" smtClean="0"/>
              <a:t>I SUSZONYCH PRZYPRAW O DUŻYCH ROZMIARACH CZĄSTEK ORAZ PRODUKTÓW POCHODNYCH / PRZETWORZONYCH</a:t>
            </a:r>
          </a:p>
          <a:p>
            <a:r>
              <a:rPr lang="pl-PL" dirty="0" smtClean="0"/>
              <a:t>Próbka pobierana jest jako orzechy w łupinach – podane masy odnoszą się do orzechów łupinach</a:t>
            </a:r>
          </a:p>
          <a:p>
            <a:r>
              <a:rPr lang="pl-PL" dirty="0" smtClean="0"/>
              <a:t>Produkt luzem</a:t>
            </a:r>
          </a:p>
          <a:p>
            <a:r>
              <a:rPr lang="pl-PL" dirty="0" smtClean="0"/>
              <a:t>Nie wymaga podziału na </a:t>
            </a:r>
            <a:r>
              <a:rPr lang="pl-PL" dirty="0" err="1" smtClean="0"/>
              <a:t>podpartie</a:t>
            </a:r>
            <a:endParaRPr lang="pl-PL" dirty="0" smtClean="0"/>
          </a:p>
          <a:p>
            <a:r>
              <a:rPr lang="pl-PL" dirty="0" smtClean="0"/>
              <a:t>Masa próbki pierwotnej: 200 g</a:t>
            </a:r>
          </a:p>
          <a:p>
            <a:r>
              <a:rPr lang="pl-PL" dirty="0" smtClean="0"/>
              <a:t>Punkt D.4 Partie &lt; 15 ton, Tabela 2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76046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11 Pistacje w łupinach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Dla zakresu mas powyżej 2,0 do 5,0 ton należy pobrać 60 próbek pierwotnych</a:t>
            </a:r>
            <a:br>
              <a:rPr lang="pl-PL" dirty="0" smtClean="0"/>
            </a:br>
            <a:r>
              <a:rPr lang="pl-PL" dirty="0" smtClean="0"/>
              <a:t>i utworzyć próbkę zbiorczą o masie 12 kg</a:t>
            </a:r>
          </a:p>
          <a:p>
            <a:endParaRPr lang="pl-PL" dirty="0" smtClean="0"/>
          </a:p>
          <a:p>
            <a:r>
              <a:rPr lang="pl-PL" b="1" dirty="0" smtClean="0">
                <a:solidFill>
                  <a:srgbClr val="FFC000"/>
                </a:solidFill>
              </a:rPr>
              <a:t>ROZWIĄZANIE:</a:t>
            </a:r>
            <a:r>
              <a:rPr lang="pl-PL" b="1" dirty="0" smtClean="0"/>
              <a:t> Należy pobrać 60 próbek pierwotnych pistacji w łupinach i utworzyć próbkę zbiorczą o masie 12 kg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76046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12 Ryż z dużej partii</a:t>
            </a:r>
          </a:p>
          <a:p>
            <a:r>
              <a:rPr lang="pl-PL" dirty="0" smtClean="0"/>
              <a:t>Należy zaproponować sposób postępowania w celu pobrania próbek ryżu znajdujących się w magazynie importera</a:t>
            </a:r>
          </a:p>
          <a:p>
            <a:r>
              <a:rPr lang="pl-PL" dirty="0" smtClean="0"/>
              <a:t>Partia o łącznej masie 165 ton</a:t>
            </a:r>
          </a:p>
          <a:p>
            <a:r>
              <a:rPr lang="pl-PL" dirty="0" smtClean="0"/>
              <a:t>Pakowana jest w worki typu </a:t>
            </a:r>
            <a:r>
              <a:rPr lang="pl-PL" dirty="0" err="1" smtClean="0"/>
              <a:t>bigbag</a:t>
            </a:r>
            <a:r>
              <a:rPr lang="pl-PL" dirty="0" smtClean="0"/>
              <a:t>, każdy o masie 1,5 tony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77699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12 Ryż z dużej partii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(UE) 2023/2782</a:t>
            </a:r>
          </a:p>
          <a:p>
            <a:r>
              <a:rPr lang="pl-PL" dirty="0" smtClean="0"/>
              <a:t>A. METODA POBIERANIA PRÓBEK ZBOŻA, NASION OLEISTYCH INNYCH NIŻ ORZESZKI ZIEMNE, PRODUKTÓW ZBOŻOWYCH I PRODUKTÓW Z NASION OLEISTYCH INNYCH NIŻ PRODUKTY Z ORZESZKÓW ZIEMNYCH</a:t>
            </a:r>
          </a:p>
          <a:p>
            <a:r>
              <a:rPr lang="pl-PL" dirty="0" smtClean="0"/>
              <a:t>Wymaga podziału na </a:t>
            </a:r>
            <a:r>
              <a:rPr lang="pl-PL" dirty="0" err="1" smtClean="0"/>
              <a:t>podpartie</a:t>
            </a:r>
            <a:r>
              <a:rPr lang="pl-PL" dirty="0" smtClean="0"/>
              <a:t> zgodnie z tabelą 1 w punkcie A.2</a:t>
            </a:r>
          </a:p>
          <a:p>
            <a:r>
              <a:rPr lang="pl-PL" dirty="0" smtClean="0"/>
              <a:t>Dla masy partii </a:t>
            </a:r>
            <a:r>
              <a:rPr lang="pl-PL" dirty="0" smtClean="0">
                <a:latin typeface="Calibri"/>
                <a:cs typeface="Calibri"/>
              </a:rPr>
              <a:t>≥100 i </a:t>
            </a:r>
            <a:r>
              <a:rPr lang="pl-PL" dirty="0" smtClean="0"/>
              <a:t>≤300 ton partię podzielić na </a:t>
            </a:r>
            <a:r>
              <a:rPr lang="pl-PL" dirty="0" err="1" smtClean="0"/>
              <a:t>podpartie</a:t>
            </a:r>
            <a:r>
              <a:rPr lang="pl-PL" dirty="0" smtClean="0"/>
              <a:t> o masie około</a:t>
            </a:r>
            <a:br>
              <a:rPr lang="pl-PL" dirty="0" smtClean="0"/>
            </a:br>
            <a:r>
              <a:rPr lang="pl-PL" dirty="0" smtClean="0"/>
              <a:t>2 </a:t>
            </a:r>
            <a:r>
              <a:rPr lang="pl-PL" dirty="0" err="1" smtClean="0"/>
              <a:t>podpartie</a:t>
            </a:r>
            <a:r>
              <a:rPr lang="pl-PL" dirty="0" smtClean="0"/>
              <a:t> o masie 82,5 tony</a:t>
            </a:r>
          </a:p>
          <a:p>
            <a:r>
              <a:rPr lang="pl-PL" dirty="0" smtClean="0"/>
              <a:t>Z każdej </a:t>
            </a:r>
            <a:r>
              <a:rPr lang="pl-PL" dirty="0" err="1" smtClean="0"/>
              <a:t>podpartii</a:t>
            </a:r>
            <a:r>
              <a:rPr lang="pl-PL" dirty="0" smtClean="0"/>
              <a:t> pobrać 100 próbek pierwotnych</a:t>
            </a:r>
          </a:p>
          <a:p>
            <a:r>
              <a:rPr lang="pl-PL" dirty="0" smtClean="0"/>
              <a:t>100 g ryżu to około 5000-6000 ziaren</a:t>
            </a:r>
          </a:p>
          <a:p>
            <a:r>
              <a:rPr lang="pl-PL" dirty="0" smtClean="0"/>
              <a:t>Nie stosuje się zmniejszenie masy dla ziaren drobnych (&gt;10000)</a:t>
            </a:r>
          </a:p>
          <a:p>
            <a:r>
              <a:rPr lang="pl-PL" dirty="0" smtClean="0"/>
              <a:t>Masa próbki zbiorczej 10 kg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77699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691605"/>
            <a:ext cx="8928992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12 Ryż z dużej partii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(UE) 2023/2782</a:t>
            </a:r>
          </a:p>
          <a:p>
            <a:r>
              <a:rPr lang="pl-PL" dirty="0" smtClean="0"/>
              <a:t>A. METODA POBIERANIA PRÓBEK ZBOŻA, NASION OLEISTYCH INNYCH NIŻ ORZESZKI ZIEMNE, PRODUKTÓW ZBOŻOWYCH I PRODUKTÓW Z NASION OLEISTYCH INNYCH NIŻ PRODUKTY Z ORZESZKÓW ZIEMNYCH</a:t>
            </a:r>
          </a:p>
          <a:p>
            <a:r>
              <a:rPr lang="pl-PL" dirty="0" smtClean="0"/>
              <a:t>Wymaga podziału na </a:t>
            </a:r>
            <a:r>
              <a:rPr lang="pl-PL" dirty="0" err="1" smtClean="0"/>
              <a:t>podpartie</a:t>
            </a:r>
            <a:r>
              <a:rPr lang="pl-PL" dirty="0" smtClean="0"/>
              <a:t> zgodnie z tabelą 1 w punkcie A.2</a:t>
            </a:r>
          </a:p>
          <a:p>
            <a:r>
              <a:rPr lang="pl-PL" dirty="0" smtClean="0"/>
              <a:t>Dla masy partii </a:t>
            </a:r>
            <a:r>
              <a:rPr lang="pl-PL" dirty="0" smtClean="0">
                <a:latin typeface="Calibri"/>
                <a:cs typeface="Calibri"/>
              </a:rPr>
              <a:t>≥100 i </a:t>
            </a:r>
            <a:r>
              <a:rPr lang="pl-PL" dirty="0" smtClean="0"/>
              <a:t>≤300 ton partię podzielić na </a:t>
            </a:r>
            <a:r>
              <a:rPr lang="pl-PL" dirty="0" err="1" smtClean="0"/>
              <a:t>podpartie</a:t>
            </a:r>
            <a:r>
              <a:rPr lang="pl-PL" dirty="0" smtClean="0"/>
              <a:t> o masie około</a:t>
            </a:r>
            <a:br>
              <a:rPr lang="pl-PL" dirty="0" smtClean="0"/>
            </a:br>
            <a:r>
              <a:rPr lang="pl-PL" dirty="0" smtClean="0"/>
              <a:t>2 </a:t>
            </a:r>
            <a:r>
              <a:rPr lang="pl-PL" dirty="0" err="1" smtClean="0"/>
              <a:t>podpartie</a:t>
            </a:r>
            <a:r>
              <a:rPr lang="pl-PL" dirty="0" smtClean="0"/>
              <a:t> o masie 82,5 tony</a:t>
            </a:r>
          </a:p>
          <a:p>
            <a:r>
              <a:rPr lang="pl-PL" dirty="0" smtClean="0"/>
              <a:t>Z każdej </a:t>
            </a:r>
            <a:r>
              <a:rPr lang="pl-PL" dirty="0" err="1" smtClean="0"/>
              <a:t>podpartii</a:t>
            </a:r>
            <a:r>
              <a:rPr lang="pl-PL" dirty="0" smtClean="0"/>
              <a:t> pobrać 100 próbek pierwotnych</a:t>
            </a:r>
          </a:p>
          <a:p>
            <a:r>
              <a:rPr lang="pl-PL" dirty="0" smtClean="0"/>
              <a:t>100 g ryżu to około 5000-6000 ziaren, nie stosuje się zmniejszenie masy dla ziaren drobnych (&gt;10000)</a:t>
            </a:r>
          </a:p>
          <a:p>
            <a:r>
              <a:rPr lang="pl-PL" dirty="0" smtClean="0"/>
              <a:t>Masa próbki pierwotnej 100 g</a:t>
            </a:r>
          </a:p>
          <a:p>
            <a:r>
              <a:rPr lang="pl-PL" dirty="0" smtClean="0"/>
              <a:t>Masa próbki zbiorczej 10 kg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77699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691605"/>
            <a:ext cx="8928992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12 Ryż z dużej partii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Jeżeli </a:t>
            </a:r>
            <a:r>
              <a:rPr lang="pl-PL" dirty="0" err="1" smtClean="0"/>
              <a:t>bigbagi</a:t>
            </a:r>
            <a:r>
              <a:rPr lang="pl-PL" dirty="0" smtClean="0"/>
              <a:t> są łatwo dostępne, a ich otwarcie nie stanowi naruszenia stanu przesyłki (mało realne…), to:</a:t>
            </a:r>
          </a:p>
          <a:p>
            <a:r>
              <a:rPr lang="pl-PL" dirty="0" smtClean="0"/>
              <a:t>Pobrać 1-2 próbki z każdego </a:t>
            </a:r>
            <a:r>
              <a:rPr lang="pl-PL" dirty="0" err="1" smtClean="0"/>
              <a:t>bigbaga</a:t>
            </a:r>
            <a:r>
              <a:rPr lang="pl-PL" dirty="0" smtClean="0"/>
              <a:t> z obydwu </a:t>
            </a:r>
            <a:r>
              <a:rPr lang="pl-PL" dirty="0" err="1" smtClean="0"/>
              <a:t>podpartii</a:t>
            </a:r>
            <a:endParaRPr lang="pl-PL" dirty="0" smtClean="0"/>
          </a:p>
          <a:p>
            <a:r>
              <a:rPr lang="pl-PL" b="1" dirty="0" smtClean="0">
                <a:solidFill>
                  <a:srgbClr val="FFC000"/>
                </a:solidFill>
              </a:rPr>
              <a:t>ROZWIĄZANIE: </a:t>
            </a:r>
            <a:r>
              <a:rPr lang="pl-PL" b="1" dirty="0" smtClean="0"/>
              <a:t>Pobrać 2 x 100 próbek pierwotnych po 100 g ryżu tworząc dwie odrębne próbki zbiorcze, każda o masie 10 kg</a:t>
            </a:r>
          </a:p>
          <a:p>
            <a:r>
              <a:rPr lang="pl-PL" dirty="0" err="1" smtClean="0"/>
              <a:t>Bigbagi</a:t>
            </a:r>
            <a:r>
              <a:rPr lang="pl-PL" dirty="0" smtClean="0"/>
              <a:t> trudno dostępne, otwarcie może spowodować szkody:</a:t>
            </a:r>
          </a:p>
          <a:p>
            <a:r>
              <a:rPr lang="pl-PL" dirty="0" smtClean="0"/>
              <a:t>Do kontroli wyznaczyć 10% </a:t>
            </a:r>
            <a:r>
              <a:rPr lang="pl-PL" dirty="0" err="1" smtClean="0"/>
              <a:t>bigbagów</a:t>
            </a:r>
            <a:r>
              <a:rPr lang="pl-PL" dirty="0" smtClean="0"/>
              <a:t> z każdej z </a:t>
            </a:r>
            <a:r>
              <a:rPr lang="pl-PL" dirty="0" err="1" smtClean="0"/>
              <a:t>podpartii</a:t>
            </a:r>
            <a:r>
              <a:rPr lang="pl-PL" dirty="0" smtClean="0"/>
              <a:t> (na podstawie punktu N rozporządzenia (UE) 2023/2782</a:t>
            </a:r>
          </a:p>
          <a:p>
            <a:r>
              <a:rPr lang="pl-PL" dirty="0" smtClean="0"/>
              <a:t>Co daje 5 </a:t>
            </a:r>
            <a:r>
              <a:rPr lang="pl-PL" dirty="0" err="1" smtClean="0"/>
              <a:t>bigbagów</a:t>
            </a:r>
            <a:r>
              <a:rPr lang="pl-PL" dirty="0" smtClean="0"/>
              <a:t> na partię</a:t>
            </a:r>
          </a:p>
          <a:p>
            <a:r>
              <a:rPr lang="pl-PL" dirty="0" smtClean="0"/>
              <a:t>Z każdego z nich pobrać po 20 próbek pierwotnych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ROZWIĄZANIE:</a:t>
            </a:r>
            <a:r>
              <a:rPr lang="pl-PL" b="1" dirty="0" smtClean="0"/>
              <a:t> Pobrać 2 x z 5 </a:t>
            </a:r>
            <a:r>
              <a:rPr lang="pl-PL" b="1" dirty="0" err="1" smtClean="0"/>
              <a:t>bigbagów</a:t>
            </a:r>
            <a:r>
              <a:rPr lang="pl-PL" b="1" dirty="0" smtClean="0"/>
              <a:t> x 20 próbek pierwotnych po 100 g ryżu tworząc dwie odrębne próbki zbiorcze, każda o masie 10 kg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77699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13 Pieprz czarny ziarnisty</a:t>
            </a:r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pl-PL" dirty="0" smtClean="0"/>
              <a:t>Należy zaproponować sposób postępowania w celu </a:t>
            </a:r>
            <a:r>
              <a:rPr lang="pl-PL" dirty="0" smtClean="0"/>
              <a:t>pobrania próbek pieprzu ziarnistego, czarnego w celu oznaczenia zawartości </a:t>
            </a:r>
            <a:r>
              <a:rPr lang="pl-PL" dirty="0" err="1" smtClean="0"/>
              <a:t>ochratoksyny</a:t>
            </a:r>
            <a:r>
              <a:rPr lang="pl-PL" dirty="0" smtClean="0"/>
              <a:t> A</a:t>
            </a:r>
            <a:endParaRPr lang="pl-PL" dirty="0" smtClean="0"/>
          </a:p>
          <a:p>
            <a:r>
              <a:rPr lang="pl-PL" dirty="0" smtClean="0"/>
              <a:t>Miejsce pobrania sklep wielkopowierzchniowy</a:t>
            </a:r>
          </a:p>
          <a:p>
            <a:r>
              <a:rPr lang="pl-PL" dirty="0" smtClean="0"/>
              <a:t>Wielkość partii 23 opakowania zbiorcze po 20 opakowań jednostkowych +</a:t>
            </a:r>
            <a:br>
              <a:rPr lang="pl-PL" dirty="0" smtClean="0"/>
            </a:br>
            <a:r>
              <a:rPr lang="pl-PL" dirty="0" smtClean="0"/>
              <a:t>w tym jedno opakowanie otwarte zawierające 6 opakowań jednostkowych</a:t>
            </a:r>
          </a:p>
          <a:p>
            <a:r>
              <a:rPr lang="pl-PL" dirty="0" smtClean="0"/>
              <a:t>Masa opakowania jednostkowego 15 g </a:t>
            </a:r>
            <a:endParaRPr lang="pl-PL" dirty="0" smtClean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8448096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13 Pieprz czarny ziarnisty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  <a:endParaRPr lang="pl-PL" b="1" dirty="0" smtClean="0">
              <a:solidFill>
                <a:srgbClr val="FFC000"/>
              </a:solidFill>
            </a:endParaRPr>
          </a:p>
          <a:p>
            <a:r>
              <a:rPr lang="pl-PL" dirty="0" smtClean="0"/>
              <a:t>Próbkę należy pobrać zgodnie z rozporządzeniem </a:t>
            </a:r>
            <a:r>
              <a:rPr lang="pl-PL" dirty="0" smtClean="0"/>
              <a:t>wykonawczym</a:t>
            </a:r>
            <a:br>
              <a:rPr lang="pl-PL" dirty="0" smtClean="0"/>
            </a:br>
            <a:r>
              <a:rPr lang="pl-PL" dirty="0" smtClean="0"/>
              <a:t>Komisji (UE)</a:t>
            </a:r>
            <a:r>
              <a:rPr lang="pl-PL" b="1" dirty="0" smtClean="0"/>
              <a:t> 2023/2782</a:t>
            </a:r>
          </a:p>
          <a:p>
            <a:r>
              <a:rPr lang="pl-PL" b="1" dirty="0" smtClean="0"/>
              <a:t>Punkt E</a:t>
            </a:r>
            <a:r>
              <a:rPr lang="pl-PL" b="1" dirty="0"/>
              <a:t>.</a:t>
            </a:r>
            <a:r>
              <a:rPr lang="pl-PL" dirty="0"/>
              <a:t> Suszone przyprawy z wyjątkiem suszonych przypraw o dużych rozmiarach cząstek i przypraw </a:t>
            </a:r>
            <a:r>
              <a:rPr lang="pl-PL" dirty="0" smtClean="0"/>
              <a:t>sproszkowanych</a:t>
            </a:r>
          </a:p>
          <a:p>
            <a:r>
              <a:rPr lang="pl-PL" dirty="0" smtClean="0"/>
              <a:t>Wielkość partii 23 x 20 + 6 = 466 g opakowania jednostkowe a 15 g: 6,99 kg</a:t>
            </a:r>
          </a:p>
          <a:p>
            <a:r>
              <a:rPr lang="pl-PL" dirty="0" smtClean="0"/>
              <a:t>Partia w postaci opakowań jednostkowych</a:t>
            </a:r>
          </a:p>
          <a:p>
            <a:r>
              <a:rPr lang="pl-PL" b="1" dirty="0" smtClean="0"/>
              <a:t>Masa próbki pierwotnej: 100 g</a:t>
            </a:r>
          </a:p>
          <a:p>
            <a:r>
              <a:rPr lang="pl-PL" dirty="0" smtClean="0"/>
              <a:t>15 g &lt;&lt; 100 g </a:t>
            </a:r>
            <a:r>
              <a:rPr lang="pl-PL" dirty="0" smtClean="0">
                <a:sym typeface="Wingdings" panose="05000000000000000000" pitchFamily="2" charset="2"/>
              </a:rPr>
              <a:t> należy utworzyć </a:t>
            </a:r>
            <a:r>
              <a:rPr lang="pl-PL" b="1" dirty="0" smtClean="0">
                <a:sym typeface="Wingdings" panose="05000000000000000000" pitchFamily="2" charset="2"/>
              </a:rPr>
              <a:t>jedną próbkę pierwotną z 7 opakowań </a:t>
            </a:r>
            <a:r>
              <a:rPr lang="pl-PL" dirty="0" smtClean="0">
                <a:sym typeface="Wingdings" panose="05000000000000000000" pitchFamily="2" charset="2"/>
              </a:rPr>
              <a:t>jednostkowych</a:t>
            </a:r>
          </a:p>
          <a:p>
            <a:r>
              <a:rPr lang="pl-PL" b="1" dirty="0" smtClean="0"/>
              <a:t>Liczba próbek pierwotnych według tabeli 2 w punkcie E.4</a:t>
            </a:r>
            <a:endParaRPr lang="pl-PL" b="1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578295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13 Pieprz czarny ziarnisty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  <a:endParaRPr lang="pl-PL" b="1" dirty="0" smtClean="0">
              <a:solidFill>
                <a:srgbClr val="FFC000"/>
              </a:solidFill>
            </a:endParaRP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Masa partii ≤ 10 kg należy </a:t>
            </a:r>
            <a:r>
              <a:rPr lang="pl-PL" b="1" dirty="0" smtClean="0"/>
              <a:t>pobrać 5 próbek pierwotnych i utworzyć próbkę zbiorczą o masie  0,5 kg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ROZWIĄZANIE:</a:t>
            </a:r>
            <a:r>
              <a:rPr lang="pl-PL" dirty="0" smtClean="0"/>
              <a:t> Należy pobrać 5 x 7 opakowań x 15 g = 525 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554" y="2353938"/>
            <a:ext cx="5025694" cy="294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081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A - Definicje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1979837"/>
            <a:ext cx="8784495" cy="4680002"/>
          </a:xfrm>
        </p:spPr>
        <p:txBody>
          <a:bodyPr>
            <a:normAutofit/>
          </a:bodyPr>
          <a:lstStyle/>
          <a:p>
            <a:r>
              <a:rPr lang="pl-PL" dirty="0" smtClean="0"/>
              <a:t>„próbka pierwotna”: ilość materiału pobrana z jednego miejsca partii lub </a:t>
            </a:r>
            <a:r>
              <a:rPr lang="pl-PL" dirty="0" err="1" smtClean="0"/>
              <a:t>podpartii</a:t>
            </a:r>
            <a:r>
              <a:rPr lang="pl-PL" dirty="0" smtClean="0"/>
              <a:t>;</a:t>
            </a:r>
          </a:p>
          <a:p>
            <a:r>
              <a:rPr lang="pl-PL" dirty="0" smtClean="0"/>
              <a:t>„próbka zbiorcza”: próbka otrzymana przez połączenie wszystkich próbek pierwotnych pobranych z partii lub </a:t>
            </a:r>
            <a:r>
              <a:rPr lang="pl-PL" dirty="0" err="1" smtClean="0"/>
              <a:t>podpartii</a:t>
            </a:r>
            <a:r>
              <a:rPr lang="pl-PL" dirty="0" smtClean="0"/>
              <a:t>; próbki zbiorcze uważa się za reprezentatywne dla danych partii lub </a:t>
            </a:r>
            <a:r>
              <a:rPr lang="pl-PL" dirty="0" err="1" smtClean="0"/>
              <a:t>podpartii</a:t>
            </a:r>
            <a:r>
              <a:rPr lang="pl-PL" dirty="0" smtClean="0"/>
              <a:t>, z których zostały pobrane;</a:t>
            </a:r>
          </a:p>
          <a:p>
            <a:r>
              <a:rPr lang="pl-PL" dirty="0" smtClean="0"/>
              <a:t>„próbka laboratoryjna”: próbka przeznaczona do badania laboratoryjnego;</a:t>
            </a:r>
          </a:p>
          <a:p>
            <a:endParaRPr lang="pl-PL" dirty="0" smtClean="0"/>
          </a:p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Spostrzeżenia:</a:t>
            </a:r>
          </a:p>
          <a:p>
            <a:r>
              <a:rPr lang="pl-PL" dirty="0" smtClean="0"/>
              <a:t>Próbki pierwotne reprezentatywne dla partii/</a:t>
            </a:r>
            <a:r>
              <a:rPr lang="pl-PL" dirty="0" err="1" smtClean="0"/>
              <a:t>podpartii</a:t>
            </a:r>
            <a:r>
              <a:rPr lang="pl-PL" dirty="0" smtClean="0"/>
              <a:t> pobierane są podczas kontroli</a:t>
            </a:r>
          </a:p>
          <a:p>
            <a:r>
              <a:rPr lang="pl-PL" dirty="0" smtClean="0"/>
              <a:t>Próbkę zbiorczą tworzy laboratorium</a:t>
            </a:r>
          </a:p>
          <a:p>
            <a:r>
              <a:rPr lang="pl-PL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Pobierający może połączyć próbki pierwotne (np. 100 próbek zboża po 100 g), jednak nie jest odpowiedzialny za wymieszanie próbki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14 Chipsy jabłkowe</a:t>
            </a:r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pl-PL" dirty="0" smtClean="0"/>
              <a:t>Należy zaproponować sposób postępowania w celu </a:t>
            </a:r>
            <a:r>
              <a:rPr lang="pl-PL" dirty="0" smtClean="0"/>
              <a:t>pobrania próbek z partii chipsów jabłkowych w kierunku badania </a:t>
            </a:r>
            <a:r>
              <a:rPr lang="pl-PL" dirty="0" err="1" smtClean="0"/>
              <a:t>akryloamidu</a:t>
            </a:r>
            <a:endParaRPr lang="pl-PL" dirty="0" smtClean="0"/>
          </a:p>
          <a:p>
            <a:r>
              <a:rPr lang="pl-PL" dirty="0" smtClean="0"/>
              <a:t>Miejsce pobrania: drogeria</a:t>
            </a:r>
          </a:p>
          <a:p>
            <a:r>
              <a:rPr lang="pl-PL" dirty="0" smtClean="0"/>
              <a:t>Wielkość partii 20 opakowań</a:t>
            </a:r>
          </a:p>
          <a:p>
            <a:r>
              <a:rPr lang="pl-PL" dirty="0" smtClean="0"/>
              <a:t>Masa opakowania jednostkowego 30 g</a:t>
            </a:r>
            <a:endParaRPr lang="pl-PL" dirty="0" smtClean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1236909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>
                <a:solidFill>
                  <a:schemeClr val="accent2">
                    <a:lumMod val="50000"/>
                  </a:schemeClr>
                </a:solidFill>
              </a:rPr>
              <a:t>Zadanie 14 Chipsy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jabłkowe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  <a:endParaRPr lang="pl-PL" b="1" dirty="0" smtClean="0">
              <a:solidFill>
                <a:srgbClr val="FFC000"/>
              </a:solidFill>
            </a:endParaRPr>
          </a:p>
          <a:p>
            <a:r>
              <a:rPr lang="pl-PL" dirty="0" smtClean="0"/>
              <a:t>Próbkę należy pobrać zgodnie z rozporządzeniem </a:t>
            </a:r>
            <a:r>
              <a:rPr lang="pl-PL" dirty="0" smtClean="0"/>
              <a:t>Komisji (WE)</a:t>
            </a:r>
            <a:r>
              <a:rPr lang="pl-PL" b="1" dirty="0" smtClean="0"/>
              <a:t> nr 333/2007</a:t>
            </a:r>
          </a:p>
          <a:p>
            <a:r>
              <a:rPr lang="pl-PL" dirty="0" smtClean="0"/>
              <a:t>Wielkość partii 20 opakowań x 25 g = 500 g</a:t>
            </a:r>
          </a:p>
          <a:p>
            <a:r>
              <a:rPr lang="pl-PL" dirty="0" smtClean="0"/>
              <a:t>Partia w postaci opakowań jednostkowych</a:t>
            </a:r>
          </a:p>
          <a:p>
            <a:r>
              <a:rPr lang="pl-PL" b="1" dirty="0" smtClean="0"/>
              <a:t>Masa próbki pierwotnej: 100 g</a:t>
            </a:r>
          </a:p>
          <a:p>
            <a:r>
              <a:rPr lang="pl-PL" b="1" dirty="0" smtClean="0"/>
              <a:t>Masa próbki zbiorczej: 1 kg</a:t>
            </a:r>
          </a:p>
          <a:p>
            <a:r>
              <a:rPr lang="pl-PL" b="1" dirty="0" smtClean="0"/>
              <a:t>Pobranie na poziomie obrotu detalicznego </a:t>
            </a:r>
            <a:r>
              <a:rPr lang="pl-PL" b="1" dirty="0" smtClean="0">
                <a:sym typeface="Wingdings" panose="05000000000000000000" pitchFamily="2" charset="2"/>
              </a:rPr>
              <a:t> odstępstwo</a:t>
            </a:r>
            <a:endParaRPr lang="pl-PL" b="1" dirty="0" smtClean="0"/>
          </a:p>
          <a:p>
            <a:r>
              <a:rPr lang="pl-PL" b="1" dirty="0" smtClean="0">
                <a:solidFill>
                  <a:srgbClr val="FFC000"/>
                </a:solidFill>
              </a:rPr>
              <a:t>ROZWIĄZANIE: </a:t>
            </a:r>
            <a:r>
              <a:rPr lang="pl-PL" dirty="0" smtClean="0"/>
              <a:t>Należy pobrać całą partię </a:t>
            </a:r>
            <a:r>
              <a:rPr lang="pl-PL" dirty="0"/>
              <a:t>20 opakowań x 25 </a:t>
            </a:r>
            <a:r>
              <a:rPr lang="pl-PL" dirty="0" smtClean="0"/>
              <a:t>g i utworzyć próbkę zbiorczą o masie 500 g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5576604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15 Kawa ziarnista w opakowaniach próżniowych</a:t>
            </a:r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pl-PL" dirty="0" smtClean="0"/>
              <a:t>Należy zaproponować sposób postępowania w celu </a:t>
            </a:r>
            <a:r>
              <a:rPr lang="pl-PL" dirty="0" smtClean="0"/>
              <a:t>pobrania próbek kawy ziarnistej</a:t>
            </a:r>
            <a:br>
              <a:rPr lang="pl-PL" dirty="0" smtClean="0"/>
            </a:br>
            <a:r>
              <a:rPr lang="pl-PL" dirty="0" smtClean="0"/>
              <a:t>w opakowaniach próżniowych</a:t>
            </a:r>
          </a:p>
          <a:p>
            <a:r>
              <a:rPr lang="pl-PL" dirty="0" smtClean="0"/>
              <a:t>Miejsce pobrania próbki: kawiarnia</a:t>
            </a:r>
          </a:p>
          <a:p>
            <a:r>
              <a:rPr lang="pl-PL" dirty="0" smtClean="0"/>
              <a:t>Partia 6 opakowań próżniowych każde po 2 kg kawy</a:t>
            </a:r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8795895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15 Kawa ziarnista w opakowaniach próżniowych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  <a:endParaRPr lang="pl-PL" b="1" dirty="0" smtClean="0">
              <a:solidFill>
                <a:srgbClr val="FFC000"/>
              </a:solidFill>
            </a:endParaRPr>
          </a:p>
          <a:p>
            <a:r>
              <a:rPr lang="pl-PL" dirty="0"/>
              <a:t>Próbkę należy pobrać zgodnie z rozporządzeniem wykonawczym</a:t>
            </a:r>
            <a:br>
              <a:rPr lang="pl-PL" dirty="0"/>
            </a:br>
            <a:r>
              <a:rPr lang="pl-PL" dirty="0"/>
              <a:t>Komisji (UE)</a:t>
            </a:r>
            <a:r>
              <a:rPr lang="pl-PL" b="1" dirty="0"/>
              <a:t> 2023/2782</a:t>
            </a:r>
          </a:p>
          <a:p>
            <a:r>
              <a:rPr lang="pl-PL" b="1" dirty="0"/>
              <a:t>Punkt G</a:t>
            </a:r>
            <a:r>
              <a:rPr lang="pl-PL" b="1" dirty="0" smtClean="0"/>
              <a:t>.</a:t>
            </a:r>
            <a:r>
              <a:rPr lang="pl-PL" dirty="0"/>
              <a:t> METODA POBIERANIA PRÓBEK KAWY, WYROBÓW KAWOWYCH, KAKAO, WYROBÓW KAKAOWYCH, KORZENIA LUKRECJI I WYROBÓW Z </a:t>
            </a:r>
            <a:r>
              <a:rPr lang="pl-PL" dirty="0" smtClean="0"/>
              <a:t>LUKRECJI</a:t>
            </a:r>
          </a:p>
          <a:p>
            <a:r>
              <a:rPr lang="pl-PL" dirty="0" smtClean="0"/>
              <a:t>Wielkość </a:t>
            </a:r>
            <a:r>
              <a:rPr lang="pl-PL" dirty="0"/>
              <a:t>partii </a:t>
            </a:r>
            <a:r>
              <a:rPr lang="pl-PL" dirty="0" smtClean="0"/>
              <a:t>6 </a:t>
            </a:r>
            <a:r>
              <a:rPr lang="pl-PL" dirty="0"/>
              <a:t>x </a:t>
            </a:r>
            <a:r>
              <a:rPr lang="pl-PL" dirty="0" smtClean="0"/>
              <a:t>2 kg = 12 kg</a:t>
            </a:r>
          </a:p>
          <a:p>
            <a:r>
              <a:rPr lang="pl-PL" dirty="0" smtClean="0"/>
              <a:t>Próbka pierwotna: 100g</a:t>
            </a:r>
            <a:endParaRPr lang="pl-PL" dirty="0"/>
          </a:p>
          <a:p>
            <a:r>
              <a:rPr lang="pl-PL" dirty="0"/>
              <a:t>Partia w postaci opakowań </a:t>
            </a:r>
            <a:r>
              <a:rPr lang="pl-PL" dirty="0" smtClean="0"/>
              <a:t>jednostkowych pakowanych próżniowo</a:t>
            </a:r>
            <a:endParaRPr lang="pl-PL" dirty="0"/>
          </a:p>
          <a:p>
            <a:r>
              <a:rPr lang="pl-PL" b="1" dirty="0" smtClean="0"/>
              <a:t>Należy zastosować punkt G.5</a:t>
            </a:r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802" y="5219997"/>
            <a:ext cx="5400600" cy="187599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0565769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219" y="1977424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15 Kawa ziarnista w opakowaniach próżniowych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  <a:endParaRPr lang="pl-PL" b="1" dirty="0" smtClean="0">
              <a:solidFill>
                <a:srgbClr val="FFC000"/>
              </a:solidFill>
            </a:endParaRPr>
          </a:p>
          <a:p>
            <a:r>
              <a:rPr lang="pl-PL" dirty="0" smtClean="0"/>
              <a:t>Tabela 2</a:t>
            </a:r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474" y="2885770"/>
            <a:ext cx="7306695" cy="413442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454515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15 Kawa ziarnista w opakowaniach próżniowych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  <a:endParaRPr lang="pl-PL" b="1" dirty="0" smtClean="0">
              <a:solidFill>
                <a:srgbClr val="FFC000"/>
              </a:solidFill>
            </a:endParaRPr>
          </a:p>
          <a:p>
            <a:r>
              <a:rPr lang="pl-PL" dirty="0" smtClean="0"/>
              <a:t>Masa partii ≤0,1 tony: liczba próbek pierwotnych 10, zbiorcza o masie 1 kg</a:t>
            </a:r>
          </a:p>
          <a:p>
            <a:r>
              <a:rPr lang="pl-PL" b="1" dirty="0" smtClean="0"/>
              <a:t>Punkt G.5</a:t>
            </a:r>
            <a:r>
              <a:rPr lang="pl-PL" dirty="0" smtClean="0"/>
              <a:t> Należy pobrać 25% opakowań i utworzyć próbkę zbiorczą</a:t>
            </a:r>
            <a:br>
              <a:rPr lang="pl-PL" dirty="0" smtClean="0"/>
            </a:br>
            <a:r>
              <a:rPr lang="pl-PL" dirty="0" smtClean="0"/>
              <a:t>o masie 25% (0,25 kg)</a:t>
            </a:r>
          </a:p>
          <a:p>
            <a:r>
              <a:rPr lang="pl-PL" dirty="0" smtClean="0"/>
              <a:t>Należy pobrać 2-3 próbki pierwotne</a:t>
            </a:r>
          </a:p>
          <a:p>
            <a:r>
              <a:rPr lang="pl-PL" dirty="0" smtClean="0"/>
              <a:t>Jednak masa opakowania 2 kg &gt;&gt; 100 g</a:t>
            </a:r>
          </a:p>
          <a:p>
            <a:r>
              <a:rPr lang="pl-PL" dirty="0" smtClean="0"/>
              <a:t>Należy skorzystać z punktu G.1 i pobrać 1 opakowanie jednostkowe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ROZWIĄZANIE:</a:t>
            </a:r>
            <a:r>
              <a:rPr lang="pl-PL" dirty="0" smtClean="0"/>
              <a:t> Należy pobrać 1 opakowanie jednostkowe o masie 2 kg</a:t>
            </a:r>
          </a:p>
          <a:p>
            <a:r>
              <a:rPr lang="pl-PL" dirty="0" smtClean="0"/>
              <a:t>A jeżeli w kawiarni jest otwarte opakowanie, które zawiera jeszcze 700 g, to czy można pobrać taką próbkę – zamiast opakowania zamkniętego o masie 2 kg</a:t>
            </a:r>
          </a:p>
          <a:p>
            <a:r>
              <a:rPr lang="pl-PL" b="1" dirty="0">
                <a:solidFill>
                  <a:srgbClr val="FFC000"/>
                </a:solidFill>
              </a:rPr>
              <a:t>ROZWIĄZANIE:</a:t>
            </a:r>
            <a:r>
              <a:rPr lang="pl-PL" dirty="0"/>
              <a:t> </a:t>
            </a:r>
            <a:r>
              <a:rPr lang="pl-PL" dirty="0" smtClean="0"/>
              <a:t>Tak można pobrać 700 g, wymagana masa próbki zbiorczej jest osiągnięta, poza tym 700 g &gt;&gt; 100 g. Takie podejście niweluje konsekwencje ekonomiczne</a:t>
            </a:r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46175896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pPr>
              <a:buNone/>
            </a:pPr>
            <a:endParaRPr lang="pl-PL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pl-PL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pl-PL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pl-PL" sz="2400" b="1" dirty="0" smtClean="0">
                <a:solidFill>
                  <a:srgbClr val="0070C0"/>
                </a:solidFill>
              </a:rPr>
              <a:t>Dziękuję za uwagę!</a:t>
            </a:r>
          </a:p>
          <a:p>
            <a:pPr>
              <a:buNone/>
            </a:pPr>
            <a:endParaRPr lang="pl-PL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pl-PL" sz="2400" b="1" dirty="0" smtClean="0">
                <a:solidFill>
                  <a:srgbClr val="0070C0"/>
                </a:solidFill>
              </a:rPr>
              <a:t>		Andrzej Starski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88895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1979837"/>
            <a:ext cx="8784495" cy="4680002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B.1 Przepisy ogólne</a:t>
            </a:r>
          </a:p>
          <a:p>
            <a:r>
              <a:rPr lang="pl-PL" dirty="0" smtClean="0"/>
              <a:t>B.1.1. Personel</a:t>
            </a:r>
          </a:p>
          <a:p>
            <a:r>
              <a:rPr lang="pl-PL" dirty="0" smtClean="0"/>
              <a:t>B.1.2. Materiał przeznaczony do pobierania próbek.</a:t>
            </a:r>
          </a:p>
          <a:p>
            <a:pPr>
              <a:buNone/>
            </a:pPr>
            <a:r>
              <a:rPr lang="pl-PL" dirty="0" smtClean="0"/>
              <a:t>	Z każdej partii lub </a:t>
            </a:r>
            <a:r>
              <a:rPr lang="pl-PL" dirty="0" err="1" smtClean="0"/>
              <a:t>podpartii</a:t>
            </a:r>
            <a:r>
              <a:rPr lang="pl-PL" dirty="0" smtClean="0"/>
              <a:t> podlegającej badaniu należy pobrać odrębne próbki.</a:t>
            </a:r>
          </a:p>
          <a:p>
            <a:pPr>
              <a:buNone/>
            </a:pPr>
            <a:endParaRPr lang="pl-PL" dirty="0" smtClean="0"/>
          </a:p>
          <a:p>
            <a:r>
              <a:rPr lang="pl-PL" b="1" dirty="0" smtClean="0">
                <a:solidFill>
                  <a:srgbClr val="00B050"/>
                </a:solidFill>
              </a:rPr>
              <a:t>Spostrzeżenie:</a:t>
            </a:r>
          </a:p>
          <a:p>
            <a:r>
              <a:rPr lang="pl-PL" b="1" dirty="0" smtClean="0"/>
              <a:t>Próbka pobrana z </a:t>
            </a:r>
            <a:r>
              <a:rPr lang="pl-PL" b="1" dirty="0" err="1" smtClean="0"/>
              <a:t>podpartii</a:t>
            </a:r>
            <a:r>
              <a:rPr lang="pl-PL" b="1" dirty="0" smtClean="0"/>
              <a:t> </a:t>
            </a:r>
            <a:r>
              <a:rPr lang="pl-PL" dirty="0" smtClean="0"/>
              <a:t>jest reprezentatywna dla </a:t>
            </a:r>
            <a:r>
              <a:rPr lang="pl-PL" dirty="0" err="1" smtClean="0"/>
              <a:t>podpartii</a:t>
            </a:r>
            <a:r>
              <a:rPr lang="pl-PL" dirty="0" smtClean="0"/>
              <a:t>, a nie dla partii.</a:t>
            </a:r>
            <a:br>
              <a:rPr lang="pl-PL" dirty="0" smtClean="0"/>
            </a:br>
            <a:r>
              <a:rPr lang="pl-PL" b="1" dirty="0" smtClean="0"/>
              <a:t>Służy do oceny zgodności </a:t>
            </a:r>
            <a:r>
              <a:rPr lang="pl-PL" b="1" dirty="0" err="1" smtClean="0"/>
              <a:t>podpartii</a:t>
            </a:r>
            <a:r>
              <a:rPr lang="pl-PL" dirty="0" smtClean="0"/>
              <a:t>, nie można na tej podstawie ocenić</a:t>
            </a:r>
            <a:br>
              <a:rPr lang="pl-PL" dirty="0" smtClean="0"/>
            </a:br>
            <a:r>
              <a:rPr lang="pl-PL" dirty="0" smtClean="0"/>
              <a:t>partii (o ile wydzielono </a:t>
            </a:r>
            <a:r>
              <a:rPr lang="pl-PL" dirty="0" err="1" smtClean="0"/>
              <a:t>podpartie</a:t>
            </a:r>
            <a:r>
              <a:rPr lang="pl-PL" dirty="0" smtClean="0"/>
              <a:t>)</a:t>
            </a:r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1979837"/>
            <a:ext cx="8784495" cy="4680002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B.1 Przepisy ogólne</a:t>
            </a:r>
          </a:p>
          <a:p>
            <a:r>
              <a:rPr lang="pl-PL" dirty="0" smtClean="0"/>
              <a:t>B.1.3. </a:t>
            </a:r>
            <a:r>
              <a:rPr lang="pl-PL" b="1" dirty="0" smtClean="0">
                <a:solidFill>
                  <a:srgbClr val="00B050"/>
                </a:solidFill>
              </a:rPr>
              <a:t>Wymagane środki ostrożności</a:t>
            </a:r>
          </a:p>
          <a:p>
            <a:r>
              <a:rPr lang="pl-PL" dirty="0" smtClean="0"/>
              <a:t>W trakcie pobierania próbek należy podjąć środki ostrożności </a:t>
            </a:r>
            <a:r>
              <a:rPr lang="pl-PL" b="1" dirty="0" smtClean="0"/>
              <a:t>zapobiegające wszelkim zmianom, które mogłyby wpłynąć na zawartość zanieczyszczeń</a:t>
            </a:r>
            <a:r>
              <a:rPr lang="pl-PL" dirty="0" smtClean="0"/>
              <a:t>, niekorzystnie oddziaływać na wynik analizy lub spowodować, że próbki zbiorcze</a:t>
            </a:r>
            <a:br>
              <a:rPr lang="pl-PL" dirty="0" smtClean="0"/>
            </a:br>
            <a:r>
              <a:rPr lang="pl-PL" dirty="0" smtClean="0"/>
              <a:t>nie będą reprezentatywne</a:t>
            </a:r>
          </a:p>
          <a:p>
            <a:r>
              <a:rPr lang="pl-PL" dirty="0" smtClean="0"/>
              <a:t>B.1.7. </a:t>
            </a:r>
            <a:r>
              <a:rPr lang="pl-PL" b="1" dirty="0" smtClean="0">
                <a:solidFill>
                  <a:srgbClr val="00B050"/>
                </a:solidFill>
              </a:rPr>
              <a:t>Pakowanie i przekazywanie próbek</a:t>
            </a:r>
          </a:p>
          <a:p>
            <a:r>
              <a:rPr lang="pl-PL" dirty="0" smtClean="0"/>
              <a:t>Każdą próbkę umieszcza się </a:t>
            </a:r>
            <a:r>
              <a:rPr lang="pl-PL" b="1" dirty="0" smtClean="0"/>
              <a:t>w czystym pojemniku wykonanym z chemicznie obojętnego materiału, zapewniającym odpowiednią ochronę przed zanieczyszczeniem, przed utratą </a:t>
            </a:r>
            <a:r>
              <a:rPr lang="pl-PL" b="1" dirty="0" err="1" smtClean="0"/>
              <a:t>analitów</a:t>
            </a:r>
            <a:r>
              <a:rPr lang="pl-PL" b="1" dirty="0" smtClean="0"/>
              <a:t> </a:t>
            </a:r>
            <a:r>
              <a:rPr lang="pl-PL" dirty="0" smtClean="0"/>
              <a:t>wskutek adsorpcji na wewnętrznej ściance pojemnika i przed uszkodzeniem w transporcie. Podejmowane są wszystkie niezbędne środki zaradcze w celu uniknięcia jakichkolwiek zmian w składzie próbki, które mogłyby powstać w trakcie jej transportu lub przechowywania.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1979837"/>
            <a:ext cx="8784495" cy="4896344"/>
          </a:xfrm>
        </p:spPr>
        <p:txBody>
          <a:bodyPr>
            <a:normAutofit fontScale="85000" lnSpcReduction="10000"/>
          </a:bodyPr>
          <a:lstStyle/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Kiedy występuje ryzyko wpływu na wynik analizy?</a:t>
            </a:r>
            <a:endParaRPr lang="pl-PL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pl-PL" b="1" i="1" dirty="0" smtClean="0">
                <a:solidFill>
                  <a:srgbClr val="FF0000"/>
                </a:solidFill>
              </a:rPr>
              <a:t>Przyczyny fizyczne</a:t>
            </a:r>
          </a:p>
          <a:p>
            <a:r>
              <a:rPr lang="pl-PL" b="1" dirty="0" smtClean="0"/>
              <a:t>Materiał opakowania zmienia parametry produktu </a:t>
            </a:r>
            <a:r>
              <a:rPr lang="pl-PL" b="1" dirty="0" smtClean="0">
                <a:sym typeface="Wingdings" pitchFamily="2" charset="2"/>
              </a:rPr>
              <a:t> np. chłonie wodę naturalnie zawartą</a:t>
            </a:r>
            <a:br>
              <a:rPr lang="pl-PL" b="1" dirty="0" smtClean="0">
                <a:sym typeface="Wingdings" pitchFamily="2" charset="2"/>
              </a:rPr>
            </a:br>
            <a:r>
              <a:rPr lang="pl-PL" b="1" dirty="0" smtClean="0">
                <a:sym typeface="Wingdings" pitchFamily="2" charset="2"/>
              </a:rPr>
              <a:t>w produkcie</a:t>
            </a:r>
          </a:p>
          <a:p>
            <a:r>
              <a:rPr lang="pl-PL" b="1" dirty="0" smtClean="0">
                <a:solidFill>
                  <a:srgbClr val="00B050"/>
                </a:solidFill>
                <a:sym typeface="Wingdings" pitchFamily="2" charset="2"/>
              </a:rPr>
              <a:t>Opakowanie nie zabezpiecza produktu przed wysychaniem</a:t>
            </a:r>
          </a:p>
          <a:p>
            <a:r>
              <a:rPr lang="pl-PL" dirty="0" smtClean="0">
                <a:sym typeface="Wingdings" pitchFamily="2" charset="2"/>
              </a:rPr>
              <a:t>Temperatura transportu wpływa na zmianę produktu (utrata wody, zepsucie produktu, fermentacja)</a:t>
            </a:r>
          </a:p>
          <a:p>
            <a:r>
              <a:rPr lang="pl-PL" dirty="0" smtClean="0">
                <a:sym typeface="Wingdings" pitchFamily="2" charset="2"/>
              </a:rPr>
              <a:t>Dobrą praktyką w przypadku pobrania pieczywa świeżego jest jego zważenie bezpośrednio po pobraniu</a:t>
            </a:r>
          </a:p>
          <a:p>
            <a:r>
              <a:rPr lang="pl-PL" b="1" dirty="0" smtClean="0">
                <a:sym typeface="Wingdings" pitchFamily="2" charset="2"/>
              </a:rPr>
              <a:t>Sposób</a:t>
            </a:r>
            <a:r>
              <a:rPr lang="pl-PL" dirty="0" smtClean="0">
                <a:sym typeface="Wingdings" pitchFamily="2" charset="2"/>
              </a:rPr>
              <a:t> </a:t>
            </a:r>
            <a:r>
              <a:rPr lang="pl-PL" b="1" dirty="0" smtClean="0">
                <a:sym typeface="Wingdings" pitchFamily="2" charset="2"/>
              </a:rPr>
              <a:t>pakowania powoduje zanieczyszczenie produktu </a:t>
            </a:r>
            <a:r>
              <a:rPr lang="pl-PL" dirty="0" smtClean="0">
                <a:sym typeface="Wingdings" pitchFamily="2" charset="2"/>
              </a:rPr>
              <a:t>(zioła w doniczkach zanieczyszczone ziemią)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Dostęp wilgoci </a:t>
            </a:r>
            <a:r>
              <a:rPr lang="pl-PL" dirty="0" smtClean="0">
                <a:sym typeface="Wingdings" pitchFamily="2" charset="2"/>
              </a:rPr>
              <a:t>przyspiesza procesy psucia się żywności</a:t>
            </a:r>
          </a:p>
          <a:p>
            <a:r>
              <a:rPr lang="pl-PL" b="1" dirty="0" smtClean="0">
                <a:solidFill>
                  <a:srgbClr val="FFC000"/>
                </a:solidFill>
                <a:sym typeface="Wingdings" pitchFamily="2" charset="2"/>
              </a:rPr>
              <a:t>Dostęp światła </a:t>
            </a:r>
            <a:r>
              <a:rPr lang="pl-PL" dirty="0" smtClean="0">
                <a:sym typeface="Wingdings" pitchFamily="2" charset="2"/>
              </a:rPr>
              <a:t>sprzyja degradacji wielu zanieczyszczeń, szczególnie czułe są </a:t>
            </a:r>
            <a:r>
              <a:rPr lang="pl-PL" dirty="0" err="1" smtClean="0">
                <a:sym typeface="Wingdings" pitchFamily="2" charset="2"/>
              </a:rPr>
              <a:t>aflatoksyny</a:t>
            </a:r>
            <a:endParaRPr lang="pl-PL" dirty="0" smtClean="0">
              <a:sym typeface="Wingdings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2267669"/>
            <a:ext cx="8784495" cy="439217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Kiedy występuje ryzyko wpływu na wynik analizy?</a:t>
            </a:r>
            <a:endParaRPr lang="pl-PL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pl-PL" b="1" i="1" dirty="0" smtClean="0">
                <a:solidFill>
                  <a:srgbClr val="FF0000"/>
                </a:solidFill>
              </a:rPr>
              <a:t>Przyczyny chemiczne</a:t>
            </a:r>
          </a:p>
          <a:p>
            <a:r>
              <a:rPr lang="pl-PL" dirty="0" smtClean="0"/>
              <a:t>Możliwa jest </a:t>
            </a:r>
            <a:r>
              <a:rPr lang="pl-PL" b="1" dirty="0" smtClean="0">
                <a:solidFill>
                  <a:srgbClr val="FFC000"/>
                </a:solidFill>
              </a:rPr>
              <a:t>adsorpcja wielopierścieniowych węglowodorów aromatycznych</a:t>
            </a:r>
            <a:r>
              <a:rPr lang="pl-PL" dirty="0" smtClean="0">
                <a:solidFill>
                  <a:srgbClr val="FFC000"/>
                </a:solidFill>
              </a:rPr>
              <a:t> </a:t>
            </a:r>
            <a:r>
              <a:rPr lang="pl-PL" dirty="0" smtClean="0"/>
              <a:t>(WWA) na powierzchni tworzyw sztucznych</a:t>
            </a:r>
          </a:p>
          <a:p>
            <a:r>
              <a:rPr lang="pl-PL" dirty="0" smtClean="0">
                <a:sym typeface="Wingdings" pitchFamily="2" charset="2"/>
              </a:rPr>
              <a:t>Tworzywa sztuczne mogą pochłaniać olejem mineralne lub być źródłem olejów mineralnych</a:t>
            </a:r>
          </a:p>
          <a:p>
            <a:r>
              <a:rPr lang="pl-PL" b="1" dirty="0" smtClean="0">
                <a:solidFill>
                  <a:srgbClr val="00B0F0"/>
                </a:solidFill>
                <a:sym typeface="Wingdings" pitchFamily="2" charset="2"/>
              </a:rPr>
              <a:t>Z kartonów opakowaniowych możliwa jest migracja olejów mineralnych do żywności (</a:t>
            </a:r>
            <a:r>
              <a:rPr lang="pl-PL" b="1" dirty="0" smtClean="0">
                <a:solidFill>
                  <a:srgbClr val="FF0000"/>
                </a:solidFill>
                <a:sym typeface="Wingdings" pitchFamily="2" charset="2"/>
              </a:rPr>
              <a:t>znacząca!</a:t>
            </a:r>
            <a:r>
              <a:rPr lang="pl-PL" b="1" dirty="0" smtClean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809402" y="2411685"/>
            <a:ext cx="9217024" cy="1368152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1979837"/>
            <a:ext cx="8784495" cy="4680002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B.1 Przepisy ogólne</a:t>
            </a:r>
          </a:p>
          <a:p>
            <a:r>
              <a:rPr lang="pl-PL" dirty="0" smtClean="0"/>
              <a:t>B.1.4. Próbki pierwotne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/>
              <a:t>W miarę możliwości próbki pierwotne pobiera się z różnych miejsc partii lub </a:t>
            </a:r>
            <a:r>
              <a:rPr lang="pl-PL" b="1" dirty="0" err="1" smtClean="0"/>
              <a:t>podpartii</a:t>
            </a:r>
            <a:r>
              <a:rPr lang="pl-PL" dirty="0" smtClean="0"/>
              <a:t>. Odstępstwo od tej zasady należy odnotować w protokole, o którym mowa w pkt. B.1.8. niniejszego załącznika</a:t>
            </a:r>
          </a:p>
          <a:p>
            <a:r>
              <a:rPr lang="pl-PL" dirty="0" smtClean="0"/>
              <a:t>B.1.5. Przygotowanie próbki zbiorczej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/>
              <a:t>Próbka zbiorcza powstaje przez połączenie wszystkich próbek pierwotnych</a:t>
            </a:r>
          </a:p>
          <a:p>
            <a:r>
              <a:rPr lang="pl-PL" dirty="0" smtClean="0"/>
              <a:t>B.1.6. Próbki do celów egzekwowania i obrony praw oraz arbitrażu</a:t>
            </a:r>
          </a:p>
          <a:p>
            <a:pPr>
              <a:buNone/>
            </a:pPr>
            <a:r>
              <a:rPr lang="pl-PL" dirty="0" smtClean="0"/>
              <a:t>	Próbki do celów egzekwowania i obrony praw oraz arbitrażu </a:t>
            </a:r>
            <a:r>
              <a:rPr lang="pl-PL" b="1" dirty="0" smtClean="0"/>
              <a:t>pobiera się ze zhomogenizowanej próbki zbiorczej,</a:t>
            </a:r>
            <a:r>
              <a:rPr lang="pl-PL" dirty="0" smtClean="0"/>
              <a:t> o ile nie koliduje to z przepisami państw członkowskich w zakresie praw podmiotu prowadzącego przedsiębiorstwo spożywcze.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1979837"/>
            <a:ext cx="8784495" cy="4680002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B.1 Przepisy ogólne</a:t>
            </a:r>
          </a:p>
          <a:p>
            <a:r>
              <a:rPr lang="pl-PL" b="1" dirty="0" smtClean="0">
                <a:solidFill>
                  <a:srgbClr val="00B050"/>
                </a:solidFill>
              </a:rPr>
              <a:t>B.1.8. Pieczętowanie i etykietowanie próbek</a:t>
            </a:r>
          </a:p>
          <a:p>
            <a:pPr>
              <a:buNone/>
            </a:pPr>
            <a:r>
              <a:rPr lang="pl-PL" b="1" dirty="0" smtClean="0">
                <a:solidFill>
                  <a:srgbClr val="00B050"/>
                </a:solidFill>
              </a:rPr>
              <a:t>	</a:t>
            </a:r>
            <a:r>
              <a:rPr lang="pl-PL" dirty="0" smtClean="0"/>
              <a:t>Każdą próbkę pobraną do celów urzędowych </a:t>
            </a:r>
            <a:r>
              <a:rPr lang="pl-PL" b="1" dirty="0" smtClean="0"/>
              <a:t>pieczętuje się w miejscu pobrania </a:t>
            </a:r>
            <a:r>
              <a:rPr lang="pl-PL" b="1" dirty="0" smtClean="0">
                <a:solidFill>
                  <a:srgbClr val="FF0000"/>
                </a:solidFill>
              </a:rPr>
              <a:t>oraz znakuje </a:t>
            </a:r>
            <a:r>
              <a:rPr lang="pl-PL" dirty="0" smtClean="0"/>
              <a:t>zgodnie z przepisami państwa członkowskiego. Dla każdej pobranej próbki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sporządza się protokół </a:t>
            </a:r>
            <a:r>
              <a:rPr lang="pl-PL" dirty="0" smtClean="0"/>
              <a:t>umożliwiający jednoznaczną identyfikację każdej partii lub </a:t>
            </a:r>
            <a:r>
              <a:rPr lang="pl-PL" dirty="0" err="1" smtClean="0"/>
              <a:t>podpartii</a:t>
            </a:r>
            <a:r>
              <a:rPr lang="pl-PL" dirty="0" smtClean="0"/>
              <a:t> (należy podać numer partii), w którym podaje się </a:t>
            </a:r>
            <a:r>
              <a:rPr lang="pl-PL" b="1" dirty="0" smtClean="0">
                <a:solidFill>
                  <a:srgbClr val="7030A0"/>
                </a:solidFill>
              </a:rPr>
              <a:t>datę oraz miejsce pobrania próbek wraz z wszelkimi dodatkowymi informacjami, które mogą okazać się pomocne dla analityka</a:t>
            </a:r>
            <a:r>
              <a:rPr lang="pl-PL" dirty="0" smtClean="0"/>
              <a:t>.</a:t>
            </a:r>
          </a:p>
          <a:p>
            <a:pPr>
              <a:buNone/>
            </a:pP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Pobieranie próbek – zanieczyszczenia chemiczne </a:t>
            </a:r>
            <a:endParaRPr lang="pl-PL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Andrzej Starski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86" y="1979837"/>
            <a:ext cx="9433048" cy="5256384"/>
          </a:xfrm>
        </p:spPr>
        <p:txBody>
          <a:bodyPr>
            <a:normAutofit fontScale="92500"/>
          </a:bodyPr>
          <a:lstStyle/>
          <a:p>
            <a:r>
              <a:rPr lang="pl-PL" b="1" dirty="0" smtClean="0">
                <a:solidFill>
                  <a:srgbClr val="00B050"/>
                </a:solidFill>
              </a:rPr>
              <a:t>B.1.8. Pieczętowanie i etykietowanie próbek	</a:t>
            </a:r>
            <a:endParaRPr lang="pl-PL" dirty="0" smtClean="0"/>
          </a:p>
          <a:p>
            <a:r>
              <a:rPr lang="pl-PL" b="1" dirty="0" smtClean="0"/>
              <a:t>Spostrzeżenia…</a:t>
            </a:r>
          </a:p>
          <a:p>
            <a:r>
              <a:rPr lang="pl-PL" dirty="0" smtClean="0"/>
              <a:t>Oznakowanie i protokół powinny identyfikować</a:t>
            </a:r>
          </a:p>
          <a:p>
            <a:pPr lvl="1"/>
            <a:r>
              <a:rPr lang="pl-PL" b="1" dirty="0" smtClean="0"/>
              <a:t>pobierającego,</a:t>
            </a:r>
          </a:p>
          <a:p>
            <a:pPr lvl="1"/>
            <a:r>
              <a:rPr lang="pl-PL" b="1" dirty="0" smtClean="0"/>
              <a:t>miejsce kontroli (kontrolowany podmiot),</a:t>
            </a:r>
          </a:p>
          <a:p>
            <a:pPr lvl="1"/>
            <a:r>
              <a:rPr lang="pl-PL" b="1" dirty="0" smtClean="0"/>
              <a:t>przedmiot kontroli </a:t>
            </a:r>
            <a:r>
              <a:rPr lang="pl-PL" b="1" dirty="0" smtClean="0">
                <a:solidFill>
                  <a:srgbClr val="FF0000"/>
                </a:solidFill>
              </a:rPr>
              <a:t>Nazwa prawna produktu! Producent! Partia! Data przydatności! </a:t>
            </a:r>
            <a:endParaRPr lang="pl-PL" b="1" dirty="0" smtClean="0"/>
          </a:p>
          <a:p>
            <a:pPr lvl="1"/>
            <a:r>
              <a:rPr lang="pl-PL" b="1" dirty="0" smtClean="0"/>
              <a:t>wydarzenie kontroli</a:t>
            </a:r>
          </a:p>
          <a:p>
            <a:r>
              <a:rPr lang="pl-PL" dirty="0" smtClean="0"/>
              <a:t>Potrzebne jest zachowanie etykiety produktu, określenie rodzaju opakowania, określenie składu produktu, dawkowania produktu oraz zalecanego spożycia (szacowanie narażenia na potrzeby RASFF), informacje o pochodzeniu/ konfekcjonowaniu, dla ryb i owoców morza: obszar połowu</a:t>
            </a:r>
          </a:p>
          <a:p>
            <a:r>
              <a:rPr lang="pl-PL" dirty="0" smtClean="0"/>
              <a:t>Jeżeli powyższe informacje nie dają się umieścić w protokole (w granicach zdrowego rozsądku), to mogą znajdować się w dodatkowych notatkach, dokumentacji zdjęciowej lub mogą zostać wprowadzone do systemów informatycznych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86" y="1979837"/>
            <a:ext cx="9433048" cy="5256384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B050"/>
                </a:solidFill>
              </a:rPr>
              <a:t>B.1.8. Pieczętowanie i etykietowanie próbek	</a:t>
            </a:r>
            <a:endParaRPr lang="pl-PL" dirty="0" smtClean="0"/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Spostrzeżenia…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W szczególności należy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zgromadzić dane umożliwiające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zastosowanie przepisów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0000"/>
                </a:solidFill>
              </a:rPr>
              <a:t>artykułu 3</a:t>
            </a:r>
            <a:br>
              <a:rPr lang="pl-PL" b="1" dirty="0" smtClean="0">
                <a:solidFill>
                  <a:srgbClr val="FF0000"/>
                </a:solidFill>
              </a:rPr>
            </a:br>
            <a:r>
              <a:rPr lang="pl-PL" b="1" dirty="0" smtClean="0">
                <a:solidFill>
                  <a:srgbClr val="FF0000"/>
                </a:solidFill>
              </a:rPr>
              <a:t>rozporządzenia (UE) 2023/915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3-915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5826" y="2483693"/>
            <a:ext cx="566847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Metody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86" y="1979837"/>
            <a:ext cx="9433048" cy="5256384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B050"/>
                </a:solidFill>
              </a:rPr>
              <a:t>B.1.8. Pieczętowanie i etykietowanie próbek	</a:t>
            </a:r>
            <a:endParaRPr lang="pl-PL" dirty="0" smtClean="0"/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Spostrzeżenia…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W szczególności należy zgromadzić dane umożliwiające zastosowanie przepisów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0000"/>
                </a:solidFill>
              </a:rPr>
              <a:t>artykułu 3 rozporządzenia (UE) 2023/915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3-915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38" y="3851845"/>
            <a:ext cx="6599492" cy="311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1569" y="2483693"/>
            <a:ext cx="5322831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490" y="2627709"/>
            <a:ext cx="707153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442" y="2627709"/>
            <a:ext cx="7704856" cy="459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B.2.1. Podział partii na </a:t>
            </a:r>
            <a:r>
              <a:rPr lang="pl-PL" b="1" dirty="0" err="1" smtClean="0">
                <a:solidFill>
                  <a:schemeClr val="accent2">
                    <a:lumMod val="50000"/>
                  </a:schemeClr>
                </a:solidFill>
              </a:rPr>
              <a:t>podpartie</a:t>
            </a:r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pl-PL" dirty="0" smtClean="0"/>
              <a:t>	Duże partie są dzielone na </a:t>
            </a:r>
            <a:r>
              <a:rPr lang="pl-PL" dirty="0" err="1" smtClean="0"/>
              <a:t>podpartie</a:t>
            </a:r>
            <a:r>
              <a:rPr lang="pl-PL" dirty="0" smtClean="0"/>
              <a:t>, </a:t>
            </a:r>
            <a:r>
              <a:rPr lang="pl-PL" b="1" dirty="0" smtClean="0"/>
              <a:t>pod warunkiem że mogą one być fizycznie wyodrębnione</a:t>
            </a:r>
            <a:r>
              <a:rPr lang="pl-PL" dirty="0" smtClean="0"/>
              <a:t>.</a:t>
            </a:r>
          </a:p>
          <a:p>
            <a:pPr>
              <a:buNone/>
            </a:pPr>
            <a:r>
              <a:rPr lang="pl-PL" dirty="0" smtClean="0"/>
              <a:t>	W przypadku produktów sprzedawanych luzem (np. zboża) zastosowanie ma tabela 1.</a:t>
            </a:r>
          </a:p>
          <a:p>
            <a:pPr>
              <a:buNone/>
            </a:pPr>
            <a:r>
              <a:rPr lang="pl-PL" dirty="0" smtClean="0"/>
              <a:t>	W odniesieniu do pozostałych produktów zastosowanie ma tabela 2.</a:t>
            </a:r>
          </a:p>
          <a:p>
            <a:pPr>
              <a:buNone/>
            </a:pPr>
            <a:r>
              <a:rPr lang="pl-PL" dirty="0" smtClean="0"/>
              <a:t>	Biorąc pod uwagę, że masa partii nie zawsze jest dokładną wielokrotnością masy </a:t>
            </a:r>
            <a:r>
              <a:rPr lang="pl-PL" dirty="0" err="1" smtClean="0"/>
              <a:t>podpartii</a:t>
            </a:r>
            <a:r>
              <a:rPr lang="pl-PL" dirty="0" smtClean="0"/>
              <a:t>, masa </a:t>
            </a:r>
            <a:r>
              <a:rPr lang="pl-PL" dirty="0" err="1" smtClean="0"/>
              <a:t>podpartii</a:t>
            </a:r>
            <a:r>
              <a:rPr lang="pl-PL" dirty="0" smtClean="0"/>
              <a:t> może być większa od wspomnianej masy o nie więcej</a:t>
            </a:r>
            <a:br>
              <a:rPr lang="pl-PL" dirty="0" smtClean="0"/>
            </a:br>
            <a:r>
              <a:rPr lang="pl-PL" dirty="0" smtClean="0"/>
              <a:t>niż 20%.</a:t>
            </a:r>
          </a:p>
          <a:p>
            <a:pPr>
              <a:buNone/>
            </a:pPr>
            <a:endParaRPr lang="pl-PL" b="1" dirty="0" smtClean="0"/>
          </a:p>
          <a:p>
            <a:pPr>
              <a:buNone/>
            </a:pPr>
            <a:r>
              <a:rPr lang="pl-PL" b="1" dirty="0" smtClean="0">
                <a:solidFill>
                  <a:srgbClr val="FF00FF"/>
                </a:solidFill>
              </a:rPr>
              <a:t>A jeśli </a:t>
            </a:r>
            <a:r>
              <a:rPr lang="pl-PL" b="1" dirty="0" err="1" smtClean="0">
                <a:solidFill>
                  <a:srgbClr val="FF00FF"/>
                </a:solidFill>
              </a:rPr>
              <a:t>podpartie</a:t>
            </a:r>
            <a:r>
              <a:rPr lang="pl-PL" b="1" dirty="0" smtClean="0">
                <a:solidFill>
                  <a:srgbClr val="FF00FF"/>
                </a:solidFill>
              </a:rPr>
              <a:t> nie mogą być wyodrębnione? </a:t>
            </a:r>
            <a:r>
              <a:rPr lang="pl-PL" b="1" dirty="0" smtClean="0">
                <a:sym typeface="Wingdings" pitchFamily="2" charset="2"/>
              </a:rPr>
              <a:t></a:t>
            </a:r>
            <a:r>
              <a:rPr lang="pl-PL" b="1" dirty="0" smtClean="0">
                <a:solidFill>
                  <a:srgbClr val="FF00FF"/>
                </a:solidFill>
                <a:sym typeface="Wingdings" pitchFamily="2" charset="2"/>
              </a:rPr>
              <a:t> </a:t>
            </a:r>
            <a:r>
              <a:rPr lang="pl-PL" b="1" dirty="0" smtClean="0">
                <a:sym typeface="Wingdings" pitchFamily="2" charset="2"/>
              </a:rPr>
              <a:t>rozporządzenie Komisji (UE) 2023/2782</a:t>
            </a:r>
            <a:r>
              <a:rPr lang="pl-PL" dirty="0" smtClean="0">
                <a:sym typeface="Wingdings" pitchFamily="2" charset="2"/>
              </a:rPr>
              <a:t>: pobrać 100 próbek pierwotnych lub &gt; 500 ton zastosować punkt N.2</a:t>
            </a: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B.2.1. Podział partii na </a:t>
            </a:r>
            <a:r>
              <a:rPr lang="pl-PL" b="1" dirty="0" err="1" smtClean="0">
                <a:solidFill>
                  <a:schemeClr val="accent2">
                    <a:lumMod val="50000"/>
                  </a:schemeClr>
                </a:solidFill>
              </a:rPr>
              <a:t>podpartie</a:t>
            </a:r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 descr="333 tab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5546" y="2843733"/>
            <a:ext cx="6264696" cy="425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B.2.1. Podział partii na </a:t>
            </a:r>
            <a:r>
              <a:rPr lang="pl-PL" b="1" dirty="0" err="1" smtClean="0">
                <a:solidFill>
                  <a:schemeClr val="accent2">
                    <a:lumMod val="50000"/>
                  </a:schemeClr>
                </a:solidFill>
              </a:rPr>
              <a:t>podpartie</a:t>
            </a:r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333 tab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38" y="3059757"/>
            <a:ext cx="6434127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B.2.2. Liczba próbek pierwotnych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>
                <a:solidFill>
                  <a:srgbClr val="FF0000"/>
                </a:solidFill>
              </a:rPr>
              <a:t>Zagadnienie 1. Wielkość próbki zbiorczej</a:t>
            </a:r>
          </a:p>
          <a:p>
            <a:pPr>
              <a:buNone/>
            </a:pPr>
            <a:r>
              <a:rPr lang="pl-PL" dirty="0" smtClean="0"/>
              <a:t>	W przypadku żywności innej niż suplementy diety, suszone przyprawy lub zioła, suszone grzyby, algi lub porosty próbka zbiorcza musi ważyć </a:t>
            </a:r>
            <a:r>
              <a:rPr lang="pl-PL" b="1" dirty="0" smtClean="0">
                <a:solidFill>
                  <a:srgbClr val="FF0000"/>
                </a:solidFill>
              </a:rPr>
              <a:t>co najmniej </a:t>
            </a:r>
            <a:r>
              <a:rPr lang="pl-PL" b="1" dirty="0" smtClean="0"/>
              <a:t>1 kilogram lub mieć objętość </a:t>
            </a:r>
            <a:r>
              <a:rPr lang="pl-PL" b="1" dirty="0" smtClean="0">
                <a:solidFill>
                  <a:srgbClr val="FF0000"/>
                </a:solidFill>
              </a:rPr>
              <a:t>co najmniej </a:t>
            </a:r>
            <a:r>
              <a:rPr lang="pl-PL" b="1" dirty="0" smtClean="0"/>
              <a:t>1 litra</a:t>
            </a:r>
            <a:r>
              <a:rPr lang="pl-PL" dirty="0" smtClean="0"/>
              <a:t>, z wyjątkiem przypadków, gdy nie jest to możliwe, np. gdy próbka składa się z 1 opakowania lub jednostki.</a:t>
            </a:r>
          </a:p>
          <a:p>
            <a:pPr>
              <a:buNone/>
            </a:pPr>
            <a:r>
              <a:rPr lang="pl-PL" dirty="0" smtClean="0"/>
              <a:t>	W przypadku </a:t>
            </a:r>
            <a:r>
              <a:rPr lang="pl-PL" b="1" dirty="0" smtClean="0">
                <a:solidFill>
                  <a:srgbClr val="00B050"/>
                </a:solidFill>
              </a:rPr>
              <a:t>suplementów diety</a:t>
            </a:r>
            <a:r>
              <a:rPr lang="pl-PL" b="1" dirty="0" smtClean="0"/>
              <a:t>, </a:t>
            </a:r>
            <a:r>
              <a:rPr lang="pl-PL" b="1" dirty="0" smtClean="0">
                <a:solidFill>
                  <a:srgbClr val="0070C0"/>
                </a:solidFill>
              </a:rPr>
              <a:t>suszonych przypraw lub ziół</a:t>
            </a:r>
            <a:r>
              <a:rPr lang="pl-PL" b="1" dirty="0" smtClean="0"/>
              <a:t>, </a:t>
            </a:r>
            <a:r>
              <a:rPr lang="pl-PL" b="1" dirty="0" smtClean="0">
                <a:solidFill>
                  <a:srgbClr val="7030A0"/>
                </a:solidFill>
              </a:rPr>
              <a:t>suszonych grzybów, alg lub porostów </a:t>
            </a:r>
            <a:r>
              <a:rPr lang="pl-PL" b="1" dirty="0" smtClean="0"/>
              <a:t>próbka zbiorcza musi ważyć co najmniej 100 gramów lub mieć objętość co najmniej 100 mililitrów</a:t>
            </a:r>
            <a:r>
              <a:rPr lang="pl-PL" dirty="0" smtClean="0"/>
              <a:t>.</a:t>
            </a:r>
          </a:p>
          <a:p>
            <a:pPr>
              <a:buNone/>
            </a:pP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1241450" y="6228109"/>
            <a:ext cx="3096344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Suplementy diety, suszone przyprawy lub zioła, suszone grzyby, algi, porosty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6282010" y="6228109"/>
            <a:ext cx="3096344" cy="923330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pl-PL" dirty="0" smtClean="0"/>
          </a:p>
          <a:p>
            <a:pPr algn="ctr"/>
            <a:r>
              <a:rPr lang="pl-PL" dirty="0" smtClean="0"/>
              <a:t>Pozostałe produkty</a:t>
            </a:r>
          </a:p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1241450" y="5724053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solidFill>
                  <a:srgbClr val="FF0000"/>
                </a:solidFill>
              </a:rPr>
              <a:t>co najmniej 100 g</a:t>
            </a:r>
            <a:endParaRPr lang="pl-PL" sz="2400" b="1" dirty="0">
              <a:solidFill>
                <a:srgbClr val="FF0000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6282010" y="5724053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solidFill>
                  <a:srgbClr val="FF0000"/>
                </a:solidFill>
              </a:rPr>
              <a:t>co najmniej 1 kg</a:t>
            </a:r>
            <a:endParaRPr lang="pl-PL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Rozporządzenia UE dotyczące pobierania próbek</a:t>
            </a:r>
            <a:br>
              <a:rPr lang="pl-PL" dirty="0" smtClean="0"/>
            </a:br>
            <a:r>
              <a:rPr lang="pl-PL" dirty="0" smtClean="0"/>
              <a:t>w kierunku badania zanieczyszczeń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b="1" dirty="0" smtClean="0"/>
              <a:t>Rozporządzenie Komisji (WE) nr 333/2007</a:t>
            </a:r>
            <a:r>
              <a:rPr lang="pl-PL" dirty="0" smtClean="0"/>
              <a:t> z dnia 28 marca 2007 r. ustanawiające metody pobierania próbek i analizy do celów kontroli poziomów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pierwiastków śladowych i zanieczyszczeń procesowych </a:t>
            </a:r>
            <a:r>
              <a:rPr lang="pl-PL" dirty="0" smtClean="0"/>
              <a:t>w środkach spożywczych </a:t>
            </a:r>
          </a:p>
          <a:p>
            <a:r>
              <a:rPr lang="pl-PL" dirty="0" smtClean="0"/>
              <a:t>Rozporządzenie Komisji (WE) nr 1882/2006 z dnia 19 grudnia 2006 r. ustanawiające metody pobierania próbek i analizy do celów urzędowej kontroli poziomu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azotanów</a:t>
            </a:r>
            <a:r>
              <a:rPr lang="pl-PL" dirty="0" smtClean="0"/>
              <a:t> w niektórych środkach spożywczych</a:t>
            </a:r>
          </a:p>
          <a:p>
            <a:r>
              <a:rPr lang="pl-PL" dirty="0" smtClean="0"/>
              <a:t>Rozporządzenie wykonawcze Komisji (UE) 2023/2782 z dnia 14 grudnia 2023 r. ustanawiające metody pobierania próbek i przeprowadzania analiz do celów kontroli poziomów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mikotoksyn</a:t>
            </a:r>
            <a:r>
              <a:rPr lang="pl-PL" dirty="0" smtClean="0"/>
              <a:t> w żywności i uchylające rozporządzenie (WE)</a:t>
            </a:r>
            <a:br>
              <a:rPr lang="pl-PL" dirty="0" smtClean="0"/>
            </a:br>
            <a:r>
              <a:rPr lang="pl-PL" dirty="0" smtClean="0"/>
              <a:t>nr 401/2006</a:t>
            </a:r>
          </a:p>
          <a:p>
            <a:r>
              <a:rPr lang="pl-PL" dirty="0" smtClean="0"/>
              <a:t>Rozporządzenie wykonawcze Komisji (UE) 2023/2783 z dnia 14 grudnia 2023 r. ustanawiające metody pobierania próbek i przeprowadzania analiz do celów kontroli poziomów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toksyn roślinnych </a:t>
            </a:r>
            <a:r>
              <a:rPr lang="pl-PL" dirty="0" smtClean="0"/>
              <a:t>w żywności i uchylające rozporządzenie</a:t>
            </a:r>
            <a:br>
              <a:rPr lang="pl-PL" dirty="0" smtClean="0"/>
            </a:br>
            <a:r>
              <a:rPr lang="pl-PL" dirty="0" smtClean="0"/>
              <a:t>(UE) 2015/705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637"/>
            <a:ext cx="8928992" cy="5112568"/>
          </a:xfrm>
        </p:spPr>
        <p:txBody>
          <a:bodyPr>
            <a:normAutofit fontScale="92500"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B.2.2. Liczba próbek pierwotnych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>
                <a:solidFill>
                  <a:srgbClr val="FF0000"/>
                </a:solidFill>
              </a:rPr>
              <a:t>Zagadnienie 2. Liczba próbek pierwotnych</a:t>
            </a:r>
          </a:p>
          <a:p>
            <a:pPr>
              <a:buNone/>
            </a:pPr>
            <a:r>
              <a:rPr lang="pl-PL" dirty="0" smtClean="0"/>
              <a:t>	W przypadku żywności </a:t>
            </a:r>
            <a:r>
              <a:rPr lang="pl-PL" b="1" dirty="0" smtClean="0">
                <a:solidFill>
                  <a:srgbClr val="0070C0"/>
                </a:solidFill>
              </a:rPr>
              <a:t>innej niż suplementy diety minimalna liczba próbek pierwotnych</a:t>
            </a:r>
            <a:r>
              <a:rPr lang="pl-PL" b="1" dirty="0" smtClean="0"/>
              <a:t> </a:t>
            </a:r>
            <a:r>
              <a:rPr lang="pl-PL" dirty="0" smtClean="0"/>
              <a:t>pobieranych z partii lub </a:t>
            </a:r>
            <a:r>
              <a:rPr lang="pl-PL" dirty="0" err="1" smtClean="0"/>
              <a:t>podpartii</a:t>
            </a:r>
            <a:r>
              <a:rPr lang="pl-PL" dirty="0" smtClean="0"/>
              <a:t> musi być </a:t>
            </a:r>
            <a:r>
              <a:rPr lang="pl-PL" b="1" dirty="0" smtClean="0">
                <a:solidFill>
                  <a:srgbClr val="0070C0"/>
                </a:solidFill>
              </a:rPr>
              <a:t>zgodna z tabelą 3.</a:t>
            </a:r>
          </a:p>
          <a:p>
            <a:pPr>
              <a:buNone/>
            </a:pPr>
            <a:r>
              <a:rPr lang="pl-PL" dirty="0" smtClean="0"/>
              <a:t>	W przypadku </a:t>
            </a:r>
            <a:r>
              <a:rPr lang="pl-PL" b="1" dirty="0" smtClean="0">
                <a:solidFill>
                  <a:srgbClr val="00B050"/>
                </a:solidFill>
              </a:rPr>
              <a:t>produktów ciekłych luzem</a:t>
            </a:r>
            <a:r>
              <a:rPr lang="pl-PL" b="1" dirty="0" smtClean="0"/>
              <a:t> </a:t>
            </a:r>
            <a:r>
              <a:rPr lang="pl-PL" dirty="0" smtClean="0"/>
              <a:t>partia lub </a:t>
            </a:r>
            <a:r>
              <a:rPr lang="pl-PL" dirty="0" err="1" smtClean="0"/>
              <a:t>podpartia</a:t>
            </a:r>
            <a:r>
              <a:rPr lang="pl-PL" dirty="0" smtClean="0"/>
              <a:t> musi być jak najdokładniej</a:t>
            </a:r>
            <a:br>
              <a:rPr lang="pl-PL" dirty="0" smtClean="0"/>
            </a:br>
            <a:r>
              <a:rPr lang="pl-PL" dirty="0" smtClean="0"/>
              <a:t>i w sposób jak najmniej wpływający na jakość produktu wymieszana metodą ręczną lub mechaniczną, bezpośrednio przed pobraniem próbki. W takim przypadku zakłada się jednorodny rozkład zanieczyszczeń w danej partii lub </a:t>
            </a:r>
            <a:r>
              <a:rPr lang="pl-PL" dirty="0" err="1" smtClean="0"/>
              <a:t>podpartii</a:t>
            </a:r>
            <a:r>
              <a:rPr lang="pl-PL" dirty="0" smtClean="0"/>
              <a:t>. W związku z tym liczba próbek pierwotnych z partii lub </a:t>
            </a:r>
            <a:r>
              <a:rPr lang="pl-PL" dirty="0" err="1" smtClean="0"/>
              <a:t>podpartii</a:t>
            </a:r>
            <a:r>
              <a:rPr lang="pl-PL" dirty="0" smtClean="0"/>
              <a:t> do utworzenia próbki </a:t>
            </a:r>
            <a:r>
              <a:rPr lang="pl-PL" b="1" dirty="0" smtClean="0">
                <a:solidFill>
                  <a:srgbClr val="00B050"/>
                </a:solidFill>
              </a:rPr>
              <a:t>zbiorczej wynosi trzy</a:t>
            </a:r>
            <a:r>
              <a:rPr lang="pl-PL" dirty="0" smtClean="0">
                <a:solidFill>
                  <a:srgbClr val="00B050"/>
                </a:solidFill>
              </a:rPr>
              <a:t>.</a:t>
            </a:r>
          </a:p>
          <a:p>
            <a:pPr>
              <a:buNone/>
            </a:pPr>
            <a:r>
              <a:rPr lang="pl-PL" dirty="0" smtClean="0"/>
              <a:t>	Jeżeli </a:t>
            </a:r>
            <a:r>
              <a:rPr lang="pl-PL" b="1" dirty="0" smtClean="0">
                <a:solidFill>
                  <a:srgbClr val="FFC000"/>
                </a:solidFill>
              </a:rPr>
              <a:t>partia lub </a:t>
            </a:r>
            <a:r>
              <a:rPr lang="pl-PL" b="1" dirty="0" err="1" smtClean="0">
                <a:solidFill>
                  <a:srgbClr val="FFC000"/>
                </a:solidFill>
              </a:rPr>
              <a:t>podpartia</a:t>
            </a:r>
            <a:r>
              <a:rPr lang="pl-PL" b="1" dirty="0" smtClean="0">
                <a:solidFill>
                  <a:srgbClr val="FFC000"/>
                </a:solidFill>
              </a:rPr>
              <a:t> składa się z pojedynczych opakowań lub jednostek</a:t>
            </a:r>
            <a:r>
              <a:rPr lang="pl-PL" dirty="0" smtClean="0"/>
              <a:t>,</a:t>
            </a:r>
            <a:br>
              <a:rPr lang="pl-PL" dirty="0" smtClean="0"/>
            </a:br>
            <a:r>
              <a:rPr lang="pl-PL" dirty="0" smtClean="0"/>
              <a:t>w przypadku żywności innej niż suplementy diety, liczba opakowań lub jednostek (próbki pierwotne), które należy pobrać w celu utworzenia próbki zbiorczej, musi być </a:t>
            </a:r>
            <a:r>
              <a:rPr lang="pl-PL" b="1" dirty="0" smtClean="0">
                <a:solidFill>
                  <a:srgbClr val="FFC000"/>
                </a:solidFill>
              </a:rPr>
              <a:t>zgodna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z tabelą 4a </a:t>
            </a:r>
            <a:r>
              <a:rPr lang="pl-PL" b="1" dirty="0" smtClean="0"/>
              <a:t>(dla suplementów diety 4b)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637"/>
            <a:ext cx="8928992" cy="5112568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B.2.2. Liczba próbek pierwotnych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>
                <a:solidFill>
                  <a:srgbClr val="FF0000"/>
                </a:solidFill>
              </a:rPr>
              <a:t>Zagadnienie 3. Wielkość próbki pierwotnej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/>
              <a:t>Próbki pierwotne muszą mieć podobną masę/objętość.</a:t>
            </a:r>
          </a:p>
          <a:p>
            <a:pPr>
              <a:buNone/>
            </a:pPr>
            <a:r>
              <a:rPr lang="pl-PL" dirty="0" smtClean="0"/>
              <a:t>	W przypadku żywności </a:t>
            </a:r>
            <a:r>
              <a:rPr lang="pl-PL" b="1" dirty="0" smtClean="0">
                <a:solidFill>
                  <a:srgbClr val="7030A0"/>
                </a:solidFill>
              </a:rPr>
              <a:t>innej niż suplementy diety</a:t>
            </a:r>
            <a:r>
              <a:rPr lang="pl-PL" dirty="0" smtClean="0"/>
              <a:t>, suszone przyprawy lub zioła, suszone grzyby, algi lub porosty masa/objętość próbki pierwotnej musi wynosić</a:t>
            </a:r>
            <a:br>
              <a:rPr lang="pl-PL" dirty="0" smtClean="0"/>
            </a:br>
            <a:r>
              <a:rPr lang="pl-PL" b="1" dirty="0" smtClean="0"/>
              <a:t>co najmniej </a:t>
            </a:r>
            <a:r>
              <a:rPr lang="pl-PL" b="1" dirty="0" smtClean="0">
                <a:solidFill>
                  <a:srgbClr val="7030A0"/>
                </a:solidFill>
              </a:rPr>
              <a:t>100 gramów </a:t>
            </a:r>
            <a:r>
              <a:rPr lang="pl-PL" dirty="0" smtClean="0"/>
              <a:t>lub co najmniej 100 mililitrów, co daje próbkę zbiorczą</a:t>
            </a:r>
            <a:br>
              <a:rPr lang="pl-PL" dirty="0" smtClean="0"/>
            </a:br>
            <a:r>
              <a:rPr lang="pl-PL" dirty="0" smtClean="0"/>
              <a:t>o masie </a:t>
            </a:r>
            <a:r>
              <a:rPr lang="pl-PL" b="1" dirty="0" smtClean="0"/>
              <a:t>co najmniej </a:t>
            </a:r>
            <a:r>
              <a:rPr lang="pl-PL" dirty="0" smtClean="0"/>
              <a:t>około 1 kilograma lub o objętości co najmniej około 1 litra.</a:t>
            </a:r>
          </a:p>
          <a:p>
            <a:pPr>
              <a:buNone/>
            </a:pPr>
            <a:r>
              <a:rPr lang="pl-PL" dirty="0" smtClean="0"/>
              <a:t>	W przypadku </a:t>
            </a:r>
            <a:r>
              <a:rPr lang="pl-PL" b="1" dirty="0" smtClean="0">
                <a:solidFill>
                  <a:srgbClr val="00B050"/>
                </a:solidFill>
              </a:rPr>
              <a:t>suszonych przypraw lub ziół, suszonych grzybów, alg lub porostów </a:t>
            </a:r>
            <a:r>
              <a:rPr lang="pl-PL" dirty="0" smtClean="0"/>
              <a:t>masa/objętość próbki pierwotnej musi wynosić </a:t>
            </a:r>
            <a:r>
              <a:rPr lang="pl-PL" b="1" dirty="0" smtClean="0"/>
              <a:t>co najmniej </a:t>
            </a:r>
            <a:r>
              <a:rPr lang="pl-PL" b="1" dirty="0" smtClean="0">
                <a:solidFill>
                  <a:srgbClr val="00B050"/>
                </a:solidFill>
              </a:rPr>
              <a:t>35 gramów </a:t>
            </a:r>
            <a:r>
              <a:rPr lang="pl-PL" dirty="0" smtClean="0"/>
              <a:t>lub</a:t>
            </a:r>
            <a:br>
              <a:rPr lang="pl-PL" dirty="0" smtClean="0"/>
            </a:br>
            <a:r>
              <a:rPr lang="pl-PL" dirty="0" smtClean="0"/>
              <a:t>co najmniej 35 mililitrów, co daje próbkę zbiorczą o masie </a:t>
            </a:r>
            <a:r>
              <a:rPr lang="pl-PL" b="1" dirty="0" smtClean="0"/>
              <a:t>co najmniej </a:t>
            </a:r>
            <a:r>
              <a:rPr lang="pl-PL" dirty="0" smtClean="0"/>
              <a:t>100 gramów lub o objętości co najmniej 100 mililitrów.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1529482" y="6444133"/>
            <a:ext cx="3096344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Suszone przyprawy lub zioła, suszone grzyby, algi, porosty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6354018" y="6444133"/>
            <a:ext cx="3096344" cy="646331"/>
          </a:xfrm>
          <a:prstGeom prst="rect">
            <a:avLst/>
          </a:prstGeom>
          <a:solidFill>
            <a:schemeClr val="accent2">
              <a:lumMod val="9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Pozostałe produkty</a:t>
            </a:r>
          </a:p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593378" y="6372125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solidFill>
                  <a:srgbClr val="FF0000"/>
                </a:solidFill>
              </a:rPr>
              <a:t> min</a:t>
            </a:r>
            <a:br>
              <a:rPr lang="pl-PL" sz="2400" b="1" dirty="0" smtClean="0">
                <a:solidFill>
                  <a:srgbClr val="FF0000"/>
                </a:solidFill>
              </a:rPr>
            </a:br>
            <a:r>
              <a:rPr lang="pl-PL" sz="2400" b="1" dirty="0" smtClean="0">
                <a:solidFill>
                  <a:srgbClr val="FF0000"/>
                </a:solidFill>
              </a:rPr>
              <a:t>35 g</a:t>
            </a:r>
            <a:endParaRPr lang="pl-PL" sz="2400" b="1" dirty="0">
              <a:solidFill>
                <a:srgbClr val="FF0000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5489922" y="6372125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rgbClr val="FF0000"/>
                </a:solidFill>
              </a:rPr>
              <a:t> min 100 g</a:t>
            </a:r>
            <a:endParaRPr lang="pl-PL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637"/>
            <a:ext cx="8928992" cy="5112568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B.2.2. Liczba próbek pierwotnych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>
                <a:solidFill>
                  <a:srgbClr val="FF0000"/>
                </a:solidFill>
              </a:rPr>
              <a:t>Zagadnienie 4. Liczba próbek pierwotnych a masa próbki zbiorczej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>
                <a:solidFill>
                  <a:srgbClr val="00B050"/>
                </a:solidFill>
              </a:rPr>
              <a:t>Należy spełnić bardziej krytyczne (szersze wymaganie, dalej idące wymaganie)</a:t>
            </a:r>
          </a:p>
          <a:p>
            <a:pPr>
              <a:buNone/>
            </a:pPr>
            <a:r>
              <a:rPr lang="pl-PL" dirty="0" smtClean="0"/>
              <a:t>	</a:t>
            </a:r>
          </a:p>
          <a:p>
            <a:pPr>
              <a:buNone/>
            </a:pPr>
            <a:r>
              <a:rPr lang="pl-PL" b="1" dirty="0" smtClean="0"/>
              <a:t>	W szczególnych przypadkach można odstąpić od pobrania określonej liczby próbek pierwotnych</a:t>
            </a:r>
          </a:p>
          <a:p>
            <a:pPr>
              <a:buNone/>
            </a:pPr>
            <a:r>
              <a:rPr lang="pl-PL" dirty="0" smtClean="0"/>
              <a:t>	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/>
              <a:t>Od wielkości próbki zbiorczej można odstąpić jedynie, gdy pobranie próbki</a:t>
            </a:r>
            <a:br>
              <a:rPr lang="pl-PL" b="1" dirty="0" smtClean="0"/>
            </a:br>
            <a:r>
              <a:rPr lang="pl-PL" b="1" dirty="0" smtClean="0"/>
              <a:t>o takiej wielkości jest niemożliwe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Tabela 3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 descr="333 tab 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9522" y="2843733"/>
            <a:ext cx="6408712" cy="420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Tabela 4a</a:t>
            </a:r>
            <a:b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– opakowania</a:t>
            </a:r>
            <a:b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lub jednostki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 descr="333 tab 4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1650" y="2267669"/>
            <a:ext cx="590812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Tabela 4b – suplementy diety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4b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38" y="3203773"/>
            <a:ext cx="6561389" cy="381795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 PLANY POBIERANIA PRÓBEK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Tabela 4b – suplementy diety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 descr="4b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7554" y="2771725"/>
            <a:ext cx="6523286" cy="463336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B.2.3-4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Przepisy szczegółowe dotyczące pobierania próbek z partii zawierających całe ryby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1530" y="2915741"/>
            <a:ext cx="632489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B.2.3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Przepisy szczegółowe dotyczące pobierania próbek z partii zawierających całe ryby o porównywalnej wielkości lub masie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3578" y="2627709"/>
            <a:ext cx="5493659" cy="471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4680002"/>
          </a:xfrm>
        </p:spPr>
        <p:txBody>
          <a:bodyPr>
            <a:normAutofit/>
          </a:bodyPr>
          <a:lstStyle/>
          <a:p>
            <a:r>
              <a:rPr lang="pl-PL" b="1" dirty="0" smtClean="0"/>
              <a:t>B.2.4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Przepisy szczegółowe dotyczące pobierania próbek z partii zawierających całe ryby o różnej wielkości lub masie</a:t>
            </a:r>
          </a:p>
          <a:p>
            <a:endParaRPr lang="pl-PL" dirty="0" smtClean="0"/>
          </a:p>
          <a:p>
            <a:r>
              <a:rPr lang="pl-PL" dirty="0" smtClean="0"/>
              <a:t>Zastosowanie mają </a:t>
            </a:r>
            <a:r>
              <a:rPr lang="pl-PL" b="1" dirty="0" smtClean="0"/>
              <a:t>przepisy </a:t>
            </a:r>
            <a:r>
              <a:rPr lang="pl-PL" b="1" dirty="0" err="1" smtClean="0"/>
              <a:t>pkt</a:t>
            </a:r>
            <a:r>
              <a:rPr lang="pl-PL" b="1" dirty="0" smtClean="0"/>
              <a:t> B.2.3 </a:t>
            </a:r>
            <a:r>
              <a:rPr lang="pl-PL" dirty="0" smtClean="0"/>
              <a:t>odnoszące się do składu próbki.</a:t>
            </a:r>
          </a:p>
          <a:p>
            <a:endParaRPr lang="pl-PL" dirty="0" smtClean="0"/>
          </a:p>
          <a:p>
            <a:r>
              <a:rPr lang="pl-PL" dirty="0" smtClean="0"/>
              <a:t>Jeżeli </a:t>
            </a:r>
            <a:r>
              <a:rPr lang="pl-PL" b="1" dirty="0" smtClean="0">
                <a:solidFill>
                  <a:srgbClr val="00B050"/>
                </a:solidFill>
              </a:rPr>
              <a:t>przeważa dana klasa lub kategoria </a:t>
            </a:r>
            <a:r>
              <a:rPr lang="pl-PL" dirty="0" smtClean="0"/>
              <a:t>wielkości lub masy (ok. 80 % partii lub więcej), próbkę pobiera się z ryb, których wielkość lub masa są przeważające. Próbka ta </a:t>
            </a:r>
            <a:r>
              <a:rPr lang="pl-PL" b="1" dirty="0" smtClean="0">
                <a:solidFill>
                  <a:srgbClr val="00B050"/>
                </a:solidFill>
              </a:rPr>
              <a:t>uważana jest za reprezentatywną dla całej partii</a:t>
            </a:r>
            <a:r>
              <a:rPr lang="pl-PL" dirty="0" smtClean="0"/>
              <a:t>.</a:t>
            </a:r>
          </a:p>
          <a:p>
            <a:endParaRPr lang="pl-PL" dirty="0" smtClean="0"/>
          </a:p>
          <a:p>
            <a:r>
              <a:rPr lang="pl-PL" dirty="0" smtClean="0"/>
              <a:t>Jeżeli </a:t>
            </a:r>
            <a:r>
              <a:rPr lang="pl-PL" b="1" dirty="0" smtClean="0">
                <a:solidFill>
                  <a:srgbClr val="FFC000"/>
                </a:solidFill>
              </a:rPr>
              <a:t>nie przeważa żadna klasa lub kategoria </a:t>
            </a:r>
            <a:r>
              <a:rPr lang="pl-PL" dirty="0" smtClean="0"/>
              <a:t>wielkości lub masy, należy zapewnić, aby ryby wybrane do próbki były reprezentatywne dla całej partii.</a:t>
            </a:r>
            <a:endParaRPr lang="pl-PL" b="1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Rozporządzenia UE dotyczące pobierania próbek</a:t>
            </a:r>
            <a:br>
              <a:rPr lang="pl-PL" dirty="0" smtClean="0"/>
            </a:br>
            <a:r>
              <a:rPr lang="pl-PL" dirty="0" smtClean="0"/>
              <a:t>w kierunku badania zanieczyszczeń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pl-PL" sz="1600" b="1" dirty="0" smtClean="0"/>
          </a:p>
          <a:p>
            <a:r>
              <a:rPr lang="pl-PL" b="1" dirty="0" smtClean="0"/>
              <a:t>Rozporządzenie Komisji (UE) 2017/644 </a:t>
            </a:r>
            <a:r>
              <a:rPr lang="pl-PL" dirty="0" smtClean="0"/>
              <a:t>z dnia 5 kwietnia 2017 r. ustanawiające metody pobierania i analizy próbek do celów kontroli poziomów </a:t>
            </a:r>
            <a:r>
              <a:rPr lang="pl-PL" dirty="0" err="1" smtClean="0"/>
              <a:t>dioksyn</a:t>
            </a:r>
            <a:r>
              <a:rPr lang="pl-PL" dirty="0" smtClean="0"/>
              <a:t>,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dioksynopodobnych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polichlorowanych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bifenyli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i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niedioksynopodobnych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polichlorowanych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bifenyli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pl-PL" dirty="0" smtClean="0"/>
              <a:t>w niektórych środkach spożywczych oraz uchylające rozporządzenie (UE) nr 589/2014</a:t>
            </a:r>
          </a:p>
          <a:p>
            <a:r>
              <a:rPr lang="pl-PL" b="1" dirty="0" smtClean="0"/>
              <a:t>Rozporządzenie wykonawcze Komisji (UE) 2022/1428 </a:t>
            </a:r>
            <a:r>
              <a:rPr lang="pl-PL" dirty="0" smtClean="0"/>
              <a:t>z dnia 24 sierpnia 2022 r. ustanawiające metody pobierania próbek i analizy do celów kontroli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substancji </a:t>
            </a:r>
            <a:r>
              <a:rPr lang="pl-PL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perfluoroalkilowych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pl-PL" dirty="0" smtClean="0"/>
              <a:t>w niektórych środkach spożywczych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 fontScale="85000" lnSpcReduction="10000"/>
          </a:bodyPr>
          <a:lstStyle/>
          <a:p>
            <a:r>
              <a:rPr lang="pl-PL" b="1" dirty="0" smtClean="0"/>
              <a:t>B.2.5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Przepisy szczegółowe dotyczące pobierania próbek ze zwierząt lądowych</a:t>
            </a:r>
          </a:p>
          <a:p>
            <a:r>
              <a:rPr lang="pl-PL" b="1" dirty="0" smtClean="0">
                <a:solidFill>
                  <a:srgbClr val="FF0000"/>
                </a:solidFill>
              </a:rPr>
              <a:t>Mięso i podroby </a:t>
            </a:r>
            <a:r>
              <a:rPr lang="pl-PL" b="1" dirty="0" smtClean="0">
                <a:solidFill>
                  <a:srgbClr val="7030A0"/>
                </a:solidFill>
              </a:rPr>
              <a:t>wieprzowe, wołowe, baranina, ew. konina </a:t>
            </a:r>
            <a:r>
              <a:rPr lang="pl-PL" dirty="0" smtClean="0">
                <a:sym typeface="Wingdings" pitchFamily="2" charset="2"/>
              </a:rPr>
              <a:t> należy pobrać próbkę o masie 1 kg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od jednego zwierzęcia</a:t>
            </a:r>
            <a:r>
              <a:rPr lang="pl-PL" dirty="0" smtClean="0">
                <a:sym typeface="Wingdings" pitchFamily="2" charset="2"/>
              </a:rPr>
              <a:t>, jeżeli nie można utworzyć w ten sposób </a:t>
            </a:r>
            <a:r>
              <a:rPr lang="pl-PL" b="1" dirty="0" smtClean="0">
                <a:sym typeface="Wingdings" pitchFamily="2" charset="2"/>
              </a:rPr>
              <a:t>próbki zbiorczej o masie 1 kg</a:t>
            </a:r>
            <a:r>
              <a:rPr lang="pl-PL" dirty="0" smtClean="0">
                <a:sym typeface="Wingdings" pitchFamily="2" charset="2"/>
              </a:rPr>
              <a:t>, to należy pobrać próbki z od większej liczby zwierząt</a:t>
            </a:r>
          </a:p>
          <a:p>
            <a:endParaRPr lang="pl-PL" dirty="0" smtClean="0">
              <a:sym typeface="Wingdings" pitchFamily="2" charset="2"/>
            </a:endParaRPr>
          </a:p>
          <a:p>
            <a:r>
              <a:rPr lang="pl-PL" dirty="0" smtClean="0"/>
              <a:t>W przypadku </a:t>
            </a:r>
            <a:r>
              <a:rPr lang="pl-PL" b="1" dirty="0" smtClean="0">
                <a:solidFill>
                  <a:srgbClr val="FF0000"/>
                </a:solidFill>
              </a:rPr>
              <a:t>mięsa</a:t>
            </a:r>
            <a:r>
              <a:rPr lang="pl-PL" dirty="0" smtClean="0"/>
              <a:t> </a:t>
            </a:r>
            <a:r>
              <a:rPr lang="pl-PL" b="1" dirty="0" smtClean="0">
                <a:solidFill>
                  <a:srgbClr val="00B050"/>
                </a:solidFill>
              </a:rPr>
              <a:t>drobiowego</a:t>
            </a:r>
            <a:r>
              <a:rPr lang="pl-PL" dirty="0" smtClean="0"/>
              <a:t> pobiera się próbki o równej masie od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 najmniej trzech zwierząt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celu uzyskania </a:t>
            </a:r>
            <a:r>
              <a:rPr lang="pl-PL" b="1" dirty="0" smtClean="0"/>
              <a:t>próbki zbiorczej o masie 1 kilograma</a:t>
            </a:r>
            <a:r>
              <a:rPr lang="pl-PL" dirty="0" smtClean="0"/>
              <a:t>.</a:t>
            </a:r>
          </a:p>
          <a:p>
            <a:r>
              <a:rPr lang="pl-PL" dirty="0" smtClean="0"/>
              <a:t>W przypadku </a:t>
            </a:r>
            <a:r>
              <a:rPr lang="pl-PL" b="1" dirty="0" smtClean="0">
                <a:solidFill>
                  <a:srgbClr val="FF0000"/>
                </a:solidFill>
              </a:rPr>
              <a:t>podrobów</a:t>
            </a:r>
            <a:r>
              <a:rPr lang="pl-PL" dirty="0" smtClean="0"/>
              <a:t> </a:t>
            </a:r>
            <a:r>
              <a:rPr lang="pl-PL" b="1" dirty="0" smtClean="0">
                <a:solidFill>
                  <a:srgbClr val="00B050"/>
                </a:solidFill>
              </a:rPr>
              <a:t>z drobiu </a:t>
            </a:r>
            <a:r>
              <a:rPr lang="pl-PL" dirty="0" smtClean="0"/>
              <a:t>pobiera się próbki o równej masie od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 najmniej trzech zwierząt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celu uzyskania </a:t>
            </a:r>
            <a:r>
              <a:rPr lang="pl-PL" b="1" dirty="0" smtClean="0"/>
              <a:t>próbki zbiorczej o masie 300 gramów</a:t>
            </a:r>
            <a:r>
              <a:rPr lang="pl-PL" dirty="0" smtClean="0"/>
              <a:t>.</a:t>
            </a:r>
          </a:p>
          <a:p>
            <a:endParaRPr lang="pl-PL" dirty="0" smtClean="0"/>
          </a:p>
          <a:p>
            <a:r>
              <a:rPr lang="pl-PL" dirty="0" smtClean="0"/>
              <a:t>W przypadku </a:t>
            </a:r>
            <a:r>
              <a:rPr lang="pl-PL" b="1" dirty="0" smtClean="0">
                <a:solidFill>
                  <a:srgbClr val="FF0000"/>
                </a:solidFill>
              </a:rPr>
              <a:t>mięsa i podrobów </a:t>
            </a:r>
            <a:r>
              <a:rPr lang="pl-PL" b="1" dirty="0" smtClean="0">
                <a:solidFill>
                  <a:srgbClr val="FFC000"/>
                </a:solidFill>
              </a:rPr>
              <a:t>zwierząt łownych hodowlanych lub </a:t>
            </a:r>
            <a:r>
              <a:rPr lang="pl-PL" b="1" dirty="0" err="1" smtClean="0">
                <a:solidFill>
                  <a:srgbClr val="FFC000"/>
                </a:solidFill>
              </a:rPr>
              <a:t>dzikożyjących</a:t>
            </a:r>
            <a:r>
              <a:rPr lang="pl-PL" b="1" dirty="0" smtClean="0">
                <a:solidFill>
                  <a:srgbClr val="FFC000"/>
                </a:solidFill>
              </a:rPr>
              <a:t> </a:t>
            </a:r>
            <a:r>
              <a:rPr lang="pl-PL" dirty="0" smtClean="0"/>
              <a:t>pobiera się próbkę o masie 300 gramów od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 najmniej jednego zwierzęcia</a:t>
            </a:r>
            <a:r>
              <a:rPr lang="pl-PL" dirty="0" smtClean="0"/>
              <a:t>. Jeżeli jest to konieczne do uzyskania próbki o masie 300 gramów, pobiera się próbki o równej masie od więcej niż jednego zwierzęcia.</a:t>
            </a:r>
            <a:endParaRPr lang="pl-PL" b="1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sp>
        <p:nvSpPr>
          <p:cNvPr id="8" name="Mnożenie 7"/>
          <p:cNvSpPr/>
          <p:nvPr/>
        </p:nvSpPr>
        <p:spPr>
          <a:xfrm>
            <a:off x="7722170" y="2843733"/>
            <a:ext cx="914400" cy="9144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7506146" y="3131765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/>
              <a:t>co najmniej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br>
              <a:rPr lang="pl-PL" dirty="0" smtClean="0"/>
            </a:br>
            <a:r>
              <a:rPr lang="pl-PL" dirty="0" smtClean="0"/>
              <a:t>Część B – Plany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B.3. POBIERANIE PRÓBEK Z OBROTU DETALICZNEGO</a:t>
            </a:r>
          </a:p>
          <a:p>
            <a:r>
              <a:rPr lang="pl-PL" dirty="0" smtClean="0"/>
              <a:t>Pobieranie próbek środków spożywczych z obrotu detalicznego odbywa się w miarę możliwości zgodnie z zasadami pobierania próbek opisanymi w pkt. B.2.2 niniejszego załącznika.</a:t>
            </a:r>
          </a:p>
          <a:p>
            <a:r>
              <a:rPr lang="pl-PL" dirty="0" smtClean="0"/>
              <a:t>Gdy </a:t>
            </a:r>
            <a:r>
              <a:rPr lang="pl-PL" b="1" dirty="0" smtClean="0">
                <a:solidFill>
                  <a:srgbClr val="FF0000"/>
                </a:solidFill>
              </a:rPr>
              <a:t>nie jest możliwe zastosowanie metody pobierania próbek opisanej w </a:t>
            </a:r>
            <a:r>
              <a:rPr lang="pl-PL" b="1" dirty="0" err="1" smtClean="0">
                <a:solidFill>
                  <a:srgbClr val="FF0000"/>
                </a:solidFill>
              </a:rPr>
              <a:t>pkt</a:t>
            </a:r>
            <a:r>
              <a:rPr lang="pl-PL" b="1" dirty="0" smtClean="0">
                <a:solidFill>
                  <a:srgbClr val="FF0000"/>
                </a:solidFill>
              </a:rPr>
              <a:t> B.2.2 </a:t>
            </a:r>
            <a:r>
              <a:rPr lang="pl-PL" b="1" dirty="0" smtClean="0"/>
              <a:t>z powodu niedopuszczalnych konsekwencji ekonomicznych lub gdy zastosowanie wyżej wymienionej metody pobierania próbek jest praktycznie niemożliwe</a:t>
            </a:r>
            <a:r>
              <a:rPr lang="pl-PL" dirty="0" smtClean="0"/>
              <a:t>, można </a:t>
            </a:r>
            <a:r>
              <a:rPr lang="pl-PL" b="1" dirty="0" smtClean="0">
                <a:solidFill>
                  <a:srgbClr val="00B050"/>
                </a:solidFill>
              </a:rPr>
              <a:t>zastosować alternatywną metodę</a:t>
            </a:r>
            <a:r>
              <a:rPr lang="pl-PL" dirty="0" smtClean="0"/>
              <a:t>, pod warunkiem że jest ona wystarczająco </a:t>
            </a:r>
            <a:r>
              <a:rPr lang="pl-PL" b="1" dirty="0" smtClean="0">
                <a:solidFill>
                  <a:srgbClr val="7030A0"/>
                </a:solidFill>
              </a:rPr>
              <a:t>reprezentatywna</a:t>
            </a:r>
            <a:r>
              <a:rPr lang="pl-PL" dirty="0" smtClean="0"/>
              <a:t> dla partii lub </a:t>
            </a:r>
            <a:r>
              <a:rPr lang="pl-PL" dirty="0" err="1" smtClean="0"/>
              <a:t>podpartii</a:t>
            </a:r>
            <a:r>
              <a:rPr lang="pl-PL" dirty="0" smtClean="0"/>
              <a:t>, z których pobiera się próbki,</a:t>
            </a:r>
            <a:br>
              <a:rPr lang="pl-PL" dirty="0" smtClean="0"/>
            </a:br>
            <a:r>
              <a:rPr lang="pl-PL" dirty="0" smtClean="0"/>
              <a:t>i jest w pełni udokumentowana.</a:t>
            </a:r>
          </a:p>
          <a:p>
            <a:r>
              <a:rPr lang="pl-PL" b="1" dirty="0" smtClean="0"/>
              <a:t>Konsekwencje niedopuszczalne</a:t>
            </a:r>
            <a:r>
              <a:rPr lang="pl-PL" dirty="0" smtClean="0"/>
              <a:t>:</a:t>
            </a:r>
          </a:p>
          <a:p>
            <a:pPr lvl="1"/>
            <a:r>
              <a:rPr lang="pl-PL" dirty="0" smtClean="0"/>
              <a:t>Marnowanie żywności</a:t>
            </a:r>
          </a:p>
          <a:p>
            <a:pPr lvl="1"/>
            <a:r>
              <a:rPr lang="pl-PL" dirty="0" smtClean="0"/>
              <a:t>Uszkodzenie dużych opakowań</a:t>
            </a:r>
          </a:p>
          <a:p>
            <a:pPr lvl="1"/>
            <a:r>
              <a:rPr lang="pl-PL" dirty="0" smtClean="0"/>
              <a:t>Strata ekonomiczna ze względu na wartość handlową produktu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1882/2006</a:t>
            </a:r>
            <a:br>
              <a:rPr lang="pl-PL" dirty="0" smtClean="0"/>
            </a:br>
            <a:r>
              <a:rPr lang="pl-PL" dirty="0" smtClean="0"/>
              <a:t>Pobieranie próbek w kierunku badania azotanów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Struktura rozporządzenia podobna jest do rozporządzenia Komisji (WE) nr 333/2007.</a:t>
            </a:r>
          </a:p>
          <a:p>
            <a:endParaRPr lang="pl-PL" dirty="0" smtClean="0"/>
          </a:p>
          <a:p>
            <a:pPr>
              <a:buNone/>
            </a:pPr>
            <a:endParaRPr lang="pl-PL" dirty="0" smtClean="0">
              <a:sym typeface="Wingdings" pitchFamily="2" charset="2"/>
            </a:endParaRPr>
          </a:p>
          <a:p>
            <a:pPr>
              <a:buNone/>
            </a:pPr>
            <a:endParaRPr lang="pl-PL" b="1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1882 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386" y="2843733"/>
            <a:ext cx="9217024" cy="199466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1882/2006</a:t>
            </a:r>
            <a:br>
              <a:rPr lang="pl-PL" dirty="0" smtClean="0"/>
            </a:br>
            <a:r>
              <a:rPr lang="pl-PL" dirty="0" smtClean="0"/>
              <a:t>Pobieranie próbek w kierunku badania azotanów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/>
              <a:t>Załącznik</a:t>
            </a:r>
          </a:p>
          <a:p>
            <a:r>
              <a:rPr lang="pl-PL" dirty="0" smtClean="0"/>
              <a:t>A.1. Zakres: próbki w kierunku badania azotanów zgodnie z rozporządzeniem</a:t>
            </a:r>
            <a:br>
              <a:rPr lang="pl-PL" dirty="0" smtClean="0"/>
            </a:br>
            <a:r>
              <a:rPr lang="pl-PL" dirty="0" smtClean="0"/>
              <a:t>Komisji (UE) 2023/915</a:t>
            </a:r>
          </a:p>
          <a:p>
            <a:r>
              <a:rPr lang="pl-PL" dirty="0" smtClean="0"/>
              <a:t>A.2. Definicje – jak w rozporządzeniu (WE) nr 333/2007, przy czym</a:t>
            </a:r>
          </a:p>
          <a:p>
            <a:r>
              <a:rPr lang="pl-PL" dirty="0" smtClean="0"/>
              <a:t>Dochodzą definicje obszar uprawy/</a:t>
            </a:r>
            <a:r>
              <a:rPr lang="pl-PL" dirty="0" err="1" smtClean="0"/>
              <a:t>uprawy</a:t>
            </a:r>
            <a:r>
              <a:rPr lang="pl-PL" dirty="0" smtClean="0"/>
              <a:t> pod osłoną</a:t>
            </a:r>
          </a:p>
          <a:p>
            <a:r>
              <a:rPr lang="pl-PL" dirty="0" smtClean="0"/>
              <a:t>A.2.6. „obszar uprawy” oznacza określony </a:t>
            </a:r>
            <a:r>
              <a:rPr lang="pl-PL" b="1" dirty="0" smtClean="0">
                <a:solidFill>
                  <a:srgbClr val="00B050"/>
                </a:solidFill>
              </a:rPr>
              <a:t>obszar gruntu o tym samym typie gleby</a:t>
            </a:r>
            <a:br>
              <a:rPr lang="pl-PL" b="1" dirty="0" smtClean="0">
                <a:solidFill>
                  <a:srgbClr val="00B050"/>
                </a:solidFill>
              </a:rPr>
            </a:br>
            <a:r>
              <a:rPr lang="pl-PL" b="1" dirty="0" smtClean="0">
                <a:solidFill>
                  <a:srgbClr val="00B050"/>
                </a:solidFill>
              </a:rPr>
              <a:t>i rodzaju uprawy, obsadzony jedną odmianą sałaty lub szpinaku w tej samej fazie wzrostu</a:t>
            </a:r>
            <a:r>
              <a:rPr lang="pl-PL" dirty="0" smtClean="0"/>
              <a:t>. W metodzie pobierania próbek obszar uprawy może być także określany mianem „partii”;</a:t>
            </a:r>
          </a:p>
          <a:p>
            <a:r>
              <a:rPr lang="pl-PL" dirty="0" smtClean="0"/>
              <a:t>A.2.7. „obszar uprawy pod osłoną” oznacza określony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obszar gruntu zabudowany szklarnią lub tunelem z tworzywa sztucznego (tunel lub szklarnia z plastyku lub polietylenu) obsadzony jedną odmianą sałaty lub szpinaku w tej samej fazie wzrostu i przeznaczoną do zbioru w tym samym czasie</a:t>
            </a:r>
            <a:r>
              <a:rPr lang="pl-PL" dirty="0" smtClean="0"/>
              <a:t>. W metodzie pobierania próbek „obszar uprawy pod osłoną” może być także określany mianem „partii”.</a:t>
            </a:r>
            <a:endParaRPr lang="pl-PL" dirty="0" smtClean="0">
              <a:sym typeface="Wingdings" pitchFamily="2" charset="2"/>
            </a:endParaRPr>
          </a:p>
          <a:p>
            <a:pPr>
              <a:buNone/>
            </a:pPr>
            <a:endParaRPr lang="pl-PL" b="1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1882/2006</a:t>
            </a:r>
            <a:br>
              <a:rPr lang="pl-PL" dirty="0" smtClean="0"/>
            </a:br>
            <a:r>
              <a:rPr lang="pl-PL" dirty="0" smtClean="0"/>
              <a:t>Pobieranie próbek w kierunku badania azotanów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pl-PL" b="1" dirty="0" smtClean="0"/>
              <a:t>Załącznik</a:t>
            </a:r>
          </a:p>
          <a:p>
            <a:r>
              <a:rPr lang="pl-PL" dirty="0" smtClean="0"/>
              <a:t>W przepisach rozporządzenia Komisji (UE) 202/915 wymagania dla azotanów w sałacie i sałacie lodowej odnoszą się do rodzaju uprawy </a:t>
            </a:r>
            <a:r>
              <a:rPr lang="pl-PL" dirty="0" smtClean="0">
                <a:sym typeface="Wingdings" pitchFamily="2" charset="2"/>
              </a:rPr>
              <a:t> </a:t>
            </a:r>
            <a:r>
              <a:rPr lang="pl-PL" b="1" dirty="0" smtClean="0">
                <a:sym typeface="Wingdings" pitchFamily="2" charset="2"/>
              </a:rPr>
              <a:t>odnotowanie rodzaju uprawy w protokole jest konieczne</a:t>
            </a:r>
            <a:r>
              <a:rPr lang="pl-PL" dirty="0" smtClean="0">
                <a:sym typeface="Wingdings" pitchFamily="2" charset="2"/>
              </a:rPr>
              <a:t>, ze względu na znaczenie dla interpretacji wyniku</a:t>
            </a:r>
            <a:endParaRPr lang="pl-PL" dirty="0" smtClean="0"/>
          </a:p>
          <a:p>
            <a:r>
              <a:rPr lang="pl-PL" b="1" dirty="0" smtClean="0">
                <a:solidFill>
                  <a:srgbClr val="FFC000"/>
                </a:solidFill>
              </a:rPr>
              <a:t>A.3. Postanowienia ogólne </a:t>
            </a:r>
            <a:r>
              <a:rPr lang="pl-PL" dirty="0" smtClean="0"/>
              <a:t>– jak w rozporządzeniu (WE) nr 333/2007, przy czym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A.3.7. Pakowanie i transport próbek</a:t>
            </a:r>
          </a:p>
          <a:p>
            <a:r>
              <a:rPr lang="pl-PL" dirty="0" smtClean="0"/>
              <a:t>Każdą próbkę umieszcza się w </a:t>
            </a:r>
            <a:r>
              <a:rPr lang="pl-PL" b="1" dirty="0" smtClean="0">
                <a:solidFill>
                  <a:srgbClr val="00B050"/>
                </a:solidFill>
              </a:rPr>
              <a:t>czystej, zamkniętej i zaplombowanej torebce foliowej, wykonanej</a:t>
            </a:r>
            <a:br>
              <a:rPr lang="pl-PL" b="1" dirty="0" smtClean="0">
                <a:solidFill>
                  <a:srgbClr val="00B050"/>
                </a:solidFill>
              </a:rPr>
            </a:br>
            <a:r>
              <a:rPr lang="pl-PL" b="1" dirty="0" smtClean="0">
                <a:solidFill>
                  <a:srgbClr val="00B050"/>
                </a:solidFill>
              </a:rPr>
              <a:t>z nieprzejrzystego, obojętnego materiału, zabezpieczającej przed utratą wilgoci </a:t>
            </a:r>
            <a:r>
              <a:rPr lang="pl-PL" dirty="0" smtClean="0"/>
              <a:t>oraz zapewniającej odpowiednią ochronę przed uszkodzeniem i zanieczyszczeniem. </a:t>
            </a: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Próbka powinna znaleźć się w laboratorium w ciągu 24 godzin od pobrania</a:t>
            </a:r>
            <a:r>
              <a:rPr lang="pl-PL" dirty="0" smtClean="0"/>
              <a:t>, a podczas transportu powinna być przechowywana w chłodnych warunkach. Jeśli nie jest to możliwe, </a:t>
            </a:r>
            <a:r>
              <a:rPr lang="pl-PL" b="1" dirty="0" smtClean="0">
                <a:solidFill>
                  <a:srgbClr val="7030A0"/>
                </a:solidFill>
              </a:rPr>
              <a:t>próbkę należy zamrozić w ciągu 24 godzin i przechowywać w stanie zamrożonym </a:t>
            </a:r>
            <a:r>
              <a:rPr lang="pl-PL" dirty="0" smtClean="0"/>
              <a:t>(przez maksymalnie 6 tygodni). Należy podjąć wszelkie dodatkowe niezbędne środki ostrożności, aby zapobiec zmianom w składzie próbki, jakie mogłyby wystąpić w trakcie transportu lub magazynowania.</a:t>
            </a:r>
            <a:endParaRPr lang="pl-PL" dirty="0" smtClean="0">
              <a:sym typeface="Wingdings" pitchFamily="2" charset="2"/>
            </a:endParaRPr>
          </a:p>
          <a:p>
            <a:pPr>
              <a:buNone/>
            </a:pPr>
            <a:endParaRPr lang="pl-PL" b="1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1882/2006</a:t>
            </a:r>
            <a:br>
              <a:rPr lang="pl-PL" dirty="0" smtClean="0"/>
            </a:br>
            <a:r>
              <a:rPr lang="pl-PL" dirty="0" smtClean="0"/>
              <a:t>Pobieranie próbek w kierunku badania azotanów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 METODA POBIERANIA PRÓBEK</a:t>
            </a:r>
          </a:p>
          <a:p>
            <a:r>
              <a:rPr lang="pl-PL" b="1" dirty="0" smtClean="0">
                <a:solidFill>
                  <a:srgbClr val="00B050"/>
                </a:solidFill>
              </a:rPr>
              <a:t>B.1. Pobieranie próbek w miejscu uprawy </a:t>
            </a:r>
            <a:r>
              <a:rPr lang="pl-PL" b="1" dirty="0" smtClean="0">
                <a:solidFill>
                  <a:srgbClr val="00B050"/>
                </a:solidFill>
                <a:sym typeface="Wingdings" pitchFamily="2" charset="2"/>
              </a:rPr>
              <a:t> nie pobiera Państwowa Inspekcja Sanitarna</a:t>
            </a:r>
            <a:endParaRPr lang="pl-PL" b="1" dirty="0" smtClean="0">
              <a:solidFill>
                <a:srgbClr val="00B050"/>
              </a:solidFill>
            </a:endParaRPr>
          </a:p>
          <a:p>
            <a:r>
              <a:rPr lang="pl-PL" dirty="0" smtClean="0"/>
              <a:t>B.2. Pobieranie próbek z partii szpinaku, sałaty, żywności dla dzieci i przetworzonej żywności na bazie zbóż przeznaczonej dla niemowląt i małych dzieci </a:t>
            </a:r>
            <a:r>
              <a:rPr lang="pl-PL" b="1" dirty="0" smtClean="0">
                <a:solidFill>
                  <a:srgbClr val="00B0F0"/>
                </a:solidFill>
              </a:rPr>
              <a:t>znajdującej się</a:t>
            </a:r>
            <a:br>
              <a:rPr lang="pl-PL" b="1" dirty="0" smtClean="0">
                <a:solidFill>
                  <a:srgbClr val="00B0F0"/>
                </a:solidFill>
              </a:rPr>
            </a:br>
            <a:r>
              <a:rPr lang="pl-PL" b="1" dirty="0" smtClean="0">
                <a:solidFill>
                  <a:srgbClr val="00B0F0"/>
                </a:solidFill>
              </a:rPr>
              <a:t>w obrocie rynkowym</a:t>
            </a:r>
          </a:p>
          <a:p>
            <a:r>
              <a:rPr lang="pl-PL" dirty="0" smtClean="0"/>
              <a:t>Partie większe niż 25 (30) ton należy podzielić na </a:t>
            </a:r>
            <a:r>
              <a:rPr lang="pl-PL" dirty="0" err="1" smtClean="0"/>
              <a:t>podpartie</a:t>
            </a:r>
            <a:r>
              <a:rPr lang="pl-PL" dirty="0" smtClean="0"/>
              <a:t>.</a:t>
            </a:r>
          </a:p>
          <a:p>
            <a:r>
              <a:rPr lang="pl-PL" dirty="0" smtClean="0"/>
              <a:t>W przypadku gdy partia nie jest lub nie może być fizycznie podzielona na części, próbkę pobiera się z całej partii. </a:t>
            </a:r>
            <a:r>
              <a:rPr lang="pl-PL" b="1" dirty="0" smtClean="0">
                <a:solidFill>
                  <a:srgbClr val="00B050"/>
                </a:solidFill>
              </a:rPr>
              <a:t>Próbka zbiorcza musi ważyć co najmniej 1 kg,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z wyjątkiem przypadków, gdy nie jest to możliwe, np. gdy pobierana jest jedna główka lub opakowanie.</a:t>
            </a:r>
          </a:p>
          <a:p>
            <a:r>
              <a:rPr lang="pl-PL" b="1" dirty="0" smtClean="0">
                <a:solidFill>
                  <a:srgbClr val="FF0000"/>
                </a:solidFill>
              </a:rPr>
              <a:t>Minimalna liczba próbek pierwotnych</a:t>
            </a:r>
            <a:r>
              <a:rPr lang="pl-PL" dirty="0" smtClean="0"/>
              <a:t>, które należy pobrać z partii, została podana</a:t>
            </a:r>
            <a:br>
              <a:rPr lang="pl-PL" dirty="0" smtClean="0"/>
            </a:br>
            <a:r>
              <a:rPr lang="pl-PL" dirty="0" smtClean="0"/>
              <a:t>w tabeli 1 (partie luzem), tabeli 2 (w opakowaniach jednostkowych)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1882/2006</a:t>
            </a:r>
            <a:br>
              <a:rPr lang="pl-PL" dirty="0" smtClean="0"/>
            </a:br>
            <a:r>
              <a:rPr lang="pl-PL" dirty="0" smtClean="0"/>
              <a:t>Pobieranie próbek w kierunku badania azotanów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B.3. POBIERANIE PRÓBEK Z OBROTU DETALICZNEGO</a:t>
            </a:r>
          </a:p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  <a:sym typeface="Wingdings" pitchFamily="2" charset="2"/>
              </a:rPr>
              <a:t>	</a:t>
            </a:r>
            <a:r>
              <a:rPr lang="pl-PL" b="1" dirty="0" smtClean="0">
                <a:solidFill>
                  <a:srgbClr val="002060"/>
                </a:solidFill>
                <a:sym typeface="Wingdings" pitchFamily="2" charset="2"/>
              </a:rPr>
              <a:t> jak w rozporządzeniu (WE) nr 333/2007</a:t>
            </a:r>
            <a:endParaRPr lang="pl-PL" b="1" dirty="0" smtClean="0">
              <a:solidFill>
                <a:srgbClr val="002060"/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1882 ta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5586" y="2915741"/>
            <a:ext cx="5184576" cy="42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Rozporządzenie Komisji (UE) 2023/2782</a:t>
            </a:r>
            <a:br>
              <a:rPr lang="pl-PL" dirty="0" smtClean="0"/>
            </a:br>
            <a:r>
              <a:rPr lang="pl-PL" dirty="0" smtClean="0"/>
              <a:t>Pobieranie próbek w kierunku badania </a:t>
            </a:r>
            <a:r>
              <a:rPr lang="pl-PL" dirty="0" err="1" smtClean="0">
                <a:solidFill>
                  <a:schemeClr val="accent2">
                    <a:lumMod val="50000"/>
                  </a:schemeClr>
                </a:solidFill>
              </a:rPr>
              <a:t>mikotoksyn</a:t>
            </a:r>
            <a:endParaRPr lang="pl-PL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2782 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5426" y="3059757"/>
            <a:ext cx="8532293" cy="151216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Rozporządzenie Komisji (UE) 2023/2783</a:t>
            </a:r>
            <a:br>
              <a:rPr lang="pl-PL" dirty="0" smtClean="0"/>
            </a:br>
            <a:r>
              <a:rPr lang="pl-PL" dirty="0" smtClean="0"/>
              <a:t>Pobieranie próbek w kierunku badania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toksyn pochodzenia roślinnego</a:t>
            </a:r>
            <a:endParaRPr lang="pl-PL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6" name="Obraz 5" descr="2783 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7434" y="2627709"/>
            <a:ext cx="8428451" cy="22633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Prostokąt 6"/>
          <p:cNvSpPr/>
          <p:nvPr/>
        </p:nvSpPr>
        <p:spPr>
          <a:xfrm>
            <a:off x="1025426" y="5147989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 smtClean="0">
                <a:sym typeface="Wingdings" pitchFamily="2" charset="2"/>
              </a:rPr>
              <a:t>Toksyny pochodzenia roślinnego: </a:t>
            </a: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kwas </a:t>
            </a:r>
            <a:r>
              <a:rPr lang="pl-PL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erukowy</a:t>
            </a: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, alkaloidy </a:t>
            </a:r>
            <a:r>
              <a:rPr lang="pl-PL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tropanowe</a:t>
            </a: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, cyjanowodór, alkaloidy </a:t>
            </a:r>
            <a:r>
              <a:rPr lang="pl-PL" sz="2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pirolizydynowe</a:t>
            </a: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, alkaloidy opium, THC</a:t>
            </a:r>
            <a:endParaRPr lang="pl-PL" sz="24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Rozporządzenie Komisji (UE) 2023/2783</a:t>
            </a:r>
            <a:br>
              <a:rPr lang="pl-PL" dirty="0" smtClean="0"/>
            </a:br>
            <a:r>
              <a:rPr lang="pl-PL" dirty="0" smtClean="0"/>
              <a:t>Pobieranie próbek – </a:t>
            </a: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toksyny pochodzenia roślinnego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dirty="0" smtClean="0"/>
              <a:t>Rozporządzenie stanowi </a:t>
            </a:r>
            <a:r>
              <a:rPr lang="pl-PL" b="1" dirty="0" smtClean="0">
                <a:solidFill>
                  <a:srgbClr val="00B050"/>
                </a:solidFill>
              </a:rPr>
              <a:t>uzupełnienie do rozporządzenia Komisji (UE) 2023/2</a:t>
            </a:r>
            <a:r>
              <a:rPr lang="pl-PL" dirty="0" smtClean="0"/>
              <a:t>782</a:t>
            </a:r>
            <a:br>
              <a:rPr lang="pl-PL" dirty="0" smtClean="0"/>
            </a:br>
            <a:r>
              <a:rPr lang="pl-PL" dirty="0" smtClean="0"/>
              <a:t>w większości dotyczy kryteriów metod analitycznych.</a:t>
            </a:r>
          </a:p>
          <a:p>
            <a:r>
              <a:rPr lang="pl-PL" dirty="0" smtClean="0"/>
              <a:t>W zakresie pobieranie próbek </a:t>
            </a:r>
            <a:r>
              <a:rPr lang="pl-PL" b="1" dirty="0" smtClean="0"/>
              <a:t>odwołuje się do </a:t>
            </a:r>
            <a:r>
              <a:rPr lang="pl-PL" dirty="0" smtClean="0"/>
              <a:t>wymagań określonych</a:t>
            </a:r>
            <a:br>
              <a:rPr lang="pl-PL" dirty="0" smtClean="0"/>
            </a:br>
            <a:r>
              <a:rPr lang="pl-PL" dirty="0" smtClean="0"/>
              <a:t>w rozporządzeniu Komisji (UE) </a:t>
            </a:r>
            <a:r>
              <a:rPr lang="pl-PL" b="1" dirty="0" smtClean="0"/>
              <a:t>2023/2782</a:t>
            </a:r>
            <a:r>
              <a:rPr lang="pl-PL" dirty="0" smtClean="0"/>
              <a:t>, z niewielkimi modyfikacjami</a:t>
            </a:r>
          </a:p>
          <a:p>
            <a:endParaRPr lang="pl-PL" dirty="0" smtClean="0"/>
          </a:p>
          <a:p>
            <a:r>
              <a:rPr lang="pl-PL" dirty="0" smtClean="0"/>
              <a:t>Załącznik I, punkt A.1. Przepisy ogólne – analogicznie jak w </a:t>
            </a:r>
            <a:r>
              <a:rPr lang="pl-PL" dirty="0" err="1" smtClean="0"/>
              <a:t>rozp</a:t>
            </a:r>
            <a:r>
              <a:rPr lang="pl-PL" dirty="0" smtClean="0"/>
              <a:t>. (WE) 333/2007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Rozporządzenia UE dotyczące pobierania próbek</a:t>
            </a:r>
            <a:br>
              <a:rPr lang="pl-PL" dirty="0" smtClean="0"/>
            </a:br>
            <a:r>
              <a:rPr lang="pl-PL" dirty="0" smtClean="0"/>
              <a:t>w kierunku badania zanieczyszczeń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000" dirty="0" smtClean="0"/>
              <a:t>Rozporządzenie 333/2007 </a:t>
            </a:r>
            <a:r>
              <a:rPr lang="pl-PL" sz="2000" dirty="0" smtClean="0">
                <a:sym typeface="Wingdings" pitchFamily="2" charset="2"/>
              </a:rPr>
              <a:t> </a:t>
            </a:r>
            <a:r>
              <a:rPr lang="pl-PL" sz="2000" b="1" dirty="0" smtClean="0">
                <a:solidFill>
                  <a:srgbClr val="FF0000"/>
                </a:solidFill>
                <a:sym typeface="Wingdings" pitchFamily="2" charset="2"/>
              </a:rPr>
              <a:t>metale, MCPD, WWA, melamina, nadchloran, </a:t>
            </a:r>
            <a:r>
              <a:rPr lang="pl-PL" sz="2000" b="1" dirty="0" err="1" smtClean="0">
                <a:solidFill>
                  <a:srgbClr val="FF0000"/>
                </a:solidFill>
                <a:sym typeface="Wingdings" pitchFamily="2" charset="2"/>
              </a:rPr>
              <a:t>akryloamid</a:t>
            </a:r>
            <a:r>
              <a:rPr lang="pl-PL" sz="2000" b="1" dirty="0" smtClean="0">
                <a:solidFill>
                  <a:srgbClr val="FF0000"/>
                </a:solidFill>
                <a:sym typeface="Wingdings" pitchFamily="2" charset="2"/>
              </a:rPr>
              <a:t>, furan, </a:t>
            </a:r>
            <a:r>
              <a:rPr lang="pl-PL" sz="2000" b="1" dirty="0" err="1" smtClean="0">
                <a:solidFill>
                  <a:srgbClr val="FF0000"/>
                </a:solidFill>
                <a:sym typeface="Wingdings" pitchFamily="2" charset="2"/>
              </a:rPr>
              <a:t>karbaminian</a:t>
            </a:r>
            <a:r>
              <a:rPr lang="pl-PL" sz="2000" b="1" dirty="0" smtClean="0">
                <a:solidFill>
                  <a:srgbClr val="FF0000"/>
                </a:solidFill>
                <a:sym typeface="Wingdings" pitchFamily="2" charset="2"/>
              </a:rPr>
              <a:t> etylu, </a:t>
            </a:r>
            <a:r>
              <a:rPr lang="pl-PL" sz="2000" b="1" dirty="0" err="1" smtClean="0">
                <a:solidFill>
                  <a:srgbClr val="FF0000"/>
                </a:solidFill>
                <a:sym typeface="Wingdings" pitchFamily="2" charset="2"/>
              </a:rPr>
              <a:t>glikoalkaloidy</a:t>
            </a:r>
            <a:endParaRPr lang="pl-PL" sz="2000" b="1" dirty="0" smtClean="0">
              <a:solidFill>
                <a:srgbClr val="FF0000"/>
              </a:solidFill>
              <a:sym typeface="Wingdings" pitchFamily="2" charset="2"/>
            </a:endParaRPr>
          </a:p>
          <a:p>
            <a:endParaRPr lang="pl-PL" sz="2000" b="1" dirty="0" smtClean="0">
              <a:sym typeface="Wingdings" pitchFamily="2" charset="2"/>
            </a:endParaRPr>
          </a:p>
          <a:p>
            <a:r>
              <a:rPr lang="pl-PL" sz="2000" dirty="0" smtClean="0"/>
              <a:t>Rozporządzenie 1882/2006 </a:t>
            </a:r>
            <a:r>
              <a:rPr lang="pl-PL" sz="2000" dirty="0" smtClean="0">
                <a:sym typeface="Wingdings" pitchFamily="2" charset="2"/>
              </a:rPr>
              <a:t> </a:t>
            </a:r>
            <a:r>
              <a:rPr lang="pl-PL" sz="2000" b="1" dirty="0" smtClean="0">
                <a:solidFill>
                  <a:srgbClr val="00B050"/>
                </a:solidFill>
                <a:sym typeface="Wingdings" pitchFamily="2" charset="2"/>
              </a:rPr>
              <a:t>azotany</a:t>
            </a:r>
            <a:endParaRPr lang="pl-PL" sz="2000" b="1" dirty="0" smtClean="0">
              <a:solidFill>
                <a:srgbClr val="00B050"/>
              </a:solidFill>
            </a:endParaRPr>
          </a:p>
          <a:p>
            <a:endParaRPr lang="pl-PL" sz="2000" dirty="0" smtClean="0"/>
          </a:p>
          <a:p>
            <a:r>
              <a:rPr lang="pl-PL" sz="2000" dirty="0" smtClean="0"/>
              <a:t>Rozporządzenie 2023/2782 </a:t>
            </a:r>
            <a:r>
              <a:rPr lang="pl-PL" sz="2000" dirty="0" smtClean="0">
                <a:sym typeface="Wingdings" pitchFamily="2" charset="2"/>
              </a:rPr>
              <a:t> </a:t>
            </a:r>
            <a:r>
              <a:rPr lang="pl-PL" sz="2000" b="1" dirty="0" err="1" smtClean="0">
                <a:solidFill>
                  <a:srgbClr val="FFC000"/>
                </a:solidFill>
                <a:sym typeface="Wingdings" pitchFamily="2" charset="2"/>
              </a:rPr>
              <a:t>mikotoksyny</a:t>
            </a:r>
            <a:endParaRPr lang="pl-PL" sz="2000" b="1" dirty="0" smtClean="0">
              <a:solidFill>
                <a:srgbClr val="FFC000"/>
              </a:solidFill>
            </a:endParaRPr>
          </a:p>
          <a:p>
            <a:endParaRPr lang="pl-PL" sz="2000" dirty="0" smtClean="0"/>
          </a:p>
          <a:p>
            <a:r>
              <a:rPr lang="pl-PL" sz="2000" dirty="0" smtClean="0"/>
              <a:t>Rozporządzenie 2023/2783 </a:t>
            </a:r>
            <a:r>
              <a:rPr lang="pl-PL" sz="2000" dirty="0" smtClean="0">
                <a:sym typeface="Wingdings" pitchFamily="2" charset="2"/>
              </a:rPr>
              <a:t> </a:t>
            </a:r>
            <a:r>
              <a:rPr lang="pl-PL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toksyny pochodzenia roślinnego</a:t>
            </a:r>
            <a:br>
              <a:rPr lang="pl-PL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</a:br>
            <a:r>
              <a:rPr lang="pl-PL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(kwas </a:t>
            </a:r>
            <a:r>
              <a:rPr lang="pl-PL" sz="2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erukowy</a:t>
            </a:r>
            <a:r>
              <a:rPr lang="pl-PL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, alkaloidy </a:t>
            </a:r>
            <a:r>
              <a:rPr lang="pl-PL" sz="2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tropanowe</a:t>
            </a:r>
            <a:r>
              <a:rPr lang="pl-PL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, cyjanowodór, alkaloidy </a:t>
            </a:r>
            <a:r>
              <a:rPr lang="pl-PL" sz="2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pirolizydynowe</a:t>
            </a:r>
            <a:r>
              <a:rPr lang="pl-PL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itchFamily="2" charset="2"/>
              </a:rPr>
              <a:t>, alkaloidy opium, THC)</a:t>
            </a:r>
          </a:p>
          <a:p>
            <a:pPr>
              <a:buNone/>
            </a:pP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Rozporządzenie Komisji (UE) 2023/2783</a:t>
            </a:r>
            <a:br>
              <a:rPr lang="pl-PL" dirty="0" smtClean="0"/>
            </a:br>
            <a:r>
              <a:rPr lang="pl-PL" dirty="0" smtClean="0"/>
              <a:t>Pobieranie próbek – </a:t>
            </a: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toksyny pochodzenia roślinnego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dirty="0" smtClean="0"/>
              <a:t>A.3. Pobieranie próbek produktów o wysokim stosunku objętości do masy</a:t>
            </a:r>
          </a:p>
          <a:p>
            <a:r>
              <a:rPr lang="pl-PL" b="1" dirty="0" smtClean="0">
                <a:solidFill>
                  <a:srgbClr val="FF0000"/>
                </a:solidFill>
              </a:rPr>
              <a:t>Z wyjątkiem </a:t>
            </a:r>
            <a:r>
              <a:rPr lang="pl-PL" dirty="0" smtClean="0"/>
              <a:t>produktów spożywczych objętych częścią II </a:t>
            </a:r>
            <a:r>
              <a:rPr lang="pl-PL" dirty="0" err="1" smtClean="0"/>
              <a:t>pkt</a:t>
            </a:r>
            <a:r>
              <a:rPr lang="pl-PL" dirty="0" smtClean="0"/>
              <a:t> L (</a:t>
            </a:r>
            <a:r>
              <a:rPr lang="pl-PL" b="1" dirty="0" smtClean="0">
                <a:solidFill>
                  <a:srgbClr val="FF0000"/>
                </a:solidFill>
              </a:rPr>
              <a:t>suplementy i pyłek</a:t>
            </a:r>
            <a:r>
              <a:rPr lang="pl-PL" dirty="0" smtClean="0"/>
              <a:t>)</a:t>
            </a:r>
            <a:br>
              <a:rPr lang="pl-PL" dirty="0" smtClean="0"/>
            </a:br>
            <a:r>
              <a:rPr lang="pl-PL" dirty="0" smtClean="0"/>
              <a:t>i M  (</a:t>
            </a:r>
            <a:r>
              <a:rPr lang="pl-PL" b="1" dirty="0" smtClean="0">
                <a:solidFill>
                  <a:srgbClr val="FF0000"/>
                </a:solidFill>
              </a:rPr>
              <a:t>herbaty, herbatki, zioła, przyprawy sproszkowane</a:t>
            </a:r>
            <a:r>
              <a:rPr lang="pl-PL" dirty="0" smtClean="0"/>
              <a:t>) załącznika I do rozporządzenia wykonawczego (UE) 2023/2782, </a:t>
            </a:r>
            <a:r>
              <a:rPr lang="pl-PL" b="1" dirty="0" smtClean="0">
                <a:solidFill>
                  <a:srgbClr val="00B050"/>
                </a:solidFill>
              </a:rPr>
              <a:t>w</a:t>
            </a:r>
            <a:r>
              <a:rPr lang="pl-PL" b="1" dirty="0" smtClean="0">
                <a:solidFill>
                  <a:srgbClr val="FF0000"/>
                </a:solidFill>
              </a:rPr>
              <a:t> </a:t>
            </a:r>
            <a:r>
              <a:rPr lang="pl-PL" b="1" dirty="0" smtClean="0">
                <a:solidFill>
                  <a:srgbClr val="00B050"/>
                </a:solidFill>
              </a:rPr>
              <a:t>przypadku pobierania próbek produktów spożywczych, których objętość jest duża w stosunku do ich masy</a:t>
            </a:r>
            <a:br>
              <a:rPr lang="pl-PL" b="1" dirty="0" smtClean="0">
                <a:solidFill>
                  <a:srgbClr val="00B050"/>
                </a:solidFill>
              </a:rPr>
            </a:br>
            <a:r>
              <a:rPr lang="pl-PL" dirty="0" smtClean="0"/>
              <a:t>(tj. objętość (dm</a:t>
            </a:r>
            <a:r>
              <a:rPr lang="pl-PL" baseline="30000" dirty="0" smtClean="0"/>
              <a:t>3</a:t>
            </a:r>
            <a:r>
              <a:rPr lang="pl-PL" dirty="0" smtClean="0"/>
              <a:t>)/masa (kg) &gt; 5), wymogi dotyczące masy 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można zastąpić równoważnym wymogiem dotyczącym objętości </a:t>
            </a:r>
            <a:r>
              <a:rPr lang="pl-PL" dirty="0" smtClean="0"/>
              <a:t>(tj. 1 kg zastępuje się 1 dm</a:t>
            </a:r>
            <a:r>
              <a:rPr lang="pl-PL" baseline="30000" dirty="0" smtClean="0"/>
              <a:t>3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Rozporządzenie Komisji (UE) 2023/2783</a:t>
            </a:r>
            <a:br>
              <a:rPr lang="pl-PL" dirty="0" smtClean="0"/>
            </a:br>
            <a:r>
              <a:rPr lang="pl-PL" dirty="0" smtClean="0"/>
              <a:t>Pobieranie próbek – </a:t>
            </a: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toksyny pochodzenia roślinnego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CZĘŚĆ II METODY POBIERANIA PRÓBEK</a:t>
            </a:r>
          </a:p>
          <a:p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pl-PL" b="1" dirty="0" smtClean="0">
                <a:solidFill>
                  <a:srgbClr val="7030A0"/>
                </a:solidFill>
              </a:rPr>
              <a:t>Stosuje się metody pobierania próbek określone w części II załącznika I do rozporządzenia wykonawczego (UE) 2023/2782.</a:t>
            </a:r>
          </a:p>
          <a:p>
            <a:r>
              <a:rPr lang="pl-PL" dirty="0" smtClean="0"/>
              <a:t>Jednakże do pobierania </a:t>
            </a:r>
            <a:r>
              <a:rPr lang="pl-PL" b="1" dirty="0" smtClean="0"/>
              <a:t>próbek ziemniaków i produktów z ziemniaków </a:t>
            </a:r>
            <a:r>
              <a:rPr lang="pl-PL" dirty="0" smtClean="0"/>
              <a:t>(</a:t>
            </a:r>
            <a:r>
              <a:rPr lang="pl-PL" b="1" dirty="0" err="1" smtClean="0"/>
              <a:t>glikoalkaloidy</a:t>
            </a:r>
            <a:r>
              <a:rPr lang="pl-PL" dirty="0" smtClean="0"/>
              <a:t>) oraz </a:t>
            </a:r>
            <a:r>
              <a:rPr lang="pl-PL" b="1" dirty="0" smtClean="0"/>
              <a:t>miodu</a:t>
            </a:r>
            <a:r>
              <a:rPr lang="pl-PL" dirty="0" smtClean="0"/>
              <a:t> (</a:t>
            </a:r>
            <a:r>
              <a:rPr lang="pl-PL" b="1" dirty="0" smtClean="0"/>
              <a:t>alkaloidy </a:t>
            </a:r>
            <a:r>
              <a:rPr lang="pl-PL" b="1" dirty="0" err="1" smtClean="0"/>
              <a:t>pirolizydowe</a:t>
            </a:r>
            <a:r>
              <a:rPr lang="pl-PL" dirty="0" smtClean="0"/>
              <a:t>) stosuje się część B załącznika do </a:t>
            </a:r>
            <a:r>
              <a:rPr lang="pl-PL" b="1" dirty="0" smtClean="0">
                <a:solidFill>
                  <a:srgbClr val="00B050"/>
                </a:solidFill>
              </a:rPr>
              <a:t>rozporządzenia (WE) nr 333/2007</a:t>
            </a:r>
            <a:r>
              <a:rPr lang="pl-PL" dirty="0" smtClean="0"/>
              <a:t>.</a:t>
            </a:r>
          </a:p>
          <a:p>
            <a:endParaRPr lang="pl-PL" dirty="0" smtClean="0"/>
          </a:p>
          <a:p>
            <a:pPr>
              <a:buNone/>
            </a:pPr>
            <a:endParaRPr lang="pl-PL" b="1" i="1" dirty="0" smtClean="0">
              <a:solidFill>
                <a:srgbClr val="FFC000"/>
              </a:solidFill>
            </a:endParaRPr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Pozostałe zanieczyszczenia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pl-PL" b="1" dirty="0" smtClean="0"/>
          </a:p>
          <a:p>
            <a:r>
              <a:rPr lang="pl-PL" b="1" dirty="0" smtClean="0"/>
              <a:t>Rozporządzenie Komisji (UE) 2017/644 </a:t>
            </a:r>
            <a:r>
              <a:rPr lang="pl-PL" b="1" dirty="0" err="1" smtClean="0">
                <a:sym typeface="Wingdings" pitchFamily="2" charset="2"/>
              </a:rPr>
              <a:t></a:t>
            </a:r>
            <a:r>
              <a:rPr lang="pl-PL" dirty="0" err="1" smtClean="0"/>
              <a:t>dioksyny</a:t>
            </a:r>
            <a:r>
              <a:rPr lang="pl-PL" dirty="0" smtClean="0"/>
              <a:t>, </a:t>
            </a:r>
            <a:r>
              <a:rPr lang="pl-PL" dirty="0" err="1" smtClean="0"/>
              <a:t>dl-PCB</a:t>
            </a:r>
            <a:r>
              <a:rPr lang="pl-PL" dirty="0" smtClean="0"/>
              <a:t>, </a:t>
            </a:r>
            <a:r>
              <a:rPr lang="pl-PL" dirty="0" err="1" smtClean="0"/>
              <a:t>ndl-PCB</a:t>
            </a:r>
            <a:endParaRPr lang="pl-PL" dirty="0" smtClean="0"/>
          </a:p>
          <a:p>
            <a:r>
              <a:rPr lang="pl-PL" b="1" dirty="0" smtClean="0"/>
              <a:t>Rozporządzenie wykonawcze Komisji (UE) 2022/1428 </a:t>
            </a:r>
            <a:r>
              <a:rPr lang="pl-PL" b="1" dirty="0" smtClean="0">
                <a:sym typeface="Wingdings" pitchFamily="2" charset="2"/>
              </a:rPr>
              <a:t> </a:t>
            </a:r>
            <a:r>
              <a:rPr lang="pl-PL" dirty="0" smtClean="0"/>
              <a:t>substancje </a:t>
            </a:r>
            <a:r>
              <a:rPr lang="pl-PL" dirty="0" err="1" smtClean="0"/>
              <a:t>perfluoroalkilowe</a:t>
            </a:r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Próbki do badań pobiera się</a:t>
            </a:r>
            <a:br>
              <a:rPr lang="pl-PL" dirty="0" smtClean="0"/>
            </a:b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analogicznie jak w rozporządzeniu (WE) nr 333/2007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Pozostałe zanieczyszczenia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906" y="1979837"/>
            <a:ext cx="9000519" cy="4680002"/>
          </a:xfrm>
        </p:spPr>
        <p:txBody>
          <a:bodyPr>
            <a:noAutofit/>
          </a:bodyPr>
          <a:lstStyle/>
          <a:p>
            <a:r>
              <a:rPr lang="pl-PL" sz="1600" dirty="0" smtClean="0"/>
              <a:t>Pozostałe zanieczyszczenia lub substancje toksyczne zwyczajowo klasyfikowane w tej grupie, a nie będące zanieczyszczeniami, dla których </a:t>
            </a:r>
            <a:r>
              <a:rPr lang="pl-PL" sz="1600" b="1" dirty="0" smtClean="0"/>
              <a:t>brak przepisów regulujących szczegółowe metody pobieranie próbek</a:t>
            </a:r>
          </a:p>
          <a:p>
            <a:r>
              <a:rPr lang="pl-PL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Metanol i cyjanowodór </a:t>
            </a:r>
          </a:p>
          <a:p>
            <a:r>
              <a:rPr lang="pl-PL" sz="1600" dirty="0" smtClean="0">
                <a:sym typeface="Wingdings" pitchFamily="2" charset="2"/>
              </a:rPr>
              <a:t>Należy zastosować wymagania rozporządzenia (WE) nr </a:t>
            </a:r>
            <a:r>
              <a:rPr lang="pl-PL" sz="1600" b="1" dirty="0" smtClean="0">
                <a:solidFill>
                  <a:srgbClr val="00B050"/>
                </a:solidFill>
                <a:sym typeface="Wingdings" pitchFamily="2" charset="2"/>
              </a:rPr>
              <a:t>333/2007,</a:t>
            </a:r>
            <a:r>
              <a:rPr lang="pl-PL" sz="1600" dirty="0" smtClean="0">
                <a:sym typeface="Wingdings" pitchFamily="2" charset="2"/>
              </a:rPr>
              <a:t> napoje alkoholowe  charakteryzują się jednorodnym rozkładem zanieczyszczenia w cieczy</a:t>
            </a:r>
          </a:p>
          <a:p>
            <a:r>
              <a:rPr lang="pl-PL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Barwniki Sudan</a:t>
            </a:r>
          </a:p>
          <a:p>
            <a:r>
              <a:rPr lang="pl-PL" sz="1600" dirty="0" smtClean="0">
                <a:sym typeface="Wingdings" pitchFamily="2" charset="2"/>
              </a:rPr>
              <a:t>Należy </a:t>
            </a:r>
            <a:r>
              <a:rPr lang="pl-PL" sz="1600" b="1" dirty="0" smtClean="0">
                <a:solidFill>
                  <a:srgbClr val="FF0000"/>
                </a:solidFill>
                <a:sym typeface="Wingdings" pitchFamily="2" charset="2"/>
              </a:rPr>
              <a:t>kierować się rodzajem matrycy</a:t>
            </a:r>
            <a:r>
              <a:rPr lang="pl-PL" sz="1600" dirty="0" smtClean="0">
                <a:sym typeface="Wingdings" pitchFamily="2" charset="2"/>
              </a:rPr>
              <a:t>. Olej palmowy należy pobrać zgodnie z rozporządzeniem (WE) nr 333/2007, przyprawy i zioła zgodnie z rozporządzeniem wykonawczym (UE) 2023/2782</a:t>
            </a:r>
          </a:p>
          <a:p>
            <a:r>
              <a:rPr lang="pl-PL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Histamina</a:t>
            </a:r>
          </a:p>
          <a:p>
            <a:r>
              <a:rPr lang="pl-PL" sz="1600" dirty="0" smtClean="0">
                <a:sym typeface="Wingdings" pitchFamily="2" charset="2"/>
              </a:rPr>
              <a:t>Należy pobrać </a:t>
            </a:r>
            <a:r>
              <a:rPr lang="pl-PL" sz="1600" b="1" dirty="0" smtClean="0">
                <a:solidFill>
                  <a:srgbClr val="FF00FF"/>
                </a:solidFill>
                <a:sym typeface="Wingdings" pitchFamily="2" charset="2"/>
              </a:rPr>
              <a:t>minimalną liczbę próbek określoną planem w rozporządzeniu</a:t>
            </a:r>
            <a:br>
              <a:rPr lang="pl-PL" sz="1600" b="1" dirty="0" smtClean="0">
                <a:solidFill>
                  <a:srgbClr val="FF00FF"/>
                </a:solidFill>
                <a:sym typeface="Wingdings" pitchFamily="2" charset="2"/>
              </a:rPr>
            </a:br>
            <a:r>
              <a:rPr lang="pl-PL" sz="1600" b="1" dirty="0" smtClean="0">
                <a:solidFill>
                  <a:srgbClr val="FF00FF"/>
                </a:solidFill>
                <a:sym typeface="Wingdings" pitchFamily="2" charset="2"/>
              </a:rPr>
              <a:t>(WE) 2073/2025</a:t>
            </a:r>
            <a:r>
              <a:rPr lang="pl-PL" sz="1600" dirty="0" smtClean="0">
                <a:sym typeface="Wingdings" pitchFamily="2" charset="2"/>
              </a:rPr>
              <a:t>, dla ryb i przetworów rybnych jest to 9 próbek. W przypadku pobierania próbek ryb świeżych, schłodzonych lub mrożonych można posłużyć się schematem z </a:t>
            </a:r>
            <a:r>
              <a:rPr lang="pl-PL" sz="1600" b="1" dirty="0" smtClean="0">
                <a:sym typeface="Wingdings" pitchFamily="2" charset="2"/>
              </a:rPr>
              <a:t>punktów B.2.3-4 rozporządzenia (WE) nr 333/2007</a:t>
            </a:r>
            <a:endParaRPr lang="pl-PL" sz="1600" b="1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Pobieranie próbek – zanieczyszczenia chemiczne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Zagadnienia szczegółowe</a:t>
            </a:r>
            <a:endParaRPr lang="pl-PL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5888" y="5364012"/>
            <a:ext cx="7920037" cy="577781"/>
          </a:xfrm>
        </p:spPr>
        <p:txBody>
          <a:bodyPr/>
          <a:lstStyle/>
          <a:p>
            <a:r>
              <a:rPr lang="pl-PL" dirty="0" smtClean="0"/>
              <a:t>Andrzej Starski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4867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Pobieranie próbek do badań w wielu kierunkach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Problem występuje, gdy należy zastosować różne przepisy:</a:t>
            </a:r>
          </a:p>
          <a:p>
            <a:pPr lvl="1"/>
            <a:r>
              <a:rPr lang="pl-PL" dirty="0" smtClean="0"/>
              <a:t>Badanie herbaty w kierunku nadchloranów i alkaloidów </a:t>
            </a:r>
            <a:r>
              <a:rPr lang="pl-PL" dirty="0" err="1" smtClean="0"/>
              <a:t>pirolizydynowych</a:t>
            </a:r>
            <a:endParaRPr lang="pl-PL" dirty="0" smtClean="0"/>
          </a:p>
          <a:p>
            <a:pPr lvl="1"/>
            <a:r>
              <a:rPr lang="pl-PL" dirty="0" smtClean="0"/>
              <a:t>Badanie ziół w kierunku </a:t>
            </a:r>
            <a:r>
              <a:rPr lang="pl-PL" dirty="0" err="1" smtClean="0"/>
              <a:t>ochratoksyny</a:t>
            </a:r>
            <a:r>
              <a:rPr lang="pl-PL" dirty="0" smtClean="0"/>
              <a:t> A i nadchloranów</a:t>
            </a:r>
          </a:p>
          <a:p>
            <a:pPr lvl="1"/>
            <a:r>
              <a:rPr lang="pl-PL" dirty="0" smtClean="0"/>
              <a:t>Badanie mąki w kierunku </a:t>
            </a:r>
            <a:r>
              <a:rPr lang="pl-PL" dirty="0" err="1" smtClean="0"/>
              <a:t>mikotoksyn</a:t>
            </a:r>
            <a:r>
              <a:rPr lang="pl-PL" dirty="0" smtClean="0"/>
              <a:t> i metali</a:t>
            </a:r>
          </a:p>
          <a:p>
            <a:r>
              <a:rPr lang="pl-PL" dirty="0" smtClean="0"/>
              <a:t>Należy rozważyć, </a:t>
            </a:r>
            <a:r>
              <a:rPr lang="pl-PL" b="1" dirty="0" smtClean="0"/>
              <a:t>czy zastosowanie dodatkowych wymagań jest konieczne</a:t>
            </a:r>
            <a:r>
              <a:rPr lang="pl-PL" dirty="0" smtClean="0"/>
              <a:t>, jeśli tak należy z nich skorzystać:</a:t>
            </a:r>
          </a:p>
          <a:p>
            <a:pPr lvl="1"/>
            <a:r>
              <a:rPr lang="pl-PL" dirty="0" smtClean="0"/>
              <a:t>np. W kierunku badania WWA wymagane jest obojętne opakowanie próbki, mniejsze znaczenie ma to dla badania metali. Pobierając próbkę wędlin na WWA i na metale, należy zastosować dodatkowe wskazówki dla WWA (próbka pobierana zgodnie z rozporządzeniem (WE) nr 333/2007)</a:t>
            </a:r>
          </a:p>
          <a:p>
            <a:r>
              <a:rPr lang="pl-PL" dirty="0" smtClean="0"/>
              <a:t>A jeżeli przepisy są różne? </a:t>
            </a:r>
          </a:p>
          <a:p>
            <a:pPr lvl="1"/>
            <a:r>
              <a:rPr lang="pl-PL" b="1" dirty="0" smtClean="0">
                <a:solidFill>
                  <a:srgbClr val="FF0000"/>
                </a:solidFill>
              </a:rPr>
              <a:t>Należy wybrać bardziej krytyczne wymaganie </a:t>
            </a:r>
            <a:r>
              <a:rPr lang="pl-PL" dirty="0" smtClean="0"/>
              <a:t>= bardziej daleko idące = stawiające większe wymagania</a:t>
            </a:r>
          </a:p>
          <a:p>
            <a:pPr lvl="1"/>
            <a:r>
              <a:rPr lang="pl-PL" dirty="0" smtClean="0"/>
              <a:t>W protokole należy odnotować zastosowane rozporządzenie oraz uwagę, że pobranie jest zgodne również dla drugiego z kierunków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Pobieranie próbek produktów złożonych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W przypadku rozporządzeń (WE) 333/2007, 1882/2006</a:t>
            </a:r>
          </a:p>
          <a:p>
            <a:pPr lvl="1"/>
            <a:r>
              <a:rPr lang="pl-PL" dirty="0" smtClean="0"/>
              <a:t>Należy zastosować przepisy ogólne określone w punkcie B załącznika</a:t>
            </a:r>
          </a:p>
          <a:p>
            <a:r>
              <a:rPr lang="pl-PL" dirty="0" smtClean="0"/>
              <a:t>W przypadku rozporządzeń (UE) 2023/2782 oraz 2023/2783</a:t>
            </a:r>
          </a:p>
          <a:p>
            <a:pPr lvl="1"/>
            <a:r>
              <a:rPr lang="pl-PL" dirty="0" smtClean="0"/>
              <a:t>Należy zastosować zapisy w artykule 2</a:t>
            </a:r>
          </a:p>
          <a:p>
            <a:pPr lvl="1"/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 descr="art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81610" y="3635821"/>
            <a:ext cx="4816258" cy="363505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Pobieranie próbek, gdy brak wymagań dot. pobierania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Autofit/>
          </a:bodyPr>
          <a:lstStyle/>
          <a:p>
            <a:r>
              <a:rPr lang="pl-PL" dirty="0" smtClean="0"/>
              <a:t>Należy rozważyć rodzaj produktu i jego homogenność, w tym homogenność zanieczyszczenia</a:t>
            </a:r>
          </a:p>
          <a:p>
            <a:r>
              <a:rPr lang="pl-PL" dirty="0" smtClean="0"/>
              <a:t>W większości przypadków należy zastosować przepisy ogólne określone</a:t>
            </a:r>
            <a:br>
              <a:rPr lang="pl-PL" dirty="0" smtClean="0"/>
            </a:br>
            <a:r>
              <a:rPr lang="pl-PL" dirty="0" smtClean="0"/>
              <a:t>w punkcie B załącznika do rozporządzenia (WE) Nr 333/2007</a:t>
            </a:r>
          </a:p>
          <a:p>
            <a:r>
              <a:rPr lang="pl-PL" dirty="0" smtClean="0"/>
              <a:t>Można zastosować wzór</a:t>
            </a:r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Dla produktów płynnych przyjąć dobrą homogenność rozkładu zanieczyszczenia</a:t>
            </a:r>
          </a:p>
          <a:p>
            <a:pPr>
              <a:buNone/>
            </a:pP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wzó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9442" y="3995861"/>
            <a:ext cx="8123624" cy="16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Co zrobić, gdy producent kwestionuje reprezentatywność próbki partii dla całości partii?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2483693"/>
            <a:ext cx="8928992" cy="4536504"/>
          </a:xfrm>
        </p:spPr>
        <p:txBody>
          <a:bodyPr>
            <a:noAutofit/>
          </a:bodyPr>
          <a:lstStyle/>
          <a:p>
            <a:r>
              <a:rPr lang="pl-PL" b="1" dirty="0" smtClean="0">
                <a:solidFill>
                  <a:srgbClr val="FF0000"/>
                </a:solidFill>
              </a:rPr>
              <a:t>Istnieje możliwość, że pomimo prawidłowego pobrania, próbka nie będzie reprezentatywna dla całości partii </a:t>
            </a:r>
            <a:r>
              <a:rPr lang="pl-PL" dirty="0" smtClean="0"/>
              <a:t>np. w sklepie z partii 5 kg mąki pszennej pakowanej po 1 kg pobrano 1 opakowanie. Całość partii liczyła 5000 </a:t>
            </a:r>
            <a:r>
              <a:rPr lang="pl-PL" dirty="0" err="1" smtClean="0"/>
              <a:t>kg</a:t>
            </a:r>
            <a:r>
              <a:rPr lang="pl-PL" dirty="0" smtClean="0"/>
              <a:t>.</a:t>
            </a:r>
          </a:p>
          <a:p>
            <a:r>
              <a:rPr lang="pl-PL" b="1" dirty="0" smtClean="0"/>
              <a:t>O</a:t>
            </a:r>
            <a:r>
              <a:rPr lang="pl-PL" dirty="0" smtClean="0"/>
              <a:t> </a:t>
            </a:r>
            <a:r>
              <a:rPr lang="pl-PL" b="1" dirty="0" smtClean="0"/>
              <a:t>ile jest to możliwe do zauważenia należy unikać takich sytuacji</a:t>
            </a:r>
            <a:r>
              <a:rPr lang="pl-PL" dirty="0" smtClean="0"/>
              <a:t>:</a:t>
            </a:r>
          </a:p>
          <a:p>
            <a:pPr lvl="1"/>
            <a:r>
              <a:rPr lang="pl-PL" dirty="0" smtClean="0"/>
              <a:t>pobierania próbek pod koniec terminu przydatności do spożycia</a:t>
            </a:r>
          </a:p>
          <a:p>
            <a:pPr lvl="1"/>
            <a:r>
              <a:rPr lang="pl-PL" dirty="0" smtClean="0"/>
              <a:t>z końcówek partii, gdy dokumenty dostawy wskazują, że partia była znacznie większa</a:t>
            </a:r>
          </a:p>
          <a:p>
            <a:r>
              <a:rPr lang="pl-PL" dirty="0" smtClean="0"/>
              <a:t>Producent ma </a:t>
            </a:r>
            <a:r>
              <a:rPr lang="pl-PL" b="1" dirty="0" smtClean="0">
                <a:solidFill>
                  <a:srgbClr val="00B050"/>
                </a:solidFill>
              </a:rPr>
              <a:t>prawo do ponownej kontroli z tej samej partii</a:t>
            </a:r>
            <a:r>
              <a:rPr lang="pl-PL" dirty="0" smtClean="0"/>
              <a:t>, gdy:</a:t>
            </a:r>
          </a:p>
          <a:p>
            <a:pPr lvl="1"/>
            <a:r>
              <a:rPr lang="pl-PL" dirty="0" smtClean="0"/>
              <a:t>Jest to możliwe</a:t>
            </a:r>
          </a:p>
          <a:p>
            <a:pPr lvl="1"/>
            <a:r>
              <a:rPr lang="pl-PL" dirty="0" smtClean="0"/>
              <a:t>Prawdopodobny jest </a:t>
            </a:r>
            <a:r>
              <a:rPr lang="pl-PL" dirty="0" err="1" smtClean="0"/>
              <a:t>niehomogenny</a:t>
            </a:r>
            <a:r>
              <a:rPr lang="pl-PL" dirty="0" smtClean="0"/>
              <a:t> rozkład zanieczyszczenia i zmiana decyzji administracyjnej</a:t>
            </a:r>
          </a:p>
          <a:p>
            <a:pPr lvl="1"/>
            <a:r>
              <a:rPr lang="pl-PL" dirty="0" smtClean="0"/>
              <a:t>Działanie takie pozwala na uniknięcie istotnych strat ekonomicznych</a:t>
            </a:r>
          </a:p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Tę sytuację reguluje rozporządzenie (WE) nr 178/2002, artykuł 14 ustęp 6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… reprezentatywność próbki partii dla całości partii?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1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9561" y="1979637"/>
            <a:ext cx="5787297" cy="496855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Rozporządzenia UE dotyczące pobierania próbek</a:t>
            </a:r>
            <a:br>
              <a:rPr lang="pl-PL" dirty="0" smtClean="0"/>
            </a:br>
            <a:r>
              <a:rPr lang="pl-PL" dirty="0" smtClean="0"/>
              <a:t>w kierunku badania zanieczyszczeń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l-PL" sz="2000" dirty="0" smtClean="0"/>
              <a:t>Pozostałe zanieczyszczenia lub substancje toksyczne zwyczajowo klasyfikowane w tej grupie, a nie będące zanieczyszczeniami, dla których </a:t>
            </a:r>
            <a:r>
              <a:rPr lang="pl-PL" sz="2000" b="1" dirty="0" smtClean="0"/>
              <a:t>brak przepisów regulujących szczegółowe metody pobieranie próbek</a:t>
            </a:r>
          </a:p>
          <a:p>
            <a:r>
              <a:rPr lang="pl-PL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Metanol i cyjanowodór </a:t>
            </a:r>
            <a:r>
              <a:rPr lang="pl-PL" sz="2000" dirty="0" smtClean="0">
                <a:sym typeface="Wingdings" pitchFamily="2" charset="2"/>
              </a:rPr>
              <a:t>Rozporządzenie Parlamentu Europejskiego i Rady (UE) 2019/787 w sprawie definicji, opisu, prezentacji i etykietowania napojów spirytusowych…  brak przepisów regulujących metody pobierania próbek</a:t>
            </a:r>
          </a:p>
          <a:p>
            <a:r>
              <a:rPr lang="pl-PL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Barwniki Sudan </a:t>
            </a:r>
            <a:r>
              <a:rPr lang="pl-PL" sz="2000" dirty="0" smtClean="0">
                <a:sym typeface="Wingdings" pitchFamily="2" charset="2"/>
              </a:rPr>
              <a:t>Rozporządzenie wykonawcze Komisji (UE) 2019/1793</a:t>
            </a:r>
            <a:br>
              <a:rPr lang="pl-PL" sz="2000" dirty="0" smtClean="0">
                <a:sym typeface="Wingdings" pitchFamily="2" charset="2"/>
              </a:rPr>
            </a:br>
            <a:r>
              <a:rPr lang="pl-PL" sz="2000" dirty="0" smtClean="0">
                <a:sym typeface="Wingdings" pitchFamily="2" charset="2"/>
              </a:rPr>
              <a:t>w sprawie tymczasowego zwiększenia kontroli urzędowych i środków nadzwyczajnych regulujących wprowadzanie do Unii niektórych towarów</a:t>
            </a:r>
            <a:br>
              <a:rPr lang="pl-PL" sz="2000" dirty="0" smtClean="0">
                <a:sym typeface="Wingdings" pitchFamily="2" charset="2"/>
              </a:rPr>
            </a:br>
            <a:r>
              <a:rPr lang="pl-PL" sz="2000" dirty="0" smtClean="0">
                <a:sym typeface="Wingdings" pitchFamily="2" charset="2"/>
              </a:rPr>
              <a:t>z niektórych państw trzecich…  dotyczy różnych patogenów</a:t>
            </a:r>
          </a:p>
          <a:p>
            <a:r>
              <a:rPr lang="pl-PL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itchFamily="2" charset="2"/>
              </a:rPr>
              <a:t>Histamina </a:t>
            </a:r>
            <a:r>
              <a:rPr lang="pl-PL" sz="2000" dirty="0" smtClean="0">
                <a:sym typeface="Wingdings" pitchFamily="2" charset="2"/>
              </a:rPr>
              <a:t>Rozporządzenie Komisji (WE) nr 2073/2005 z dnia 15 listopada 2005 r. w sprawie kryteriów mikrobiologicznych dotyczących środków spożywczych</a:t>
            </a:r>
            <a:r>
              <a:rPr lang="pl-PL" sz="2000" b="1" dirty="0" smtClean="0">
                <a:sym typeface="Wingdings" pitchFamily="2" charset="2"/>
              </a:rPr>
              <a:t> </a:t>
            </a:r>
            <a:r>
              <a:rPr lang="pl-PL" sz="2000" dirty="0" smtClean="0">
                <a:sym typeface="Wingdings" pitchFamily="2" charset="2"/>
              </a:rPr>
              <a:t> określa minimalną liczbę próbek</a:t>
            </a: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… reprezentatywność próbki partii dla całości partii?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6" name="Obraz 5" descr="14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5586" y="2123653"/>
            <a:ext cx="5521759" cy="453650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… reprezentatywność próbki partii dla całości partii?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6" name="Obraz 5" descr="14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9602" y="1835621"/>
            <a:ext cx="5044516" cy="5400600"/>
          </a:xfrm>
          <a:prstGeom prst="rect">
            <a:avLst/>
          </a:prstGeom>
        </p:spPr>
      </p:pic>
      <p:sp>
        <p:nvSpPr>
          <p:cNvPr id="7" name="Prostokąt zaokrąglony 6"/>
          <p:cNvSpPr/>
          <p:nvPr/>
        </p:nvSpPr>
        <p:spPr>
          <a:xfrm>
            <a:off x="2609602" y="2627709"/>
            <a:ext cx="4896544" cy="11521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Duże partie, narzędzia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10" name="Obraz 9" descr="large lo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9442" y="2699717"/>
            <a:ext cx="8517663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Duże partie, narzędzia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Pobieranie z dużych partii może być:</a:t>
            </a:r>
          </a:p>
          <a:p>
            <a:pPr lvl="1"/>
            <a:r>
              <a:rPr lang="pl-PL" dirty="0" smtClean="0"/>
              <a:t>Automatyczne – z reguły przy załadunku/rozładunku</a:t>
            </a:r>
          </a:p>
          <a:p>
            <a:pPr lvl="1"/>
            <a:r>
              <a:rPr lang="pl-PL" dirty="0" smtClean="0"/>
              <a:t>Ręczne (statyczne) dla próbek</a:t>
            </a:r>
            <a:br>
              <a:rPr lang="pl-PL" dirty="0" smtClean="0"/>
            </a:br>
            <a:r>
              <a:rPr lang="pl-PL" dirty="0" smtClean="0"/>
              <a:t>w workach/</a:t>
            </a:r>
            <a:r>
              <a:rPr lang="pl-PL" dirty="0" err="1" smtClean="0"/>
              <a:t>bigbagach</a:t>
            </a:r>
            <a:r>
              <a:rPr lang="pl-PL" dirty="0" smtClean="0"/>
              <a:t>/kontenerach/samochodach/wagonach</a:t>
            </a:r>
            <a:br>
              <a:rPr lang="pl-PL" dirty="0" smtClean="0"/>
            </a:br>
            <a:r>
              <a:rPr lang="pl-PL" dirty="0" smtClean="0"/>
              <a:t>na etapie magazynowania</a:t>
            </a:r>
          </a:p>
          <a:p>
            <a:r>
              <a:rPr lang="pl-PL" dirty="0" smtClean="0"/>
              <a:t>Problemem w pobieraniu próbek z </a:t>
            </a:r>
            <a:r>
              <a:rPr lang="pl-PL" b="1" dirty="0" smtClean="0">
                <a:solidFill>
                  <a:srgbClr val="FF0000"/>
                </a:solidFill>
              </a:rPr>
              <a:t>dużych partii jest </a:t>
            </a:r>
            <a:r>
              <a:rPr lang="pl-PL" b="1" dirty="0" err="1" smtClean="0">
                <a:solidFill>
                  <a:srgbClr val="FF0000"/>
                </a:solidFill>
              </a:rPr>
              <a:t>niehomogenność</a:t>
            </a:r>
            <a:endParaRPr lang="pl-PL" b="1" dirty="0" smtClean="0">
              <a:solidFill>
                <a:srgbClr val="FF0000"/>
              </a:solidFill>
            </a:endParaRPr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 descr="lekiie ziarno ciezkie ziarn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7554" y="4139877"/>
            <a:ext cx="6130293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Duże partie, narzędzia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Narzędzia pobierania, powinny:</a:t>
            </a:r>
          </a:p>
          <a:p>
            <a:pPr lvl="1"/>
            <a:r>
              <a:rPr lang="pl-PL" dirty="0" smtClean="0"/>
              <a:t>Umożliwić pobranie próbek pierwotnych o podobnej masie</a:t>
            </a:r>
          </a:p>
          <a:p>
            <a:pPr lvl="1"/>
            <a:r>
              <a:rPr lang="pl-PL" dirty="0" smtClean="0"/>
              <a:t>Zapewnić stałą częstotliwość próbkowania</a:t>
            </a:r>
          </a:p>
          <a:p>
            <a:pPr lvl="1"/>
            <a:r>
              <a:rPr lang="pl-PL" dirty="0" smtClean="0"/>
              <a:t>Zapewnić równomierny rozkład przestrzenny (odpowiedni dla partii)</a:t>
            </a:r>
          </a:p>
          <a:p>
            <a:pPr lvl="1"/>
            <a:r>
              <a:rPr lang="pl-PL" dirty="0" smtClean="0"/>
              <a:t>Zapewnić minimalne uszkodzenie i właściwe bezpieczeństwo/higienę partii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10" name="Obraz 9" descr="samocho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25626" y="4139877"/>
            <a:ext cx="4392488" cy="293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Duże partie, narzędzia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Narzędzia pobierania ręcznego – najczęściej stosowane</a:t>
            </a:r>
          </a:p>
          <a:p>
            <a:r>
              <a:rPr lang="pl-PL" dirty="0" smtClean="0"/>
              <a:t>Należy postępować zgodnie z instrukcją</a:t>
            </a:r>
          </a:p>
          <a:p>
            <a:pPr lvl="1"/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9" name="Obraz 8" descr="łyżki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38" y="3131765"/>
            <a:ext cx="6035563" cy="2034716"/>
          </a:xfrm>
          <a:prstGeom prst="rect">
            <a:avLst/>
          </a:prstGeom>
        </p:spPr>
      </p:pic>
      <p:pic>
        <p:nvPicPr>
          <p:cNvPr id="11" name="Obraz 10" descr="trier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5786" y="5508029"/>
            <a:ext cx="4864363" cy="1748435"/>
          </a:xfrm>
          <a:prstGeom prst="rect">
            <a:avLst/>
          </a:prstGeom>
        </p:spPr>
      </p:pic>
      <p:pic>
        <p:nvPicPr>
          <p:cNvPr id="12" name="Obraz 11" descr="trier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85466" y="5508029"/>
            <a:ext cx="2308046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Pobieranie próbek z łańcucha dostaw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endParaRPr lang="pl-PL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pl-PL" b="1" dirty="0" smtClean="0">
                <a:solidFill>
                  <a:srgbClr val="00B050"/>
                </a:solidFill>
              </a:rPr>
              <a:t>Im wyżej w łańcuchu dostaw następuje pobranie próbki, tym:</a:t>
            </a:r>
          </a:p>
          <a:p>
            <a:pPr lvl="1"/>
            <a:r>
              <a:rPr lang="pl-PL" b="1" dirty="0" smtClean="0"/>
              <a:t>skuteczniejsza ochrona konsumenta</a:t>
            </a:r>
            <a:r>
              <a:rPr lang="pl-PL" dirty="0" smtClean="0"/>
              <a:t>,</a:t>
            </a:r>
          </a:p>
          <a:p>
            <a:pPr lvl="1"/>
            <a:r>
              <a:rPr lang="pl-PL" b="1" dirty="0" smtClean="0"/>
              <a:t>mniejsze koszty oraz liczba czynności administracyjnych</a:t>
            </a:r>
            <a:r>
              <a:rPr lang="pl-PL" dirty="0" smtClean="0"/>
              <a:t>,</a:t>
            </a:r>
          </a:p>
          <a:p>
            <a:pPr lvl="1"/>
            <a:r>
              <a:rPr lang="pl-PL" b="1" dirty="0" smtClean="0"/>
              <a:t>większa szybkość działania</a:t>
            </a:r>
            <a:r>
              <a:rPr lang="pl-PL" dirty="0" smtClean="0"/>
              <a:t>;</a:t>
            </a:r>
          </a:p>
          <a:p>
            <a:pPr lvl="1"/>
            <a:r>
              <a:rPr lang="pl-PL" b="1" dirty="0" smtClean="0">
                <a:solidFill>
                  <a:srgbClr val="FF0000"/>
                </a:solidFill>
              </a:rPr>
              <a:t>choć pobranie próbki może być trudniejsze</a:t>
            </a:r>
          </a:p>
          <a:p>
            <a:pPr lvl="1"/>
            <a:endParaRPr lang="pl-PL" b="1" dirty="0" smtClean="0">
              <a:solidFill>
                <a:srgbClr val="FF0000"/>
              </a:solidFill>
            </a:endParaRP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Łańcuch przetwórczy:</a:t>
            </a:r>
          </a:p>
          <a:p>
            <a:r>
              <a:rPr lang="pl-PL" dirty="0" smtClean="0"/>
              <a:t>produkt pierwotny </a:t>
            </a:r>
            <a:r>
              <a:rPr lang="pl-PL" dirty="0" smtClean="0">
                <a:sym typeface="Wingdings" pitchFamily="2" charset="2"/>
              </a:rPr>
              <a:t> surowiec pochodny (produkt wstępnie przetworzony)</a:t>
            </a:r>
            <a:endParaRPr lang="pl-PL" dirty="0" smtClean="0"/>
          </a:p>
          <a:p>
            <a:r>
              <a:rPr lang="pl-PL" dirty="0" smtClean="0">
                <a:sym typeface="Wingdings" pitchFamily="2" charset="2"/>
              </a:rPr>
              <a:t>surowiec pochodny (produkt wstępnie przetworzony)  produkt przetworzony</a:t>
            </a:r>
            <a:endParaRPr lang="pl-PL" dirty="0" smtClean="0"/>
          </a:p>
          <a:p>
            <a:r>
              <a:rPr lang="pl-PL" dirty="0" smtClean="0">
                <a:sym typeface="Wingdings" pitchFamily="2" charset="2"/>
              </a:rPr>
              <a:t>produkt przetworzony /= produkt złożony/wysoko przetworzony</a:t>
            </a:r>
          </a:p>
          <a:p>
            <a:r>
              <a:rPr lang="pl-PL" b="1" dirty="0" smtClean="0">
                <a:solidFill>
                  <a:srgbClr val="7030A0"/>
                </a:solidFill>
                <a:sym typeface="Wingdings" pitchFamily="2" charset="2"/>
              </a:rPr>
              <a:t>Ziarno pszenicy  Mąka pszenna  Bułka pszenna / Pizza</a:t>
            </a:r>
            <a:endParaRPr lang="pl-PL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Pobieranie próbek z łańcucha dostaw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386" y="2051645"/>
            <a:ext cx="94107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Pobieranie próbek z łańcucha dostaw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458" y="1979637"/>
            <a:ext cx="778192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Strategia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2123653"/>
            <a:ext cx="3888432" cy="4896544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B050"/>
                </a:solidFill>
              </a:rPr>
              <a:t>Państwowa Inspekcja Sanitarna</a:t>
            </a:r>
          </a:p>
          <a:p>
            <a:endParaRPr lang="pl-PL" b="1" dirty="0" smtClean="0"/>
          </a:p>
          <a:p>
            <a:r>
              <a:rPr lang="pl-PL" b="1" dirty="0" smtClean="0"/>
              <a:t>Kontrola obiektywna</a:t>
            </a:r>
          </a:p>
          <a:p>
            <a:r>
              <a:rPr lang="pl-PL" b="1" dirty="0" smtClean="0"/>
              <a:t>Kontrola </a:t>
            </a:r>
            <a:r>
              <a:rPr lang="pl-PL" b="1" dirty="0" err="1" smtClean="0"/>
              <a:t>celowana</a:t>
            </a:r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sp>
        <p:nvSpPr>
          <p:cNvPr id="7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 txBox="1">
            <a:spLocks/>
          </p:cNvSpPr>
          <p:nvPr/>
        </p:nvSpPr>
        <p:spPr>
          <a:xfrm>
            <a:off x="5777954" y="2123653"/>
            <a:ext cx="2808312" cy="50403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251986" marR="0" lvl="0" indent="-251986" algn="l" defTabSz="1007943" rtl="0" eaLnBrk="1" fontAlgn="auto" latinLnBrk="0" hangingPunct="1">
              <a:lnSpc>
                <a:spcPts val="2400"/>
              </a:lnSpc>
              <a:spcBef>
                <a:spcPts val="1102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EUROSTAT</a:t>
            </a:r>
          </a:p>
          <a:p>
            <a:pPr marL="251986" marR="0" lvl="0" indent="-251986" algn="l" defTabSz="1007943" rtl="0" eaLnBrk="1" fontAlgn="auto" latinLnBrk="0" hangingPunct="1">
              <a:lnSpc>
                <a:spcPts val="2400"/>
              </a:lnSpc>
              <a:spcBef>
                <a:spcPts val="1102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Blip>
                <a:blip r:embed="rId2"/>
              </a:buBlip>
              <a:tabLst/>
              <a:defRPr/>
            </a:pPr>
            <a:endParaRPr kumimoji="0" lang="pl-P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251986" marR="0" lvl="0" indent="-251986" algn="l" defTabSz="1007943" rtl="0" eaLnBrk="1" fontAlgn="auto" latinLnBrk="0" hangingPunct="1">
              <a:lnSpc>
                <a:spcPts val="2400"/>
              </a:lnSpc>
              <a:spcBef>
                <a:spcPts val="1102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pl-PL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Objective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kumimoji="0" lang="pl-PL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samplig</a:t>
            </a:r>
            <a:endParaRPr kumimoji="0" lang="pl-P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251986" marR="0" lvl="0" indent="-251986" algn="l" defTabSz="1007943" rtl="0" eaLnBrk="1" fontAlgn="auto" latinLnBrk="0" hangingPunct="1">
              <a:lnSpc>
                <a:spcPts val="2400"/>
              </a:lnSpc>
              <a:spcBef>
                <a:spcPts val="1102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lang="pl-PL" b="1" dirty="0" err="1" smtClean="0">
                <a:latin typeface="Open Sans" pitchFamily="2" charset="0"/>
                <a:ea typeface="Open Sans" pitchFamily="2" charset="0"/>
                <a:cs typeface="Open Sans" pitchFamily="2" charset="0"/>
              </a:rPr>
              <a:t>Selective</a:t>
            </a:r>
            <a:r>
              <a:rPr lang="pl-PL" b="1" dirty="0" smtClean="0"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pl-PL" b="1" dirty="0" err="1" smtClean="0">
                <a:latin typeface="Open Sans" pitchFamily="2" charset="0"/>
                <a:ea typeface="Open Sans" pitchFamily="2" charset="0"/>
                <a:cs typeface="Open Sans" pitchFamily="2" charset="0"/>
              </a:rPr>
              <a:t>sampling</a:t>
            </a:r>
            <a:endParaRPr lang="pl-PL" b="1" dirty="0" smtClean="0"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251986" marR="0" lvl="0" indent="-251986" algn="l" defTabSz="1007943" rtl="0" eaLnBrk="1" fontAlgn="auto" latinLnBrk="0" hangingPunct="1">
              <a:lnSpc>
                <a:spcPts val="2400"/>
              </a:lnSpc>
              <a:spcBef>
                <a:spcPts val="1102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pl-PL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Suspect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kumimoji="0" lang="pl-PL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Open Sans" pitchFamily="2" charset="0"/>
                <a:ea typeface="Open Sans" pitchFamily="2" charset="0"/>
                <a:cs typeface="Open Sans" pitchFamily="2" charset="0"/>
              </a:rPr>
              <a:t>sampling</a:t>
            </a:r>
            <a:endParaRPr kumimoji="0" lang="pl-P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251986" marR="0" lvl="0" indent="-251986" algn="l" defTabSz="1007943" rtl="0" eaLnBrk="1" fontAlgn="auto" latinLnBrk="0" hangingPunct="1">
              <a:lnSpc>
                <a:spcPts val="2400"/>
              </a:lnSpc>
              <a:spcBef>
                <a:spcPts val="1102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lang="pl-PL" b="1" dirty="0" err="1" smtClean="0">
                <a:latin typeface="Open Sans" pitchFamily="2" charset="0"/>
                <a:ea typeface="Open Sans" pitchFamily="2" charset="0"/>
                <a:cs typeface="Open Sans" pitchFamily="2" charset="0"/>
              </a:rPr>
              <a:t>Convenient</a:t>
            </a:r>
            <a:r>
              <a:rPr lang="pl-PL" b="1" dirty="0" smtClean="0"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pl-PL" b="1" dirty="0" err="1" smtClean="0">
                <a:latin typeface="Open Sans" pitchFamily="2" charset="0"/>
                <a:ea typeface="Open Sans" pitchFamily="2" charset="0"/>
                <a:cs typeface="Open Sans" pitchFamily="2" charset="0"/>
              </a:rPr>
              <a:t>sampling</a:t>
            </a:r>
            <a:endParaRPr kumimoji="0" lang="pl-PL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4553818" y="2699717"/>
            <a:ext cx="4138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pl-PL" sz="3600" b="1" dirty="0" smtClean="0">
                <a:solidFill>
                  <a:srgbClr val="FF0000"/>
                </a:solidFill>
              </a:rPr>
              <a:t>=</a:t>
            </a:r>
            <a:endParaRPr lang="pl-PL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Rozporządzenia UE dotyczące pobierania próbek</a:t>
            </a:r>
            <a:br>
              <a:rPr lang="pl-PL" dirty="0" smtClean="0"/>
            </a:br>
            <a:r>
              <a:rPr lang="pl-PL" dirty="0" smtClean="0"/>
              <a:t>struktura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b="1" dirty="0" smtClean="0"/>
              <a:t>Artykuły: </a:t>
            </a:r>
            <a:r>
              <a:rPr lang="pl-PL" dirty="0" smtClean="0"/>
              <a:t>Zakres, definicje (chyba, że zostały wymienione w załączniku)</a:t>
            </a:r>
          </a:p>
          <a:p>
            <a:r>
              <a:rPr lang="pl-PL" b="1" dirty="0" smtClean="0"/>
              <a:t>Załącznik</a:t>
            </a:r>
          </a:p>
          <a:p>
            <a:pPr lvl="1"/>
            <a:r>
              <a:rPr lang="pl-PL" dirty="0" smtClean="0"/>
              <a:t>Metody pobierania próbek</a:t>
            </a:r>
          </a:p>
          <a:p>
            <a:pPr lvl="1"/>
            <a:r>
              <a:rPr lang="pl-PL" dirty="0" smtClean="0"/>
              <a:t>Przygotowanie próbek i kryteria metod analitycznych</a:t>
            </a:r>
          </a:p>
          <a:p>
            <a:pPr lvl="1"/>
            <a:r>
              <a:rPr lang="pl-PL" dirty="0" smtClean="0"/>
              <a:t>Zasady oceny partii</a:t>
            </a:r>
          </a:p>
          <a:p>
            <a:endParaRPr lang="pl-PL" dirty="0" smtClean="0"/>
          </a:p>
          <a:p>
            <a:r>
              <a:rPr lang="pl-PL" dirty="0" smtClean="0"/>
              <a:t>Połączenie </a:t>
            </a:r>
            <a:r>
              <a:rPr lang="pl-PL" b="1" i="1" dirty="0" smtClean="0"/>
              <a:t>Metod pobierania próbek </a:t>
            </a:r>
            <a:r>
              <a:rPr lang="pl-PL" dirty="0" smtClean="0"/>
              <a:t>i </a:t>
            </a:r>
            <a:r>
              <a:rPr lang="pl-PL" b="1" i="1" dirty="0" smtClean="0"/>
              <a:t>Kryteriów metod analitycznych</a:t>
            </a:r>
            <a:br>
              <a:rPr lang="pl-PL" b="1" i="1" dirty="0" smtClean="0"/>
            </a:br>
            <a:r>
              <a:rPr lang="pl-PL" dirty="0" smtClean="0"/>
              <a:t>w jednym rozporządzeniu nie jest przypadkowe</a:t>
            </a:r>
          </a:p>
          <a:p>
            <a:endParaRPr lang="pl-PL" dirty="0" smtClean="0"/>
          </a:p>
          <a:p>
            <a:pPr>
              <a:buNone/>
            </a:pPr>
            <a:r>
              <a:rPr lang="pl-PL" sz="2200" b="1" dirty="0" smtClean="0">
                <a:solidFill>
                  <a:srgbClr val="FF0000"/>
                </a:solidFill>
              </a:rPr>
              <a:t>Reprezentatywne pobranie próbki </a:t>
            </a:r>
            <a:r>
              <a:rPr lang="pl-PL" sz="2200" dirty="0" smtClean="0"/>
              <a:t>+ </a:t>
            </a:r>
            <a:r>
              <a:rPr lang="pl-PL" sz="2200" b="1" dirty="0" smtClean="0">
                <a:solidFill>
                  <a:srgbClr val="00B0F0"/>
                </a:solidFill>
              </a:rPr>
              <a:t>adekwatna metod badania</a:t>
            </a:r>
          </a:p>
          <a:p>
            <a:pPr>
              <a:buNone/>
            </a:pPr>
            <a:r>
              <a:rPr lang="pl-PL" sz="2400" dirty="0" smtClean="0"/>
              <a:t>			</a:t>
            </a:r>
            <a:r>
              <a:rPr lang="pl-PL" sz="2800" b="1" dirty="0" smtClean="0">
                <a:solidFill>
                  <a:srgbClr val="00B050"/>
                </a:solidFill>
              </a:rPr>
              <a:t>= miarodajny wynik</a:t>
            </a:r>
            <a:endParaRPr lang="pl-PL" sz="2800" b="1" dirty="0">
              <a:solidFill>
                <a:srgbClr val="00B050"/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Zagadnienia szczegółowe 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 Strategia pobierania próbek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Według definicji EUROSTAT:</a:t>
            </a:r>
          </a:p>
          <a:p>
            <a:r>
              <a:rPr lang="pl-PL" b="1" dirty="0" err="1" smtClean="0"/>
              <a:t>Objective</a:t>
            </a:r>
            <a:r>
              <a:rPr lang="pl-PL" b="1" dirty="0" smtClean="0"/>
              <a:t> </a:t>
            </a:r>
            <a:r>
              <a:rPr lang="pl-PL" b="1" dirty="0" err="1" smtClean="0"/>
              <a:t>sampling</a:t>
            </a:r>
            <a:r>
              <a:rPr lang="pl-PL" b="1" dirty="0" smtClean="0"/>
              <a:t> </a:t>
            </a:r>
            <a:r>
              <a:rPr lang="pl-PL" dirty="0" smtClean="0"/>
              <a:t>(</a:t>
            </a: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obiektywne pobranie próbki</a:t>
            </a:r>
            <a:r>
              <a:rPr lang="pl-PL" dirty="0" smtClean="0"/>
              <a:t>) </a:t>
            </a:r>
            <a:r>
              <a:rPr lang="pl-PL" b="1" dirty="0" smtClean="0">
                <a:solidFill>
                  <a:srgbClr val="FF0000"/>
                </a:solidFill>
              </a:rPr>
              <a:t>Strategia oparta na wyborze losowej próby z populacji</a:t>
            </a:r>
            <a:r>
              <a:rPr lang="pl-PL" dirty="0" smtClean="0"/>
              <a:t>. Próba losowa zapewnienia reprezentatywność wyniku dla partii.</a:t>
            </a:r>
          </a:p>
          <a:p>
            <a:r>
              <a:rPr lang="pl-PL" b="1" dirty="0" err="1" smtClean="0"/>
              <a:t>Selective</a:t>
            </a:r>
            <a:r>
              <a:rPr lang="pl-PL" b="1" dirty="0" smtClean="0"/>
              <a:t> </a:t>
            </a:r>
            <a:r>
              <a:rPr lang="pl-PL" b="1" dirty="0" err="1" smtClean="0"/>
              <a:t>sampling</a:t>
            </a:r>
            <a:r>
              <a:rPr lang="pl-PL" b="1" dirty="0" smtClean="0"/>
              <a:t> </a:t>
            </a:r>
            <a:r>
              <a:rPr lang="pl-PL" dirty="0" smtClean="0"/>
              <a:t>(</a:t>
            </a:r>
            <a:r>
              <a:rPr lang="pl-PL" b="1" dirty="0" smtClean="0">
                <a:solidFill>
                  <a:srgbClr val="00B050"/>
                </a:solidFill>
              </a:rPr>
              <a:t>selektywne pobranie próbki</a:t>
            </a:r>
            <a:r>
              <a:rPr lang="pl-PL" dirty="0" smtClean="0"/>
              <a:t>) </a:t>
            </a:r>
            <a:r>
              <a:rPr lang="pl-PL" b="1" dirty="0" smtClean="0">
                <a:solidFill>
                  <a:srgbClr val="FF0000"/>
                </a:solidFill>
              </a:rPr>
              <a:t>Strategia oparta na wyborze losowej próby z </a:t>
            </a:r>
            <a:r>
              <a:rPr lang="pl-PL" b="1" dirty="0" err="1" smtClean="0">
                <a:solidFill>
                  <a:srgbClr val="FF0000"/>
                </a:solidFill>
              </a:rPr>
              <a:t>subpopulacji</a:t>
            </a:r>
            <a:r>
              <a:rPr lang="pl-PL" dirty="0" smtClean="0"/>
              <a:t>. </a:t>
            </a:r>
            <a:r>
              <a:rPr lang="pl-PL" dirty="0" err="1" smtClean="0"/>
              <a:t>Subpopulacje</a:t>
            </a:r>
            <a:r>
              <a:rPr lang="pl-PL" dirty="0" smtClean="0"/>
              <a:t> mogą być (ale nie muszą) określone na podstawie ryzyka. Pobieranie próbek z każdej </a:t>
            </a:r>
            <a:r>
              <a:rPr lang="pl-PL" dirty="0" err="1" smtClean="0"/>
              <a:t>subpopulacji</a:t>
            </a:r>
            <a:r>
              <a:rPr lang="pl-PL" dirty="0" smtClean="0"/>
              <a:t> może mieć większą częstotliwość niż w populacji/innej </a:t>
            </a:r>
            <a:r>
              <a:rPr lang="pl-PL" dirty="0" err="1" smtClean="0"/>
              <a:t>subpopulacji</a:t>
            </a:r>
            <a:r>
              <a:rPr lang="pl-PL" dirty="0" smtClean="0"/>
              <a:t>.</a:t>
            </a:r>
          </a:p>
          <a:p>
            <a:r>
              <a:rPr lang="pl-PL" b="1" dirty="0" err="1" smtClean="0"/>
              <a:t>Suspect</a:t>
            </a:r>
            <a:r>
              <a:rPr lang="pl-PL" b="1" dirty="0" smtClean="0"/>
              <a:t> </a:t>
            </a:r>
            <a:r>
              <a:rPr lang="pl-PL" b="1" dirty="0" err="1" smtClean="0"/>
              <a:t>sampling</a:t>
            </a:r>
            <a:r>
              <a:rPr lang="pl-PL" b="1" dirty="0" smtClean="0"/>
              <a:t> </a:t>
            </a:r>
            <a:r>
              <a:rPr lang="pl-PL" dirty="0" smtClean="0"/>
              <a:t>(</a:t>
            </a:r>
            <a:r>
              <a:rPr lang="pl-PL" b="1" dirty="0" smtClean="0">
                <a:solidFill>
                  <a:srgbClr val="7030A0"/>
                </a:solidFill>
              </a:rPr>
              <a:t>pobranie próbki podejrzanej</a:t>
            </a:r>
            <a:r>
              <a:rPr lang="pl-PL" dirty="0" smtClean="0"/>
              <a:t>) Wybór pojedynczego produktu lub zakładu w celu potwierdzenia lub odrzucenia podejrzenia niezgodności. </a:t>
            </a:r>
            <a:r>
              <a:rPr lang="pl-PL" b="1" dirty="0" smtClean="0">
                <a:solidFill>
                  <a:srgbClr val="FF0000"/>
                </a:solidFill>
              </a:rPr>
              <a:t>Nie jest to losowe pobieranie próbek</a:t>
            </a:r>
            <a:r>
              <a:rPr lang="pl-PL" dirty="0" smtClean="0"/>
              <a:t>, dlatego nie pobiera się próbki z populacji</a:t>
            </a:r>
          </a:p>
          <a:p>
            <a:r>
              <a:rPr lang="pl-PL" b="1" dirty="0" err="1" smtClean="0"/>
              <a:t>Covenient</a:t>
            </a:r>
            <a:r>
              <a:rPr lang="pl-PL" b="1" dirty="0" smtClean="0"/>
              <a:t> </a:t>
            </a:r>
            <a:r>
              <a:rPr lang="pl-PL" b="1" dirty="0" err="1" smtClean="0"/>
              <a:t>sampling</a:t>
            </a:r>
            <a:r>
              <a:rPr lang="pl-PL" b="1" dirty="0" smtClean="0"/>
              <a:t> </a:t>
            </a:r>
            <a:r>
              <a:rPr lang="pl-PL" dirty="0" smtClean="0"/>
              <a:t>(</a:t>
            </a:r>
            <a:r>
              <a:rPr lang="pl-PL" b="1" dirty="0" smtClean="0">
                <a:solidFill>
                  <a:srgbClr val="FFC000"/>
                </a:solidFill>
              </a:rPr>
              <a:t>ułatwione pobranie próbki</a:t>
            </a:r>
            <a:r>
              <a:rPr lang="pl-PL" dirty="0" smtClean="0"/>
              <a:t>) Strategia oparta na wyborze próby, dla której jednostki są wybierane wyłącznie na podstawie wykonalności lub łatwości pobrania. </a:t>
            </a:r>
            <a:r>
              <a:rPr lang="pl-PL" b="1" dirty="0" smtClean="0">
                <a:solidFill>
                  <a:srgbClr val="FF0000"/>
                </a:solidFill>
              </a:rPr>
              <a:t>Nie jest to losowe pobieranie próbek</a:t>
            </a:r>
            <a:r>
              <a:rPr lang="pl-PL" dirty="0" smtClean="0"/>
              <a:t>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93568BE-245E-449B-9BA3-0D02E7BF7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Pobieranie próbek – zanieczyszczenia chemiczne</a:t>
            </a:r>
            <a:br>
              <a:rPr lang="pl-PL" dirty="0" smtClean="0"/>
            </a:br>
            <a:r>
              <a:rPr lang="pl-PL" dirty="0" smtClean="0">
                <a:solidFill>
                  <a:schemeClr val="accent2">
                    <a:lumMod val="50000"/>
                  </a:schemeClr>
                </a:solidFill>
              </a:rPr>
              <a:t>Ćwiczenia teoretyczne </a:t>
            </a:r>
            <a:endParaRPr lang="pl-PL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BC2F625A-2277-4F6D-95F0-91B1E0486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5888" y="5364012"/>
            <a:ext cx="7920037" cy="577781"/>
          </a:xfrm>
        </p:spPr>
        <p:txBody>
          <a:bodyPr/>
          <a:lstStyle/>
          <a:p>
            <a:r>
              <a:rPr lang="pl-PL" dirty="0" smtClean="0"/>
              <a:t>Andrzej Starski</a:t>
            </a: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B229C2C5-54F9-4EC4-92E9-11C5F82C3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D1261-A096-4701-818F-FA57047FD5DA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4867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 Olej rzepakowy</a:t>
            </a:r>
          </a:p>
          <a:p>
            <a:r>
              <a:rPr lang="pl-PL" dirty="0" smtClean="0"/>
              <a:t>Należy zaproponować sposób postępowania w celu pobrania próbki oleju rzepakowego do badania w kierunku WWA.</a:t>
            </a:r>
          </a:p>
          <a:p>
            <a:r>
              <a:rPr lang="pl-PL" dirty="0" smtClean="0"/>
              <a:t>Produkt zapakowany jest w butelki PET o pojemności 0,9 litra. Pobranie odbywa się</a:t>
            </a:r>
            <a:br>
              <a:rPr lang="pl-PL" dirty="0" smtClean="0"/>
            </a:br>
            <a:r>
              <a:rPr lang="pl-PL" dirty="0" smtClean="0"/>
              <a:t>w supermarkecie, do którego dostarczono partię 1600 butelek oleju w dwóch paletach po 800 sztuk. Obecnie w magazynie sklepu znajduje się 1 paleta a w hali sprzedażowej 442 sztuki opakowań jednostkowych.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031" y="1043533"/>
            <a:ext cx="1267337" cy="214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5398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(WE) nr </a:t>
            </a:r>
            <a:r>
              <a:rPr lang="pl-PL" b="1" dirty="0" smtClean="0">
                <a:solidFill>
                  <a:srgbClr val="0070C0"/>
                </a:solidFill>
              </a:rPr>
              <a:t>333/2007</a:t>
            </a:r>
          </a:p>
          <a:p>
            <a:r>
              <a:rPr lang="pl-PL" dirty="0" smtClean="0"/>
              <a:t>Zidentyfikowana partia liczy 1242 opakowania po 0,9 litra.</a:t>
            </a:r>
          </a:p>
          <a:p>
            <a:r>
              <a:rPr lang="pl-PL" dirty="0" smtClean="0"/>
              <a:t>Zgodnie z </a:t>
            </a:r>
            <a:r>
              <a:rPr lang="pl-PL" b="1" dirty="0" smtClean="0">
                <a:solidFill>
                  <a:srgbClr val="0070C0"/>
                </a:solidFill>
              </a:rPr>
              <a:t>tabelą 4a</a:t>
            </a:r>
            <a:r>
              <a:rPr lang="pl-PL" dirty="0" smtClean="0"/>
              <a:t> dla &gt; 100 opakowań jednostkowych należy pobrać około 5%, maksymalnie 10 opakowań lub jednostek</a:t>
            </a:r>
          </a:p>
          <a:p>
            <a:r>
              <a:rPr lang="pl-PL" dirty="0" smtClean="0"/>
              <a:t>5% to 62 opakowania </a:t>
            </a:r>
            <a:r>
              <a:rPr lang="pl-PL" dirty="0" smtClean="0">
                <a:sym typeface="Wingdings" panose="05000000000000000000" pitchFamily="2" charset="2"/>
              </a:rPr>
              <a:t> czyli maksymalnie należy pobrać 10 opakowań</a:t>
            </a:r>
          </a:p>
          <a:p>
            <a:pPr marL="0" indent="0">
              <a:buNone/>
            </a:pPr>
            <a:endParaRPr lang="pl-PL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l-PL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Rozwiązanie:</a:t>
            </a:r>
            <a:r>
              <a:rPr lang="pl-PL" dirty="0" smtClean="0">
                <a:sym typeface="Wingdings" panose="05000000000000000000" pitchFamily="2" charset="2"/>
              </a:rPr>
              <a:t> Należy pobrać 10 opakowań oleju rzepakowego o objętości 0,9 litra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522" y="1266549"/>
            <a:ext cx="1267337" cy="214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7932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dirty="0" smtClean="0"/>
              <a:t>Cena opakowania 0,9 litra oleju rzepakowego wynosi 9-11 zł. Wartość próbki nie stanowi istotnej straty ekonomicznej</a:t>
            </a:r>
          </a:p>
          <a:p>
            <a:r>
              <a:rPr lang="pl-PL" dirty="0" smtClean="0"/>
              <a:t>W obrocie znajdują się też drogie oleje (np. oliwa z oliwek), w tym przypadku można zastosować metodę alternatywną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2028883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547589"/>
            <a:ext cx="8928992" cy="547260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1 -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dirty="0" smtClean="0"/>
              <a:t>Cena opakowania 0,9 litra oleju rzepakowego wynosi 9-11 zł. Wartość próbki nie stanowi istotnej straty ekonomicznej</a:t>
            </a:r>
          </a:p>
          <a:p>
            <a:r>
              <a:rPr lang="pl-PL" dirty="0" smtClean="0"/>
              <a:t>W obrocie znajdują się też drogie oleje (np. oliwa z oliwek), w tym przypadku można zastosować metodę alternatywną</a:t>
            </a:r>
          </a:p>
          <a:p>
            <a:r>
              <a:rPr lang="pl-PL" dirty="0" smtClean="0"/>
              <a:t>W tym przypadku uzasadnione jest podejście dla produktów płynnych luzem</a:t>
            </a:r>
          </a:p>
          <a:p>
            <a:endParaRPr lang="pl-PL" dirty="0"/>
          </a:p>
          <a:p>
            <a:endParaRPr lang="pl-PL" dirty="0"/>
          </a:p>
          <a:p>
            <a:endParaRPr lang="pl-PL" dirty="0" smtClean="0"/>
          </a:p>
          <a:p>
            <a:r>
              <a:rPr lang="pl-PL" dirty="0" smtClean="0"/>
              <a:t>Produkt przed butelkowaniem należy uznać za jednorodny zatem pobranie 3 próbek pierwotnych na tym etapie jest zgodnie z powyższym zapisem wystarczające. Można przyjąć, że również </a:t>
            </a:r>
            <a:r>
              <a:rPr lang="pl-PL" b="1" dirty="0" smtClean="0">
                <a:solidFill>
                  <a:srgbClr val="0070C0"/>
                </a:solidFill>
              </a:rPr>
              <a:t>pobranie 3 próbek pierwotnych będących opakowaniami jednostkowymi na etapie sprzedaży (pakowanych) będzie wystarczające jako metoda alternatywna. </a:t>
            </a:r>
            <a:r>
              <a:rPr lang="pl-PL" dirty="0" smtClean="0"/>
              <a:t>Należy odnotować w protokole. </a:t>
            </a:r>
            <a:r>
              <a:rPr lang="pl-PL" b="1" dirty="0" smtClean="0"/>
              <a:t>Próbka zbiorcza ma co najmniej 1 litr.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634" y="3851845"/>
            <a:ext cx="4217921" cy="139585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606" y="1115541"/>
            <a:ext cx="1427081" cy="199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845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2 Piersi kurczęce</a:t>
            </a:r>
          </a:p>
          <a:p>
            <a:r>
              <a:rPr lang="pl-PL" dirty="0" smtClean="0"/>
              <a:t>Należy zaproponować sposób postępowania w celu</a:t>
            </a:r>
            <a:br>
              <a:rPr lang="pl-PL" dirty="0" smtClean="0"/>
            </a:br>
            <a:r>
              <a:rPr lang="pl-PL" dirty="0" smtClean="0"/>
              <a:t>pobrania piersi kurczęcych w kierunku badania metali</a:t>
            </a:r>
          </a:p>
          <a:p>
            <a:r>
              <a:rPr lang="pl-PL" dirty="0" smtClean="0"/>
              <a:t>Produkt sprzedawany jest luzem, masa pojedynczej piersi</a:t>
            </a:r>
            <a:br>
              <a:rPr lang="pl-PL" dirty="0" smtClean="0"/>
            </a:br>
            <a:r>
              <a:rPr lang="pl-PL" dirty="0" smtClean="0"/>
              <a:t>waha się w zakresie od 300 g do 480 g. Pobranie odbywa się</a:t>
            </a:r>
            <a:br>
              <a:rPr lang="pl-PL" dirty="0" smtClean="0"/>
            </a:br>
            <a:r>
              <a:rPr lang="pl-PL" dirty="0" smtClean="0"/>
              <a:t>w sklepie mięsnym, do którego dostarczono partię o masie 56,2 kg piersi kurczęcych.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050" y="1934336"/>
            <a:ext cx="2631076" cy="146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703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2 -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(WE) nr </a:t>
            </a:r>
            <a:r>
              <a:rPr lang="pl-PL" b="1" dirty="0" smtClean="0">
                <a:solidFill>
                  <a:srgbClr val="0070C0"/>
                </a:solidFill>
              </a:rPr>
              <a:t>333/2007</a:t>
            </a:r>
          </a:p>
          <a:p>
            <a:r>
              <a:rPr lang="pl-PL" dirty="0" smtClean="0"/>
              <a:t>Państwowa Inspekcja Sanitarna pobiera próbki wyłącznie z obrotu handlowego – partie są niewielkie</a:t>
            </a:r>
          </a:p>
          <a:p>
            <a:r>
              <a:rPr lang="pl-PL" dirty="0" smtClean="0"/>
              <a:t>Należy zastosować punkt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B.2.5 rozporządzenia (WE) nr 333/2007</a:t>
            </a:r>
          </a:p>
          <a:p>
            <a:r>
              <a:rPr lang="pl-PL" dirty="0" smtClean="0"/>
              <a:t>Należy pobrać </a:t>
            </a:r>
            <a:r>
              <a:rPr lang="pl-PL" b="1" dirty="0" smtClean="0">
                <a:solidFill>
                  <a:srgbClr val="00B050"/>
                </a:solidFill>
              </a:rPr>
              <a:t>3-4 sztuki piersi</a:t>
            </a:r>
            <a:r>
              <a:rPr lang="pl-PL" dirty="0" smtClean="0"/>
              <a:t>, tak aby uzyskać próbkę zbiorczą o masie 1 kg</a:t>
            </a:r>
          </a:p>
          <a:p>
            <a:r>
              <a:rPr lang="pl-PL" dirty="0" smtClean="0"/>
              <a:t>Wielkość pobranych próbek piersi powinna być porównywalna</a:t>
            </a:r>
          </a:p>
          <a:p>
            <a:pPr marL="0" indent="0">
              <a:buNone/>
            </a:pPr>
            <a:endParaRPr lang="pl-PL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l-PL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Rozwiązanie:</a:t>
            </a:r>
            <a:r>
              <a:rPr lang="pl-PL" dirty="0" smtClean="0">
                <a:sym typeface="Wingdings" panose="05000000000000000000" pitchFamily="2" charset="2"/>
              </a:rPr>
              <a:t> Należy pobrać 3 (ewentualnie 4 mniejsze) sztuki piersi o łącznej masie co najmniej 1 kg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0444086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1843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pl-PL" sz="1700" b="1" dirty="0" smtClean="0">
                <a:solidFill>
                  <a:schemeClr val="accent2">
                    <a:lumMod val="50000"/>
                  </a:schemeClr>
                </a:solidFill>
              </a:rPr>
              <a:t>Zadanie 2 – </a:t>
            </a:r>
            <a:r>
              <a:rPr lang="pl-PL" sz="1700" b="1" dirty="0" smtClean="0">
                <a:solidFill>
                  <a:srgbClr val="00B050"/>
                </a:solidFill>
              </a:rPr>
              <a:t>ROZWAŻANIA</a:t>
            </a:r>
          </a:p>
          <a:p>
            <a:pPr>
              <a:buNone/>
            </a:pPr>
            <a:endParaRPr lang="pl-PL" sz="17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pl-PL" sz="1700" b="1" dirty="0" smtClean="0">
              <a:solidFill>
                <a:srgbClr val="00B050"/>
              </a:solidFill>
            </a:endParaRPr>
          </a:p>
          <a:p>
            <a:r>
              <a:rPr lang="pl-PL" sz="1700" dirty="0" smtClean="0"/>
              <a:t>Punkt B.2.5, nie określa wielkości partii, do której stosuje się opis postępowania, jednak należy stosować podział na </a:t>
            </a:r>
            <a:r>
              <a:rPr lang="pl-PL" sz="1700" dirty="0" err="1" smtClean="0"/>
              <a:t>podpartie</a:t>
            </a:r>
            <a:r>
              <a:rPr lang="pl-PL" sz="1700" dirty="0" smtClean="0"/>
              <a:t> (w praktyce nie występuje potrzeba).</a:t>
            </a:r>
          </a:p>
          <a:p>
            <a:r>
              <a:rPr lang="pl-PL" sz="1700" b="1" dirty="0" smtClean="0"/>
              <a:t>Wielkość partii/</a:t>
            </a:r>
            <a:r>
              <a:rPr lang="pl-PL" sz="1700" b="1" dirty="0" err="1" smtClean="0"/>
              <a:t>podpartii</a:t>
            </a:r>
            <a:r>
              <a:rPr lang="pl-PL" sz="1700" b="1" dirty="0" smtClean="0"/>
              <a:t> nie ma wpływu na liczbę próbek pierwotnych i masę próbki zbiorczej.</a:t>
            </a:r>
          </a:p>
          <a:p>
            <a:r>
              <a:rPr lang="pl-PL" sz="1700" dirty="0" smtClean="0"/>
              <a:t>Na etapie pobrania próbki nie można stwierdzić, czy pobrane próbki pierwotne pochodzą od różnych zwierząt. Należy przyjąć </a:t>
            </a:r>
            <a:r>
              <a:rPr lang="pl-PL" sz="1700" b="1" dirty="0" smtClean="0"/>
              <a:t>założenie, że pochodzą od różnych zwierząt</a:t>
            </a:r>
          </a:p>
          <a:p>
            <a:r>
              <a:rPr lang="pl-PL" sz="1700" dirty="0" smtClean="0"/>
              <a:t>W przypadku produktów pakowanych (tacki) pobranie próbki odbywa się tak samo – nie stosuje się tabeli 4a</a:t>
            </a:r>
          </a:p>
          <a:p>
            <a:r>
              <a:rPr lang="pl-PL" sz="1700" dirty="0" smtClean="0"/>
              <a:t>Te wymagania szczegółowe stosują się wyłącznie do mięsa świeżego lub mrożonego oraz podrobów. </a:t>
            </a:r>
            <a:r>
              <a:rPr lang="pl-PL" sz="1700" b="1" dirty="0" smtClean="0">
                <a:solidFill>
                  <a:srgbClr val="FF0000"/>
                </a:solidFill>
              </a:rPr>
              <a:t>Nie stosują się do wyrobów mięsnych! </a:t>
            </a:r>
            <a:r>
              <a:rPr lang="pl-PL" sz="1700" b="1" dirty="0" smtClean="0">
                <a:solidFill>
                  <a:srgbClr val="FF0000"/>
                </a:solidFill>
                <a:sym typeface="Wingdings" pitchFamily="2" charset="2"/>
              </a:rPr>
              <a:t> wędliny, konserwy itp.</a:t>
            </a:r>
            <a:endParaRPr lang="pl-PL" sz="1700" b="1" dirty="0" smtClean="0">
              <a:solidFill>
                <a:srgbClr val="FF0000"/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762" y="1835621"/>
            <a:ext cx="5345686" cy="123875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2681566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3 Kiełbasa myśliwska</a:t>
            </a:r>
          </a:p>
          <a:p>
            <a:r>
              <a:rPr lang="pl-PL" dirty="0" smtClean="0"/>
              <a:t>Należy zaproponować sposób postępowania w celu pobrania kiełbasy myśliwskiej suszonej w kierunku badania WWA</a:t>
            </a:r>
          </a:p>
          <a:p>
            <a:r>
              <a:rPr lang="pl-PL" dirty="0" smtClean="0"/>
              <a:t>Produkt sprzedawany jest na sztuki lub krojony, pojedyncza kiełbasa</a:t>
            </a:r>
            <a:br>
              <a:rPr lang="pl-PL" dirty="0" smtClean="0"/>
            </a:br>
            <a:r>
              <a:rPr lang="pl-PL" dirty="0" smtClean="0"/>
              <a:t>waży około 150 g. W sklepie znajduje się partia o masie 12,08 kg.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098" y="4211885"/>
            <a:ext cx="2858655" cy="182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99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2">
            <a:extLst>
              <a:ext uri="{FF2B5EF4-FFF2-40B4-BE49-F238E27FC236}">
                <a16:creationId xmlns:a16="http://schemas.microsoft.com/office/drawing/2014/main" xmlns="" id="{DE2CC195-99C2-1C36-E971-6D7AA17B1ED0}"/>
              </a:ext>
            </a:extLst>
          </p:cNvPr>
          <p:cNvSpPr txBox="1">
            <a:spLocks/>
          </p:cNvSpPr>
          <p:nvPr/>
        </p:nvSpPr>
        <p:spPr>
          <a:xfrm>
            <a:off x="146912" y="1258738"/>
            <a:ext cx="10383570" cy="529927"/>
          </a:xfrm>
          <a:prstGeom prst="rect">
            <a:avLst/>
          </a:prstGeom>
        </p:spPr>
        <p:txBody>
          <a:bodyPr lIns="116805" tIns="58403" rIns="116805" bIns="58403"/>
          <a:lstStyle/>
          <a:p>
            <a:pPr marL="0" lvl="1">
              <a:spcBef>
                <a:spcPts val="639"/>
              </a:spcBef>
              <a:spcAft>
                <a:spcPts val="766"/>
              </a:spcAft>
              <a:tabLst>
                <a:tab pos="454243" algn="l"/>
                <a:tab pos="687449" algn="l"/>
                <a:tab pos="1579713" algn="l"/>
                <a:tab pos="2153601" algn="l"/>
                <a:tab pos="2727489" algn="l"/>
                <a:tab pos="3301376" algn="l"/>
                <a:tab pos="3875265" algn="l"/>
                <a:tab pos="4449152" algn="l"/>
                <a:tab pos="5023041" algn="l"/>
                <a:tab pos="5596928" algn="l"/>
                <a:tab pos="6170817" algn="l"/>
                <a:tab pos="6744704" algn="l"/>
                <a:tab pos="7318592" algn="l"/>
                <a:tab pos="7892480" algn="l"/>
                <a:tab pos="8466368" algn="l"/>
                <a:tab pos="9040256" algn="l"/>
                <a:tab pos="9614144" algn="l"/>
                <a:tab pos="10188031" algn="l"/>
                <a:tab pos="10761920" algn="l"/>
                <a:tab pos="11335807" algn="l"/>
                <a:tab pos="11909696" algn="l"/>
              </a:tabLst>
              <a:defRPr/>
            </a:pPr>
            <a:r>
              <a:rPr lang="pl-PL" sz="2000" b="1" dirty="0">
                <a:solidFill>
                  <a:srgbClr val="35387F"/>
                </a:solidFill>
                <a:latin typeface="+mj-lt"/>
                <a:ea typeface="+mj-ea"/>
                <a:cs typeface="+mj-cs"/>
              </a:rPr>
              <a:t>Należy określić metody pobierania próbek, aby zapewnić pobranie próbki reprezentatywnej dla </a:t>
            </a:r>
            <a:r>
              <a:rPr lang="pl-PL" sz="2000" b="1" dirty="0" smtClean="0">
                <a:solidFill>
                  <a:srgbClr val="35387F"/>
                </a:solidFill>
                <a:latin typeface="+mj-lt"/>
                <a:ea typeface="+mj-ea"/>
                <a:cs typeface="+mj-cs"/>
              </a:rPr>
              <a:t>partii</a:t>
            </a:r>
            <a:endParaRPr lang="pl-PL" sz="2000" b="1" dirty="0">
              <a:solidFill>
                <a:srgbClr val="35387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Obraz 5" descr="Obraz zawierający pojemnik towarowy, pojemnik transportowy, pojemnik, Transport towarowy&#10;&#10;Opis wygenerowany automatycznie">
            <a:extLst>
              <a:ext uri="{FF2B5EF4-FFF2-40B4-BE49-F238E27FC236}">
                <a16:creationId xmlns:a16="http://schemas.microsoft.com/office/drawing/2014/main" xmlns="" id="{B7C10AC9-1F93-4F39-8CF9-53EACC0C60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56" y="2605643"/>
            <a:ext cx="2064908" cy="1934380"/>
          </a:xfrm>
          <a:prstGeom prst="rect">
            <a:avLst/>
          </a:prstGeom>
        </p:spPr>
      </p:pic>
      <p:pic>
        <p:nvPicPr>
          <p:cNvPr id="7" name="Obraz 6" descr="Obraz zawierający napój bezalkoholowy, Sklep spożywczy, supermarket, Magazyn żywnościowy&#10;&#10;Opis wygenerowany automatycznie">
            <a:extLst>
              <a:ext uri="{FF2B5EF4-FFF2-40B4-BE49-F238E27FC236}">
                <a16:creationId xmlns:a16="http://schemas.microsoft.com/office/drawing/2014/main" xmlns="" id="{6B4B125F-ED57-DC68-AD1C-B8F46AC836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5" y="5192181"/>
            <a:ext cx="2394472" cy="1513665"/>
          </a:xfrm>
          <a:prstGeom prst="rect">
            <a:avLst/>
          </a:prstGeom>
        </p:spPr>
      </p:pic>
      <p:pic>
        <p:nvPicPr>
          <p:cNvPr id="9" name="Obraz 8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E63FA215-8760-5F94-22DD-E937D0E0FB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612" y="5263875"/>
            <a:ext cx="298863" cy="742828"/>
          </a:xfrm>
          <a:prstGeom prst="rect">
            <a:avLst/>
          </a:prstGeom>
        </p:spPr>
      </p:pic>
      <p:pic>
        <p:nvPicPr>
          <p:cNvPr id="10" name="Obraz 9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5D7D35B9-B38D-057D-A2D1-987DE639AA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250" y="2738442"/>
            <a:ext cx="375711" cy="466926"/>
          </a:xfrm>
          <a:prstGeom prst="rect">
            <a:avLst/>
          </a:prstGeom>
        </p:spPr>
      </p:pic>
      <p:pic>
        <p:nvPicPr>
          <p:cNvPr id="11" name="Obraz 10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F3F6BC19-A2EE-CC76-EDDA-EA73CF448C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09" y="5487865"/>
            <a:ext cx="298863" cy="742828"/>
          </a:xfrm>
          <a:prstGeom prst="rect">
            <a:avLst/>
          </a:prstGeom>
        </p:spPr>
      </p:pic>
      <p:pic>
        <p:nvPicPr>
          <p:cNvPr id="12" name="Obraz 11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33836D5D-DC07-5346-88AE-A5ACF87867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006" y="5711856"/>
            <a:ext cx="298863" cy="742828"/>
          </a:xfrm>
          <a:prstGeom prst="rect">
            <a:avLst/>
          </a:prstGeom>
        </p:spPr>
      </p:pic>
      <p:pic>
        <p:nvPicPr>
          <p:cNvPr id="13" name="Obraz 12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0DEA5507-95F5-DF72-F34B-F1778A3EA4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203" y="5935846"/>
            <a:ext cx="298863" cy="742828"/>
          </a:xfrm>
          <a:prstGeom prst="rect">
            <a:avLst/>
          </a:prstGeom>
        </p:spPr>
      </p:pic>
      <p:pic>
        <p:nvPicPr>
          <p:cNvPr id="14" name="Obraz 13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8E672968-4CCF-4F06-34C3-260AA6ABB2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399" y="6159837"/>
            <a:ext cx="298863" cy="742828"/>
          </a:xfrm>
          <a:prstGeom prst="rect">
            <a:avLst/>
          </a:prstGeom>
        </p:spPr>
      </p:pic>
      <p:pic>
        <p:nvPicPr>
          <p:cNvPr id="15" name="Obraz 14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2A1C318B-70B6-C603-97DE-0AD9B86F3D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654" y="5210557"/>
            <a:ext cx="298863" cy="742828"/>
          </a:xfrm>
          <a:prstGeom prst="rect">
            <a:avLst/>
          </a:prstGeom>
        </p:spPr>
      </p:pic>
      <p:pic>
        <p:nvPicPr>
          <p:cNvPr id="16" name="Obraz 15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8A4F705C-1442-9FA6-4E48-505BEEA9DD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851" y="5434547"/>
            <a:ext cx="298863" cy="742828"/>
          </a:xfrm>
          <a:prstGeom prst="rect">
            <a:avLst/>
          </a:prstGeom>
        </p:spPr>
      </p:pic>
      <p:pic>
        <p:nvPicPr>
          <p:cNvPr id="17" name="Obraz 16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AE04EEFA-0668-1ED0-3FEB-25EEA78AD6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658538"/>
            <a:ext cx="298863" cy="742828"/>
          </a:xfrm>
          <a:prstGeom prst="rect">
            <a:avLst/>
          </a:prstGeom>
        </p:spPr>
      </p:pic>
      <p:pic>
        <p:nvPicPr>
          <p:cNvPr id="18" name="Obraz 17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B2C4681E-2409-24DB-1578-05279586A8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244" y="5882528"/>
            <a:ext cx="298863" cy="742828"/>
          </a:xfrm>
          <a:prstGeom prst="rect">
            <a:avLst/>
          </a:prstGeom>
        </p:spPr>
      </p:pic>
      <p:pic>
        <p:nvPicPr>
          <p:cNvPr id="19" name="Obraz 18" descr="Obraz zawierający tekst, jedzenie, danie&#10;&#10;Opis wygenerowany automatycznie">
            <a:extLst>
              <a:ext uri="{FF2B5EF4-FFF2-40B4-BE49-F238E27FC236}">
                <a16:creationId xmlns:a16="http://schemas.microsoft.com/office/drawing/2014/main" xmlns="" id="{D680B969-D40B-D352-3539-D4CFBF46A6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441" y="6106518"/>
            <a:ext cx="298863" cy="742828"/>
          </a:xfrm>
          <a:prstGeom prst="rect">
            <a:avLst/>
          </a:prstGeom>
        </p:spPr>
      </p:pic>
      <p:pic>
        <p:nvPicPr>
          <p:cNvPr id="20" name="Obraz 19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95F33B1B-BFDF-C547-B6C4-1B3CAE60E1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447" y="2962433"/>
            <a:ext cx="375711" cy="466926"/>
          </a:xfrm>
          <a:prstGeom prst="rect">
            <a:avLst/>
          </a:prstGeom>
        </p:spPr>
      </p:pic>
      <p:pic>
        <p:nvPicPr>
          <p:cNvPr id="21" name="Obraz 20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99DA1E51-C9AC-6914-5754-37469E6EE6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44" y="3186423"/>
            <a:ext cx="375711" cy="466926"/>
          </a:xfrm>
          <a:prstGeom prst="rect">
            <a:avLst/>
          </a:prstGeom>
        </p:spPr>
      </p:pic>
      <p:pic>
        <p:nvPicPr>
          <p:cNvPr id="22" name="Obraz 21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B2AE90F0-BE28-F1BD-2050-5179BA30D3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41" y="3410414"/>
            <a:ext cx="375711" cy="466926"/>
          </a:xfrm>
          <a:prstGeom prst="rect">
            <a:avLst/>
          </a:prstGeom>
        </p:spPr>
      </p:pic>
      <p:pic>
        <p:nvPicPr>
          <p:cNvPr id="23" name="Obraz 22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2B45FEAB-4131-80ED-DF89-3F016275D8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038" y="3634404"/>
            <a:ext cx="375711" cy="466926"/>
          </a:xfrm>
          <a:prstGeom prst="rect">
            <a:avLst/>
          </a:prstGeom>
        </p:spPr>
      </p:pic>
      <p:pic>
        <p:nvPicPr>
          <p:cNvPr id="24" name="Obraz 23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91A5EA99-ADC5-D051-C1B4-075002CEE9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355" y="2757388"/>
            <a:ext cx="375711" cy="466926"/>
          </a:xfrm>
          <a:prstGeom prst="rect">
            <a:avLst/>
          </a:prstGeom>
        </p:spPr>
      </p:pic>
      <p:pic>
        <p:nvPicPr>
          <p:cNvPr id="25" name="Obraz 24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D420291A-8007-D901-0C53-E1F03D07C6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552" y="2981378"/>
            <a:ext cx="375711" cy="466926"/>
          </a:xfrm>
          <a:prstGeom prst="rect">
            <a:avLst/>
          </a:prstGeom>
        </p:spPr>
      </p:pic>
      <p:pic>
        <p:nvPicPr>
          <p:cNvPr id="26" name="Obraz 25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EF95E2ED-BA4B-7EB0-A1FE-3F0CC9900F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749" y="3205368"/>
            <a:ext cx="375711" cy="466926"/>
          </a:xfrm>
          <a:prstGeom prst="rect">
            <a:avLst/>
          </a:prstGeom>
        </p:spPr>
      </p:pic>
      <p:pic>
        <p:nvPicPr>
          <p:cNvPr id="27" name="Obraz 26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F7318661-5FE4-6949-1195-89B75D833F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946" y="3429359"/>
            <a:ext cx="375711" cy="466926"/>
          </a:xfrm>
          <a:prstGeom prst="rect">
            <a:avLst/>
          </a:prstGeom>
        </p:spPr>
      </p:pic>
      <p:pic>
        <p:nvPicPr>
          <p:cNvPr id="28" name="Obraz 27" descr="Obraz zawierający nasiono, Zboża, Orzechy i nasiona, Pełnoziarnisty&#10;&#10;Opis wygenerowany automatycznie">
            <a:extLst>
              <a:ext uri="{FF2B5EF4-FFF2-40B4-BE49-F238E27FC236}">
                <a16:creationId xmlns:a16="http://schemas.microsoft.com/office/drawing/2014/main" xmlns="" id="{6A393422-E5F4-55FA-DD46-886BF57556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43" y="3653349"/>
            <a:ext cx="375711" cy="466926"/>
          </a:xfrm>
          <a:prstGeom prst="rect">
            <a:avLst/>
          </a:prstGeom>
        </p:spPr>
      </p:pic>
      <p:pic>
        <p:nvPicPr>
          <p:cNvPr id="29" name="Obraz 28" descr="Obraz zawierający w pomieszczeniu, jedzenie, odzież&#10;&#10;Opis wygenerowany automatycznie">
            <a:extLst>
              <a:ext uri="{FF2B5EF4-FFF2-40B4-BE49-F238E27FC236}">
                <a16:creationId xmlns:a16="http://schemas.microsoft.com/office/drawing/2014/main" xmlns="" id="{5F794DEC-D622-B81B-CC46-5010F5F719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398" y="3907549"/>
            <a:ext cx="708333" cy="1153010"/>
          </a:xfrm>
          <a:prstGeom prst="rect">
            <a:avLst/>
          </a:prstGeom>
        </p:spPr>
      </p:pic>
      <p:pic>
        <p:nvPicPr>
          <p:cNvPr id="30" name="Obraz 29" descr="Obraz zawierający tekst&#10;&#10;Opis wygenerowany automatycznie">
            <a:extLst>
              <a:ext uri="{FF2B5EF4-FFF2-40B4-BE49-F238E27FC236}">
                <a16:creationId xmlns:a16="http://schemas.microsoft.com/office/drawing/2014/main" xmlns="" id="{BE077346-30B1-DDE6-F5C0-D681AB20ED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6936" y="3921107"/>
            <a:ext cx="211686" cy="1082692"/>
          </a:xfrm>
          <a:prstGeom prst="rect">
            <a:avLst/>
          </a:prstGeom>
        </p:spPr>
      </p:pic>
      <p:pic>
        <p:nvPicPr>
          <p:cNvPr id="31" name="Obraz 30" descr="Obraz zawierający maszyna, Urządzenie domowe, elektronika, w pomieszczeniu&#10;&#10;Opis wygenerowany automatycznie">
            <a:extLst>
              <a:ext uri="{FF2B5EF4-FFF2-40B4-BE49-F238E27FC236}">
                <a16:creationId xmlns:a16="http://schemas.microsoft.com/office/drawing/2014/main" xmlns="" id="{D293B5EA-CCE0-0D04-DDCB-7D751B059A3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584" y="3612118"/>
            <a:ext cx="1943114" cy="1855810"/>
          </a:xfrm>
          <a:prstGeom prst="rect">
            <a:avLst/>
          </a:prstGeom>
        </p:spPr>
      </p:pic>
      <p:sp>
        <p:nvSpPr>
          <p:cNvPr id="32" name="pole tekstowe 31">
            <a:extLst>
              <a:ext uri="{FF2B5EF4-FFF2-40B4-BE49-F238E27FC236}">
                <a16:creationId xmlns:a16="http://schemas.microsoft.com/office/drawing/2014/main" xmlns="" id="{FE2E30A4-53A1-58C5-D16E-6D7A16E5FF31}"/>
              </a:ext>
            </a:extLst>
          </p:cNvPr>
          <p:cNvSpPr txBox="1"/>
          <p:nvPr/>
        </p:nvSpPr>
        <p:spPr>
          <a:xfrm>
            <a:off x="1548640" y="4250760"/>
            <a:ext cx="2414033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50 ton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xmlns="" id="{B22AFF31-10BD-E808-BB7B-0DCD2E26B008}"/>
              </a:ext>
            </a:extLst>
          </p:cNvPr>
          <p:cNvSpPr txBox="1"/>
          <p:nvPr/>
        </p:nvSpPr>
        <p:spPr>
          <a:xfrm>
            <a:off x="1158571" y="6834512"/>
            <a:ext cx="923677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100 kg</a:t>
            </a: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xmlns="" id="{AAC86348-8622-C19A-BABA-DD5681B69489}"/>
              </a:ext>
            </a:extLst>
          </p:cNvPr>
          <p:cNvSpPr txBox="1"/>
          <p:nvPr/>
        </p:nvSpPr>
        <p:spPr>
          <a:xfrm>
            <a:off x="3577924" y="4255014"/>
            <a:ext cx="1335933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n x 100 g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xmlns="" id="{B0A0FBE0-3CE8-F7BD-B764-094941983CB6}"/>
              </a:ext>
            </a:extLst>
          </p:cNvPr>
          <p:cNvSpPr txBox="1"/>
          <p:nvPr/>
        </p:nvSpPr>
        <p:spPr>
          <a:xfrm>
            <a:off x="3580918" y="6834512"/>
            <a:ext cx="1620972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10 x 400 g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xmlns="" id="{9CEAC60A-AF03-54B8-E7DB-35387A58A3C0}"/>
              </a:ext>
            </a:extLst>
          </p:cNvPr>
          <p:cNvSpPr txBox="1"/>
          <p:nvPr/>
        </p:nvSpPr>
        <p:spPr>
          <a:xfrm>
            <a:off x="6346888" y="5201543"/>
            <a:ext cx="1162928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1-10 kg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xmlns="" id="{A1657194-E296-0696-734F-7FDFCBFEC5F8}"/>
              </a:ext>
            </a:extLst>
          </p:cNvPr>
          <p:cNvSpPr txBox="1"/>
          <p:nvPr/>
        </p:nvSpPr>
        <p:spPr>
          <a:xfrm>
            <a:off x="7415313" y="5160947"/>
            <a:ext cx="810913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2 g</a:t>
            </a:r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xmlns="" id="{9CD6CBBE-2012-A5C5-1D7E-EC4EE15FF851}"/>
              </a:ext>
            </a:extLst>
          </p:cNvPr>
          <p:cNvSpPr txBox="1"/>
          <p:nvPr/>
        </p:nvSpPr>
        <p:spPr>
          <a:xfrm>
            <a:off x="8775363" y="5489466"/>
            <a:ext cx="1548016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1 mg próbki</a:t>
            </a: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xmlns="" id="{085D7100-8D30-E496-4033-AFB1320FBCB7}"/>
              </a:ext>
            </a:extLst>
          </p:cNvPr>
          <p:cNvSpPr txBox="1"/>
          <p:nvPr/>
        </p:nvSpPr>
        <p:spPr>
          <a:xfrm>
            <a:off x="526156" y="4534140"/>
            <a:ext cx="2414033" cy="733500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0,5 g zanieczyszczenia</a:t>
            </a:r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xmlns="" id="{989E09A4-CEF9-B0A1-5E7A-6617C73AD394}"/>
              </a:ext>
            </a:extLst>
          </p:cNvPr>
          <p:cNvSpPr txBox="1"/>
          <p:nvPr/>
        </p:nvSpPr>
        <p:spPr>
          <a:xfrm>
            <a:off x="7722170" y="6012085"/>
            <a:ext cx="2710506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35387F"/>
                </a:solidFill>
              </a:rPr>
              <a:t>10 </a:t>
            </a:r>
            <a:r>
              <a:rPr lang="pl-PL" sz="2000" b="1" dirty="0" err="1">
                <a:solidFill>
                  <a:srgbClr val="35387F"/>
                </a:solidFill>
              </a:rPr>
              <a:t>pg</a:t>
            </a:r>
            <a:r>
              <a:rPr lang="pl-PL" sz="2000" b="1" dirty="0">
                <a:solidFill>
                  <a:srgbClr val="35387F"/>
                </a:solidFill>
              </a:rPr>
              <a:t> zanieczyszczenia</a:t>
            </a:r>
          </a:p>
        </p:txBody>
      </p:sp>
      <p:sp>
        <p:nvSpPr>
          <p:cNvPr id="41" name="Strzałka: w prawo 40">
            <a:extLst>
              <a:ext uri="{FF2B5EF4-FFF2-40B4-BE49-F238E27FC236}">
                <a16:creationId xmlns:a16="http://schemas.microsoft.com/office/drawing/2014/main" xmlns="" id="{627D0364-30BD-13A5-0C60-FD039A793C87}"/>
              </a:ext>
            </a:extLst>
          </p:cNvPr>
          <p:cNvSpPr/>
          <p:nvPr/>
        </p:nvSpPr>
        <p:spPr>
          <a:xfrm>
            <a:off x="4985305" y="4255015"/>
            <a:ext cx="1112331" cy="82635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05" tIns="58403" rIns="116805" bIns="58403" rtlCol="0" anchor="ctr"/>
          <a:lstStyle/>
          <a:p>
            <a:pPr algn="ctr"/>
            <a:endParaRPr lang="pl-PL"/>
          </a:p>
        </p:txBody>
      </p:sp>
      <p:sp>
        <p:nvSpPr>
          <p:cNvPr id="43" name="pole tekstowe 42">
            <a:extLst>
              <a:ext uri="{FF2B5EF4-FFF2-40B4-BE49-F238E27FC236}">
                <a16:creationId xmlns:a16="http://schemas.microsoft.com/office/drawing/2014/main" xmlns="" id="{EB5BC3BC-D9F6-9718-9B20-F373E7C467EA}"/>
              </a:ext>
            </a:extLst>
          </p:cNvPr>
          <p:cNvSpPr txBox="1"/>
          <p:nvPr/>
        </p:nvSpPr>
        <p:spPr>
          <a:xfrm>
            <a:off x="4722726" y="3365818"/>
            <a:ext cx="1847316" cy="733500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pPr algn="ctr"/>
            <a:r>
              <a:rPr lang="pl-PL" sz="2000" b="1" dirty="0">
                <a:solidFill>
                  <a:srgbClr val="00B050"/>
                </a:solidFill>
              </a:rPr>
              <a:t>Mielenie</a:t>
            </a:r>
          </a:p>
          <a:p>
            <a:pPr algn="ctr"/>
            <a:r>
              <a:rPr lang="pl-PL" sz="2000" b="1" dirty="0">
                <a:solidFill>
                  <a:srgbClr val="00B050"/>
                </a:solidFill>
              </a:rPr>
              <a:t>homogenizacja</a:t>
            </a:r>
          </a:p>
        </p:txBody>
      </p:sp>
      <p:sp>
        <p:nvSpPr>
          <p:cNvPr id="44" name="Strzałka: w prawo 43">
            <a:extLst>
              <a:ext uri="{FF2B5EF4-FFF2-40B4-BE49-F238E27FC236}">
                <a16:creationId xmlns:a16="http://schemas.microsoft.com/office/drawing/2014/main" xmlns="" id="{69DE75D6-1595-917B-1BB5-0C943A5086BE}"/>
              </a:ext>
            </a:extLst>
          </p:cNvPr>
          <p:cNvSpPr/>
          <p:nvPr/>
        </p:nvSpPr>
        <p:spPr>
          <a:xfrm>
            <a:off x="2798849" y="4264511"/>
            <a:ext cx="616589" cy="446261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05" tIns="58403" rIns="116805" bIns="58403" rtlCol="0" anchor="ctr"/>
          <a:lstStyle/>
          <a:p>
            <a:pPr algn="ctr"/>
            <a:endParaRPr lang="pl-PL"/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xmlns="" id="{B3529E75-EDD8-CA71-2824-4D4C095B2092}"/>
              </a:ext>
            </a:extLst>
          </p:cNvPr>
          <p:cNvSpPr txBox="1"/>
          <p:nvPr/>
        </p:nvSpPr>
        <p:spPr>
          <a:xfrm rot="16200000">
            <a:off x="6300173" y="3109542"/>
            <a:ext cx="2194280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pPr algn="ctr"/>
            <a:r>
              <a:rPr lang="pl-PL" sz="2000" b="1" dirty="0">
                <a:solidFill>
                  <a:srgbClr val="00B050"/>
                </a:solidFill>
              </a:rPr>
              <a:t>Przygotowanie</a:t>
            </a:r>
          </a:p>
        </p:txBody>
      </p:sp>
      <p:sp>
        <p:nvSpPr>
          <p:cNvPr id="46" name="Strzałka: w prawo 45">
            <a:extLst>
              <a:ext uri="{FF2B5EF4-FFF2-40B4-BE49-F238E27FC236}">
                <a16:creationId xmlns:a16="http://schemas.microsoft.com/office/drawing/2014/main" xmlns="" id="{FD4E251C-2861-2C95-9035-DFEB82A7F3D9}"/>
              </a:ext>
            </a:extLst>
          </p:cNvPr>
          <p:cNvSpPr/>
          <p:nvPr/>
        </p:nvSpPr>
        <p:spPr>
          <a:xfrm>
            <a:off x="7232115" y="4363807"/>
            <a:ext cx="424821" cy="271497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05" tIns="58403" rIns="116805" bIns="58403" rtlCol="0" anchor="ctr"/>
          <a:lstStyle/>
          <a:p>
            <a:pPr algn="ctr"/>
            <a:endParaRPr lang="pl-PL"/>
          </a:p>
        </p:txBody>
      </p:sp>
      <p:sp>
        <p:nvSpPr>
          <p:cNvPr id="48" name="Strzałka: w prawo 47">
            <a:extLst>
              <a:ext uri="{FF2B5EF4-FFF2-40B4-BE49-F238E27FC236}">
                <a16:creationId xmlns:a16="http://schemas.microsoft.com/office/drawing/2014/main" xmlns="" id="{534A4571-1946-DF0A-9F1D-613F3C770B85}"/>
              </a:ext>
            </a:extLst>
          </p:cNvPr>
          <p:cNvSpPr/>
          <p:nvPr/>
        </p:nvSpPr>
        <p:spPr>
          <a:xfrm>
            <a:off x="7918192" y="4360508"/>
            <a:ext cx="424821" cy="271497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05" tIns="58403" rIns="116805" bIns="58403" rtlCol="0" anchor="ctr"/>
          <a:lstStyle/>
          <a:p>
            <a:pPr algn="ctr"/>
            <a:endParaRPr lang="pl-PL"/>
          </a:p>
        </p:txBody>
      </p:sp>
      <p:sp>
        <p:nvSpPr>
          <p:cNvPr id="49" name="pole tekstowe 48">
            <a:extLst>
              <a:ext uri="{FF2B5EF4-FFF2-40B4-BE49-F238E27FC236}">
                <a16:creationId xmlns:a16="http://schemas.microsoft.com/office/drawing/2014/main" xmlns="" id="{F25C55C6-596B-5483-7757-B788D349752C}"/>
              </a:ext>
            </a:extLst>
          </p:cNvPr>
          <p:cNvSpPr txBox="1"/>
          <p:nvPr/>
        </p:nvSpPr>
        <p:spPr>
          <a:xfrm>
            <a:off x="2196820" y="3839905"/>
            <a:ext cx="1745672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pPr algn="ctr"/>
            <a:r>
              <a:rPr lang="pl-PL" sz="2000" b="1" dirty="0">
                <a:solidFill>
                  <a:srgbClr val="FF66FF"/>
                </a:solidFill>
              </a:rPr>
              <a:t>Pobranie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xmlns="" id="{F4D647AC-7F9D-B815-469B-1CA65F160B8F}"/>
              </a:ext>
            </a:extLst>
          </p:cNvPr>
          <p:cNvSpPr txBox="1"/>
          <p:nvPr/>
        </p:nvSpPr>
        <p:spPr>
          <a:xfrm rot="16200000">
            <a:off x="7360487" y="3498303"/>
            <a:ext cx="1478517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pPr algn="ctr"/>
            <a:r>
              <a:rPr lang="pl-PL" sz="2000" b="1" dirty="0">
                <a:solidFill>
                  <a:srgbClr val="00B050"/>
                </a:solidFill>
              </a:rPr>
              <a:t>Analiza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xmlns="" id="{7AD1A8B9-7AC5-DBD1-66C7-477063CCB6B1}"/>
              </a:ext>
            </a:extLst>
          </p:cNvPr>
          <p:cNvSpPr txBox="1"/>
          <p:nvPr/>
        </p:nvSpPr>
        <p:spPr>
          <a:xfrm>
            <a:off x="871146" y="2043947"/>
            <a:ext cx="1045989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00B0F0"/>
                </a:solidFill>
              </a:rPr>
              <a:t>PARTIA</a:t>
            </a:r>
          </a:p>
        </p:txBody>
      </p:sp>
      <p:sp>
        <p:nvSpPr>
          <p:cNvPr id="52" name="pole tekstowe 51">
            <a:extLst>
              <a:ext uri="{FF2B5EF4-FFF2-40B4-BE49-F238E27FC236}">
                <a16:creationId xmlns:a16="http://schemas.microsoft.com/office/drawing/2014/main" xmlns="" id="{EAB62659-4D62-09C5-D833-9784BEFF6846}"/>
              </a:ext>
            </a:extLst>
          </p:cNvPr>
          <p:cNvSpPr txBox="1"/>
          <p:nvPr/>
        </p:nvSpPr>
        <p:spPr>
          <a:xfrm>
            <a:off x="2544087" y="2043947"/>
            <a:ext cx="2452674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00B0F0"/>
                </a:solidFill>
              </a:rPr>
              <a:t>PRÓBKI PIERWOTNE</a:t>
            </a:r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xmlns="" id="{BA5FCDB2-5626-6E82-E90F-12E012258536}"/>
              </a:ext>
            </a:extLst>
          </p:cNvPr>
          <p:cNvSpPr txBox="1"/>
          <p:nvPr/>
        </p:nvSpPr>
        <p:spPr>
          <a:xfrm>
            <a:off x="4985305" y="2052444"/>
            <a:ext cx="2335232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00B0F0"/>
                </a:solidFill>
              </a:rPr>
              <a:t>PRÓBKA ZBIORCZA</a:t>
            </a:r>
          </a:p>
        </p:txBody>
      </p:sp>
      <p:sp>
        <p:nvSpPr>
          <p:cNvPr id="54" name="pole tekstowe 53">
            <a:extLst>
              <a:ext uri="{FF2B5EF4-FFF2-40B4-BE49-F238E27FC236}">
                <a16:creationId xmlns:a16="http://schemas.microsoft.com/office/drawing/2014/main" xmlns="" id="{2C738D0B-C914-E000-D3CD-4BEF38F3FF9D}"/>
              </a:ext>
            </a:extLst>
          </p:cNvPr>
          <p:cNvSpPr txBox="1"/>
          <p:nvPr/>
        </p:nvSpPr>
        <p:spPr>
          <a:xfrm>
            <a:off x="7397313" y="2039907"/>
            <a:ext cx="3119552" cy="425723"/>
          </a:xfrm>
          <a:prstGeom prst="rect">
            <a:avLst/>
          </a:prstGeom>
          <a:noFill/>
        </p:spPr>
        <p:txBody>
          <a:bodyPr wrap="square" lIns="116805" tIns="58403" rIns="116805" bIns="58403" rtlCol="0">
            <a:spAutoFit/>
          </a:bodyPr>
          <a:lstStyle/>
          <a:p>
            <a:r>
              <a:rPr lang="pl-PL" sz="2000" b="1" dirty="0">
                <a:solidFill>
                  <a:srgbClr val="00B0F0"/>
                </a:solidFill>
              </a:rPr>
              <a:t>PRÓBKA LABORATORYJNA</a:t>
            </a:r>
          </a:p>
        </p:txBody>
      </p:sp>
      <p:cxnSp>
        <p:nvCxnSpPr>
          <p:cNvPr id="56" name="Łącznik prosty ze strzałką 55">
            <a:extLst>
              <a:ext uri="{FF2B5EF4-FFF2-40B4-BE49-F238E27FC236}">
                <a16:creationId xmlns:a16="http://schemas.microsoft.com/office/drawing/2014/main" xmlns="" id="{920038F0-5700-AA79-3864-ED47E8480710}"/>
              </a:ext>
            </a:extLst>
          </p:cNvPr>
          <p:cNvCxnSpPr/>
          <p:nvPr/>
        </p:nvCxnSpPr>
        <p:spPr>
          <a:xfrm>
            <a:off x="6097635" y="2605643"/>
            <a:ext cx="521495" cy="1006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Łącznik prosty ze strzałką 57">
            <a:extLst>
              <a:ext uri="{FF2B5EF4-FFF2-40B4-BE49-F238E27FC236}">
                <a16:creationId xmlns:a16="http://schemas.microsoft.com/office/drawing/2014/main" xmlns="" id="{E64A976C-D32E-05A2-9018-95497C021CBE}"/>
              </a:ext>
            </a:extLst>
          </p:cNvPr>
          <p:cNvCxnSpPr/>
          <p:nvPr/>
        </p:nvCxnSpPr>
        <p:spPr>
          <a:xfrm>
            <a:off x="7773332" y="2487711"/>
            <a:ext cx="0" cy="12423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426" y="611485"/>
            <a:ext cx="8640381" cy="791969"/>
          </a:xfrm>
        </p:spPr>
        <p:txBody>
          <a:bodyPr>
            <a:normAutofit/>
          </a:bodyPr>
          <a:lstStyle/>
          <a:p>
            <a:pPr algn="ctr"/>
            <a:r>
              <a:rPr lang="pl-PL" dirty="0" smtClean="0"/>
              <a:t>Pobranie próbki a miarodajność wyniku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9735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3" grpId="0"/>
      <p:bldP spid="44" grpId="0" animBg="1"/>
      <p:bldP spid="45" grpId="0"/>
      <p:bldP spid="46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3 -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(WE) nr </a:t>
            </a:r>
            <a:r>
              <a:rPr lang="pl-PL" b="1" dirty="0" smtClean="0">
                <a:solidFill>
                  <a:srgbClr val="0070C0"/>
                </a:solidFill>
              </a:rPr>
              <a:t>333/2007</a:t>
            </a:r>
          </a:p>
          <a:p>
            <a:r>
              <a:rPr lang="pl-PL" dirty="0" smtClean="0"/>
              <a:t>Partia oferowana jest w postaci pojedynczych jednostek</a:t>
            </a:r>
          </a:p>
          <a:p>
            <a:r>
              <a:rPr lang="pl-PL" dirty="0" smtClean="0"/>
              <a:t>Próbkę pierwotną należy pobrać należy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pobrać zgodnie z tabelą 4a</a:t>
            </a:r>
            <a:r>
              <a:rPr lang="pl-PL" dirty="0" smtClean="0"/>
              <a:t>, 12,08 kg to około 80 sztuk: 26-100 jednostek </a:t>
            </a:r>
            <a:r>
              <a:rPr lang="pl-PL" dirty="0">
                <a:sym typeface="Wingdings" panose="05000000000000000000" pitchFamily="2" charset="2"/>
              </a:rPr>
              <a:t> </a:t>
            </a:r>
            <a:r>
              <a:rPr lang="pl-PL" dirty="0" smtClean="0">
                <a:sym typeface="Wingdings" panose="05000000000000000000" pitchFamily="2" charset="2"/>
              </a:rPr>
              <a:t>około 5% lub co </a:t>
            </a:r>
            <a:r>
              <a:rPr lang="pl-PL" dirty="0">
                <a:sym typeface="Wingdings" panose="05000000000000000000" pitchFamily="2" charset="2"/>
              </a:rPr>
              <a:t>najmniej </a:t>
            </a:r>
            <a:r>
              <a:rPr lang="pl-PL" dirty="0" smtClean="0">
                <a:sym typeface="Wingdings" panose="05000000000000000000" pitchFamily="2" charset="2"/>
              </a:rPr>
              <a:t>2 opakowania lub jednostki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5% to 4 sztuki czyli około </a:t>
            </a:r>
            <a:r>
              <a:rPr lang="pl-PL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600 g  nie można utworzyć próbki zbiorczej</a:t>
            </a:r>
            <a:br>
              <a:rPr lang="pl-PL" b="1" dirty="0" smtClean="0">
                <a:solidFill>
                  <a:srgbClr val="FF0000"/>
                </a:solidFill>
                <a:sym typeface="Wingdings" panose="05000000000000000000" pitchFamily="2" charset="2"/>
              </a:rPr>
            </a:br>
            <a:r>
              <a:rPr lang="pl-PL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o masie 1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Ponieważ próbka zbiorcza musi ważyć co najmniej 1 kg, to należy </a:t>
            </a:r>
            <a:r>
              <a:rPr lang="pl-PL" b="1" dirty="0" smtClean="0">
                <a:sym typeface="Wingdings" panose="05000000000000000000" pitchFamily="2" charset="2"/>
              </a:rPr>
              <a:t>pobrać 7 sztuk, co daje około 1050 g</a:t>
            </a:r>
          </a:p>
          <a:p>
            <a:pPr marL="0" indent="0">
              <a:buNone/>
            </a:pPr>
            <a:endParaRPr lang="pl-PL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l-PL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Rozwiązanie:</a:t>
            </a:r>
            <a:r>
              <a:rPr lang="pl-PL" dirty="0" smtClean="0">
                <a:sym typeface="Wingdings" panose="05000000000000000000" pitchFamily="2" charset="2"/>
              </a:rPr>
              <a:t> Należy pobrać 7 sztuk kiełbasy myśliwskiej o łącznej masie około 1050 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038" y="1943879"/>
            <a:ext cx="124411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0401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3 -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Podobnie należy postąpić z konserwami</a:t>
            </a:r>
            <a:r>
              <a:rPr lang="pl-PL" dirty="0" smtClean="0"/>
              <a:t>, oczywiście liczona jest masa netto</a:t>
            </a:r>
          </a:p>
          <a:p>
            <a:r>
              <a:rPr lang="pl-PL" dirty="0" smtClean="0"/>
              <a:t>W przypadku konserw należy, również produktów złożonych należy zwrócić, że </a:t>
            </a:r>
            <a:r>
              <a:rPr lang="pl-PL" b="1" dirty="0" smtClean="0">
                <a:solidFill>
                  <a:srgbClr val="FF0000"/>
                </a:solidFill>
              </a:rPr>
              <a:t>masa</a:t>
            </a:r>
            <a:r>
              <a:rPr lang="pl-PL" dirty="0" smtClean="0"/>
              <a:t> </a:t>
            </a:r>
            <a:r>
              <a:rPr lang="pl-PL" b="1" dirty="0" smtClean="0">
                <a:solidFill>
                  <a:srgbClr val="FF0000"/>
                </a:solidFill>
              </a:rPr>
              <a:t>próbki zbiorczej stosuje się do części jadalnej, chyba że w przepisach określono inaczej </a:t>
            </a:r>
            <a:r>
              <a:rPr lang="pl-PL" b="1" dirty="0" smtClean="0"/>
              <a:t>(często!)</a:t>
            </a:r>
          </a:p>
          <a:p>
            <a:r>
              <a:rPr lang="pl-PL" dirty="0" smtClean="0"/>
              <a:t>Jeżeli mamy do czynienia z opakowaniami jednostkowymi zawierającymi jednostki produktu (np. opakowanie parówek zawierające 5 szt.) to za jednostki uznajemy opakowania handlowe, które kupuje konsument. Uwaga ta nie dotyczy opakowań zbiorczych, zawierających opakowania jednostkowe</a:t>
            </a:r>
          </a:p>
          <a:p>
            <a:r>
              <a:rPr lang="pl-PL" dirty="0" smtClean="0"/>
              <a:t>Pobrany produkt powinien zawierać skórkę</a:t>
            </a:r>
            <a:endParaRPr lang="pl-PL" dirty="0" smtClean="0"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170" y="1298012"/>
            <a:ext cx="2579185" cy="119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4423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4 Suplement diety</a:t>
            </a:r>
          </a:p>
          <a:p>
            <a:r>
              <a:rPr lang="pl-PL" dirty="0" smtClean="0"/>
              <a:t>Należy zaproponować sposób postępowania w celu</a:t>
            </a:r>
            <a:br>
              <a:rPr lang="pl-PL" dirty="0" smtClean="0"/>
            </a:br>
            <a:r>
              <a:rPr lang="pl-PL" dirty="0" smtClean="0"/>
              <a:t>pobrania próbki suplementu diety (algi)</a:t>
            </a:r>
            <a:br>
              <a:rPr lang="pl-PL" dirty="0" smtClean="0"/>
            </a:br>
            <a:r>
              <a:rPr lang="pl-PL" dirty="0" smtClean="0"/>
              <a:t>chlorella ze </a:t>
            </a:r>
            <a:r>
              <a:rPr lang="pl-PL" dirty="0" err="1" smtClean="0"/>
              <a:t>spiruliną</a:t>
            </a:r>
            <a:r>
              <a:rPr lang="pl-PL" dirty="0" smtClean="0"/>
              <a:t> w tabletkach.</a:t>
            </a:r>
          </a:p>
          <a:p>
            <a:r>
              <a:rPr lang="pl-PL" dirty="0" smtClean="0"/>
              <a:t>Badanie w kierunku metali i WWA</a:t>
            </a:r>
          </a:p>
          <a:p>
            <a:r>
              <a:rPr lang="pl-PL" dirty="0" smtClean="0"/>
              <a:t>Masa kapsułki wynosi 0,5 g, opakowanie zawiera 240 tabletek.</a:t>
            </a:r>
          </a:p>
          <a:p>
            <a:r>
              <a:rPr lang="pl-PL" dirty="0" smtClean="0"/>
              <a:t>Próbkę należy pobrać w drogerii, w której znajduje się</a:t>
            </a:r>
            <a:br>
              <a:rPr lang="pl-PL" dirty="0" smtClean="0"/>
            </a:br>
            <a:r>
              <a:rPr lang="pl-PL" dirty="0" smtClean="0"/>
              <a:t>260 opakowań produktu</a:t>
            </a:r>
          </a:p>
          <a:p>
            <a:r>
              <a:rPr lang="pl-PL" dirty="0" smtClean="0"/>
              <a:t>Cena opakowania 48,99 zł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739" y="1594755"/>
            <a:ext cx="1563705" cy="291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736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4 -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Należy zastosować wymagania rozporządzenia (WE) nr </a:t>
            </a:r>
            <a:r>
              <a:rPr lang="pl-PL" b="1" dirty="0" smtClean="0">
                <a:solidFill>
                  <a:srgbClr val="0070C0"/>
                </a:solidFill>
              </a:rPr>
              <a:t>333/2007</a:t>
            </a:r>
          </a:p>
          <a:p>
            <a:r>
              <a:rPr lang="pl-PL" dirty="0" smtClean="0"/>
              <a:t>Partia oferowana jest w postaci opakowań jednostkowych</a:t>
            </a:r>
          </a:p>
          <a:p>
            <a:r>
              <a:rPr lang="pl-PL" dirty="0" smtClean="0"/>
              <a:t>Próbkę pierwotną należy pobrać należy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pobrać zgodnie z tabelą 4b.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4 x ½ opakowania x 120 g = 240 g</a:t>
            </a:r>
            <a:endParaRPr lang="pl-PL" b="1" dirty="0">
              <a:solidFill>
                <a:srgbClr val="0070C0"/>
              </a:solidFill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38" y="3779837"/>
            <a:ext cx="5810174" cy="252028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056" y="1763613"/>
            <a:ext cx="533098" cy="99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733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4 -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Wymaganie masy próbki pierwotnej i zbiorczej jest spełnione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r>
              <a:rPr lang="pl-PL" dirty="0" smtClean="0"/>
              <a:t>Uszkodzone opakowanie nie stanowi wartości handlowej</a:t>
            </a:r>
          </a:p>
          <a:p>
            <a:r>
              <a:rPr lang="pl-PL" dirty="0" smtClean="0"/>
              <a:t>1) Można pobrać 4 opakowania produktu, wartość próbki nie jest znaczna</a:t>
            </a:r>
          </a:p>
          <a:p>
            <a:r>
              <a:rPr lang="pl-PL" dirty="0" smtClean="0"/>
              <a:t>2) Należy zwrócić uwagę, że opakowanie jednostkowe ma masę znacząco większą niż określona w rozporządzeniu 120 g &gt;&gt; 35 g, a produkt charakteryzuje się dobrą homogennością można zatem odstąpić od pobrania 4 opakowań </a:t>
            </a:r>
            <a:r>
              <a:rPr lang="pl-PL" dirty="0" smtClean="0">
                <a:sym typeface="Wingdings" pitchFamily="2" charset="2"/>
              </a:rPr>
              <a:t> </a:t>
            </a:r>
            <a:r>
              <a:rPr lang="pl-PL" dirty="0" smtClean="0"/>
              <a:t>należy pobrać</a:t>
            </a:r>
            <a:br>
              <a:rPr lang="pl-PL" dirty="0" smtClean="0"/>
            </a:br>
            <a:r>
              <a:rPr lang="pl-PL" dirty="0" smtClean="0"/>
              <a:t>2 opakowania, co pozwala na utworzenie próbki zbiorczej z „czterech połówek”</a:t>
            </a:r>
          </a:p>
          <a:p>
            <a:r>
              <a:rPr lang="pl-PL" b="1" dirty="0">
                <a:solidFill>
                  <a:srgbClr val="FFC000"/>
                </a:solidFill>
                <a:sym typeface="Wingdings" panose="05000000000000000000" pitchFamily="2" charset="2"/>
              </a:rPr>
              <a:t>Rozwiązanie:</a:t>
            </a:r>
            <a:r>
              <a:rPr lang="pl-PL" dirty="0">
                <a:sym typeface="Wingdings" panose="05000000000000000000" pitchFamily="2" charset="2"/>
              </a:rPr>
              <a:t> Należy pobrać 2 lub 4 opakowania jednostkowe </a:t>
            </a:r>
            <a:r>
              <a:rPr lang="pl-PL" dirty="0" smtClean="0">
                <a:sym typeface="Wingdings" panose="05000000000000000000" pitchFamily="2" charset="2"/>
              </a:rPr>
              <a:t>produktu</a:t>
            </a:r>
            <a:endParaRPr lang="pl-PL" dirty="0" smtClean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570" y="2843733"/>
            <a:ext cx="5240868" cy="129592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056" y="1763613"/>
            <a:ext cx="533098" cy="99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8856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4 -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dirty="0" smtClean="0"/>
              <a:t>Rozporządzenie (WE) nr 333/2007 odnosi się wyłącznie do tabletek/kapsułek</a:t>
            </a:r>
          </a:p>
          <a:p>
            <a:r>
              <a:rPr lang="pl-PL" dirty="0" smtClean="0"/>
              <a:t>Dla suplementów w postaci płynnej lub innej można zastosować jako metodę alternatywną – metodę opisaną w rozporządzeniu Komisji (UE) 2023/2782</a:t>
            </a:r>
          </a:p>
          <a:p>
            <a:r>
              <a:rPr lang="pl-PL" dirty="0" smtClean="0"/>
              <a:t>Dodatkowo w rozporządzeniu Komisji (UE) 2023/2782 zawarto informację, dotyczącą liczby kapsułek, można zastosować ją jako wskazówkę do odstąpienia od pobrania</a:t>
            </a:r>
            <a:br>
              <a:rPr lang="pl-PL" dirty="0" smtClean="0"/>
            </a:br>
            <a:r>
              <a:rPr lang="pl-PL" dirty="0" smtClean="0"/>
              <a:t>4 opakowań, tu każde opakowanie zawiera 240 tabletek.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r>
              <a:rPr lang="pl-PL" dirty="0" smtClean="0"/>
              <a:t>Mała wielkość partii (np. mała apteka – 5 sztuk) to również uzasadnienie dla pobrania mniejszej liczby próbek pierwotnych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056" y="1763613"/>
            <a:ext cx="533098" cy="994433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586" y="4715941"/>
            <a:ext cx="5183695" cy="110534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632728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Herbata</a:t>
            </a:r>
          </a:p>
          <a:p>
            <a:r>
              <a:rPr lang="pl-PL" dirty="0" smtClean="0"/>
              <a:t>Należy zaproponować sposób postępowania w celu pobrania</a:t>
            </a:r>
            <a:br>
              <a:rPr lang="pl-PL" dirty="0" smtClean="0"/>
            </a:br>
            <a:r>
              <a:rPr lang="pl-PL" dirty="0" smtClean="0"/>
              <a:t>próbki herbaty w celu badania na zawartość</a:t>
            </a:r>
            <a:br>
              <a:rPr lang="pl-PL" dirty="0" smtClean="0"/>
            </a:br>
            <a:r>
              <a:rPr lang="pl-PL" dirty="0" smtClean="0"/>
              <a:t>alkaloidów </a:t>
            </a:r>
            <a:r>
              <a:rPr lang="pl-PL" dirty="0" err="1" smtClean="0"/>
              <a:t>pirolizydynowych</a:t>
            </a:r>
            <a:r>
              <a:rPr lang="pl-PL" dirty="0" smtClean="0"/>
              <a:t> oraz nadchloranów</a:t>
            </a:r>
          </a:p>
          <a:p>
            <a:r>
              <a:rPr lang="pl-PL" dirty="0" smtClean="0"/>
              <a:t>Pobranie próbki nastąpi w zakładzie konfekcjonowania</a:t>
            </a:r>
            <a:br>
              <a:rPr lang="pl-PL" dirty="0" smtClean="0"/>
            </a:br>
            <a:r>
              <a:rPr lang="pl-PL" dirty="0" smtClean="0"/>
              <a:t>wielkość partii wynosi 2000 opakowań po 135 g.</a:t>
            </a:r>
          </a:p>
          <a:p>
            <a:r>
              <a:rPr lang="pl-PL" dirty="0" smtClean="0"/>
              <a:t>Herbata jest </a:t>
            </a:r>
            <a:r>
              <a:rPr lang="pl-PL" dirty="0" err="1" smtClean="0"/>
              <a:t>torebkowana</a:t>
            </a:r>
            <a:r>
              <a:rPr lang="pl-PL" dirty="0" smtClean="0"/>
              <a:t> (90 torebek a 1,5 g)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351" y="1722807"/>
            <a:ext cx="1818166" cy="180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8769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W celu pobrania próbki w kierunku nadchloranów należy zastosować wymagania</a:t>
            </a:r>
            <a:br>
              <a:rPr lang="pl-PL" dirty="0" smtClean="0"/>
            </a:br>
            <a:r>
              <a:rPr lang="pl-PL" dirty="0" smtClean="0"/>
              <a:t>rozporządzenia (WE) nr </a:t>
            </a:r>
            <a:r>
              <a:rPr lang="pl-PL" b="1" dirty="0" smtClean="0">
                <a:solidFill>
                  <a:srgbClr val="0070C0"/>
                </a:solidFill>
              </a:rPr>
              <a:t>333/2007</a:t>
            </a:r>
          </a:p>
          <a:p>
            <a:r>
              <a:rPr lang="pl-PL" dirty="0" smtClean="0"/>
              <a:t>Masa próbki pierwotnej 100 g</a:t>
            </a:r>
          </a:p>
          <a:p>
            <a:r>
              <a:rPr lang="pl-PL" dirty="0" smtClean="0"/>
              <a:t>Liczba próbek pierwotnych określona jest</a:t>
            </a:r>
            <a:br>
              <a:rPr lang="pl-PL" dirty="0" smtClean="0"/>
            </a:br>
            <a:r>
              <a:rPr lang="pl-PL" dirty="0" smtClean="0"/>
              <a:t>wg tabeli 4 a</a:t>
            </a:r>
          </a:p>
          <a:p>
            <a:r>
              <a:rPr lang="pl-PL" dirty="0" smtClean="0"/>
              <a:t>5% z 2000 opakowań </a:t>
            </a:r>
            <a:r>
              <a:rPr lang="pl-PL" dirty="0" smtClean="0">
                <a:sym typeface="Wingdings" panose="05000000000000000000" pitchFamily="2" charset="2"/>
              </a:rPr>
              <a:t> 100 opakowań 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czyli pobrać należy 10 jednostek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Opakowanie 135 g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≈ </a:t>
            </a:r>
            <a:r>
              <a:rPr lang="pl-PL" dirty="0" smtClean="0">
                <a:sym typeface="Wingdings" panose="05000000000000000000" pitchFamily="2" charset="2"/>
              </a:rPr>
              <a:t>100 g</a:t>
            </a:r>
          </a:p>
          <a:p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Należy pobrać 10 próbek pierwotnych a 100 g w celu utworzenia próbki zbiorczej o masie 1,35 kg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322" y="1043533"/>
            <a:ext cx="1368828" cy="1359037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954" y="2987749"/>
            <a:ext cx="4514287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7115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W celu pobrania próbki w kierunku nadchloranów alkaloidów</a:t>
            </a:r>
            <a:br>
              <a:rPr lang="pl-PL" dirty="0" smtClean="0"/>
            </a:br>
            <a:r>
              <a:rPr lang="pl-PL" dirty="0" err="1" smtClean="0"/>
              <a:t>pirolizydynowych</a:t>
            </a:r>
            <a:r>
              <a:rPr lang="pl-PL" dirty="0" smtClean="0"/>
              <a:t> rozporządzenia Komisji (UE) 2023/2783 </a:t>
            </a:r>
            <a:r>
              <a:rPr lang="pl-PL" dirty="0" smtClean="0">
                <a:sym typeface="Wingdings" panose="05000000000000000000" pitchFamily="2" charset="2"/>
              </a:rPr>
              <a:t>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2023/2782</a:t>
            </a:r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pl-PL" dirty="0"/>
              <a:t>Punkt </a:t>
            </a:r>
            <a:r>
              <a:rPr lang="pl-PL" dirty="0" smtClean="0"/>
              <a:t>M. </a:t>
            </a:r>
            <a:r>
              <a:rPr lang="pl-PL" dirty="0"/>
              <a:t>METODA POBIERANIA PRÓBEK SUSZONYCH ZIÓŁ, HERBATEK ZIOŁOWYCH (PRODUKTU SUSZONEGO), HERBAT (PRODUKTU SUSZONEGO) I PRZYPRAW SPROSZKOWANYCH</a:t>
            </a:r>
          </a:p>
          <a:p>
            <a:r>
              <a:rPr lang="pl-PL" dirty="0" smtClean="0"/>
              <a:t>Masa próbki pierwotnej 80 g</a:t>
            </a:r>
          </a:p>
          <a:p>
            <a:r>
              <a:rPr lang="pl-PL" dirty="0" smtClean="0"/>
              <a:t>135 g &gt;&gt; 80 g; z każdego opakowania pobrać 80 g</a:t>
            </a:r>
          </a:p>
          <a:p>
            <a:r>
              <a:rPr lang="pl-PL" dirty="0" smtClean="0"/>
              <a:t>To jednak nie jest uzasadnione, bo opakowanie traci wartość handlową </a:t>
            </a:r>
            <a:r>
              <a:rPr lang="pl-PL" dirty="0" smtClean="0">
                <a:sym typeface="Wingdings" panose="05000000000000000000" pitchFamily="2" charset="2"/>
              </a:rPr>
              <a:t> pobierać opakowania jednostkowe</a:t>
            </a:r>
            <a:endParaRPr lang="pl-PL" dirty="0" smtClean="0"/>
          </a:p>
          <a:p>
            <a:r>
              <a:rPr lang="pl-PL" dirty="0" smtClean="0"/>
              <a:t>Jednak wielkość opakowanie nie jest tak duża (np. 500-1000 g), aby dopuścić możliwość pobrania mniejszej liczby próbek pierwotnych</a:t>
            </a:r>
          </a:p>
          <a:p>
            <a:pPr marL="0" indent="0">
              <a:buNone/>
            </a:pPr>
            <a:endParaRPr lang="pl-PL" dirty="0" smtClean="0"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032" y="1266549"/>
            <a:ext cx="1368828" cy="135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796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–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Masa próbki pierwotnej 80 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032" y="1266549"/>
            <a:ext cx="1368828" cy="1359037"/>
          </a:xfrm>
          <a:prstGeom prst="rect">
            <a:avLst/>
          </a:prstGeom>
        </p:spPr>
      </p:pic>
      <p:pic>
        <p:nvPicPr>
          <p:cNvPr id="7" name="Obraz 6" descr="2782 m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93578" y="2915741"/>
            <a:ext cx="5818421" cy="417646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9237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Rozporządzenie Komisji (WE) nr 333/2007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Artykuł 1. </a:t>
            </a:r>
            <a:r>
              <a:rPr lang="pl-PL" b="1" dirty="0" smtClean="0"/>
              <a:t>Zakres</a:t>
            </a:r>
            <a:endParaRPr lang="pl-PL" b="1" dirty="0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7" name="Obraz 6" descr="art1 33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3458" y="2555701"/>
            <a:ext cx="741154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–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/>
              <a:t>Masa próbki pierwotnej 80 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032" y="1266549"/>
            <a:ext cx="1368828" cy="1359037"/>
          </a:xfrm>
          <a:prstGeom prst="rect">
            <a:avLst/>
          </a:prstGeom>
        </p:spPr>
      </p:pic>
      <p:pic>
        <p:nvPicPr>
          <p:cNvPr id="9" name="Obraz 8" descr="2782 m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05546" y="2915741"/>
            <a:ext cx="6417813" cy="252028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92379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/>
              <a:t>Liczba próbek pierwotnych określona jest w tabeli </a:t>
            </a:r>
            <a:r>
              <a:rPr lang="pl-PL" dirty="0" smtClean="0"/>
              <a:t>2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r>
              <a:rPr lang="pl-PL" dirty="0" smtClean="0"/>
              <a:t>Masa partii 2000 x 135 g = 270 kg </a:t>
            </a:r>
            <a:r>
              <a:rPr lang="pl-PL" dirty="0" smtClean="0">
                <a:sym typeface="Wingdings" panose="05000000000000000000" pitchFamily="2" charset="2"/>
              </a:rPr>
              <a:t> Należy </a:t>
            </a:r>
            <a:r>
              <a:rPr lang="pl-PL" b="1" dirty="0" smtClean="0">
                <a:sym typeface="Wingdings" panose="05000000000000000000" pitchFamily="2" charset="2"/>
              </a:rPr>
              <a:t>pobrać 10 próbek pierwotnych</a:t>
            </a:r>
            <a:br>
              <a:rPr lang="pl-PL" b="1" dirty="0" smtClean="0">
                <a:sym typeface="Wingdings" panose="05000000000000000000" pitchFamily="2" charset="2"/>
              </a:rPr>
            </a:br>
            <a:r>
              <a:rPr lang="pl-PL" b="1" dirty="0" smtClean="0">
                <a:sym typeface="Wingdings" panose="05000000000000000000" pitchFamily="2" charset="2"/>
              </a:rPr>
              <a:t>a minimalna masa próbki zbiorczej to 0,8 kg</a:t>
            </a:r>
          </a:p>
          <a:p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Zatem na podstawie rozporządzenia (UE) 2023/2782 należy pobrać</a:t>
            </a:r>
            <a:b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</a:b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10 opakowań po 135 g i utworzyć próbkę o masie 1,35 kg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282" y="1547589"/>
            <a:ext cx="1368828" cy="1359037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610" y="2899176"/>
            <a:ext cx="4953057" cy="234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17223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5 - </a:t>
            </a:r>
            <a:r>
              <a:rPr lang="pl-PL" b="1" dirty="0" smtClean="0">
                <a:solidFill>
                  <a:srgbClr val="FFC000"/>
                </a:solidFill>
              </a:rPr>
              <a:t>ROZWIĄZANIE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Oba rozporządzenia prowadzą do pobrania identycznej próbki</a:t>
            </a:r>
          </a:p>
          <a:p>
            <a:endParaRPr lang="pl-PL" b="1" dirty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l-PL" b="1" dirty="0">
                <a:sym typeface="Wingdings" panose="05000000000000000000" pitchFamily="2" charset="2"/>
              </a:rPr>
              <a:t>ROZWIĄZANIE:</a:t>
            </a:r>
            <a:r>
              <a:rPr lang="pl-PL" b="1" dirty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 należy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pobrać 10 </a:t>
            </a:r>
            <a:r>
              <a:rPr lang="pl-PL" b="1" dirty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opakowań po 135 g i utworzyć próbkę o masie 1,35 kg</a:t>
            </a:r>
          </a:p>
          <a:p>
            <a:pPr marL="0" indent="0">
              <a:buNone/>
            </a:pPr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282" y="1547589"/>
            <a:ext cx="1368828" cy="135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838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Rozwiążmy to samo zadanie dla tego samego produktu pobranego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w sklepie detalicznym, w którym znajduje się 20 opakowań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Partia 20 opakowań z 135 g = 2,7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Rozporządzenie (WE) nr 333/2007 (nadchlorany)</a:t>
            </a:r>
          </a:p>
          <a:p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Próbka zbiorcza = 1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Nie stosuje się zapis (bo nie zawiera herbaty)</a:t>
            </a:r>
          </a:p>
          <a:p>
            <a:endParaRPr lang="pl-PL" b="1" dirty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282" y="1547589"/>
            <a:ext cx="1368828" cy="1359037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570" y="5003973"/>
            <a:ext cx="5240868" cy="1295924"/>
          </a:xfrm>
          <a:prstGeom prst="rect">
            <a:avLst/>
          </a:prstGeom>
        </p:spPr>
      </p:pic>
      <p:sp>
        <p:nvSpPr>
          <p:cNvPr id="3" name="Mnożenie 2"/>
          <p:cNvSpPr/>
          <p:nvPr/>
        </p:nvSpPr>
        <p:spPr>
          <a:xfrm>
            <a:off x="1575662" y="5194735"/>
            <a:ext cx="914400" cy="9144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813737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Liczba próbek pierwotnych wg tabeli 4a</a:t>
            </a: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  <a:p>
            <a:endParaRPr lang="pl-PL" dirty="0">
              <a:sym typeface="Wingdings" panose="05000000000000000000" pitchFamily="2" charset="2"/>
            </a:endParaRPr>
          </a:p>
          <a:p>
            <a:endParaRPr lang="pl-PL" dirty="0" smtClean="0">
              <a:sym typeface="Wingdings" panose="05000000000000000000" pitchFamily="2" charset="2"/>
            </a:endParaRPr>
          </a:p>
          <a:p>
            <a:endParaRPr lang="pl-PL" dirty="0"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Czyli 1 opakowanie, ale to nie pozwala na utworzenie próbki zbiorczej o masie 1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Należy pobrać 8 x 135 g = 1080 g produktu</a:t>
            </a:r>
          </a:p>
          <a:p>
            <a:endParaRPr lang="pl-PL" b="1" dirty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282" y="1547589"/>
            <a:ext cx="1368828" cy="1359037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706" y="2906626"/>
            <a:ext cx="3276364" cy="277001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0732051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–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Partia 20 opakowań z 135 g = 2,7 kg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Rozporządzenie wykonawcze Komisji (UE) 2023/2782 (alkaloidy </a:t>
            </a:r>
            <a:r>
              <a:rPr lang="pl-PL" dirty="0" err="1" smtClean="0">
                <a:sym typeface="Wingdings" panose="05000000000000000000" pitchFamily="2" charset="2"/>
              </a:rPr>
              <a:t>pirolizydynowe</a:t>
            </a:r>
            <a:r>
              <a:rPr lang="pl-PL" dirty="0" smtClean="0">
                <a:sym typeface="Wingdings" panose="05000000000000000000" pitchFamily="2" charset="2"/>
              </a:rPr>
              <a:t>)</a:t>
            </a:r>
          </a:p>
          <a:p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endParaRPr lang="pl-PL" b="1" dirty="0" smtClean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Próbka zbiorcza = 0,2 kg, minimalna liczba próbek pierwotnych 3</a:t>
            </a:r>
          </a:p>
          <a:p>
            <a:r>
              <a:rPr lang="pl-PL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Należy pobrać 3 opakowania po 135 g = 405 g</a:t>
            </a:r>
            <a:endParaRPr lang="pl-PL" b="1" dirty="0">
              <a:solidFill>
                <a:srgbClr val="FF0000"/>
              </a:solidFill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282" y="1547589"/>
            <a:ext cx="1368828" cy="1359037"/>
          </a:xfrm>
          <a:prstGeom prst="rect">
            <a:avLst/>
          </a:prstGeom>
        </p:spPr>
      </p:pic>
      <p:pic>
        <p:nvPicPr>
          <p:cNvPr id="9" name="Obraz 8" descr="2782 m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3538" y="3275781"/>
            <a:ext cx="5232216" cy="251227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9813737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5 -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r>
              <a:rPr lang="pl-PL" b="1" dirty="0" smtClean="0">
                <a:solidFill>
                  <a:srgbClr val="7030A0"/>
                </a:solidFill>
                <a:sym typeface="Wingdings" panose="05000000000000000000" pitchFamily="2" charset="2"/>
              </a:rPr>
              <a:t>Rozporządzenie (WE) nr 333/2007 zawiera dalej idące wymagania:</a:t>
            </a:r>
          </a:p>
          <a:p>
            <a:r>
              <a:rPr lang="pl-PL" b="1" dirty="0" smtClean="0">
                <a:solidFill>
                  <a:srgbClr val="7030A0"/>
                </a:solidFill>
                <a:sym typeface="Wingdings" panose="05000000000000000000" pitchFamily="2" charset="2"/>
              </a:rPr>
              <a:t>8 x 135 g = 1080 g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Należy je zastosować zamiast wymagań rozporządzenia (UE) 2023/2782: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3 x 135 g = 405 g</a:t>
            </a:r>
          </a:p>
          <a:p>
            <a:endParaRPr lang="pl-PL" dirty="0" smtClean="0"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Jednak </a:t>
            </a:r>
            <a:r>
              <a:rPr lang="pl-PL" b="1" dirty="0" smtClean="0">
                <a:sym typeface="Wingdings" panose="05000000000000000000" pitchFamily="2" charset="2"/>
              </a:rPr>
              <a:t>dopuszczalne jest odstępstwo </a:t>
            </a:r>
            <a:r>
              <a:rPr lang="pl-PL" dirty="0" smtClean="0">
                <a:sym typeface="Wingdings" panose="05000000000000000000" pitchFamily="2" charset="2"/>
              </a:rPr>
              <a:t>punkt B.3 </a:t>
            </a:r>
            <a:r>
              <a:rPr lang="pl-PL" dirty="0" err="1" smtClean="0">
                <a:sym typeface="Wingdings" panose="05000000000000000000" pitchFamily="2" charset="2"/>
              </a:rPr>
              <a:t>rozp</a:t>
            </a:r>
            <a:r>
              <a:rPr lang="pl-PL" dirty="0" smtClean="0">
                <a:sym typeface="Wingdings" panose="05000000000000000000" pitchFamily="2" charset="2"/>
              </a:rPr>
              <a:t>. (WE) nr 333/2007  pobranie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z obrotu detalicznego, w drodze odstępstwa pobieramy 3 x 135 g próbki</a:t>
            </a:r>
          </a:p>
          <a:p>
            <a:endParaRPr lang="pl-PL" b="1" dirty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282" y="1547589"/>
            <a:ext cx="1368828" cy="135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9349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–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pPr>
              <a:buNone/>
            </a:pPr>
            <a:endParaRPr lang="pl-PL" b="1" dirty="0" smtClean="0">
              <a:solidFill>
                <a:srgbClr val="00B050"/>
              </a:solidFill>
            </a:endParaRPr>
          </a:p>
          <a:p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Zmieńmy produkt na miętę </a:t>
            </a:r>
            <a:r>
              <a:rPr lang="pl-PL" dirty="0" smtClean="0">
                <a:sym typeface="Wingdings" panose="05000000000000000000" pitchFamily="2" charset="2"/>
              </a:rPr>
              <a:t>– tak samo pakowaną</a:t>
            </a:r>
            <a:br>
              <a:rPr lang="pl-PL" dirty="0" smtClean="0">
                <a:sym typeface="Wingdings" panose="05000000000000000000" pitchFamily="2" charset="2"/>
              </a:rPr>
            </a:br>
            <a:r>
              <a:rPr lang="pl-PL" dirty="0" smtClean="0">
                <a:sym typeface="Wingdings" panose="05000000000000000000" pitchFamily="2" charset="2"/>
              </a:rPr>
              <a:t>w tym samym sklepie i o tej samej wielkości partii</a:t>
            </a:r>
          </a:p>
          <a:p>
            <a:r>
              <a:rPr lang="pl-PL" dirty="0">
                <a:sym typeface="Wingdings" panose="05000000000000000000" pitchFamily="2" charset="2"/>
              </a:rPr>
              <a:t>Partia 20 opakowań z 135 g = 2,7 kg</a:t>
            </a:r>
          </a:p>
          <a:p>
            <a:r>
              <a:rPr lang="pl-PL" dirty="0">
                <a:sym typeface="Wingdings" panose="05000000000000000000" pitchFamily="2" charset="2"/>
              </a:rPr>
              <a:t>Rozporządzenie (WE) nr 333/2007</a:t>
            </a:r>
          </a:p>
          <a:p>
            <a:r>
              <a:rPr lang="pl-PL" b="1" dirty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Próbka zbiorcza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minimalna = 100 g</a:t>
            </a:r>
            <a:endParaRPr lang="pl-PL" b="1" dirty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Tabela 4a  pobrać jedną próbkę pierwotną</a:t>
            </a:r>
          </a:p>
          <a:p>
            <a:r>
              <a:rPr lang="pl-PL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Zgodnie z rozporządzeniem (WE) nr 333/3007 pobrać: 1 x 135 g = 135 g mięty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883" y="1619597"/>
            <a:ext cx="1847215" cy="162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87952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–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pPr>
              <a:buNone/>
            </a:pPr>
            <a:endParaRPr lang="pl-PL" b="1" dirty="0" smtClean="0">
              <a:solidFill>
                <a:srgbClr val="00B050"/>
              </a:solidFill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Partia </a:t>
            </a:r>
            <a:r>
              <a:rPr lang="pl-PL" dirty="0">
                <a:sym typeface="Wingdings" panose="05000000000000000000" pitchFamily="2" charset="2"/>
              </a:rPr>
              <a:t>20 opakowań z 135 g = 2,7 kg</a:t>
            </a:r>
          </a:p>
          <a:p>
            <a:r>
              <a:rPr lang="pl-PL" dirty="0">
                <a:sym typeface="Wingdings" panose="05000000000000000000" pitchFamily="2" charset="2"/>
              </a:rPr>
              <a:t>Rozporządzenie </a:t>
            </a:r>
            <a:r>
              <a:rPr lang="pl-PL" dirty="0" smtClean="0">
                <a:sym typeface="Wingdings" panose="05000000000000000000" pitchFamily="2" charset="2"/>
              </a:rPr>
              <a:t>Komisji (UE</a:t>
            </a:r>
            <a:r>
              <a:rPr lang="pl-PL" dirty="0">
                <a:sym typeface="Wingdings" panose="05000000000000000000" pitchFamily="2" charset="2"/>
              </a:rPr>
              <a:t>) </a:t>
            </a:r>
            <a:r>
              <a:rPr lang="pl-PL" dirty="0" smtClean="0">
                <a:sym typeface="Wingdings" panose="05000000000000000000" pitchFamily="2" charset="2"/>
              </a:rPr>
              <a:t>2782/2023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Punkt M. </a:t>
            </a:r>
            <a:endParaRPr lang="pl-PL" dirty="0">
              <a:sym typeface="Wingdings" panose="05000000000000000000" pitchFamily="2" charset="2"/>
            </a:endParaRPr>
          </a:p>
          <a:p>
            <a:r>
              <a:rPr lang="pl-PL" b="1" dirty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Próbka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zbiorcza minimalna wg tabeli 2   0,2 kg</a:t>
            </a:r>
            <a:endParaRPr lang="pl-PL" b="1" dirty="0">
              <a:solidFill>
                <a:schemeClr val="accent1">
                  <a:lumMod val="60000"/>
                  <a:lumOff val="40000"/>
                </a:schemeClr>
              </a:solidFill>
              <a:sym typeface="Wingdings" panose="05000000000000000000" pitchFamily="2" charset="2"/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Tabela 2  pobrać 3 próbki pierwotne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Opakowanie jednostkowe 135 g &gt;&gt; 80 g, jednak pobranie części nie zmniejsza „straty” właściciela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Z drugiej strony masa opakowania &lt;&lt; 500 g, nie należy zmniejszać liczby próbek pierwotnych</a:t>
            </a:r>
          </a:p>
          <a:p>
            <a:r>
              <a:rPr lang="pl-PL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Zgodnie z rozporządzeniem (UE) 2023/2782 pobrać: 3 x 135 g = 405 g mięty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883" y="1619597"/>
            <a:ext cx="1847215" cy="162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64849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xmlns="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Pobieranie próbek ćwiczenia teoretyczne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10" y="1979837"/>
            <a:ext cx="8928992" cy="50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Zadanie 5 – </a:t>
            </a:r>
            <a:r>
              <a:rPr lang="pl-PL" b="1" dirty="0" smtClean="0">
                <a:solidFill>
                  <a:srgbClr val="00B050"/>
                </a:solidFill>
              </a:rPr>
              <a:t>ROZWAŻANIA</a:t>
            </a:r>
          </a:p>
          <a:p>
            <a:pPr>
              <a:buNone/>
            </a:pPr>
            <a:endParaRPr lang="pl-PL" b="1" dirty="0" smtClean="0">
              <a:solidFill>
                <a:srgbClr val="00B050"/>
              </a:solidFill>
            </a:endParaRPr>
          </a:p>
          <a:p>
            <a:r>
              <a:rPr lang="pl-PL" dirty="0" smtClean="0">
                <a:sym typeface="Wingdings" panose="05000000000000000000" pitchFamily="2" charset="2"/>
              </a:rPr>
              <a:t>Zgodnie </a:t>
            </a:r>
            <a:r>
              <a:rPr lang="pl-PL" dirty="0">
                <a:sym typeface="Wingdings" panose="05000000000000000000" pitchFamily="2" charset="2"/>
              </a:rPr>
              <a:t>z rozporządzeniem (WE) nr 333/3007 pobrać: 1 x 135 g = 135 g mięty</a:t>
            </a:r>
          </a:p>
          <a:p>
            <a:r>
              <a:rPr lang="pl-PL" dirty="0" smtClean="0">
                <a:sym typeface="Wingdings" panose="05000000000000000000" pitchFamily="2" charset="2"/>
              </a:rPr>
              <a:t>Zgodnie z rozporządzeniem (UE) 2023/2782 pobrać: 3 x 135 g = 405 g mięty</a:t>
            </a:r>
          </a:p>
          <a:p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Ostatecznie: Przepisy rozporządzenia (UE) 2023/2782 są dalej idące, zatem należy właśnie je zastosować</a:t>
            </a:r>
          </a:p>
          <a:p>
            <a:r>
              <a:rPr lang="pl-PL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Odrzucamy możliwość zastosowania odstępstwa!</a:t>
            </a:r>
            <a:endParaRPr lang="pl-PL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l-PL" b="1" dirty="0" smtClean="0">
                <a:solidFill>
                  <a:srgbClr val="FFC000"/>
                </a:solidFill>
                <a:sym typeface="Wingdings" panose="05000000000000000000" pitchFamily="2" charset="2"/>
              </a:rPr>
              <a:t>ROZWIĄZANIE: </a:t>
            </a:r>
            <a:r>
              <a:rPr lang="pl-PL" b="1" dirty="0" smtClean="0">
                <a:sym typeface="Wingdings" panose="05000000000000000000" pitchFamily="2" charset="2"/>
              </a:rPr>
              <a:t>Należy pobrać 3 opakowania jednostkowe o masie 135 g, tworząc próbkę zbiorczą o masie 405 g</a:t>
            </a:r>
          </a:p>
          <a:p>
            <a:pPr marL="0" indent="0">
              <a:buNone/>
            </a:pPr>
            <a:endParaRPr lang="pl-PL" b="1" dirty="0">
              <a:solidFill>
                <a:srgbClr val="00B05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l-PL" dirty="0" smtClean="0">
                <a:sym typeface="Wingdings" panose="05000000000000000000" pitchFamily="2" charset="2"/>
              </a:rPr>
              <a:t>Laboratorium może tę próbkę zmniejszyć do 240 g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315552F-3A1D-4DE6-AEF3-01B8E89D2ADE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891588" y="539750"/>
            <a:ext cx="1800225" cy="366713"/>
          </a:xfrm>
          <a:prstGeom prst="rect">
            <a:avLst/>
          </a:prstGeom>
        </p:spPr>
        <p:txBody>
          <a:bodyPr/>
          <a:lstStyle/>
          <a:p>
            <a:fld id="{D857886D-A165-4D54-8DB0-CE6586ECA8EC}" type="datetime1">
              <a:rPr lang="pl-PL" smtClean="0"/>
              <a:pPr/>
              <a:t>22.09.2025</a:t>
            </a:fld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644" y="1266549"/>
            <a:ext cx="1847215" cy="162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1377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1867</TotalTime>
  <Words>5655</Words>
  <Application>Microsoft Office PowerPoint</Application>
  <PresentationFormat>Niestandardowy</PresentationFormat>
  <Paragraphs>1074</Paragraphs>
  <Slides>136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136</vt:i4>
      </vt:variant>
    </vt:vector>
  </HeadingPairs>
  <TitlesOfParts>
    <vt:vector size="143" baseType="lpstr">
      <vt:lpstr>Arial</vt:lpstr>
      <vt:lpstr>Calibri</vt:lpstr>
      <vt:lpstr>Calibri Light</vt:lpstr>
      <vt:lpstr>Open Sans</vt:lpstr>
      <vt:lpstr>Times New Roman</vt:lpstr>
      <vt:lpstr>Wingdings</vt:lpstr>
      <vt:lpstr>Motyw pakietu Office</vt:lpstr>
      <vt:lpstr>Szkolenie realizowane w ramach projektu FERS.01.13-IP.07-0005/24 pn: „Podniesienie kompetencji pracowników i pracowniczek Państwowej Inspekcji Sanitarnej w zakresie bezpieczeństwa żywności i żywienia, higieny środowiska oraz higieny radiacyjnej”  Dofinansowanie projektu z UE: 2 927 147,78 PLN</vt:lpstr>
      <vt:lpstr>Pobieranie próbek – zanieczyszczenia chemiczne </vt:lpstr>
      <vt:lpstr>Rozporządzenia UE dotyczące pobierania próbek w kierunku badania zanieczyszczeń</vt:lpstr>
      <vt:lpstr>Rozporządzenia UE dotyczące pobierania próbek w kierunku badania zanieczyszczeń</vt:lpstr>
      <vt:lpstr>Rozporządzenia UE dotyczące pobierania próbek w kierunku badania zanieczyszczeń</vt:lpstr>
      <vt:lpstr>Rozporządzenia UE dotyczące pobierania próbek w kierunku badania zanieczyszczeń</vt:lpstr>
      <vt:lpstr>Rozporządzenia UE dotyczące pobierania próbek struktura</vt:lpstr>
      <vt:lpstr>Pobranie próbki a miarodajność wyniku</vt:lpstr>
      <vt:lpstr>Rozporządzenie Komisji (WE) nr 333/2007</vt:lpstr>
      <vt:lpstr>Rozporządzenie Komisji (WE) nr 333/2007</vt:lpstr>
      <vt:lpstr>Rozporządzenie Komisji (WE) nr 333/2007 Część A - Definicje</vt:lpstr>
      <vt:lpstr>Rozporządzenie Komisji (WE) nr 333/2007 Część A - Definicje</vt:lpstr>
      <vt:lpstr>Rozporządzenie Komisji (WE) nr 333/2007 Część A - Definicje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Metody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333/2007 Część B – Plany pobierania próbek</vt:lpstr>
      <vt:lpstr>Rozporządzenie Komisji (WE) nr 1882/2006 Pobieranie próbek w kierunku badania azotanów</vt:lpstr>
      <vt:lpstr>Rozporządzenie Komisji (WE) nr 1882/2006 Pobieranie próbek w kierunku badania azotanów</vt:lpstr>
      <vt:lpstr>Rozporządzenie Komisji (WE) nr 1882/2006 Pobieranie próbek w kierunku badania azotanów</vt:lpstr>
      <vt:lpstr>Rozporządzenie Komisji (WE) nr 1882/2006 Pobieranie próbek w kierunku badania azotanów</vt:lpstr>
      <vt:lpstr>Rozporządzenie Komisji (WE) nr 1882/2006 Pobieranie próbek w kierunku badania azotanów</vt:lpstr>
      <vt:lpstr>Rozporządzenie Komisji (UE) 2023/2782 Pobieranie próbek w kierunku badania mikotoksyn</vt:lpstr>
      <vt:lpstr>Rozporządzenie Komisji (UE) 2023/2783 Pobieranie próbek w kierunku badania toksyn pochodzenia roślinnego</vt:lpstr>
      <vt:lpstr>Rozporządzenie Komisji (UE) 2023/2783 Pobieranie próbek – toksyny pochodzenia roślinnego</vt:lpstr>
      <vt:lpstr>Rozporządzenie Komisji (UE) 2023/2783 Pobieranie próbek – toksyny pochodzenia roślinnego</vt:lpstr>
      <vt:lpstr>Rozporządzenie Komisji (UE) 2023/2783 Pobieranie próbek – toksyny pochodzenia roślinnego</vt:lpstr>
      <vt:lpstr>Pozostałe zanieczyszczenia</vt:lpstr>
      <vt:lpstr>Pozostałe zanieczyszczenia</vt:lpstr>
      <vt:lpstr>Pobieranie próbek – zanieczyszczenia chemiczne Zagadnienia szczegółowe</vt:lpstr>
      <vt:lpstr>Zagadnienia szczegółowe Pobieranie próbek do badań w wielu kierunkach</vt:lpstr>
      <vt:lpstr>Zagadnienia szczegółowe  Pobieranie próbek produktów złożonych</vt:lpstr>
      <vt:lpstr>Zagadnienia szczegółowe  Pobieranie próbek, gdy brak wymagań dot. pobierania</vt:lpstr>
      <vt:lpstr>Zagadnienia szczegółowe  Co zrobić, gdy producent kwestionuje reprezentatywność próbki partii dla całości partii?</vt:lpstr>
      <vt:lpstr>Zagadnienia szczegółowe  … reprezentatywność próbki partii dla całości partii?</vt:lpstr>
      <vt:lpstr>Zagadnienia szczegółowe  … reprezentatywność próbki partii dla całości partii?</vt:lpstr>
      <vt:lpstr>Zagadnienia szczegółowe  … reprezentatywność próbki partii dla całości partii?</vt:lpstr>
      <vt:lpstr>Zagadnienia szczegółowe  Duże partie, narzędzia</vt:lpstr>
      <vt:lpstr>Zagadnienia szczegółowe  Duże partie, narzędzia</vt:lpstr>
      <vt:lpstr>Zagadnienia szczegółowe  Duże partie, narzędzia</vt:lpstr>
      <vt:lpstr>Zagadnienia szczegółowe  Duże partie, narzędzia</vt:lpstr>
      <vt:lpstr>Zagadnienia szczegółowe  Pobieranie próbek z łańcucha dostaw</vt:lpstr>
      <vt:lpstr>Zagadnienia szczegółowe  Pobieranie próbek z łańcucha dostaw</vt:lpstr>
      <vt:lpstr>Zagadnienia szczegółowe  Pobieranie próbek z łańcucha dostaw</vt:lpstr>
      <vt:lpstr>Zagadnienia szczegółowe  Strategia pobierania próbek</vt:lpstr>
      <vt:lpstr>Zagadnienia szczegółowe   Strategia pobierania próbek</vt:lpstr>
      <vt:lpstr>Pobieranie próbek – zanieczyszczenia chemiczne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Pobieranie próbek ćwiczenia teoretyczne 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Starski Andrzej</cp:lastModifiedBy>
  <cp:revision>198</cp:revision>
  <dcterms:created xsi:type="dcterms:W3CDTF">2022-06-22T09:40:44Z</dcterms:created>
  <dcterms:modified xsi:type="dcterms:W3CDTF">2025-09-22T10:14:58Z</dcterms:modified>
</cp:coreProperties>
</file>