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66" r:id="rId5"/>
  </p:sldMasterIdLst>
  <p:notesMasterIdLst>
    <p:notesMasterId r:id="rId18"/>
  </p:notesMasterIdLst>
  <p:sldIdLst>
    <p:sldId id="280" r:id="rId6"/>
    <p:sldId id="307" r:id="rId7"/>
    <p:sldId id="286" r:id="rId8"/>
    <p:sldId id="304" r:id="rId9"/>
    <p:sldId id="291" r:id="rId10"/>
    <p:sldId id="289" r:id="rId11"/>
    <p:sldId id="305" r:id="rId12"/>
    <p:sldId id="287" r:id="rId13"/>
    <p:sldId id="310" r:id="rId14"/>
    <p:sldId id="302" r:id="rId15"/>
    <p:sldId id="308" r:id="rId16"/>
    <p:sldId id="28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9F93F-9ABD-4086-8262-A02A6AB77143}" v="29" dt="2024-02-28T15:36:21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95" d="100"/>
          <a:sy n="95" d="100"/>
        </p:scale>
        <p:origin x="312" y="78"/>
      </p:cViewPr>
      <p:guideLst/>
    </p:cSldViewPr>
  </p:slideViewPr>
  <p:outlineViewPr>
    <p:cViewPr>
      <p:scale>
        <a:sx n="33" d="100"/>
        <a:sy n="33" d="100"/>
      </p:scale>
      <p:origin x="0" y="-66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na Tlak" userId="S::mcieszczyk@cppc.gov.pl::08ee282c-d70c-4bcb-b8aa-70afea66b063" providerId="AD" clId="Web-{4AB9F93F-9ABD-4086-8262-A02A6AB77143}"/>
    <pc:docChg chg="addSld delSld modSld sldOrd">
      <pc:chgData name="Milena Tlak" userId="S::mcieszczyk@cppc.gov.pl::08ee282c-d70c-4bcb-b8aa-70afea66b063" providerId="AD" clId="Web-{4AB9F93F-9ABD-4086-8262-A02A6AB77143}" dt="2024-02-28T15:36:20.207" v="25"/>
      <pc:docMkLst>
        <pc:docMk/>
      </pc:docMkLst>
      <pc:sldChg chg="modSp del">
        <pc:chgData name="Milena Tlak" userId="S::mcieszczyk@cppc.gov.pl::08ee282c-d70c-4bcb-b8aa-70afea66b063" providerId="AD" clId="Web-{4AB9F93F-9ABD-4086-8262-A02A6AB77143}" dt="2024-02-28T15:36:20.207" v="25"/>
        <pc:sldMkLst>
          <pc:docMk/>
          <pc:sldMk cId="1365763579" sldId="285"/>
        </pc:sldMkLst>
        <pc:spChg chg="mod">
          <ac:chgData name="Milena Tlak" userId="S::mcieszczyk@cppc.gov.pl::08ee282c-d70c-4bcb-b8aa-70afea66b063" providerId="AD" clId="Web-{4AB9F93F-9ABD-4086-8262-A02A6AB77143}" dt="2024-02-28T15:35:44.253" v="4" actId="20577"/>
          <ac:spMkLst>
            <pc:docMk/>
            <pc:sldMk cId="1365763579" sldId="285"/>
            <ac:spMk id="3" creationId="{BF7AB604-74DE-53A7-649E-5510A2854514}"/>
          </ac:spMkLst>
        </pc:spChg>
      </pc:sldChg>
      <pc:sldChg chg="modSp add ord replId">
        <pc:chgData name="Milena Tlak" userId="S::mcieszczyk@cppc.gov.pl::08ee282c-d70c-4bcb-b8aa-70afea66b063" providerId="AD" clId="Web-{4AB9F93F-9ABD-4086-8262-A02A6AB77143}" dt="2024-02-28T15:36:17.098" v="24" actId="20577"/>
        <pc:sldMkLst>
          <pc:docMk/>
          <pc:sldMk cId="1482537715" sldId="307"/>
        </pc:sldMkLst>
        <pc:spChg chg="mod">
          <ac:chgData name="Milena Tlak" userId="S::mcieszczyk@cppc.gov.pl::08ee282c-d70c-4bcb-b8aa-70afea66b063" providerId="AD" clId="Web-{4AB9F93F-9ABD-4086-8262-A02A6AB77143}" dt="2024-02-28T15:35:53.065" v="22" actId="20577"/>
          <ac:spMkLst>
            <pc:docMk/>
            <pc:sldMk cId="1482537715" sldId="307"/>
            <ac:spMk id="3" creationId="{AEBAC8AF-2960-E7C0-B162-84AEB286DE5C}"/>
          </ac:spMkLst>
        </pc:spChg>
        <pc:spChg chg="mod">
          <ac:chgData name="Milena Tlak" userId="S::mcieszczyk@cppc.gov.pl::08ee282c-d70c-4bcb-b8aa-70afea66b063" providerId="AD" clId="Web-{4AB9F93F-9ABD-4086-8262-A02A6AB77143}" dt="2024-02-28T15:36:17.098" v="24" actId="20577"/>
          <ac:spMkLst>
            <pc:docMk/>
            <pc:sldMk cId="1482537715" sldId="307"/>
            <ac:spMk id="4" creationId="{1C2B4E7D-7460-B3FC-EBD1-45B7A4A7C9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FE4DF-5D41-418F-9EE1-D28E58266A2D}" type="datetimeFigureOut">
              <a:rPr lang="pl-PL" smtClean="0"/>
              <a:t>04.03.2024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BC178-7B6E-4CFF-8356-A7962F0886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06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000" dirty="0"/>
              <a:t>Urszula Mostek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solidFill>
                  <a:srgbClr val="1F497D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Biuro Projektów Sektora TCB - Telekomunikacji i </a:t>
            </a:r>
            <a:r>
              <a:rPr lang="pl-PL" sz="1200" dirty="0" err="1">
                <a:solidFill>
                  <a:srgbClr val="1F497D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Cyberbezpieczeństwa</a:t>
            </a:r>
            <a:br>
              <a:rPr lang="pl-PL" sz="1200" dirty="0">
                <a:solidFill>
                  <a:srgbClr val="1F497D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rgbClr val="1F497D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 Koordynacji Realizacji Projektów– Wydział II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497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baseline="30000" dirty="0"/>
              <a:t>1 </a:t>
            </a:r>
            <a:r>
              <a:rPr lang="pl-PL" dirty="0"/>
              <a:t>w wysokości określonej jak dla zaległości podatkowych liczonymi od dnia przekazania środków dofinansowania do dnia jego zwrotu.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526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02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W zapisach umowy przewidziano  wypowiedzenie umowy: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l-PL" dirty="0"/>
              <a:t>przez każdą ze Stron z zachowaniem miesięcznego okresu wypowiedzenia, w wyniku wystąpienia okoliczności niezależnych od Stron, które uniemożliwiają dalsze wykonywanie obowiązków w niej określonych. Wypowiedzenie przekazywane jest w formie pisemnej lub elektronicznej, pod rygorem nieważności i musi zawierać uzasadnienie;</a:t>
            </a:r>
            <a:endParaRPr lang="pl-PL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l-PL" dirty="0"/>
              <a:t>w drodze pisemnego porozumienia Stron na wniosek każdej ze Stron w przypadku wystąpienia okoliczności, które uniemożliwiają dalsze wykonywanie postanowień zawartych w Umowie;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l-PL" sz="1200" b="0" dirty="0"/>
              <a:t>przez IP i w dalszej części prezentacji zostaną przedstawione przesłanki mogące skutkować rozwiązaniem umowy.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34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314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9F428-84FE-AA59-5FE2-3D089F516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E6B60C1-B66C-7311-2B0D-36E967AB3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6CED8DA-6CD8-5ECA-C8F6-D0FC0AA2C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7903243-1601-A2A3-4521-9DEFDB8B3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267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920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baseline="30000" dirty="0"/>
              <a:t>1 </a:t>
            </a:r>
            <a:r>
              <a:rPr lang="pl-PL" dirty="0"/>
              <a:t>trwałości Projektu – oznacza zobowiązanie Beneficjenta do zachowania celów i efektów Projektu oraz do niepoddawania Projektu znaczącym modyfikacjom w rozumieniu art. 65 rozporządzenia ogólnego: </a:t>
            </a:r>
          </a:p>
          <a:p>
            <a:pPr marL="228600" indent="-228600">
              <a:buAutoNum type="alphaLcParenR"/>
            </a:pPr>
            <a:r>
              <a:rPr lang="pl-PL" b="1" dirty="0"/>
              <a:t>przez okres 3 lat przez Beneficjenta mającego status mikro, małego lub średniego przedsiębiorstwa lub,</a:t>
            </a:r>
          </a:p>
          <a:p>
            <a:pPr marL="228600" indent="-228600">
              <a:buAutoNum type="alphaLcParenR"/>
            </a:pPr>
            <a:r>
              <a:rPr lang="pl-PL" b="1" dirty="0"/>
              <a:t>przez okres 5 lat przez Beneficjenta mającego status dużego przedsiębiorstwa.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678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38099-402B-9B4B-0EE3-A264D486C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FDA8D76-ABD3-3348-AF3E-358292D18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2AB13FB-EEAA-E539-3782-1844F77F5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939818-D1CC-A1E4-A195-223287094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9749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aseline="30000" dirty="0"/>
              <a:t>1 </a:t>
            </a:r>
            <a:r>
              <a:rPr lang="pl-PL" dirty="0"/>
              <a:t>Nieosiągnięcie kamienia milowego w terminie do 6 miesięcy od wyznaczonego terminu jego osiągnięcia stanowi przesłankę do rozwiązania Umowy w trybie określonym w ust. 1. tj. z zachowaniem jednomiesięcznego wypowiedzenia przez każdą ze stron.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097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445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46448-D936-65D6-6F12-482F0DABD5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D1A6EE-40D4-2234-0EC7-2FE96974DE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20441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8C70C5-9838-7F81-B92D-54388E74E4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368" y="264983"/>
            <a:ext cx="10881102" cy="97860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B5FA35-26FA-8714-EB69-89BBA3EC62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1527049"/>
            <a:ext cx="10881103" cy="41906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470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039777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35853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575"/>
            <a:ext cx="12192000" cy="6840849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498726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</a:p>
        </p:txBody>
      </p:sp>
      <p:pic>
        <p:nvPicPr>
          <p:cNvPr id="5" name="Obraz 4" descr="Obraz zawierający tekst, zrzut ekranu, Czcionka, czarne&#10;&#10;Opis wygenerowany automatycznie">
            <a:extLst>
              <a:ext uri="{FF2B5EF4-FFF2-40B4-BE49-F238E27FC236}">
                <a16:creationId xmlns:a16="http://schemas.microsoft.com/office/drawing/2014/main" id="{BBE8C973-470A-C0DB-B0C3-4F7A517C78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82" y="5887577"/>
            <a:ext cx="5297435" cy="8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>
            <a:extLst>
              <a:ext uri="{FF2B5EF4-FFF2-40B4-BE49-F238E27FC236}">
                <a16:creationId xmlns:a16="http://schemas.microsoft.com/office/drawing/2014/main" id="{5E95FABE-4BBA-56D0-4B2C-CDB26EFD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185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3D5F53E-EED4-0485-C749-4056ECD4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6400EB-85D5-B679-2D20-4B432D11D2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88" y="6089458"/>
            <a:ext cx="6440424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1" i="0" u="none" strike="noStrike" kern="1200" cap="none" spc="0" baseline="0">
          <a:solidFill>
            <a:schemeClr val="tx1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10478-B8BD-F096-BBA0-01E09AC4C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sz="4400" b="1" i="0" u="none" strike="noStrike" dirty="0">
                <a:solidFill>
                  <a:srgbClr val="FFFFFF"/>
                </a:solidFill>
                <a:effectLst/>
                <a:latin typeface="Calibri Light" panose="020F0302020204030204" pitchFamily="34" charset="0"/>
              </a:rPr>
              <a:t>Szkolenie dla </a:t>
            </a:r>
            <a:r>
              <a:rPr lang="pl-PL" sz="4400" b="1" dirty="0">
                <a:latin typeface="Calibri Light" panose="020F0302020204030204" pitchFamily="34" charset="0"/>
              </a:rPr>
              <a:t>Beneficjentów FERC</a:t>
            </a:r>
            <a:br>
              <a:rPr lang="pl-PL" sz="4400" b="1" dirty="0">
                <a:latin typeface="Calibri Light" panose="020F0302020204030204" pitchFamily="34" charset="0"/>
              </a:rPr>
            </a:br>
            <a:br>
              <a:rPr lang="pl-PL" sz="4400" b="1" dirty="0">
                <a:latin typeface="Calibri Light" panose="020F0302020204030204" pitchFamily="34" charset="0"/>
              </a:rPr>
            </a:br>
            <a:r>
              <a:rPr lang="pl-PL" sz="4400" b="1" dirty="0">
                <a:latin typeface="+mj-lt"/>
              </a:rPr>
              <a:t>Rozwiązanie umowy (§ 22) </a:t>
            </a:r>
            <a:endParaRPr lang="pl-PL" sz="44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D46D00-0D06-5333-4EED-35858496D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41"/>
            <a:ext cx="9231083" cy="1954028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Warszawa</a:t>
            </a:r>
          </a:p>
          <a:p>
            <a:r>
              <a:rPr lang="pl-PL" dirty="0"/>
              <a:t>4.03.2024 r.</a:t>
            </a:r>
          </a:p>
        </p:txBody>
      </p:sp>
    </p:spTree>
    <p:extLst>
      <p:ext uri="{BB962C8B-B14F-4D97-AF65-F5344CB8AC3E}">
        <p14:creationId xmlns:p14="http://schemas.microsoft.com/office/powerpoint/2010/main" val="88957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212F1-142E-C092-A3CD-911CF8086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F7A1D73-67BC-C9A0-894F-48E455900C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>
                <a:latin typeface="+mj-lt"/>
              </a:rPr>
              <a:t>2.Siła wyższa</a:t>
            </a:r>
            <a:endParaRPr lang="pl-PL" sz="36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24452A-66B5-54D8-EA22-6A5D23C161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0879587" cy="457350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dirty="0">
                <a:latin typeface="+mn-lt"/>
              </a:rPr>
              <a:t>W związku z niewykonaniem lub nienależytym wykonaniem przez Beneficjenta obowiązków wynikających z Umowy w zakresie, w jakim takie niewykonanie lub nienależyte wykonanie jest wynikiem działania siły wyższej</a:t>
            </a:r>
            <a:r>
              <a:rPr lang="pl-PL" sz="2000" b="1" dirty="0">
                <a:latin typeface="+mn-lt"/>
              </a:rPr>
              <a:t>, Beneficjent jest zobowiązany do</a:t>
            </a:r>
            <a:r>
              <a:rPr lang="pl-PL" sz="2000" dirty="0">
                <a:latin typeface="+mn-lt"/>
              </a:rPr>
              <a:t> niezwłocznego </a:t>
            </a:r>
            <a:r>
              <a:rPr lang="pl-PL" sz="2000" b="1" dirty="0">
                <a:latin typeface="+mn-lt"/>
              </a:rPr>
              <a:t>poinformowania</a:t>
            </a:r>
            <a:r>
              <a:rPr lang="pl-PL" sz="2000" dirty="0">
                <a:latin typeface="+mn-lt"/>
              </a:rPr>
              <a:t> IP </a:t>
            </a:r>
            <a:r>
              <a:rPr lang="pl-PL" sz="2000" b="1" dirty="0">
                <a:latin typeface="+mn-lt"/>
              </a:rPr>
              <a:t>o fakcie wystąpienia siły wyższej, udowodnienia wystąpienia siły wyższej oraz wskazania wpływu, jaki zdarzenie miało na przebieg realizacji Projektu</a:t>
            </a:r>
            <a:r>
              <a:rPr lang="pl-PL" sz="2000" dirty="0">
                <a:latin typeface="+mn-lt"/>
              </a:rPr>
              <a:t> (§ 22 ust. 5);</a:t>
            </a:r>
            <a:endParaRPr lang="pl-PL" sz="2000" b="1" dirty="0">
              <a:latin typeface="+mn-lt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pl-P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260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C04CCB6-5FF3-BBDA-47A1-18FC05E22CE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>
                <a:latin typeface="+mj-lt"/>
              </a:rPr>
              <a:t>3. Obowiązki Beneficjenta po rozwiązaniu Umowy</a:t>
            </a:r>
            <a:endParaRPr lang="pl-PL" sz="36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90FCFF-812D-41B6-02FE-682152285E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4325" y="1085850"/>
            <a:ext cx="11458575" cy="533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dirty="0">
                <a:latin typeface="+mn-lt"/>
              </a:rPr>
              <a:t>Niezależnie od przyczyny rozwiązania Umowy: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>
                <a:latin typeface="+mn-lt"/>
              </a:rPr>
              <a:t>Beneficjent zobowiązany jest </a:t>
            </a:r>
            <a:r>
              <a:rPr lang="pl-PL" sz="1800" dirty="0">
                <a:latin typeface="+mn-lt"/>
              </a:rPr>
              <a:t>do niezwłocznego (jednak nie później niż </a:t>
            </a:r>
            <a:r>
              <a:rPr lang="pl-PL" sz="1800" b="1" dirty="0">
                <a:latin typeface="+mn-lt"/>
              </a:rPr>
              <a:t>w ciągu 15 dni </a:t>
            </a:r>
            <a:r>
              <a:rPr lang="pl-PL" sz="1800" dirty="0">
                <a:latin typeface="+mn-lt"/>
              </a:rPr>
              <a:t>od dnia rozwiązania Umowy) </a:t>
            </a:r>
            <a:r>
              <a:rPr lang="pl-PL" sz="1800" b="1" dirty="0">
                <a:latin typeface="+mn-lt"/>
              </a:rPr>
              <a:t>przedstawienia IP wniosku o płatność (końcową), z wypełnioną częścią sprawozdawczą </a:t>
            </a:r>
            <a:r>
              <a:rPr lang="pl-PL" sz="1800" dirty="0">
                <a:latin typeface="+mn-lt"/>
              </a:rPr>
              <a:t>z zakończenia realizacji Projektu oraz do </a:t>
            </a:r>
            <a:r>
              <a:rPr lang="pl-PL" sz="1800" b="1" dirty="0">
                <a:latin typeface="+mn-lt"/>
              </a:rPr>
              <a:t>przechowywania, archiwizowania i udostępniania dokumentacji</a:t>
            </a:r>
            <a:r>
              <a:rPr lang="pl-PL" sz="1800" dirty="0">
                <a:latin typeface="+mn-lt"/>
              </a:rPr>
              <a:t> związanej z realizacją Projektu, zgodnie z § 16 (§ 22 ust. 4);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>
                <a:latin typeface="+mn-lt"/>
              </a:rPr>
              <a:t>Beneficjent zobowiązany jest</a:t>
            </a:r>
            <a:r>
              <a:rPr lang="pl-PL" sz="1800" dirty="0">
                <a:latin typeface="+mn-lt"/>
              </a:rPr>
              <a:t> do </a:t>
            </a:r>
            <a:r>
              <a:rPr lang="pl-PL" sz="1800" b="1" dirty="0">
                <a:latin typeface="+mn-lt"/>
              </a:rPr>
              <a:t>zwrotu całości otrzymanego dofinansowania wraz z odsetkami</a:t>
            </a:r>
            <a:r>
              <a:rPr lang="pl-PL" sz="1800" b="1" baseline="30000" dirty="0">
                <a:latin typeface="+mn-lt"/>
              </a:rPr>
              <a:t>1 - </a:t>
            </a:r>
            <a:r>
              <a:rPr lang="pl-PL" sz="1800" dirty="0">
                <a:latin typeface="+mn-lt"/>
              </a:rPr>
              <a:t>- </a:t>
            </a:r>
            <a:r>
              <a:rPr lang="pl-PL" sz="1800" b="1" dirty="0">
                <a:latin typeface="+mn-lt"/>
              </a:rPr>
              <a:t>w terminie 30 dni od dnia rozwiązania Umowy na rachunek bankowy wskazany przez IP </a:t>
            </a:r>
            <a:r>
              <a:rPr lang="pl-PL" sz="1800" b="1" baseline="30000" dirty="0">
                <a:latin typeface="+mn-lt"/>
              </a:rPr>
              <a:t> </a:t>
            </a:r>
            <a:r>
              <a:rPr lang="pl-PL" sz="1800" dirty="0">
                <a:latin typeface="+mn-lt"/>
              </a:rPr>
              <a:t>(§ 23 ust. 1);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>
                <a:latin typeface="+mn-lt"/>
              </a:rPr>
              <a:t>Beneficjent zobowiązany jest do usunięcia w sposób trwały i nieodwracalny wszelkich danych osobowych pozyskanych w związku z realizacją Projektu lub zwrócić je administratorowi</a:t>
            </a:r>
            <a:r>
              <a:rPr lang="pl-PL" sz="1800" dirty="0">
                <a:latin typeface="+mn-lt"/>
              </a:rPr>
              <a:t>, w rozumieniu RODO (§ 23 ust. 3). </a:t>
            </a:r>
          </a:p>
        </p:txBody>
      </p:sp>
    </p:spTree>
    <p:extLst>
      <p:ext uri="{BB962C8B-B14F-4D97-AF65-F5344CB8AC3E}">
        <p14:creationId xmlns:p14="http://schemas.microsoft.com/office/powerpoint/2010/main" val="19180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3E7DB-108A-783A-81D3-58BD31FA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47" y="273691"/>
            <a:ext cx="10881103" cy="3363812"/>
          </a:xfrm>
        </p:spPr>
        <p:txBody>
          <a:bodyPr>
            <a:normAutofit/>
          </a:bodyPr>
          <a:lstStyle/>
          <a:p>
            <a:pPr algn="ctr"/>
            <a:r>
              <a:rPr lang="pl-PL" sz="4900" b="1" dirty="0">
                <a:solidFill>
                  <a:schemeClr val="bg1"/>
                </a:solidFill>
              </a:rPr>
              <a:t>Dziękuję za uwagę.</a:t>
            </a:r>
            <a:endParaRPr lang="pl-PL" sz="4900" b="1" dirty="0"/>
          </a:p>
        </p:txBody>
      </p:sp>
    </p:spTree>
    <p:extLst>
      <p:ext uri="{BB962C8B-B14F-4D97-AF65-F5344CB8AC3E}">
        <p14:creationId xmlns:p14="http://schemas.microsoft.com/office/powerpoint/2010/main" val="211606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>
                <a:latin typeface="+mj-lt"/>
              </a:rPr>
              <a:t>1. Rozwiązanie umowy przez Instytucję Pośredniczącą</a:t>
            </a:r>
            <a:endParaRPr lang="pl-PL" sz="36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2B4E7D-7460-B3FC-EBD1-45B7A4A7C9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0879587" cy="4653425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b="1" dirty="0">
                <a:latin typeface="+mn-lt"/>
              </a:rPr>
              <a:t>Tryb wypowiedzenia umowy:</a:t>
            </a:r>
          </a:p>
          <a:p>
            <a:pPr marL="971550" lvl="1" indent="-514350">
              <a:lnSpc>
                <a:spcPct val="150000"/>
              </a:lnSpc>
              <a:spcBef>
                <a:spcPts val="1000"/>
              </a:spcBef>
              <a:buFont typeface="+mj-lt"/>
              <a:buAutoNum type="arabicParenR"/>
            </a:pPr>
            <a:r>
              <a:rPr lang="pl-PL" sz="1800" b="1" dirty="0">
                <a:latin typeface="+mn-lt"/>
              </a:rPr>
              <a:t>bez zachowania okresu wypowiedzenia</a:t>
            </a:r>
            <a:r>
              <a:rPr lang="pl-PL" sz="1800" dirty="0">
                <a:latin typeface="+mn-lt"/>
              </a:rPr>
              <a:t>, co skutkuje jej </a:t>
            </a:r>
            <a:r>
              <a:rPr lang="pl-PL" sz="1800" b="1" dirty="0">
                <a:latin typeface="+mn-lt"/>
              </a:rPr>
              <a:t>natychmiastowym rozwiązaniem </a:t>
            </a:r>
            <a:r>
              <a:rPr lang="pl-PL" sz="1800" dirty="0">
                <a:latin typeface="+mn-lt"/>
              </a:rPr>
              <a:t>(§ 22 ust. 3);</a:t>
            </a:r>
          </a:p>
          <a:p>
            <a:pPr marL="971550" lvl="1" indent="-514350">
              <a:lnSpc>
                <a:spcPct val="150000"/>
              </a:lnSpc>
              <a:spcBef>
                <a:spcPts val="1000"/>
              </a:spcBef>
              <a:buFont typeface="+mj-lt"/>
              <a:buAutoNum type="arabicParenR"/>
            </a:pPr>
            <a:endParaRPr lang="pl-PL" sz="1800" dirty="0">
              <a:latin typeface="+mn-lt"/>
            </a:endParaRPr>
          </a:p>
          <a:p>
            <a:pPr marL="971550" lvl="1" indent="-514350">
              <a:lnSpc>
                <a:spcPct val="150000"/>
              </a:lnSpc>
              <a:spcBef>
                <a:spcPts val="1000"/>
              </a:spcBef>
              <a:buFont typeface="+mj-lt"/>
              <a:buAutoNum type="arabicParenR"/>
            </a:pPr>
            <a:r>
              <a:rPr lang="pl-PL" sz="1800" b="1" dirty="0">
                <a:latin typeface="+mn-lt"/>
              </a:rPr>
              <a:t>z zachowaniem jednomiesięcznego okresu wypowiedzenia</a:t>
            </a:r>
            <a:r>
              <a:rPr lang="pl-PL" sz="1800" dirty="0">
                <a:latin typeface="+mn-lt"/>
              </a:rPr>
              <a:t>, po upływie którego następuje jego rozwiązanie (§ 22 ust. 2):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53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06" y="265142"/>
            <a:ext cx="10879587" cy="540401"/>
          </a:xfrm>
        </p:spPr>
        <p:txBody>
          <a:bodyPr>
            <a:noAutofit/>
          </a:bodyPr>
          <a:lstStyle/>
          <a:p>
            <a:r>
              <a:rPr lang="pl-PL" sz="3200" dirty="0">
                <a:latin typeface="+mj-lt"/>
              </a:rPr>
              <a:t>1.1</a:t>
            </a:r>
            <a:r>
              <a:rPr lang="pl-PL" sz="3600" dirty="0">
                <a:latin typeface="+mj-lt"/>
              </a:rPr>
              <a:t> </a:t>
            </a:r>
            <a:r>
              <a:rPr lang="pl-PL" sz="3200" dirty="0">
                <a:latin typeface="+mj-lt"/>
              </a:rPr>
              <a:t>Wypowiedzenie Umowy przez IP bez zachowania okresu wypowiedzenia ze skutkiem natychmiastowym 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2B4E7D-7460-B3FC-EBD1-45B7A4A7C9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0879587" cy="465342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pl-PL" sz="1800" dirty="0">
                <a:latin typeface="+mn-lt"/>
              </a:rPr>
              <a:t>Główne przesłanki wskazane w umowie, które mogą skutkować jej wypowiedzenie to:</a:t>
            </a:r>
          </a:p>
          <a:p>
            <a:pPr marL="230400" indent="-230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sz="1800" b="1" dirty="0">
                <a:latin typeface="+mn-lt"/>
              </a:rPr>
              <a:t>Beneficjent wykorzystał środki w całości lub w części na cel i zakres inny niż określony w Projekcie lub niezgodnie z Umową lub przepisami prawa;</a:t>
            </a:r>
          </a:p>
          <a:p>
            <a:pPr marL="230400" indent="-230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pl-PL" sz="1800" b="1" dirty="0">
              <a:latin typeface="+mn-lt"/>
            </a:endParaRPr>
          </a:p>
          <a:p>
            <a:pPr marL="230400" indent="-230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sz="1800" b="1" dirty="0">
                <a:latin typeface="+mn-lt"/>
              </a:rPr>
              <a:t>Beneficjent zaprzestał realizacji Projektu lub w sposób rażący nie wywiązuje się ze swoich obowiązków określonych w Umowie</a:t>
            </a:r>
            <a:r>
              <a:rPr lang="pl-PL" sz="1800" dirty="0">
                <a:latin typeface="+mn-lt"/>
              </a:rPr>
              <a:t>, </a:t>
            </a:r>
            <a:r>
              <a:rPr lang="pl-PL" sz="1800" b="1" dirty="0">
                <a:latin typeface="+mn-lt"/>
              </a:rPr>
              <a:t>w szczególności wykorzystuje infrastrukturę wybudowaną w ramach Projektu z naruszeniem zasad dostępu hurtowego lub z naruszeniem </a:t>
            </a:r>
            <a:r>
              <a:rPr lang="pl-PL" sz="1800" dirty="0">
                <a:latin typeface="+mn-lt"/>
              </a:rPr>
              <a:t>powszechnie obowiązujących </a:t>
            </a:r>
            <a:r>
              <a:rPr lang="pl-PL" sz="1800" b="1" dirty="0">
                <a:latin typeface="+mn-lt"/>
              </a:rPr>
              <a:t>przepisów prawa </a:t>
            </a:r>
            <a:r>
              <a:rPr lang="pl-PL" sz="1800" dirty="0">
                <a:latin typeface="+mn-lt"/>
              </a:rPr>
              <a:t>i </a:t>
            </a:r>
            <a:r>
              <a:rPr lang="pl-PL" sz="1800" b="1" dirty="0">
                <a:latin typeface="+mn-lt"/>
              </a:rPr>
              <a:t>pomimo wezwania w terminie 14 dni od dnia doręczenia wezwania, nie usuwa naruszeń</a:t>
            </a:r>
            <a:r>
              <a:rPr lang="pl-PL" sz="1800" dirty="0">
                <a:latin typeface="+mn-lt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3465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22730-9720-6030-61CE-D117DFE0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C9C8956-1B55-BE07-D386-454B0DB84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56617" y="1303737"/>
            <a:ext cx="5159864" cy="4830845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18D2E36C-A79E-BC6B-8CF4-454CE3A5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>
                <a:latin typeface="+mj-lt"/>
              </a:rPr>
              <a:t>1.1 Wypowiedzenie Umowy przez IP bez zachowania okresu wypowiedzenia ze skutkiem natychmiastowym cd.</a:t>
            </a:r>
            <a:endParaRPr lang="pl-PL" sz="3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AA3E18A-D5DD-CA58-495E-A3EF93AA5350}"/>
              </a:ext>
            </a:extLst>
          </p:cNvPr>
          <p:cNvSpPr txBox="1"/>
          <p:nvPr/>
        </p:nvSpPr>
        <p:spPr>
          <a:xfrm>
            <a:off x="580419" y="1073242"/>
            <a:ext cx="11192484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/>
              <a:t>Beneficjent odmówił poddania się kontroli lub audytowi IP, IZ FERC, </a:t>
            </a:r>
            <a:r>
              <a:rPr lang="pl-PL" sz="1800" dirty="0"/>
              <a:t>bądź innych uprawnionych podmiotów </a:t>
            </a:r>
            <a:r>
              <a:rPr lang="pl-PL" sz="1800" b="1" dirty="0"/>
              <a:t>do przeprowadzenia kontroli lub audytu </a:t>
            </a:r>
            <a:r>
              <a:rPr lang="pl-PL" sz="1800" dirty="0"/>
              <a:t>na podstawie odrębnych przepisów lub utrudniał ich przeprowadzenie;</a:t>
            </a:r>
          </a:p>
          <a:p>
            <a:pPr marL="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/>
              <a:t>Beneficjent na etapie ubiegania się lub udzielania dofinansowania lub realizacji Umowy lub utrzymania trwałości Projektu lub w okresie odpowiadającym utrzymaniu trwałości Projektu nie ujawnił dokumentów</a:t>
            </a:r>
            <a:r>
              <a:rPr lang="pl-PL" sz="1800" dirty="0"/>
              <a:t>, </a:t>
            </a:r>
            <a:r>
              <a:rPr lang="pl-PL" sz="1800" b="1" dirty="0"/>
              <a:t>oświadczeń lub informacji mających znaczenie dla udzielenia dofinansowania lub realizacji Umowy albo przedstawił dokumenty, oświadczenia lub informacje poświadczające nieprawdę, nierzetelne, nieprawdziwe, podrobione, przerobione, niepełne</a:t>
            </a:r>
            <a:r>
              <a:rPr lang="pl-PL" sz="1800" dirty="0"/>
              <a:t> lub budzące uzasadnione wątpliwości co do ich prawdziwości i rzetelności lub wystawione przez osoby działające bez stosownego upoważnienia;</a:t>
            </a:r>
          </a:p>
        </p:txBody>
      </p:sp>
    </p:spTree>
    <p:extLst>
      <p:ext uri="{BB962C8B-B14F-4D97-AF65-F5344CB8AC3E}">
        <p14:creationId xmlns:p14="http://schemas.microsoft.com/office/powerpoint/2010/main" val="36498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B5DC9-33A3-1683-145B-E51DCCFAD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EFA4164-EEEB-5D30-C97F-1BE4538AB6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>
                <a:latin typeface="+mj-lt"/>
              </a:rPr>
              <a:t>1.1 Wypowiedzenie Umowy przez IP bez zachowania okresu wypowiedzenia ze skutkiem natychmiastowym cd. 2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87FE43E-0411-0446-8066-BE12420640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0879587" cy="456193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>
                <a:latin typeface="+mn-lt"/>
              </a:rPr>
              <a:t>Beneficjent zaprzestał prowadzenia działalności</a:t>
            </a:r>
            <a:r>
              <a:rPr lang="pl-PL" sz="1800" dirty="0">
                <a:latin typeface="+mn-lt"/>
              </a:rPr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>
              <a:latin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>
                <a:latin typeface="+mn-lt"/>
              </a:rPr>
              <a:t>Beneficjent nie ustanowił lub nie wniósł zabezpieczenia należytego wykonania zobowiązań wynikających z Umowy, o którym mowa w § 14;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b="1" dirty="0">
              <a:latin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>
                <a:latin typeface="+mn-lt"/>
              </a:rPr>
              <a:t>Beneficjent rozpoczął realizację Projektu przed dniem rozpoczęcia okresu kwalifikowalności wydatków </a:t>
            </a:r>
            <a:r>
              <a:rPr lang="pl-PL" sz="1800" dirty="0">
                <a:latin typeface="+mn-lt"/>
              </a:rPr>
              <a:t>określonego w § 4 ust. 1;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>
              <a:latin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>
                <a:latin typeface="+mn-lt"/>
              </a:rPr>
              <a:t>Beneficjent dokonał istotnej zmiany Projektu bez zgody IP</a:t>
            </a:r>
            <a:r>
              <a:rPr lang="pl-PL" sz="1800" dirty="0">
                <a:latin typeface="+mn-lt"/>
              </a:rPr>
              <a:t>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912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92768-3606-46F5-58A4-0DB647F67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C8708E-F7C7-DBC2-96BF-1350C715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6" y="0"/>
            <a:ext cx="10908160" cy="971550"/>
          </a:xfrm>
        </p:spPr>
        <p:txBody>
          <a:bodyPr>
            <a:noAutofit/>
          </a:bodyPr>
          <a:lstStyle/>
          <a:p>
            <a:r>
              <a:rPr lang="pl-PL" sz="3200" dirty="0">
                <a:latin typeface="+mj-lt"/>
              </a:rPr>
              <a:t>1.1 Wypowiedzenie Umowy przez IP bez zachowania okresu wypowiedzenia ze skutkiem natychmiastowym cd. 3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F6A759F-7578-B49F-92DE-D8D8F8C274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2875" y="1245966"/>
            <a:ext cx="11068051" cy="5031009"/>
          </a:xfrm>
        </p:spPr>
        <p:txBody>
          <a:bodyPr/>
          <a:lstStyle/>
          <a:p>
            <a:pPr marL="230400" indent="-230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sz="1800" b="1" dirty="0">
                <a:latin typeface="+mn-lt"/>
              </a:rPr>
              <a:t>Beneficjent dopuścił się nieprawidłowości oraz nie usunął ich przyczyn i efektów w terminie wskazanym przez podmiot dokonujący kontroli</a:t>
            </a:r>
            <a:r>
              <a:rPr lang="pl-PL" sz="1800" dirty="0">
                <a:latin typeface="+mn-lt"/>
              </a:rPr>
              <a:t>;</a:t>
            </a:r>
          </a:p>
          <a:p>
            <a:pPr marL="230400" indent="-230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+mn-lt"/>
            </a:endParaRPr>
          </a:p>
          <a:p>
            <a:pPr marL="230400" indent="-230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sz="1800" b="1" dirty="0">
                <a:latin typeface="+mn-lt"/>
              </a:rPr>
              <a:t>nie został osiągnięty cel Projektu rozumiany jako zrealizowanie wskaźników produktu określonych w Umowie</a:t>
            </a:r>
            <a:r>
              <a:rPr lang="pl-PL" sz="1800" dirty="0">
                <a:latin typeface="+mn-lt"/>
              </a:rPr>
              <a:t>; </a:t>
            </a:r>
          </a:p>
          <a:p>
            <a:pPr marL="230400" indent="-230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>
                <a:latin typeface="+mn-lt"/>
              </a:rPr>
              <a:t>Beneficjent naruszył zobowiązanie utrzymania trwałości  Projektu </a:t>
            </a:r>
            <a:r>
              <a:rPr lang="pl-PL" sz="1800" b="1" baseline="30000" dirty="0">
                <a:latin typeface="+mn-lt"/>
              </a:rPr>
              <a:t>1</a:t>
            </a:r>
            <a:r>
              <a:rPr lang="pl-PL" sz="1800" dirty="0">
                <a:latin typeface="+mn-lt"/>
              </a:rPr>
              <a:t>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042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43845-7A26-D37D-B849-00CACA6AB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1EFC1BB-5BB0-39C3-6960-A2B5BF4B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640" y="294751"/>
            <a:ext cx="10879587" cy="540401"/>
          </a:xfrm>
        </p:spPr>
        <p:txBody>
          <a:bodyPr>
            <a:noAutofit/>
          </a:bodyPr>
          <a:lstStyle/>
          <a:p>
            <a:r>
              <a:rPr lang="pl-PL" sz="3200" dirty="0">
                <a:latin typeface="+mj-lt"/>
              </a:rPr>
              <a:t>1.2 Wypowiedzenie Umowy przez IP z zachowaniem jednomiesięcznego okresu wypowiedzenia</a:t>
            </a:r>
            <a:endParaRPr lang="pl-PL" sz="32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69F61C3-C270-3A3F-FF35-727BAE1535C0}"/>
              </a:ext>
            </a:extLst>
          </p:cNvPr>
          <p:cNvSpPr txBox="1"/>
          <p:nvPr/>
        </p:nvSpPr>
        <p:spPr>
          <a:xfrm>
            <a:off x="302766" y="1352549"/>
            <a:ext cx="11022461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400" indent="-230400">
              <a:lnSpc>
                <a:spcPct val="150000"/>
              </a:lnSpc>
              <a:spcBef>
                <a:spcPts val="1000"/>
              </a:spcBef>
            </a:pPr>
            <a:r>
              <a:rPr lang="pl-PL" dirty="0"/>
              <a:t>Najistotniejsze przesłanki do wypowiedzenia umowy to: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Beneficjenta nie rozpoczął realizacji Projektu w terminie 6 miesięcy</a:t>
            </a:r>
            <a:r>
              <a:rPr lang="pl-PL" dirty="0"/>
              <a:t> od daty zawarcia Umowy bądź </a:t>
            </a:r>
            <a:r>
              <a:rPr lang="pl-PL" b="1" dirty="0"/>
              <a:t>nie usunął stwierdzonych nieprawidłowości, braków lub błędów, względnie nie  wdrożył rekomendacji </a:t>
            </a:r>
            <a:r>
              <a:rPr lang="pl-PL" dirty="0"/>
              <a:t>zmierzających do zapobieżenia ich wystąpienia;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>
              <a:highlight>
                <a:srgbClr val="00FFFF"/>
              </a:highlight>
            </a:endParaRP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Beneficjenta nie przedłożył, pomimo pisemnego wezwania przez IP, wypełnionych poprawnie części sprawozdawczych z realizacji Projektu w ramach składanych wniosków o płatność</a:t>
            </a:r>
            <a:r>
              <a:rPr lang="pl-PL" dirty="0"/>
              <a:t>;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Beneficjenta nie przedkłada wniosków o płatność </a:t>
            </a:r>
            <a:r>
              <a:rPr lang="pl-PL" dirty="0"/>
              <a:t>zgodnie z Umową; 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655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0B09D-744F-5FDC-E408-23ABCF9F0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778FAE5-A792-7F52-A0B0-A31B43BAA0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>
                <a:latin typeface="+mj-lt"/>
              </a:rPr>
              <a:t>1.2 Wypowiedzenie Umowy przez IP z zachowaniem jednomiesięcznego okresu wypowiedzenia cd.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BF9FE45-AF94-DBD6-749E-3C93D72620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04925"/>
            <a:ext cx="11232010" cy="4694258"/>
          </a:xfrm>
        </p:spPr>
        <p:txBody>
          <a:bodyPr/>
          <a:lstStyle/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>
                <a:latin typeface="+mn-lt"/>
              </a:rPr>
              <a:t>Beneficjenta dokonał zmian prawno-organizacyjnych w swoim statusie mających lub mogących mieć wpływ na realizację Umowy lub nie poinformował IP o zamiarze dokonania zmian prawno-organizacyjnych w jego statusie, które mogą mieć wpływ na realizację Projektu lub osiągnięcie celów Projektu;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b="1" dirty="0">
              <a:latin typeface="+mn-lt"/>
            </a:endParaRP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>
                <a:latin typeface="+mn-lt"/>
              </a:rPr>
              <a:t>Beneficjent nie dokonuje promocji Projektu w sposób określony w Umowie</a:t>
            </a:r>
            <a:r>
              <a:rPr lang="pl-PL" sz="1800" dirty="0">
                <a:latin typeface="+mn-lt"/>
              </a:rPr>
              <a:t>; 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>
              <a:latin typeface="+mn-lt"/>
            </a:endParaRP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>
                <a:latin typeface="+mn-lt"/>
              </a:rPr>
              <a:t>Beneficjent nie osiąga kamieni milowych, z zastrzeżeniem § 22 ust. 9 </a:t>
            </a:r>
            <a:r>
              <a:rPr lang="pl-PL" sz="1800" b="1" baseline="30000" dirty="0">
                <a:latin typeface="+mn-lt"/>
              </a:rPr>
              <a:t>1</a:t>
            </a:r>
            <a:r>
              <a:rPr lang="pl-PL" sz="1800" dirty="0">
                <a:latin typeface="+mn-lt"/>
              </a:rPr>
              <a:t>; 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>
              <a:latin typeface="+mn-lt"/>
            </a:endParaRP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>
                <a:latin typeface="+mn-lt"/>
              </a:rPr>
              <a:t>Beneficjent nie złożył informacji i wyjaśnień na temat realizacji Projektu</a:t>
            </a:r>
            <a:r>
              <a:rPr lang="pl-PL" sz="1800" dirty="0">
                <a:latin typeface="+mn-lt"/>
              </a:rPr>
              <a:t>; 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b="1" dirty="0"/>
          </a:p>
        </p:txBody>
      </p:sp>
    </p:spTree>
    <p:extLst>
      <p:ext uri="{BB962C8B-B14F-4D97-AF65-F5344CB8AC3E}">
        <p14:creationId xmlns:p14="http://schemas.microsoft.com/office/powerpoint/2010/main" val="285699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741A298-B89C-5329-C0A8-F9C64FA72A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>
                <a:latin typeface="+mj-lt"/>
              </a:rPr>
              <a:t>1.2 Wypowiedzenie Umowy przez IP z zachowaniem jednomiesięcznego okresu wypowiedzenia cd.2</a:t>
            </a:r>
            <a:endParaRPr lang="pl-PL" sz="32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78FD407-C5C4-0FD6-F8C1-48AF773891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000" b="1" dirty="0"/>
              <a:t>.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99AE19C-7DE8-73ED-6B11-9096CD9D8E10}"/>
              </a:ext>
            </a:extLst>
          </p:cNvPr>
          <p:cNvSpPr txBox="1"/>
          <p:nvPr/>
        </p:nvSpPr>
        <p:spPr>
          <a:xfrm>
            <a:off x="623454" y="2899794"/>
            <a:ext cx="10806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b="1" dirty="0"/>
              <a:t>Beneficjent nie realizuje działań zgodnych z zasadami horyzontalnymi, do których stosowania zobowiązał się w Umowie.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6661267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B96AF41238D4DA878551213186F22" ma:contentTypeVersion="2" ma:contentTypeDescription="Utwórz nowy dokument." ma:contentTypeScope="" ma:versionID="27355ec95b59db307203cf1707f87054">
  <xsd:schema xmlns:xsd="http://www.w3.org/2001/XMLSchema" xmlns:xs="http://www.w3.org/2001/XMLSchema" xmlns:p="http://schemas.microsoft.com/office/2006/metadata/properties" xmlns:ns2="3b41daa1-6750-4b31-afda-36cb41ae05c8" targetNamespace="http://schemas.microsoft.com/office/2006/metadata/properties" ma:root="true" ma:fieldsID="3bd844ee2aa79a406ac54578ad605f9d" ns2:_="">
    <xsd:import namespace="3b41daa1-6750-4b31-afda-36cb41ae0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1daa1-6750-4b31-afda-36cb41ae0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DD877D-66AE-4554-8B4D-196835119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8F4000-0824-4F14-AFA9-75C02B5E953B}">
  <ds:schemaRefs>
    <ds:schemaRef ds:uri="3b41daa1-6750-4b31-afda-36cb41ae05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FDD51E-3BE7-48E9-8574-EC8970EEE544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3b41daa1-6750-4b31-afda-36cb41ae05c8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1050</Words>
  <Application>Microsoft Office PowerPoint</Application>
  <PresentationFormat>Panoramiczny</PresentationFormat>
  <Paragraphs>82</Paragraphs>
  <Slides>12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Trebuchet MS</vt:lpstr>
      <vt:lpstr>Wingdings</vt:lpstr>
      <vt:lpstr>1_Motyw pakietu Office</vt:lpstr>
      <vt:lpstr>3_Projekt niestandardowy</vt:lpstr>
      <vt:lpstr> Szkolenie dla Beneficjentów FERC  Rozwiązanie umowy (§ 22) </vt:lpstr>
      <vt:lpstr>1. Rozwiązanie umowy przez Instytucję Pośredniczącą</vt:lpstr>
      <vt:lpstr>1.1 Wypowiedzenie Umowy przez IP bez zachowania okresu wypowiedzenia ze skutkiem natychmiastowym </vt:lpstr>
      <vt:lpstr>1.1 Wypowiedzenie Umowy przez IP bez zachowania okresu wypowiedzenia ze skutkiem natychmiastowym cd.</vt:lpstr>
      <vt:lpstr>1.1 Wypowiedzenie Umowy przez IP bez zachowania okresu wypowiedzenia ze skutkiem natychmiastowym cd. 2</vt:lpstr>
      <vt:lpstr>1.1 Wypowiedzenie Umowy przez IP bez zachowania okresu wypowiedzenia ze skutkiem natychmiastowym cd. 3</vt:lpstr>
      <vt:lpstr>1.2 Wypowiedzenie Umowy przez IP z zachowaniem jednomiesięcznego okresu wypowiedzenia</vt:lpstr>
      <vt:lpstr>1.2 Wypowiedzenie Umowy przez IP z zachowaniem jednomiesięcznego okresu wypowiedzenia cd.</vt:lpstr>
      <vt:lpstr>1.2 Wypowiedzenie Umowy przez IP z zachowaniem jednomiesięcznego okresu wypowiedzenia cd.2</vt:lpstr>
      <vt:lpstr>2.Siła wyższa</vt:lpstr>
      <vt:lpstr>3. Obowiązki Beneficjenta po rozwiązaniu Umowy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Szkolenei dla Beneficjentów FERC_3.04.2024</dc:title>
  <dc:creator>Anna Czekalska</dc:creator>
  <cp:lastModifiedBy>Urszula Mostek</cp:lastModifiedBy>
  <cp:revision>17</cp:revision>
  <dcterms:created xsi:type="dcterms:W3CDTF">2023-03-05T08:28:36Z</dcterms:created>
  <dcterms:modified xsi:type="dcterms:W3CDTF">2024-03-04T10:49:37Z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0x010100A17B96AF41238D4DA878551213186F22</vt:lpwstr>
  </property>
</Properties>
</file>