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34"/>
  </p:notesMasterIdLst>
  <p:sldIdLst>
    <p:sldId id="256" r:id="rId2"/>
    <p:sldId id="259" r:id="rId3"/>
    <p:sldId id="423" r:id="rId4"/>
    <p:sldId id="424" r:id="rId5"/>
    <p:sldId id="497" r:id="rId6"/>
    <p:sldId id="494" r:id="rId7"/>
    <p:sldId id="504" r:id="rId8"/>
    <p:sldId id="509" r:id="rId9"/>
    <p:sldId id="506" r:id="rId10"/>
    <p:sldId id="505" r:id="rId11"/>
    <p:sldId id="498" r:id="rId12"/>
    <p:sldId id="501" r:id="rId13"/>
    <p:sldId id="522" r:id="rId14"/>
    <p:sldId id="502" r:id="rId15"/>
    <p:sldId id="523" r:id="rId16"/>
    <p:sldId id="513" r:id="rId17"/>
    <p:sldId id="524" r:id="rId18"/>
    <p:sldId id="526" r:id="rId19"/>
    <p:sldId id="521" r:id="rId20"/>
    <p:sldId id="529" r:id="rId21"/>
    <p:sldId id="512" r:id="rId22"/>
    <p:sldId id="515" r:id="rId23"/>
    <p:sldId id="528" r:id="rId24"/>
    <p:sldId id="517" r:id="rId25"/>
    <p:sldId id="527" r:id="rId26"/>
    <p:sldId id="493" r:id="rId27"/>
    <p:sldId id="530" r:id="rId28"/>
    <p:sldId id="487" r:id="rId29"/>
    <p:sldId id="516" r:id="rId30"/>
    <p:sldId id="427" r:id="rId31"/>
    <p:sldId id="518" r:id="rId32"/>
    <p:sldId id="520" r:id="rId33"/>
  </p:sldIdLst>
  <p:sldSz cx="9144000" cy="6858000" type="screen4x3"/>
  <p:notesSz cx="6805613" cy="99441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FF9999"/>
    <a:srgbClr val="FFCC66"/>
    <a:srgbClr val="8DB4E2"/>
    <a:srgbClr val="89D2E3"/>
    <a:srgbClr val="FFCCCC"/>
    <a:srgbClr val="B8CCE4"/>
    <a:srgbClr val="DDDDDD"/>
    <a:srgbClr val="CC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3326" autoAdjust="0"/>
  </p:normalViewPr>
  <p:slideViewPr>
    <p:cSldViewPr showGuides="1">
      <p:cViewPr varScale="1">
        <p:scale>
          <a:sx n="97" d="100"/>
          <a:sy n="97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z\Posiedzenia%20KRRiT%20ws.%20koncesyjnych\PR%202018\PR%202018-05-10_materia&#322;y\Prezentacje\Pliki%20robocze%20i%20dodatkowe\wykresy%20do%20franczy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awada\Documents\wykresy%20do%20franczyz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68078559145624E-2"/>
          <c:y val="3.0555555555555555E-2"/>
          <c:w val="0.95319565119015293"/>
          <c:h val="0.91746741032370949"/>
        </c:manualLayout>
      </c:layout>
      <c:lineChart>
        <c:grouping val="standard"/>
        <c:varyColors val="0"/>
        <c:ser>
          <c:idx val="0"/>
          <c:order val="0"/>
          <c:tx>
            <c:strRef>
              <c:f>'rozwój sieci'!$C$4:$C$5</c:f>
              <c:strCache>
                <c:ptCount val="1"/>
                <c:pt idx="0">
                  <c:v> ZPR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637931034482766E-2"/>
                  <c:y val="-4.0972222222222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9A-4FA4-92C8-A5115C06EDD6}"/>
                </c:ext>
              </c:extLst>
            </c:dLbl>
            <c:dLbl>
              <c:idx val="8"/>
              <c:layout>
                <c:manualLayout>
                  <c:x val="-2.1637931034482864E-2"/>
                  <c:y val="-2.708333333333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FA4-92C8-A5115C06EDD6}"/>
                </c:ext>
              </c:extLst>
            </c:dLbl>
            <c:dLbl>
              <c:idx val="12"/>
              <c:layout>
                <c:manualLayout>
                  <c:x val="-2.163793103448276E-2"/>
                  <c:y val="-3.263888888888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9A-4FA4-92C8-A5115C0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sieci'!$C$6:$C$22</c:f>
              <c:numCache>
                <c:formatCode>General</c:formatCode>
                <c:ptCount val="17"/>
                <c:pt idx="0">
                  <c:v>10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46</c:v>
                </c:pt>
                <c:pt idx="9">
                  <c:v>45</c:v>
                </c:pt>
                <c:pt idx="10">
                  <c:v>45</c:v>
                </c:pt>
                <c:pt idx="11">
                  <c:v>48</c:v>
                </c:pt>
                <c:pt idx="12">
                  <c:v>50</c:v>
                </c:pt>
                <c:pt idx="13">
                  <c:v>50</c:v>
                </c:pt>
                <c:pt idx="14">
                  <c:v>54</c:v>
                </c:pt>
                <c:pt idx="15">
                  <c:v>55</c:v>
                </c:pt>
                <c:pt idx="1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9A-4FA4-92C8-A5115C06EDD6}"/>
            </c:ext>
          </c:extLst>
        </c:ser>
        <c:ser>
          <c:idx val="1"/>
          <c:order val="1"/>
          <c:tx>
            <c:strRef>
              <c:f>'rozwój sieci'!$D$4:$D$5</c:f>
              <c:strCache>
                <c:ptCount val="1"/>
                <c:pt idx="0">
                  <c:v> Multimedia RMF MAXXX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9A-4FA4-92C8-A5115C06EDD6}"/>
                </c:ext>
              </c:extLst>
            </c:dLbl>
            <c:dLbl>
              <c:idx val="1"/>
              <c:layout>
                <c:manualLayout>
                  <c:x val="-2.6340691878662054E-17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9A-4FA4-92C8-A5115C06EDD6}"/>
                </c:ext>
              </c:extLst>
            </c:dLbl>
            <c:dLbl>
              <c:idx val="2"/>
              <c:layout>
                <c:manualLayout>
                  <c:x val="2.8735632183907781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9A-4FA4-92C8-A5115C06EDD6}"/>
                </c:ext>
              </c:extLst>
            </c:dLbl>
            <c:dLbl>
              <c:idx val="3"/>
              <c:layout>
                <c:manualLayout>
                  <c:x val="-5.2681383757324109E-17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9A-4FA4-92C8-A5115C06EDD6}"/>
                </c:ext>
              </c:extLst>
            </c:dLbl>
            <c:dLbl>
              <c:idx val="4"/>
              <c:layout>
                <c:manualLayout>
                  <c:x val="-4.3103448275862068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9A-4FA4-92C8-A5115C06EDD6}"/>
                </c:ext>
              </c:extLst>
            </c:dLbl>
            <c:dLbl>
              <c:idx val="5"/>
              <c:layout>
                <c:manualLayout>
                  <c:x val="0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9A-4FA4-92C8-A5115C06EDD6}"/>
                </c:ext>
              </c:extLst>
            </c:dLbl>
            <c:dLbl>
              <c:idx val="6"/>
              <c:layout>
                <c:manualLayout>
                  <c:x val="2.8735632183908046E-3"/>
                  <c:y val="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9A-4FA4-92C8-A5115C06EDD6}"/>
                </c:ext>
              </c:extLst>
            </c:dLbl>
            <c:dLbl>
              <c:idx val="7"/>
              <c:layout>
                <c:manualLayout>
                  <c:x val="0"/>
                  <c:y val="1.666666666666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9A-4FA4-92C8-A5115C06EDD6}"/>
                </c:ext>
              </c:extLst>
            </c:dLbl>
            <c:dLbl>
              <c:idx val="12"/>
              <c:layout>
                <c:manualLayout>
                  <c:x val="2.873563218390699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9A-4FA4-92C8-A5115C06EDD6}"/>
                </c:ext>
              </c:extLst>
            </c:dLbl>
            <c:dLbl>
              <c:idx val="13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9A-4FA4-92C8-A5115C06EDD6}"/>
                </c:ext>
              </c:extLst>
            </c:dLbl>
            <c:dLbl>
              <c:idx val="14"/>
              <c:layout>
                <c:manualLayout>
                  <c:x val="2.873563218390699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9A-4FA4-92C8-A5115C06EDD6}"/>
                </c:ext>
              </c:extLst>
            </c:dLbl>
            <c:dLbl>
              <c:idx val="15"/>
              <c:layout>
                <c:manualLayout>
                  <c:x val="-1.0536276751464822E-16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9A-4FA4-92C8-A5115C06EDD6}"/>
                </c:ext>
              </c:extLst>
            </c:dLbl>
            <c:dLbl>
              <c:idx val="16"/>
              <c:layout>
                <c:manualLayout>
                  <c:x val="-1.293103448275862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9A-4FA4-92C8-A5115C0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sieci'!$D$6:$D$22</c:f>
              <c:numCache>
                <c:formatCode>General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24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A9A-4FA4-92C8-A5115C06EDD6}"/>
            </c:ext>
          </c:extLst>
        </c:ser>
        <c:ser>
          <c:idx val="2"/>
          <c:order val="2"/>
          <c:tx>
            <c:strRef>
              <c:f>'rozwój sieci'!$E$4:$E$5</c:f>
              <c:strCache>
                <c:ptCount val="1"/>
                <c:pt idx="0">
                  <c:v> AGORA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551724137931039E-2"/>
                  <c:y val="-5.000021872265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9A-4FA4-92C8-A5115C06EDD6}"/>
                </c:ext>
              </c:extLst>
            </c:dLbl>
            <c:dLbl>
              <c:idx val="1"/>
              <c:layout>
                <c:manualLayout>
                  <c:x val="-4.3103448275862329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9A-4FA4-92C8-A5115C06EDD6}"/>
                </c:ext>
              </c:extLst>
            </c:dLbl>
            <c:dLbl>
              <c:idx val="2"/>
              <c:layout>
                <c:manualLayout>
                  <c:x val="2.8735632183907781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9A-4FA4-92C8-A5115C06EDD6}"/>
                </c:ext>
              </c:extLst>
            </c:dLbl>
            <c:dLbl>
              <c:idx val="4"/>
              <c:layout>
                <c:manualLayout>
                  <c:x val="2.8735632183908046E-3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9A-4FA4-92C8-A5115C06EDD6}"/>
                </c:ext>
              </c:extLst>
            </c:dLbl>
            <c:dLbl>
              <c:idx val="5"/>
              <c:layout>
                <c:manualLayout>
                  <c:x val="0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9A-4FA4-92C8-A5115C06EDD6}"/>
                </c:ext>
              </c:extLst>
            </c:dLbl>
            <c:dLbl>
              <c:idx val="6"/>
              <c:layout>
                <c:manualLayout>
                  <c:x val="2.8735632183908046E-3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9A-4FA4-92C8-A5115C06EDD6}"/>
                </c:ext>
              </c:extLst>
            </c:dLbl>
            <c:dLbl>
              <c:idx val="7"/>
              <c:layout>
                <c:manualLayout>
                  <c:x val="0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9A-4FA4-92C8-A5115C06EDD6}"/>
                </c:ext>
              </c:extLst>
            </c:dLbl>
            <c:dLbl>
              <c:idx val="8"/>
              <c:layout>
                <c:manualLayout>
                  <c:x val="2.8735632183908046E-3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9A-4FA4-92C8-A5115C06EDD6}"/>
                </c:ext>
              </c:extLst>
            </c:dLbl>
            <c:dLbl>
              <c:idx val="9"/>
              <c:layout>
                <c:manualLayout>
                  <c:x val="1.0536276751464822E-16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9A-4FA4-92C8-A5115C06EDD6}"/>
                </c:ext>
              </c:extLst>
            </c:dLbl>
            <c:dLbl>
              <c:idx val="10"/>
              <c:layout>
                <c:manualLayout>
                  <c:x val="2.8735632183908046E-3"/>
                  <c:y val="-3.33333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9A-4FA4-92C8-A5115C06EDD6}"/>
                </c:ext>
              </c:extLst>
            </c:dLbl>
            <c:dLbl>
              <c:idx val="11"/>
              <c:layout>
                <c:manualLayout>
                  <c:x val="-1.0536276751464822E-16"/>
                  <c:y val="-3.33333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9A-4FA4-92C8-A5115C06EDD6}"/>
                </c:ext>
              </c:extLst>
            </c:dLbl>
            <c:dLbl>
              <c:idx val="12"/>
              <c:layout>
                <c:manualLayout>
                  <c:x val="2.8735632183906992E-3"/>
                  <c:y val="-3.333333333333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9A-4FA4-92C8-A5115C06EDD6}"/>
                </c:ext>
              </c:extLst>
            </c:dLbl>
            <c:dLbl>
              <c:idx val="13"/>
              <c:layout>
                <c:manualLayout>
                  <c:x val="0"/>
                  <c:y val="-3.611111111111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9A-4FA4-92C8-A5115C06EDD6}"/>
                </c:ext>
              </c:extLst>
            </c:dLbl>
            <c:dLbl>
              <c:idx val="14"/>
              <c:layout>
                <c:manualLayout>
                  <c:x val="2.8735632183906992E-3"/>
                  <c:y val="-2.222222222222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9A-4FA4-92C8-A5115C06EDD6}"/>
                </c:ext>
              </c:extLst>
            </c:dLbl>
            <c:dLbl>
              <c:idx val="15"/>
              <c:layout>
                <c:manualLayout>
                  <c:x val="-1.0536276751464822E-16"/>
                  <c:y val="-2.222222222222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9A-4FA4-92C8-A5115C06EDD6}"/>
                </c:ext>
              </c:extLst>
            </c:dLbl>
            <c:dLbl>
              <c:idx val="16"/>
              <c:layout>
                <c:manualLayout>
                  <c:x val="-1.2931034482758621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9A-4FA4-92C8-A5115C0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sieci'!$E$6:$E$22</c:f>
              <c:numCache>
                <c:formatCode>General</c:formatCode>
                <c:ptCount val="17"/>
                <c:pt idx="0">
                  <c:v>16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28</c:v>
                </c:pt>
                <c:pt idx="10">
                  <c:v>29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A9A-4FA4-92C8-A5115C06EDD6}"/>
            </c:ext>
          </c:extLst>
        </c:ser>
        <c:ser>
          <c:idx val="3"/>
          <c:order val="3"/>
          <c:tx>
            <c:strRef>
              <c:f>'rozwój sieci'!$F$4:$F$5</c:f>
              <c:strCache>
                <c:ptCount val="1"/>
                <c:pt idx="0">
                  <c:v> Eurozet </c:v>
                </c:pt>
              </c:strCache>
            </c:strRef>
          </c:tx>
          <c:spPr>
            <a:ln w="28575" cap="rnd" cmpd="sng" algn="ctr">
              <a:solidFill>
                <a:srgbClr val="CC66F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9A-4FA4-92C8-A5115C06EDD6}"/>
                </c:ext>
              </c:extLst>
            </c:dLbl>
            <c:dLbl>
              <c:idx val="1"/>
              <c:layout>
                <c:manualLayout>
                  <c:x val="-2.6340691878662054E-17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9A-4FA4-92C8-A5115C06EDD6}"/>
                </c:ext>
              </c:extLst>
            </c:dLbl>
            <c:dLbl>
              <c:idx val="2"/>
              <c:layout>
                <c:manualLayout>
                  <c:x val="2.873563218390831E-3"/>
                  <c:y val="-4.166688538932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9A-4FA4-92C8-A5115C06EDD6}"/>
                </c:ext>
              </c:extLst>
            </c:dLbl>
            <c:dLbl>
              <c:idx val="3"/>
              <c:layout>
                <c:manualLayout>
                  <c:x val="-5.2681383757324109E-1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9A-4FA4-92C8-A5115C06EDD6}"/>
                </c:ext>
              </c:extLst>
            </c:dLbl>
            <c:dLbl>
              <c:idx val="4"/>
              <c:layout>
                <c:manualLayout>
                  <c:x val="2.8735632183908046E-3"/>
                  <c:y val="-2.777777777777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9A-4FA4-92C8-A5115C06EDD6}"/>
                </c:ext>
              </c:extLst>
            </c:dLbl>
            <c:dLbl>
              <c:idx val="5"/>
              <c:layout>
                <c:manualLayout>
                  <c:x val="0"/>
                  <c:y val="-2.777777777777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9A-4FA4-92C8-A5115C06EDD6}"/>
                </c:ext>
              </c:extLst>
            </c:dLbl>
            <c:dLbl>
              <c:idx val="6"/>
              <c:layout>
                <c:manualLayout>
                  <c:x val="2.8735632183908046E-3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9A-4FA4-92C8-A5115C06EDD6}"/>
                </c:ext>
              </c:extLst>
            </c:dLbl>
            <c:dLbl>
              <c:idx val="7"/>
              <c:layout>
                <c:manualLayout>
                  <c:x val="0"/>
                  <c:y val="-1.666666666666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9A-4FA4-92C8-A5115C06EDD6}"/>
                </c:ext>
              </c:extLst>
            </c:dLbl>
            <c:dLbl>
              <c:idx val="12"/>
              <c:layout>
                <c:manualLayout>
                  <c:x val="-4.3103448275863127E-3"/>
                  <c:y val="1.388888888888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9A-4FA4-92C8-A5115C06EDD6}"/>
                </c:ext>
              </c:extLst>
            </c:dLbl>
            <c:dLbl>
              <c:idx val="13"/>
              <c:layout>
                <c:manualLayout>
                  <c:x val="0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9A-4FA4-92C8-A5115C06EDD6}"/>
                </c:ext>
              </c:extLst>
            </c:dLbl>
            <c:dLbl>
              <c:idx val="14"/>
              <c:layout>
                <c:manualLayout>
                  <c:x val="2.8735632183906992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A9A-4FA4-92C8-A5115C06EDD6}"/>
                </c:ext>
              </c:extLst>
            </c:dLbl>
            <c:dLbl>
              <c:idx val="15"/>
              <c:layout>
                <c:manualLayout>
                  <c:x val="-1.0536276751464822E-16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9A-4FA4-92C8-A5115C06EDD6}"/>
                </c:ext>
              </c:extLst>
            </c:dLbl>
            <c:dLbl>
              <c:idx val="16"/>
              <c:layout>
                <c:manualLayout>
                  <c:x val="-1.2931034482758621E-2"/>
                  <c:y val="8.3331146106736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9A-4FA4-92C8-A5115C0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sieci'!$F$6:$F$22</c:f>
              <c:numCache>
                <c:formatCode>General</c:formatCode>
                <c:ptCount val="17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19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6A9A-4FA4-92C8-A5115C06EDD6}"/>
            </c:ext>
          </c:extLst>
        </c:ser>
        <c:ser>
          <c:idx val="4"/>
          <c:order val="4"/>
          <c:tx>
            <c:strRef>
              <c:f>'rozwój sieci'!$G$4:$G$5</c:f>
              <c:strCache>
                <c:ptCount val="1"/>
                <c:pt idx="0">
                  <c:v> PLUS i VOX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9A-4FA4-92C8-A5115C06EDD6}"/>
                </c:ext>
              </c:extLst>
            </c:dLbl>
            <c:dLbl>
              <c:idx val="1"/>
              <c:layout>
                <c:manualLayout>
                  <c:x val="0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9A-4FA4-92C8-A5115C06EDD6}"/>
                </c:ext>
              </c:extLst>
            </c:dLbl>
            <c:dLbl>
              <c:idx val="2"/>
              <c:layout>
                <c:manualLayout>
                  <c:x val="2.8735632183907781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9A-4FA4-92C8-A5115C06EDD6}"/>
                </c:ext>
              </c:extLst>
            </c:dLbl>
            <c:dLbl>
              <c:idx val="3"/>
              <c:layout>
                <c:manualLayout>
                  <c:x val="-5.2681383757324109E-17"/>
                  <c:y val="-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9A-4FA4-92C8-A5115C06EDD6}"/>
                </c:ext>
              </c:extLst>
            </c:dLbl>
            <c:dLbl>
              <c:idx val="4"/>
              <c:layout>
                <c:manualLayout>
                  <c:x val="2.8735632183908046E-3"/>
                  <c:y val="-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9A-4FA4-92C8-A5115C06EDD6}"/>
                </c:ext>
              </c:extLst>
            </c:dLbl>
            <c:dLbl>
              <c:idx val="5"/>
              <c:layout>
                <c:manualLayout>
                  <c:x val="0"/>
                  <c:y val="-3.611111111111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9A-4FA4-92C8-A5115C06EDD6}"/>
                </c:ext>
              </c:extLst>
            </c:dLbl>
            <c:dLbl>
              <c:idx val="6"/>
              <c:layout>
                <c:manualLayout>
                  <c:x val="2.8735632183908046E-3"/>
                  <c:y val="-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9A-4FA4-92C8-A5115C06EDD6}"/>
                </c:ext>
              </c:extLst>
            </c:dLbl>
            <c:dLbl>
              <c:idx val="7"/>
              <c:layout>
                <c:manualLayout>
                  <c:x val="0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9A-4FA4-92C8-A5115C06EDD6}"/>
                </c:ext>
              </c:extLst>
            </c:dLbl>
            <c:dLbl>
              <c:idx val="8"/>
              <c:layout>
                <c:manualLayout>
                  <c:x val="2.8735632183908046E-3"/>
                  <c:y val="-2.222222222222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9A-4FA4-92C8-A5115C06EDD6}"/>
                </c:ext>
              </c:extLst>
            </c:dLbl>
            <c:dLbl>
              <c:idx val="9"/>
              <c:layout>
                <c:manualLayout>
                  <c:x val="0"/>
                  <c:y val="-2.222222222222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9A-4FA4-92C8-A5115C06EDD6}"/>
                </c:ext>
              </c:extLst>
            </c:dLbl>
            <c:dLbl>
              <c:idx val="10"/>
              <c:layout>
                <c:manualLayout>
                  <c:x val="2.8735632183908046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9A-4FA4-92C8-A5115C06EDD6}"/>
                </c:ext>
              </c:extLst>
            </c:dLbl>
            <c:dLbl>
              <c:idx val="11"/>
              <c:layout>
                <c:manualLayout>
                  <c:x val="-1.0536276751464822E-16"/>
                  <c:y val="-2.222222222222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9A-4FA4-92C8-A5115C06EDD6}"/>
                </c:ext>
              </c:extLst>
            </c:dLbl>
            <c:dLbl>
              <c:idx val="12"/>
              <c:layout>
                <c:manualLayout>
                  <c:x val="-4.3103448275863127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9A-4FA4-92C8-A5115C06EDD6}"/>
                </c:ext>
              </c:extLst>
            </c:dLbl>
            <c:dLbl>
              <c:idx val="13"/>
              <c:layout>
                <c:manualLayout>
                  <c:x val="0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9A-4FA4-92C8-A5115C06EDD6}"/>
                </c:ext>
              </c:extLst>
            </c:dLbl>
            <c:dLbl>
              <c:idx val="14"/>
              <c:layout>
                <c:manualLayout>
                  <c:x val="4.3103448275861019E-3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9A-4FA4-92C8-A5115C06EDD6}"/>
                </c:ext>
              </c:extLst>
            </c:dLbl>
            <c:dLbl>
              <c:idx val="15"/>
              <c:layout>
                <c:manualLayout>
                  <c:x val="-1.0536276751464822E-16"/>
                  <c:y val="1.388888888888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A9A-4FA4-92C8-A5115C06EDD6}"/>
                </c:ext>
              </c:extLst>
            </c:dLbl>
            <c:dLbl>
              <c:idx val="16"/>
              <c:layout>
                <c:manualLayout>
                  <c:x val="-1.149425287356321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9A-4FA4-92C8-A5115C0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sieci'!$G$6:$G$22</c:f>
              <c:numCache>
                <c:formatCode>General</c:formatCode>
                <c:ptCount val="17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22</c:v>
                </c:pt>
                <c:pt idx="12">
                  <c:v>21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6A9A-4FA4-92C8-A5115C06E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73544"/>
        <c:axId val="178573936"/>
      </c:lineChart>
      <c:catAx>
        <c:axId val="178573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73936"/>
        <c:crosses val="autoZero"/>
        <c:auto val="1"/>
        <c:lblAlgn val="ctr"/>
        <c:lblOffset val="100"/>
        <c:noMultiLvlLbl val="0"/>
      </c:catAx>
      <c:valAx>
        <c:axId val="17857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7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3979885057471265E-2"/>
          <c:y val="3.4283027121609799E-2"/>
          <c:w val="0.20596264367816092"/>
          <c:h val="0.236989282589676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'sieci i iniezaleznio'!$C$4:$C$5</c:f>
              <c:strCache>
                <c:ptCount val="1"/>
                <c:pt idx="0">
                  <c:v>Grupa ZPR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iniezaleznio'!$C$6:$C$22</c:f>
              <c:numCache>
                <c:formatCode>General</c:formatCode>
                <c:ptCount val="17"/>
                <c:pt idx="0">
                  <c:v>10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46</c:v>
                </c:pt>
                <c:pt idx="9">
                  <c:v>45</c:v>
                </c:pt>
                <c:pt idx="10">
                  <c:v>45</c:v>
                </c:pt>
                <c:pt idx="11">
                  <c:v>48</c:v>
                </c:pt>
                <c:pt idx="12">
                  <c:v>50</c:v>
                </c:pt>
                <c:pt idx="13">
                  <c:v>50</c:v>
                </c:pt>
                <c:pt idx="14">
                  <c:v>54</c:v>
                </c:pt>
                <c:pt idx="15">
                  <c:v>55</c:v>
                </c:pt>
                <c:pt idx="1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F-47D1-972C-D9EFB111435D}"/>
            </c:ext>
          </c:extLst>
        </c:ser>
        <c:ser>
          <c:idx val="1"/>
          <c:order val="1"/>
          <c:tx>
            <c:strRef>
              <c:f>'sieci i iniezaleznio'!$D$4:$D$5</c:f>
              <c:strCache>
                <c:ptCount val="1"/>
                <c:pt idx="0">
                  <c:v>Grupa RMF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iniezaleznio'!$D$6:$D$22</c:f>
              <c:numCache>
                <c:formatCode>General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24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F-47D1-972C-D9EFB111435D}"/>
            </c:ext>
          </c:extLst>
        </c:ser>
        <c:ser>
          <c:idx val="2"/>
          <c:order val="2"/>
          <c:tx>
            <c:strRef>
              <c:f>'sieci i iniezaleznio'!$E$4:$E$5</c:f>
              <c:strCache>
                <c:ptCount val="1"/>
                <c:pt idx="0">
                  <c:v>Grupa AGORA</c:v>
                </c:pt>
              </c:strCache>
            </c:strRef>
          </c:tx>
          <c:spPr>
            <a:solidFill>
              <a:srgbClr val="008E40"/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iniezaleznio'!$E$6:$E$22</c:f>
              <c:numCache>
                <c:formatCode>General</c:formatCode>
                <c:ptCount val="17"/>
                <c:pt idx="0">
                  <c:v>16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28</c:v>
                </c:pt>
                <c:pt idx="10">
                  <c:v>29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F-47D1-972C-D9EFB111435D}"/>
            </c:ext>
          </c:extLst>
        </c:ser>
        <c:ser>
          <c:idx val="3"/>
          <c:order val="3"/>
          <c:tx>
            <c:strRef>
              <c:f>'sieci i iniezaleznio'!$F$4:$F$5</c:f>
              <c:strCache>
                <c:ptCount val="1"/>
                <c:pt idx="0">
                  <c:v>Grupa Eurozet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FF00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iniezaleznio'!$F$6:$F$22</c:f>
              <c:numCache>
                <c:formatCode>General</c:formatCode>
                <c:ptCount val="17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19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0F-47D1-972C-D9EFB111435D}"/>
            </c:ext>
          </c:extLst>
        </c:ser>
        <c:ser>
          <c:idx val="4"/>
          <c:order val="4"/>
          <c:tx>
            <c:strRef>
              <c:f>'sieci i iniezaleznio'!$G$4:$G$5</c:f>
              <c:strCache>
                <c:ptCount val="1"/>
                <c:pt idx="0">
                  <c:v>PLUS i VOX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iniezaleznio'!$G$6:$G$22</c:f>
              <c:numCache>
                <c:formatCode>General</c:formatCode>
                <c:ptCount val="17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22</c:v>
                </c:pt>
                <c:pt idx="12">
                  <c:v>21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F-47D1-972C-D9EFB111435D}"/>
            </c:ext>
          </c:extLst>
        </c:ser>
        <c:ser>
          <c:idx val="5"/>
          <c:order val="5"/>
          <c:tx>
            <c:strRef>
              <c:f>'sieci i iniezaleznio'!$H$4:$H$5</c:f>
              <c:strCache>
                <c:ptCount val="1"/>
                <c:pt idx="0">
                  <c:v>Niezależne stacje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CCCC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iniezaleznio'!$H$6:$H$22</c:f>
              <c:numCache>
                <c:formatCode>General</c:formatCode>
                <c:ptCount val="17"/>
                <c:pt idx="0">
                  <c:v>115</c:v>
                </c:pt>
                <c:pt idx="1">
                  <c:v>112</c:v>
                </c:pt>
                <c:pt idx="2">
                  <c:v>109</c:v>
                </c:pt>
                <c:pt idx="3">
                  <c:v>96</c:v>
                </c:pt>
                <c:pt idx="4">
                  <c:v>101</c:v>
                </c:pt>
                <c:pt idx="5">
                  <c:v>104</c:v>
                </c:pt>
                <c:pt idx="6">
                  <c:v>90</c:v>
                </c:pt>
                <c:pt idx="7">
                  <c:v>89</c:v>
                </c:pt>
                <c:pt idx="8">
                  <c:v>88</c:v>
                </c:pt>
                <c:pt idx="9">
                  <c:v>96</c:v>
                </c:pt>
                <c:pt idx="10">
                  <c:v>97</c:v>
                </c:pt>
                <c:pt idx="11">
                  <c:v>100</c:v>
                </c:pt>
                <c:pt idx="12">
                  <c:v>97</c:v>
                </c:pt>
                <c:pt idx="13">
                  <c:v>101</c:v>
                </c:pt>
                <c:pt idx="14">
                  <c:v>101</c:v>
                </c:pt>
                <c:pt idx="15">
                  <c:v>107</c:v>
                </c:pt>
                <c:pt idx="16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0F-47D1-972C-D9EFB111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574720"/>
        <c:axId val="178575112"/>
      </c:barChart>
      <c:catAx>
        <c:axId val="1785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  <c:crossAx val="178575112"/>
        <c:crosses val="autoZero"/>
        <c:auto val="1"/>
        <c:lblAlgn val="ctr"/>
        <c:lblOffset val="100"/>
        <c:noMultiLvlLbl val="0"/>
      </c:catAx>
      <c:valAx>
        <c:axId val="178575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  <c:crossAx val="178574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85903877146935581"/>
          <c:y val="3.9538009137746688E-2"/>
          <c:w val="0.13803725192245705"/>
          <c:h val="0.3159857101195683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l-PL" sz="2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Pokrycie ludnościowe (%)</a:t>
            </a:r>
          </a:p>
        </c:rich>
      </c:tx>
      <c:layout>
        <c:manualLayout>
          <c:xMode val="edge"/>
          <c:yMode val="edge"/>
          <c:x val="0.3161632932486162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3"/>
          <c:order val="0"/>
          <c:tx>
            <c:strRef>
              <c:f>Arkusz3!$E$1</c:f>
              <c:strCache>
                <c:ptCount val="1"/>
                <c:pt idx="0">
                  <c:v>Radio GRA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1-4689-92D5-C5A1F3485745}"/>
            </c:ext>
          </c:extLst>
        </c:ser>
        <c:ser>
          <c:idx val="1"/>
          <c:order val="1"/>
          <c:tx>
            <c:strRef>
              <c:f>Arkusz3!$C$1</c:f>
              <c:strCache>
                <c:ptCount val="1"/>
                <c:pt idx="0">
                  <c:v>RMF Classic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1-4689-92D5-C5A1F3485745}"/>
            </c:ext>
          </c:extLst>
        </c:ser>
        <c:ser>
          <c:idx val="2"/>
          <c:order val="2"/>
          <c:tx>
            <c:strRef>
              <c:f>Arkusz3!$D$1</c:f>
              <c:strCache>
                <c:ptCount val="1"/>
                <c:pt idx="0">
                  <c:v>RMF MAXXX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1-4689-92D5-C5A1F3485745}"/>
            </c:ext>
          </c:extLst>
        </c:ser>
        <c:ser>
          <c:idx val="0"/>
          <c:order val="3"/>
          <c:tx>
            <c:strRef>
              <c:f>Arkusz3!$B$1</c:f>
              <c:strCache>
                <c:ptCount val="1"/>
                <c:pt idx="0">
                  <c:v>RMF FM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1-4689-92D5-C5A1F3485745}"/>
            </c:ext>
          </c:extLst>
        </c:ser>
        <c:ser>
          <c:idx val="4"/>
          <c:order val="4"/>
          <c:tx>
            <c:strRef>
              <c:f>Arkusz3!$F$1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6621-4689-92D5-C5A1F3485745}"/>
            </c:ext>
          </c:extLst>
        </c:ser>
        <c:ser>
          <c:idx val="8"/>
          <c:order val="5"/>
          <c:tx>
            <c:strRef>
              <c:f>Arkusz3!$J$1</c:f>
              <c:strCache>
                <c:ptCount val="1"/>
                <c:pt idx="0">
                  <c:v>Chilli Zet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Arkusz3!$J$2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21-4689-92D5-C5A1F3485745}"/>
            </c:ext>
          </c:extLst>
        </c:ser>
        <c:ser>
          <c:idx val="6"/>
          <c:order val="6"/>
          <c:tx>
            <c:strRef>
              <c:f>Arkusz3!$H$1</c:f>
              <c:strCache>
                <c:ptCount val="1"/>
                <c:pt idx="0">
                  <c:v>Meloradio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Arkusz3!$H$2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21-4689-92D5-C5A1F3485745}"/>
            </c:ext>
          </c:extLst>
        </c:ser>
        <c:ser>
          <c:idx val="7"/>
          <c:order val="7"/>
          <c:tx>
            <c:strRef>
              <c:f>Arkusz3!$I$1</c:f>
              <c:strCache>
                <c:ptCount val="1"/>
                <c:pt idx="0">
                  <c:v>Anty Radio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Arkusz3!$I$2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1-4689-92D5-C5A1F3485745}"/>
            </c:ext>
          </c:extLst>
        </c:ser>
        <c:ser>
          <c:idx val="5"/>
          <c:order val="8"/>
          <c:tx>
            <c:strRef>
              <c:f>Arkusz3!$G$1</c:f>
              <c:strCache>
                <c:ptCount val="1"/>
                <c:pt idx="0">
                  <c:v>Radio Zet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Arkusz3!$G$2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21-4689-92D5-C5A1F3485745}"/>
            </c:ext>
          </c:extLst>
        </c:ser>
        <c:ser>
          <c:idx val="13"/>
          <c:order val="9"/>
          <c:tx>
            <c:strRef>
              <c:f>Arkusz3!$M$1</c:f>
              <c:strCache>
                <c:ptCount val="1"/>
                <c:pt idx="0">
                  <c:v>Agora Rock Radio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Arkusz3!$M$2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21-4689-92D5-C5A1F3485745}"/>
            </c:ext>
          </c:extLst>
        </c:ser>
        <c:ser>
          <c:idx val="14"/>
          <c:order val="10"/>
          <c:tx>
            <c:strRef>
              <c:f>Arkusz3!$N$1</c:f>
              <c:strCache>
                <c:ptCount val="1"/>
                <c:pt idx="0">
                  <c:v>Agora - Radio Pogoda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Arkusz3!$N$2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21-4689-92D5-C5A1F3485745}"/>
            </c:ext>
          </c:extLst>
        </c:ser>
        <c:ser>
          <c:idx val="11"/>
          <c:order val="11"/>
          <c:tx>
            <c:strRef>
              <c:f>Arkusz3!$K$1</c:f>
              <c:strCache>
                <c:ptCount val="1"/>
                <c:pt idx="0">
                  <c:v>AGORA - Tok FM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Arkusz3!$K$2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621-4689-92D5-C5A1F3485745}"/>
            </c:ext>
          </c:extLst>
        </c:ser>
        <c:ser>
          <c:idx val="12"/>
          <c:order val="12"/>
          <c:tx>
            <c:strRef>
              <c:f>Arkusz3!$L$1</c:f>
              <c:strCache>
                <c:ptCount val="1"/>
                <c:pt idx="0">
                  <c:v>Agora Złote Przeboje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Arkusz3!$L$2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21-4689-92D5-C5A1F3485745}"/>
            </c:ext>
          </c:extLst>
        </c:ser>
        <c:ser>
          <c:idx val="15"/>
          <c:order val="13"/>
          <c:tx>
            <c:strRef>
              <c:f>Arkusz3!$O$1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Arkusz3!$O$2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6621-4689-92D5-C5A1F3485745}"/>
            </c:ext>
          </c:extLst>
        </c:ser>
        <c:ser>
          <c:idx val="17"/>
          <c:order val="14"/>
          <c:tx>
            <c:strRef>
              <c:f>Arkusz3!$Q$1</c:f>
              <c:strCache>
                <c:ptCount val="1"/>
                <c:pt idx="0">
                  <c:v>ZPR - WAWA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21-4689-92D5-C5A1F34857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Arkusz3!$Q$2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621-4689-92D5-C5A1F3485745}"/>
            </c:ext>
          </c:extLst>
        </c:ser>
        <c:ser>
          <c:idx val="18"/>
          <c:order val="15"/>
          <c:tx>
            <c:strRef>
              <c:f>Arkusz3!$R$1</c:f>
              <c:strCache>
                <c:ptCount val="1"/>
                <c:pt idx="0">
                  <c:v>ZPR VOX FM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Arkusz3!$R$2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621-4689-92D5-C5A1F3485745}"/>
            </c:ext>
          </c:extLst>
        </c:ser>
        <c:ser>
          <c:idx val="16"/>
          <c:order val="16"/>
          <c:tx>
            <c:strRef>
              <c:f>Arkusz3!$P$1</c:f>
              <c:strCache>
                <c:ptCount val="1"/>
                <c:pt idx="0">
                  <c:v>ZPR - ESKA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6621-4689-92D5-C5A1F348574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Arkusz3!$P$2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621-4689-92D5-C5A1F3485745}"/>
            </c:ext>
          </c:extLst>
        </c:ser>
        <c:ser>
          <c:idx val="19"/>
          <c:order val="17"/>
          <c:tx>
            <c:strRef>
              <c:f>Arkusz3!$S$1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Arkusz3!$S$2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4-6621-4689-92D5-C5A1F34857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3320688"/>
        <c:axId val="252561024"/>
        <c:axId val="0"/>
      </c:bar3DChart>
      <c:catAx>
        <c:axId val="2533206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2561024"/>
        <c:crosses val="autoZero"/>
        <c:auto val="1"/>
        <c:lblAlgn val="ctr"/>
        <c:lblOffset val="100"/>
        <c:noMultiLvlLbl val="0"/>
      </c:catAx>
      <c:valAx>
        <c:axId val="252561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332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3"/>
          <c:order val="0"/>
          <c:tx>
            <c:strRef>
              <c:f>Arkusz3!$E$6</c:f>
              <c:strCache>
                <c:ptCount val="1"/>
                <c:pt idx="0">
                  <c:v>Radio GRA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Arkusz3!$E$7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D-4188-B911-3D9E50AE8FC2}"/>
            </c:ext>
          </c:extLst>
        </c:ser>
        <c:ser>
          <c:idx val="1"/>
          <c:order val="1"/>
          <c:tx>
            <c:strRef>
              <c:f>Arkusz3!$C$6</c:f>
              <c:strCache>
                <c:ptCount val="1"/>
                <c:pt idx="0">
                  <c:v>RMF Classic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Arkusz3!$C$7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D-4188-B911-3D9E50AE8FC2}"/>
            </c:ext>
          </c:extLst>
        </c:ser>
        <c:ser>
          <c:idx val="2"/>
          <c:order val="2"/>
          <c:tx>
            <c:strRef>
              <c:f>Arkusz3!$D$6</c:f>
              <c:strCache>
                <c:ptCount val="1"/>
                <c:pt idx="0">
                  <c:v>RMF MAXXX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Arkusz3!$D$7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DD-4188-B911-3D9E50AE8FC2}"/>
            </c:ext>
          </c:extLst>
        </c:ser>
        <c:ser>
          <c:idx val="0"/>
          <c:order val="3"/>
          <c:tx>
            <c:strRef>
              <c:f>Arkusz3!$B$6</c:f>
              <c:strCache>
                <c:ptCount val="1"/>
                <c:pt idx="0">
                  <c:v>RMF FM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Arkusz3!$B$7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DD-4188-B911-3D9E50AE8FC2}"/>
            </c:ext>
          </c:extLst>
        </c:ser>
        <c:ser>
          <c:idx val="4"/>
          <c:order val="4"/>
          <c:tx>
            <c:strRef>
              <c:f>Arkusz3!$F$6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Arkusz3!$F$7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D6DD-4188-B911-3D9E50AE8FC2}"/>
            </c:ext>
          </c:extLst>
        </c:ser>
        <c:ser>
          <c:idx val="8"/>
          <c:order val="5"/>
          <c:tx>
            <c:strRef>
              <c:f>Arkusz3!$J$6</c:f>
              <c:strCache>
                <c:ptCount val="1"/>
                <c:pt idx="0">
                  <c:v>Chilli Zet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Arkusz3!$J$7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DD-4188-B911-3D9E50AE8FC2}"/>
            </c:ext>
          </c:extLst>
        </c:ser>
        <c:ser>
          <c:idx val="7"/>
          <c:order val="6"/>
          <c:tx>
            <c:strRef>
              <c:f>Arkusz3!$I$6</c:f>
              <c:strCache>
                <c:ptCount val="1"/>
                <c:pt idx="0">
                  <c:v>Anty Radio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Arkusz3!$I$7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DD-4188-B911-3D9E50AE8FC2}"/>
            </c:ext>
          </c:extLst>
        </c:ser>
        <c:ser>
          <c:idx val="6"/>
          <c:order val="7"/>
          <c:tx>
            <c:strRef>
              <c:f>Arkusz3!$H$6</c:f>
              <c:strCache>
                <c:ptCount val="1"/>
                <c:pt idx="0">
                  <c:v>Meloradio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Arkusz3!$H$7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DD-4188-B911-3D9E50AE8FC2}"/>
            </c:ext>
          </c:extLst>
        </c:ser>
        <c:ser>
          <c:idx val="5"/>
          <c:order val="8"/>
          <c:tx>
            <c:strRef>
              <c:f>Arkusz3!$G$6</c:f>
              <c:strCache>
                <c:ptCount val="1"/>
                <c:pt idx="0">
                  <c:v>Radio Zet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Arkusz3!$G$7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DD-4188-B911-3D9E50AE8FC2}"/>
            </c:ext>
          </c:extLst>
        </c:ser>
        <c:ser>
          <c:idx val="9"/>
          <c:order val="9"/>
          <c:tx>
            <c:strRef>
              <c:f>Arkusz3!$K$6</c:f>
              <c:strCache>
                <c:ptCount val="1"/>
                <c:pt idx="0">
                  <c:v>Kolumna4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Arkusz3!$K$7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D6DD-4188-B911-3D9E50AE8FC2}"/>
            </c:ext>
          </c:extLst>
        </c:ser>
        <c:ser>
          <c:idx val="13"/>
          <c:order val="10"/>
          <c:tx>
            <c:strRef>
              <c:f>Arkusz3!$O$6</c:f>
              <c:strCache>
                <c:ptCount val="1"/>
                <c:pt idx="0">
                  <c:v>Agora Rock Radio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Arkusz3!$O$7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DD-4188-B911-3D9E50AE8FC2}"/>
            </c:ext>
          </c:extLst>
        </c:ser>
        <c:ser>
          <c:idx val="14"/>
          <c:order val="11"/>
          <c:tx>
            <c:strRef>
              <c:f>Arkusz3!$P$6</c:f>
              <c:strCache>
                <c:ptCount val="1"/>
                <c:pt idx="0">
                  <c:v>Agora - Radio Pogoda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Arkusz3!$P$7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DD-4188-B911-3D9E50AE8FC2}"/>
            </c:ext>
          </c:extLst>
        </c:ser>
        <c:ser>
          <c:idx val="11"/>
          <c:order val="12"/>
          <c:tx>
            <c:strRef>
              <c:f>Arkusz3!$M$6</c:f>
              <c:strCache>
                <c:ptCount val="1"/>
                <c:pt idx="0">
                  <c:v>AGORA - Tok FM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Arkusz3!$M$7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DD-4188-B911-3D9E50AE8FC2}"/>
            </c:ext>
          </c:extLst>
        </c:ser>
        <c:ser>
          <c:idx val="12"/>
          <c:order val="13"/>
          <c:tx>
            <c:strRef>
              <c:f>Arkusz3!$N$6</c:f>
              <c:strCache>
                <c:ptCount val="1"/>
                <c:pt idx="0">
                  <c:v>Agora Złote Przeboje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Arkusz3!$N$7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DD-4188-B911-3D9E50AE8FC2}"/>
            </c:ext>
          </c:extLst>
        </c:ser>
        <c:ser>
          <c:idx val="15"/>
          <c:order val="14"/>
          <c:tx>
            <c:strRef>
              <c:f>Arkusz3!$Q$6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Arkusz3!$Q$7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E-D6DD-4188-B911-3D9E50AE8FC2}"/>
            </c:ext>
          </c:extLst>
        </c:ser>
        <c:ser>
          <c:idx val="18"/>
          <c:order val="15"/>
          <c:tx>
            <c:strRef>
              <c:f>Arkusz3!$T$6</c:f>
              <c:strCache>
                <c:ptCount val="1"/>
                <c:pt idx="0">
                  <c:v>ZPR VOX FM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Arkusz3!$T$7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6DD-4188-B911-3D9E50AE8FC2}"/>
            </c:ext>
          </c:extLst>
        </c:ser>
        <c:ser>
          <c:idx val="16"/>
          <c:order val="16"/>
          <c:tx>
            <c:strRef>
              <c:f>Arkusz3!$R$6</c:f>
              <c:strCache>
                <c:ptCount val="1"/>
                <c:pt idx="0">
                  <c:v>ZPR - ESKA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Arkusz3!$R$7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6DD-4188-B911-3D9E50AE8FC2}"/>
            </c:ext>
          </c:extLst>
        </c:ser>
        <c:ser>
          <c:idx val="17"/>
          <c:order val="17"/>
          <c:tx>
            <c:strRef>
              <c:f>Arkusz3!$S$6</c:f>
              <c:strCache>
                <c:ptCount val="1"/>
                <c:pt idx="0">
                  <c:v>ZPR - WAWA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Arkusz3!$S$7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6DD-4188-B911-3D9E50AE8FC2}"/>
            </c:ext>
          </c:extLst>
        </c:ser>
        <c:ser>
          <c:idx val="19"/>
          <c:order val="18"/>
          <c:tx>
            <c:strRef>
              <c:f>Arkusz3!$U$6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Arkusz3!$U$7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2-D6DD-4188-B911-3D9E50AE8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3516480"/>
        <c:axId val="253516872"/>
        <c:axId val="0"/>
      </c:bar3DChart>
      <c:catAx>
        <c:axId val="253516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3516872"/>
        <c:crosses val="autoZero"/>
        <c:auto val="1"/>
        <c:lblAlgn val="ctr"/>
        <c:lblOffset val="100"/>
        <c:noMultiLvlLbl val="0"/>
      </c:catAx>
      <c:valAx>
        <c:axId val="253516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351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67386021191799E-2"/>
          <c:y val="4.6424619926590742E-2"/>
          <c:w val="0.93603261397880821"/>
          <c:h val="0.78495999714649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ogólnokrajowe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Niezależni lokalni</c:v>
                </c:pt>
                <c:pt idx="1">
                  <c:v>ZPR</c:v>
                </c:pt>
                <c:pt idx="2">
                  <c:v>AGORA</c:v>
                </c:pt>
                <c:pt idx="3">
                  <c:v>Pozostałe społeczno -religijne</c:v>
                </c:pt>
                <c:pt idx="4">
                  <c:v>RMF</c:v>
                </c:pt>
                <c:pt idx="5">
                  <c:v>EuroZet</c:v>
                </c:pt>
                <c:pt idx="6">
                  <c:v>Plus</c:v>
                </c:pt>
                <c:pt idx="7">
                  <c:v>POLSAT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F-4531-B81C-09E4A05005B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ponadregionalne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Niezależni lokalni</c:v>
                </c:pt>
                <c:pt idx="1">
                  <c:v>ZPR</c:v>
                </c:pt>
                <c:pt idx="2">
                  <c:v>AGORA</c:v>
                </c:pt>
                <c:pt idx="3">
                  <c:v>Pozostałe społeczno -religijne</c:v>
                </c:pt>
                <c:pt idx="4">
                  <c:v>RMF</c:v>
                </c:pt>
                <c:pt idx="5">
                  <c:v>EuroZet</c:v>
                </c:pt>
                <c:pt idx="6">
                  <c:v>Plus</c:v>
                </c:pt>
                <c:pt idx="7">
                  <c:v>POLSAT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F-4531-B81C-09E4A05005B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lokalne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7CF-4531-B81C-09E4A05005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7CF-4531-B81C-09E4A05005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7CF-4531-B81C-09E4A0500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Niezależni lokalni</c:v>
                </c:pt>
                <c:pt idx="1">
                  <c:v>ZPR</c:v>
                </c:pt>
                <c:pt idx="2">
                  <c:v>AGORA</c:v>
                </c:pt>
                <c:pt idx="3">
                  <c:v>Pozostałe społeczno -religijne</c:v>
                </c:pt>
                <c:pt idx="4">
                  <c:v>RMF</c:v>
                </c:pt>
                <c:pt idx="5">
                  <c:v>EuroZet</c:v>
                </c:pt>
                <c:pt idx="6">
                  <c:v>Plus</c:v>
                </c:pt>
                <c:pt idx="7">
                  <c:v>POLSAT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82</c:v>
                </c:pt>
                <c:pt idx="1">
                  <c:v>56</c:v>
                </c:pt>
                <c:pt idx="2">
                  <c:v>35</c:v>
                </c:pt>
                <c:pt idx="3">
                  <c:v>29</c:v>
                </c:pt>
                <c:pt idx="4">
                  <c:v>25</c:v>
                </c:pt>
                <c:pt idx="5">
                  <c:v>21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CF-4531-B81C-09E4A0500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3517656"/>
        <c:axId val="253518048"/>
        <c:axId val="0"/>
      </c:bar3DChart>
      <c:catAx>
        <c:axId val="253517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53518048"/>
        <c:crosses val="autoZero"/>
        <c:auto val="1"/>
        <c:lblAlgn val="ctr"/>
        <c:lblOffset val="100"/>
        <c:noMultiLvlLbl val="0"/>
      </c:catAx>
      <c:valAx>
        <c:axId val="25351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176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7264E-3"/>
                  <c:y val="9.191879396752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50-4C8A-936A-94A00F1821E1}"/>
                </c:ext>
              </c:extLst>
            </c:dLbl>
            <c:dLbl>
              <c:idx val="1"/>
              <c:layout>
                <c:manualLayout>
                  <c:x val="0"/>
                  <c:y val="-1.2255839195669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0-4C8A-936A-94A00F1821E1}"/>
                </c:ext>
              </c:extLst>
            </c:dLbl>
            <c:dLbl>
              <c:idx val="2"/>
              <c:layout>
                <c:manualLayout>
                  <c:x val="1.5432098765432098E-3"/>
                  <c:y val="-1.2255839195669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50-4C8A-936A-94A00F1821E1}"/>
                </c:ext>
              </c:extLst>
            </c:dLbl>
            <c:dLbl>
              <c:idx val="3"/>
              <c:layout>
                <c:manualLayout>
                  <c:x val="-5.658370848008886E-17"/>
                  <c:y val="-1.2255839195669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50-4C8A-936A-94A00F1821E1}"/>
                </c:ext>
              </c:extLst>
            </c:dLbl>
            <c:dLbl>
              <c:idx val="4"/>
              <c:layout>
                <c:manualLayout>
                  <c:x val="-5.658370848008886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50-4C8A-936A-94A00F1821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Spółki prawa handlowego</c:v>
                </c:pt>
                <c:pt idx="1">
                  <c:v>Akademickie</c:v>
                </c:pt>
                <c:pt idx="2">
                  <c:v>Samorządowe</c:v>
                </c:pt>
                <c:pt idx="3">
                  <c:v>Osoby fizyczne</c:v>
                </c:pt>
                <c:pt idx="4">
                  <c:v>Fundacje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47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50-4C8A-936A-94A00F182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953584"/>
        <c:axId val="256953976"/>
        <c:axId val="0"/>
      </c:bar3DChart>
      <c:catAx>
        <c:axId val="256953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56953976"/>
        <c:crosses val="autoZero"/>
        <c:auto val="1"/>
        <c:lblAlgn val="ctr"/>
        <c:lblOffset val="100"/>
        <c:noMultiLvlLbl val="0"/>
      </c:catAx>
      <c:valAx>
        <c:axId val="256953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695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0163141372035"/>
          <c:y val="6.9444516156791883E-2"/>
          <c:w val="0.55555555555555558"/>
          <c:h val="0.9259259259259259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 i="0" baseline="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9296006971460582E-5"/>
                  <c:y val="-2.793161271507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41-44ED-BC76-4D7F81549C64}"/>
                </c:ext>
              </c:extLst>
            </c:dLbl>
            <c:dLbl>
              <c:idx val="1"/>
              <c:layout>
                <c:manualLayout>
                  <c:x val="-3.1615158777089626E-2"/>
                  <c:y val="5.436643336249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41-44ED-BC76-4D7F81549C64}"/>
                </c:ext>
              </c:extLst>
            </c:dLbl>
            <c:dLbl>
              <c:idx val="2"/>
              <c:layout>
                <c:manualLayout>
                  <c:x val="3.0503459794798377E-2"/>
                  <c:y val="-0.11635837885402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41-44ED-BC76-4D7F81549C64}"/>
                </c:ext>
              </c:extLst>
            </c:dLbl>
            <c:dLbl>
              <c:idx val="3"/>
              <c:layout>
                <c:manualLayout>
                  <c:x val="1.237102279211146E-2"/>
                  <c:y val="-3.881999125109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41-44ED-BC76-4D7F81549C64}"/>
                </c:ext>
              </c:extLst>
            </c:dLbl>
            <c:dLbl>
              <c:idx val="4"/>
              <c:layout>
                <c:manualLayout>
                  <c:x val="3.8718550332723562E-3"/>
                  <c:y val="-2.731241318050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41-44ED-BC76-4D7F81549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'nowy wykres'!$I$13:$I$17</c:f>
              <c:strCache>
                <c:ptCount val="5"/>
                <c:pt idx="0">
                  <c:v>do 35 tys.osób (12%)</c:v>
                </c:pt>
                <c:pt idx="1">
                  <c:v>50 - 200 tys. osób (51%)</c:v>
                </c:pt>
                <c:pt idx="2">
                  <c:v>200 - 600 tys. osób (25%)</c:v>
                </c:pt>
                <c:pt idx="3">
                  <c:v>750 - 1.300 tys.osób  (11%)</c:v>
                </c:pt>
                <c:pt idx="4">
                  <c:v>powyżej 2.000 tys.osób (1%)</c:v>
                </c:pt>
              </c:strCache>
            </c:strRef>
          </c:cat>
          <c:val>
            <c:numRef>
              <c:f>'nowy wykres'!$J$13:$J$17</c:f>
              <c:numCache>
                <c:formatCode>0%</c:formatCode>
                <c:ptCount val="5"/>
                <c:pt idx="0">
                  <c:v>0.12</c:v>
                </c:pt>
                <c:pt idx="1">
                  <c:v>0.51</c:v>
                </c:pt>
                <c:pt idx="2">
                  <c:v>0.25</c:v>
                </c:pt>
                <c:pt idx="3">
                  <c:v>0.11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41-44ED-BC76-4D7F81549C64}"/>
            </c:ext>
          </c:extLst>
        </c:ser>
        <c:ser>
          <c:idx val="1"/>
          <c:order val="1"/>
          <c:cat>
            <c:strRef>
              <c:f>'nowy wykres'!$I$13:$I$17</c:f>
              <c:strCache>
                <c:ptCount val="5"/>
                <c:pt idx="0">
                  <c:v>do 35 tys.osób (12%)</c:v>
                </c:pt>
                <c:pt idx="1">
                  <c:v>50 - 200 tys. osób (51%)</c:v>
                </c:pt>
                <c:pt idx="2">
                  <c:v>200 - 600 tys. osób (25%)</c:v>
                </c:pt>
                <c:pt idx="3">
                  <c:v>750 - 1.300 tys.osób  (11%)</c:v>
                </c:pt>
                <c:pt idx="4">
                  <c:v>powyżej 2.000 tys.osób (1%)</c:v>
                </c:pt>
              </c:strCache>
            </c:strRef>
          </c:cat>
          <c:val>
            <c:numRef>
              <c:f>'nowy wykres'!$K$13:$K$17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1B41-44ED-BC76-4D7F81549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 b="1" i="0" baseline="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46B41-2878-49ED-8959-6B47DD1F42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9D6328-713A-48F7-8002-13EBB03B539B}">
      <dgm:prSet/>
      <dgm:spPr/>
      <dgm:t>
        <a:bodyPr/>
        <a:lstStyle/>
        <a:p>
          <a:pPr rtl="0"/>
          <a:r>
            <a:rPr lang="pl-PL" b="1" dirty="0"/>
            <a:t>CEL - pozyskanie udziału w rynku ogólnopolskim</a:t>
          </a:r>
          <a:endParaRPr lang="pl-PL" dirty="0"/>
        </a:p>
      </dgm:t>
    </dgm:pt>
    <dgm:pt modelId="{BE368061-C3B3-42F7-BB2D-FA0746820B5E}" type="parTrans" cxnId="{18E1565A-1CF3-4195-9BFB-1067CB6B598E}">
      <dgm:prSet/>
      <dgm:spPr/>
      <dgm:t>
        <a:bodyPr/>
        <a:lstStyle/>
        <a:p>
          <a:endParaRPr lang="pl-PL"/>
        </a:p>
      </dgm:t>
    </dgm:pt>
    <dgm:pt modelId="{B2892258-2FA9-47FF-9AD5-565FE7468DFD}" type="sibTrans" cxnId="{18E1565A-1CF3-4195-9BFB-1067CB6B598E}">
      <dgm:prSet/>
      <dgm:spPr/>
      <dgm:t>
        <a:bodyPr/>
        <a:lstStyle/>
        <a:p>
          <a:endParaRPr lang="pl-PL"/>
        </a:p>
      </dgm:t>
    </dgm:pt>
    <dgm:pt modelId="{4F9078F1-5DB1-43CF-89E0-1F81C2D39597}">
      <dgm:prSet/>
      <dgm:spPr/>
      <dgm:t>
        <a:bodyPr/>
        <a:lstStyle/>
        <a:p>
          <a:pPr rtl="0"/>
          <a:r>
            <a:rPr lang="pl-PL" b="1" dirty="0"/>
            <a:t>Początek procesu - lata 90-te</a:t>
          </a:r>
          <a:endParaRPr lang="pl-PL" dirty="0"/>
        </a:p>
      </dgm:t>
    </dgm:pt>
    <dgm:pt modelId="{1AD41272-764B-4589-A5B0-92A9329E6E34}" type="parTrans" cxnId="{DE4D3882-7393-442E-9B48-A216E4DA7112}">
      <dgm:prSet/>
      <dgm:spPr/>
      <dgm:t>
        <a:bodyPr/>
        <a:lstStyle/>
        <a:p>
          <a:endParaRPr lang="pl-PL"/>
        </a:p>
      </dgm:t>
    </dgm:pt>
    <dgm:pt modelId="{2923E5FC-79C2-4FD7-A8B8-0602B8044FCF}" type="sibTrans" cxnId="{DE4D3882-7393-442E-9B48-A216E4DA7112}">
      <dgm:prSet/>
      <dgm:spPr/>
      <dgm:t>
        <a:bodyPr/>
        <a:lstStyle/>
        <a:p>
          <a:endParaRPr lang="pl-PL"/>
        </a:p>
      </dgm:t>
    </dgm:pt>
    <dgm:pt modelId="{BFDEBD84-9F90-49F3-B402-31888A25951C}">
      <dgm:prSet/>
      <dgm:spPr/>
      <dgm:t>
        <a:bodyPr/>
        <a:lstStyle/>
        <a:p>
          <a:pPr rtl="0"/>
          <a:r>
            <a:rPr lang="pl-PL" b="1" dirty="0"/>
            <a:t>Stan obecny - faza końcowa</a:t>
          </a:r>
          <a:endParaRPr lang="pl-PL" dirty="0"/>
        </a:p>
      </dgm:t>
    </dgm:pt>
    <dgm:pt modelId="{BBA04A7A-0212-451C-BDE9-CF73F598E257}" type="parTrans" cxnId="{26C04A82-7074-47C6-86C9-530FDF0A9E19}">
      <dgm:prSet/>
      <dgm:spPr/>
      <dgm:t>
        <a:bodyPr/>
        <a:lstStyle/>
        <a:p>
          <a:endParaRPr lang="pl-PL"/>
        </a:p>
      </dgm:t>
    </dgm:pt>
    <dgm:pt modelId="{F731FA92-B0D6-45ED-B8D9-0CFBDA4215F4}" type="sibTrans" cxnId="{26C04A82-7074-47C6-86C9-530FDF0A9E19}">
      <dgm:prSet/>
      <dgm:spPr/>
      <dgm:t>
        <a:bodyPr/>
        <a:lstStyle/>
        <a:p>
          <a:endParaRPr lang="pl-PL"/>
        </a:p>
      </dgm:t>
    </dgm:pt>
    <dgm:pt modelId="{BCE9D44E-D395-41A8-91D5-52498E7C27AF}">
      <dgm:prSet/>
      <dgm:spPr/>
      <dgm:t>
        <a:bodyPr/>
        <a:lstStyle/>
        <a:p>
          <a:pPr rtl="0"/>
          <a:r>
            <a:rPr lang="pl-PL" b="1" dirty="0"/>
            <a:t>Efekt - znaczne ograniczenie liczby niezależnych, lokalnych stacji radiowych </a:t>
          </a:r>
          <a:endParaRPr lang="pl-PL" dirty="0"/>
        </a:p>
      </dgm:t>
    </dgm:pt>
    <dgm:pt modelId="{BAE3730E-53AB-4FB4-8808-5FF17500B4A1}" type="parTrans" cxnId="{4A48F868-6564-4133-97BB-D3CF818F4ED5}">
      <dgm:prSet/>
      <dgm:spPr/>
      <dgm:t>
        <a:bodyPr/>
        <a:lstStyle/>
        <a:p>
          <a:endParaRPr lang="pl-PL"/>
        </a:p>
      </dgm:t>
    </dgm:pt>
    <dgm:pt modelId="{3389E0BC-1F67-4564-A8D8-309B22F3B80A}" type="sibTrans" cxnId="{4A48F868-6564-4133-97BB-D3CF818F4ED5}">
      <dgm:prSet/>
      <dgm:spPr/>
      <dgm:t>
        <a:bodyPr/>
        <a:lstStyle/>
        <a:p>
          <a:endParaRPr lang="pl-PL"/>
        </a:p>
      </dgm:t>
    </dgm:pt>
    <dgm:pt modelId="{075C861F-2612-496B-9100-97A810E1BD1F}" type="pres">
      <dgm:prSet presAssocID="{80946B41-2878-49ED-8959-6B47DD1F42A5}" presName="CompostProcess" presStyleCnt="0">
        <dgm:presLayoutVars>
          <dgm:dir/>
          <dgm:resizeHandles val="exact"/>
        </dgm:presLayoutVars>
      </dgm:prSet>
      <dgm:spPr/>
    </dgm:pt>
    <dgm:pt modelId="{16AEE2F2-939E-4D68-8886-18927C52A93F}" type="pres">
      <dgm:prSet presAssocID="{80946B41-2878-49ED-8959-6B47DD1F42A5}" presName="arrow" presStyleLbl="bgShp" presStyleIdx="0" presStyleCnt="1"/>
      <dgm:spPr/>
    </dgm:pt>
    <dgm:pt modelId="{1B403088-3A6A-4248-AAFD-1D00E198CFEF}" type="pres">
      <dgm:prSet presAssocID="{80946B41-2878-49ED-8959-6B47DD1F42A5}" presName="linearProcess" presStyleCnt="0"/>
      <dgm:spPr/>
    </dgm:pt>
    <dgm:pt modelId="{D5454DF7-A7F2-4CFE-A109-F048F9DF812A}" type="pres">
      <dgm:prSet presAssocID="{049D6328-713A-48F7-8002-13EBB03B539B}" presName="textNode" presStyleLbl="node1" presStyleIdx="0" presStyleCnt="4">
        <dgm:presLayoutVars>
          <dgm:bulletEnabled val="1"/>
        </dgm:presLayoutVars>
      </dgm:prSet>
      <dgm:spPr/>
    </dgm:pt>
    <dgm:pt modelId="{222B4985-E170-4608-90E5-4EC42A558596}" type="pres">
      <dgm:prSet presAssocID="{B2892258-2FA9-47FF-9AD5-565FE7468DFD}" presName="sibTrans" presStyleCnt="0"/>
      <dgm:spPr/>
    </dgm:pt>
    <dgm:pt modelId="{74EAE815-B0CD-43A2-9043-FC546E89BA8C}" type="pres">
      <dgm:prSet presAssocID="{4F9078F1-5DB1-43CF-89E0-1F81C2D39597}" presName="textNode" presStyleLbl="node1" presStyleIdx="1" presStyleCnt="4">
        <dgm:presLayoutVars>
          <dgm:bulletEnabled val="1"/>
        </dgm:presLayoutVars>
      </dgm:prSet>
      <dgm:spPr/>
    </dgm:pt>
    <dgm:pt modelId="{F4F6D557-74A4-4652-A2B1-9EC24AC552D8}" type="pres">
      <dgm:prSet presAssocID="{2923E5FC-79C2-4FD7-A8B8-0602B8044FCF}" presName="sibTrans" presStyleCnt="0"/>
      <dgm:spPr/>
    </dgm:pt>
    <dgm:pt modelId="{109CDFA7-77BF-4525-9882-EFD4C1F59079}" type="pres">
      <dgm:prSet presAssocID="{BFDEBD84-9F90-49F3-B402-31888A25951C}" presName="textNode" presStyleLbl="node1" presStyleIdx="2" presStyleCnt="4">
        <dgm:presLayoutVars>
          <dgm:bulletEnabled val="1"/>
        </dgm:presLayoutVars>
      </dgm:prSet>
      <dgm:spPr/>
    </dgm:pt>
    <dgm:pt modelId="{B03903C4-DB59-4342-B95A-4BF0C718EEBC}" type="pres">
      <dgm:prSet presAssocID="{F731FA92-B0D6-45ED-B8D9-0CFBDA4215F4}" presName="sibTrans" presStyleCnt="0"/>
      <dgm:spPr/>
    </dgm:pt>
    <dgm:pt modelId="{26E91D31-D2B0-4FD6-9CE8-2D205A9C889E}" type="pres">
      <dgm:prSet presAssocID="{BCE9D44E-D395-41A8-91D5-52498E7C27A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A48F868-6564-4133-97BB-D3CF818F4ED5}" srcId="{80946B41-2878-49ED-8959-6B47DD1F42A5}" destId="{BCE9D44E-D395-41A8-91D5-52498E7C27AF}" srcOrd="3" destOrd="0" parTransId="{BAE3730E-53AB-4FB4-8808-5FF17500B4A1}" sibTransId="{3389E0BC-1F67-4564-A8D8-309B22F3B80A}"/>
    <dgm:cxn modelId="{FFD8AE4F-99FD-42CA-82DB-EED15DC2907C}" type="presOf" srcId="{049D6328-713A-48F7-8002-13EBB03B539B}" destId="{D5454DF7-A7F2-4CFE-A109-F048F9DF812A}" srcOrd="0" destOrd="0" presId="urn:microsoft.com/office/officeart/2005/8/layout/hProcess9"/>
    <dgm:cxn modelId="{18E1565A-1CF3-4195-9BFB-1067CB6B598E}" srcId="{80946B41-2878-49ED-8959-6B47DD1F42A5}" destId="{049D6328-713A-48F7-8002-13EBB03B539B}" srcOrd="0" destOrd="0" parTransId="{BE368061-C3B3-42F7-BB2D-FA0746820B5E}" sibTransId="{B2892258-2FA9-47FF-9AD5-565FE7468DFD}"/>
    <dgm:cxn modelId="{DE4D3882-7393-442E-9B48-A216E4DA7112}" srcId="{80946B41-2878-49ED-8959-6B47DD1F42A5}" destId="{4F9078F1-5DB1-43CF-89E0-1F81C2D39597}" srcOrd="1" destOrd="0" parTransId="{1AD41272-764B-4589-A5B0-92A9329E6E34}" sibTransId="{2923E5FC-79C2-4FD7-A8B8-0602B8044FCF}"/>
    <dgm:cxn modelId="{26C04A82-7074-47C6-86C9-530FDF0A9E19}" srcId="{80946B41-2878-49ED-8959-6B47DD1F42A5}" destId="{BFDEBD84-9F90-49F3-B402-31888A25951C}" srcOrd="2" destOrd="0" parTransId="{BBA04A7A-0212-451C-BDE9-CF73F598E257}" sibTransId="{F731FA92-B0D6-45ED-B8D9-0CFBDA4215F4}"/>
    <dgm:cxn modelId="{36EE8193-F9BB-4E87-8FA3-A915A9141C42}" type="presOf" srcId="{BCE9D44E-D395-41A8-91D5-52498E7C27AF}" destId="{26E91D31-D2B0-4FD6-9CE8-2D205A9C889E}" srcOrd="0" destOrd="0" presId="urn:microsoft.com/office/officeart/2005/8/layout/hProcess9"/>
    <dgm:cxn modelId="{9F1B7FAE-C4E4-43EE-965A-22FA530B4825}" type="presOf" srcId="{BFDEBD84-9F90-49F3-B402-31888A25951C}" destId="{109CDFA7-77BF-4525-9882-EFD4C1F59079}" srcOrd="0" destOrd="0" presId="urn:microsoft.com/office/officeart/2005/8/layout/hProcess9"/>
    <dgm:cxn modelId="{914B7BBD-C842-4A56-9900-87BBFA8B2699}" type="presOf" srcId="{80946B41-2878-49ED-8959-6B47DD1F42A5}" destId="{075C861F-2612-496B-9100-97A810E1BD1F}" srcOrd="0" destOrd="0" presId="urn:microsoft.com/office/officeart/2005/8/layout/hProcess9"/>
    <dgm:cxn modelId="{14D0BAC8-AF67-458E-8B6A-81E6BFB5722A}" type="presOf" srcId="{4F9078F1-5DB1-43CF-89E0-1F81C2D39597}" destId="{74EAE815-B0CD-43A2-9043-FC546E89BA8C}" srcOrd="0" destOrd="0" presId="urn:microsoft.com/office/officeart/2005/8/layout/hProcess9"/>
    <dgm:cxn modelId="{33131312-7CC1-406C-A56A-FD73E57EC5B1}" type="presParOf" srcId="{075C861F-2612-496B-9100-97A810E1BD1F}" destId="{16AEE2F2-939E-4D68-8886-18927C52A93F}" srcOrd="0" destOrd="0" presId="urn:microsoft.com/office/officeart/2005/8/layout/hProcess9"/>
    <dgm:cxn modelId="{6FEC1401-0A38-4EE4-AC3A-D2CC9B1E9177}" type="presParOf" srcId="{075C861F-2612-496B-9100-97A810E1BD1F}" destId="{1B403088-3A6A-4248-AAFD-1D00E198CFEF}" srcOrd="1" destOrd="0" presId="urn:microsoft.com/office/officeart/2005/8/layout/hProcess9"/>
    <dgm:cxn modelId="{F15031BD-692D-49D5-8E7A-2405C4D5BF0F}" type="presParOf" srcId="{1B403088-3A6A-4248-AAFD-1D00E198CFEF}" destId="{D5454DF7-A7F2-4CFE-A109-F048F9DF812A}" srcOrd="0" destOrd="0" presId="urn:microsoft.com/office/officeart/2005/8/layout/hProcess9"/>
    <dgm:cxn modelId="{B9970047-137F-4494-AD68-5EFC065890E0}" type="presParOf" srcId="{1B403088-3A6A-4248-AAFD-1D00E198CFEF}" destId="{222B4985-E170-4608-90E5-4EC42A558596}" srcOrd="1" destOrd="0" presId="urn:microsoft.com/office/officeart/2005/8/layout/hProcess9"/>
    <dgm:cxn modelId="{0B2A54BB-9CB3-48E8-9832-0169A40B91B3}" type="presParOf" srcId="{1B403088-3A6A-4248-AAFD-1D00E198CFEF}" destId="{74EAE815-B0CD-43A2-9043-FC546E89BA8C}" srcOrd="2" destOrd="0" presId="urn:microsoft.com/office/officeart/2005/8/layout/hProcess9"/>
    <dgm:cxn modelId="{9F71DF05-2A82-411B-820C-C0161A7C76FF}" type="presParOf" srcId="{1B403088-3A6A-4248-AAFD-1D00E198CFEF}" destId="{F4F6D557-74A4-4652-A2B1-9EC24AC552D8}" srcOrd="3" destOrd="0" presId="urn:microsoft.com/office/officeart/2005/8/layout/hProcess9"/>
    <dgm:cxn modelId="{87825CDB-E417-41A7-930C-F6C8612BAA57}" type="presParOf" srcId="{1B403088-3A6A-4248-AAFD-1D00E198CFEF}" destId="{109CDFA7-77BF-4525-9882-EFD4C1F59079}" srcOrd="4" destOrd="0" presId="urn:microsoft.com/office/officeart/2005/8/layout/hProcess9"/>
    <dgm:cxn modelId="{43C82C8C-C359-49F8-9308-0F35524E78E9}" type="presParOf" srcId="{1B403088-3A6A-4248-AAFD-1D00E198CFEF}" destId="{B03903C4-DB59-4342-B95A-4BF0C718EEBC}" srcOrd="5" destOrd="0" presId="urn:microsoft.com/office/officeart/2005/8/layout/hProcess9"/>
    <dgm:cxn modelId="{36BA1799-D0C3-4DEE-AA04-54B9A3A8960A}" type="presParOf" srcId="{1B403088-3A6A-4248-AAFD-1D00E198CFEF}" destId="{26E91D31-D2B0-4FD6-9CE8-2D205A9C889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26242-A307-468E-AFF3-85BCB76320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4FCB4C9-B995-4751-A222-0E69CB08D312}">
      <dgm:prSet phldrT="[Tekst]" custT="1"/>
      <dgm:spPr/>
      <dgm:t>
        <a:bodyPr/>
        <a:lstStyle/>
        <a:p>
          <a:r>
            <a:rPr lang="pl-PL" sz="2800" b="1" dirty="0"/>
            <a:t>1994-2001</a:t>
          </a:r>
          <a:endParaRPr lang="pl-PL" sz="2800" dirty="0"/>
        </a:p>
      </dgm:t>
    </dgm:pt>
    <dgm:pt modelId="{55B02751-DBC9-4574-9447-C23AF5E280BA}" type="parTrans" cxnId="{DCCF2610-4A69-4B1E-BC76-55E11E04CDB8}">
      <dgm:prSet/>
      <dgm:spPr/>
      <dgm:t>
        <a:bodyPr/>
        <a:lstStyle/>
        <a:p>
          <a:endParaRPr lang="pl-PL"/>
        </a:p>
      </dgm:t>
    </dgm:pt>
    <dgm:pt modelId="{B41360BA-B9EF-450D-96B3-A9A957F90B40}" type="sibTrans" cxnId="{DCCF2610-4A69-4B1E-BC76-55E11E04CDB8}">
      <dgm:prSet/>
      <dgm:spPr/>
      <dgm:t>
        <a:bodyPr/>
        <a:lstStyle/>
        <a:p>
          <a:endParaRPr lang="pl-PL"/>
        </a:p>
      </dgm:t>
    </dgm:pt>
    <dgm:pt modelId="{60E151FF-50CF-441B-85BB-D245C91048F0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sz="1200" b="1" dirty="0">
              <a:solidFill>
                <a:srgbClr val="FFCC66"/>
              </a:solidFill>
            </a:rPr>
            <a:t>obowiązek zachowania 51% udziałów/akcji i głosów na ZW spółki przez pierwotnych właścicieli;</a:t>
          </a:r>
        </a:p>
      </dgm:t>
    </dgm:pt>
    <dgm:pt modelId="{BD3A89CD-EEED-4608-B3CE-7AB467E65ABC}" type="parTrans" cxnId="{CE560083-9BBB-4F1B-B4FC-FD2AFC820AB4}">
      <dgm:prSet/>
      <dgm:spPr/>
      <dgm:t>
        <a:bodyPr/>
        <a:lstStyle/>
        <a:p>
          <a:endParaRPr lang="pl-PL"/>
        </a:p>
      </dgm:t>
    </dgm:pt>
    <dgm:pt modelId="{208DD790-9C3A-45FE-820F-EE8AEE6AA1FC}" type="sibTrans" cxnId="{CE560083-9BBB-4F1B-B4FC-FD2AFC820AB4}">
      <dgm:prSet/>
      <dgm:spPr/>
      <dgm:t>
        <a:bodyPr/>
        <a:lstStyle/>
        <a:p>
          <a:endParaRPr lang="pl-PL"/>
        </a:p>
      </dgm:t>
    </dgm:pt>
    <dgm:pt modelId="{D9F7DC04-89F4-4F11-A0F5-21EC49A1C157}">
      <dgm:prSet phldrT="[Tekst]" custT="1"/>
      <dgm:spPr/>
      <dgm:t>
        <a:bodyPr/>
        <a:lstStyle/>
        <a:p>
          <a:r>
            <a:rPr lang="pl-PL" sz="2800" b="1" dirty="0"/>
            <a:t>2001-2002</a:t>
          </a:r>
        </a:p>
      </dgm:t>
    </dgm:pt>
    <dgm:pt modelId="{E1D52509-635D-40C2-916A-936682437D3F}" type="parTrans" cxnId="{95CEF969-56D1-4CB0-BD00-85A6197B8337}">
      <dgm:prSet/>
      <dgm:spPr/>
      <dgm:t>
        <a:bodyPr/>
        <a:lstStyle/>
        <a:p>
          <a:endParaRPr lang="pl-PL"/>
        </a:p>
      </dgm:t>
    </dgm:pt>
    <dgm:pt modelId="{820BFDA0-69ED-4AB2-A3E5-3940626F8077}" type="sibTrans" cxnId="{95CEF969-56D1-4CB0-BD00-85A6197B8337}">
      <dgm:prSet/>
      <dgm:spPr/>
      <dgm:t>
        <a:bodyPr/>
        <a:lstStyle/>
        <a:p>
          <a:endParaRPr lang="pl-PL"/>
        </a:p>
      </dgm:t>
    </dgm:pt>
    <dgm:pt modelId="{CB32E1D6-14B0-4AB1-AAF2-6546944BAD33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200" b="1" dirty="0">
              <a:solidFill>
                <a:srgbClr val="FFCC66"/>
              </a:solidFill>
            </a:rPr>
            <a:t>każde nabycie lub zbycie udziałów dających prawo do co najmniej 5% głosów na ZW, wymagało uprzedniej zgody KRRiT;</a:t>
          </a:r>
          <a:endParaRPr lang="pl-PL" sz="1200" dirty="0">
            <a:solidFill>
              <a:srgbClr val="FFCC66"/>
            </a:solidFill>
          </a:endParaRPr>
        </a:p>
      </dgm:t>
    </dgm:pt>
    <dgm:pt modelId="{294E8199-139B-4931-87D2-F91DEA049442}" type="parTrans" cxnId="{FB332AD9-0D17-44AA-90F7-B930C62AC993}">
      <dgm:prSet/>
      <dgm:spPr/>
      <dgm:t>
        <a:bodyPr/>
        <a:lstStyle/>
        <a:p>
          <a:endParaRPr lang="pl-PL"/>
        </a:p>
      </dgm:t>
    </dgm:pt>
    <dgm:pt modelId="{256B6160-0601-4D43-8A99-A7F181BB0C2A}" type="sibTrans" cxnId="{FB332AD9-0D17-44AA-90F7-B930C62AC993}">
      <dgm:prSet/>
      <dgm:spPr/>
      <dgm:t>
        <a:bodyPr/>
        <a:lstStyle/>
        <a:p>
          <a:endParaRPr lang="pl-PL"/>
        </a:p>
      </dgm:t>
    </dgm:pt>
    <dgm:pt modelId="{796C4AB7-3D79-4618-A62B-2F341E76E7F1}">
      <dgm:prSet phldrT="[Tekst]" custT="1"/>
      <dgm:spPr/>
      <dgm:t>
        <a:bodyPr/>
        <a:lstStyle/>
        <a:p>
          <a:r>
            <a:rPr lang="pl-PL" sz="2800" b="1" dirty="0">
              <a:solidFill>
                <a:schemeClr val="bg1"/>
              </a:solidFill>
            </a:rPr>
            <a:t>2003 – 2004 </a:t>
          </a:r>
          <a:endParaRPr lang="pl-PL" sz="2800" dirty="0">
            <a:solidFill>
              <a:schemeClr val="bg1"/>
            </a:solidFill>
          </a:endParaRPr>
        </a:p>
      </dgm:t>
    </dgm:pt>
    <dgm:pt modelId="{C6F30E93-3FC4-4E05-969C-8A9F4C91D50A}" type="parTrans" cxnId="{0B3F28A5-A671-4A8B-ADFC-D6CC1FA2017F}">
      <dgm:prSet/>
      <dgm:spPr/>
      <dgm:t>
        <a:bodyPr/>
        <a:lstStyle/>
        <a:p>
          <a:endParaRPr lang="pl-PL"/>
        </a:p>
      </dgm:t>
    </dgm:pt>
    <dgm:pt modelId="{B429D4E5-4F07-409A-886D-15C5EF57E5E4}" type="sibTrans" cxnId="{0B3F28A5-A671-4A8B-ADFC-D6CC1FA2017F}">
      <dgm:prSet/>
      <dgm:spPr/>
      <dgm:t>
        <a:bodyPr/>
        <a:lstStyle/>
        <a:p>
          <a:endParaRPr lang="pl-PL"/>
        </a:p>
      </dgm:t>
    </dgm:pt>
    <dgm:pt modelId="{A2870558-F0AD-4616-A0E4-312AC14C92E0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altLang="pl-PL" sz="1200" b="1" dirty="0">
              <a:solidFill>
                <a:schemeClr val="bg1"/>
              </a:solidFill>
            </a:rPr>
            <a:t>obowiązek powiadomienia KRRiT o osiągnięciu lub przekroczeniu 5%, 10%, 20%, 40% głosów na ZW przez osobę niebędącą wspólnikiem w dniu udzielenia koncesji;</a:t>
          </a:r>
          <a:endParaRPr lang="pl-PL" sz="1200" b="1" dirty="0">
            <a:solidFill>
              <a:schemeClr val="bg1"/>
            </a:solidFill>
          </a:endParaRPr>
        </a:p>
      </dgm:t>
    </dgm:pt>
    <dgm:pt modelId="{CDAA46C4-1A27-43CD-BA20-FA0EBBC70442}" type="parTrans" cxnId="{7DBCA20E-F214-4CA5-8AD4-8079B8262414}">
      <dgm:prSet/>
      <dgm:spPr/>
      <dgm:t>
        <a:bodyPr/>
        <a:lstStyle/>
        <a:p>
          <a:endParaRPr lang="pl-PL"/>
        </a:p>
      </dgm:t>
    </dgm:pt>
    <dgm:pt modelId="{1BB94228-F70C-4A74-92D2-B54B96A79542}" type="sibTrans" cxnId="{7DBCA20E-F214-4CA5-8AD4-8079B8262414}">
      <dgm:prSet/>
      <dgm:spPr/>
      <dgm:t>
        <a:bodyPr/>
        <a:lstStyle/>
        <a:p>
          <a:endParaRPr lang="pl-PL"/>
        </a:p>
      </dgm:t>
    </dgm:pt>
    <dgm:pt modelId="{E12EB800-EB51-46D9-8FC5-EDA64BD21982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sz="1200" b="1" dirty="0">
              <a:solidFill>
                <a:schemeClr val="bg1"/>
              </a:solidFill>
            </a:rPr>
            <a:t>utrata 51% przez pierwotnych udziałowców mogła skutkować cofnięciem koncesji.</a:t>
          </a:r>
        </a:p>
      </dgm:t>
    </dgm:pt>
    <dgm:pt modelId="{757457A9-857D-4086-9885-9CCA35CAE659}" type="parTrans" cxnId="{FC5216D1-0E14-4A55-9A58-BFCC2350B864}">
      <dgm:prSet/>
      <dgm:spPr/>
      <dgm:t>
        <a:bodyPr/>
        <a:lstStyle/>
        <a:p>
          <a:endParaRPr lang="pl-PL"/>
        </a:p>
      </dgm:t>
    </dgm:pt>
    <dgm:pt modelId="{E25420F8-D69B-43B2-937D-F2D50BCA8BA3}" type="sibTrans" cxnId="{FC5216D1-0E14-4A55-9A58-BFCC2350B864}">
      <dgm:prSet/>
      <dgm:spPr/>
      <dgm:t>
        <a:bodyPr/>
        <a:lstStyle/>
        <a:p>
          <a:endParaRPr lang="pl-PL"/>
        </a:p>
      </dgm:t>
    </dgm:pt>
    <dgm:pt modelId="{3C2F2C9A-8F67-4A28-8232-9C4E9E4367D7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dirty="0">
              <a:solidFill>
                <a:schemeClr val="bg1"/>
              </a:solidFill>
            </a:rPr>
            <a:t>wspólnicy zobowiązani byli do informowania KRRiT o wszelkich zmianach w ilości udziałów/akcji (w terminie 7 dni);</a:t>
          </a:r>
          <a:endParaRPr lang="pl-PL" sz="1200" dirty="0">
            <a:solidFill>
              <a:schemeClr val="bg1"/>
            </a:solidFill>
          </a:endParaRPr>
        </a:p>
      </dgm:t>
    </dgm:pt>
    <dgm:pt modelId="{5DCF7072-15F2-486E-B9C9-91007DEB4E5D}" type="parTrans" cxnId="{C42E8E69-849E-4E01-8A45-E2DABFBFAAF9}">
      <dgm:prSet/>
      <dgm:spPr/>
      <dgm:t>
        <a:bodyPr/>
        <a:lstStyle/>
        <a:p>
          <a:endParaRPr lang="pl-PL"/>
        </a:p>
      </dgm:t>
    </dgm:pt>
    <dgm:pt modelId="{D1092A60-83EB-4154-8659-FA09A1106273}" type="sibTrans" cxnId="{C42E8E69-849E-4E01-8A45-E2DABFBFAAF9}">
      <dgm:prSet/>
      <dgm:spPr/>
      <dgm:t>
        <a:bodyPr/>
        <a:lstStyle/>
        <a:p>
          <a:endParaRPr lang="pl-PL"/>
        </a:p>
      </dgm:t>
    </dgm:pt>
    <dgm:pt modelId="{FA6DDD88-BEBB-4EC5-809E-3E30E515D151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dirty="0">
            <a:solidFill>
              <a:schemeClr val="bg1"/>
            </a:solidFill>
          </a:endParaRPr>
        </a:p>
      </dgm:t>
    </dgm:pt>
    <dgm:pt modelId="{2BF0F619-F109-4CBB-B98B-F407EEBA7BA9}" type="parTrans" cxnId="{363B293E-988C-4A07-A213-7F2B97F76398}">
      <dgm:prSet/>
      <dgm:spPr/>
      <dgm:t>
        <a:bodyPr/>
        <a:lstStyle/>
        <a:p>
          <a:endParaRPr lang="pl-PL"/>
        </a:p>
      </dgm:t>
    </dgm:pt>
    <dgm:pt modelId="{A3989C2B-49A3-4491-B905-737E8E6AE21B}" type="sibTrans" cxnId="{363B293E-988C-4A07-A213-7F2B97F76398}">
      <dgm:prSet/>
      <dgm:spPr/>
      <dgm:t>
        <a:bodyPr/>
        <a:lstStyle/>
        <a:p>
          <a:endParaRPr lang="pl-PL"/>
        </a:p>
      </dgm:t>
    </dgm:pt>
    <dgm:pt modelId="{5D056F62-9942-4FB5-897F-3C8E79966865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pl-PL" sz="1200" b="1" dirty="0">
              <a:solidFill>
                <a:srgbClr val="FFCC66"/>
              </a:solidFill>
            </a:rPr>
            <a:t>obowiązek zachowania 51% udziałów/akcji i głosów na ZW spółki przez pierwotnych właścicieli;</a:t>
          </a:r>
          <a:endParaRPr lang="pl-PL" sz="1200" dirty="0">
            <a:solidFill>
              <a:srgbClr val="FFCC66"/>
            </a:solidFill>
          </a:endParaRPr>
        </a:p>
      </dgm:t>
    </dgm:pt>
    <dgm:pt modelId="{35F6D102-E39B-46D4-955F-BA5823C43FA6}" type="parTrans" cxnId="{91A92435-3F3A-49B8-8B49-C44EEFF72A72}">
      <dgm:prSet/>
      <dgm:spPr/>
      <dgm:t>
        <a:bodyPr/>
        <a:lstStyle/>
        <a:p>
          <a:endParaRPr lang="pl-PL"/>
        </a:p>
      </dgm:t>
    </dgm:pt>
    <dgm:pt modelId="{175F6FA9-0101-411D-BEA5-4807882061BD}" type="sibTrans" cxnId="{91A92435-3F3A-49B8-8B49-C44EEFF72A72}">
      <dgm:prSet/>
      <dgm:spPr/>
      <dgm:t>
        <a:bodyPr/>
        <a:lstStyle/>
        <a:p>
          <a:endParaRPr lang="pl-PL"/>
        </a:p>
      </dgm:t>
    </dgm:pt>
    <dgm:pt modelId="{768369BC-C6A0-4335-9CB7-DC48556B5E68}">
      <dgm:prSet phldrT="[Tekst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100" b="1" dirty="0">
              <a:solidFill>
                <a:schemeClr val="bg1"/>
              </a:solidFill>
            </a:rPr>
            <a:t> obowiązek  powiadomienia KRRiT o  osiągnięciu lub przekroczeniu</a:t>
          </a:r>
          <a:br>
            <a:rPr lang="pl-PL" sz="1100" b="1" dirty="0">
              <a:solidFill>
                <a:schemeClr val="bg1"/>
              </a:solidFill>
            </a:rPr>
          </a:br>
          <a:r>
            <a:rPr lang="pl-PL" sz="1100" b="1" dirty="0">
              <a:solidFill>
                <a:schemeClr val="bg1"/>
              </a:solidFill>
            </a:rPr>
            <a:t>progu 10%, 20%, 30% albo 40% głosów przez osobę nie będącą pierwotnym udziałowcem oraz o  osiągnięciu przez któregokolwiek z udziałowców progu 10% głosów na ZW koncesjonariusza albo kolejnych wielokrotności tego progu;</a:t>
          </a:r>
          <a:endParaRPr lang="pl-PL" sz="1100" dirty="0">
            <a:solidFill>
              <a:schemeClr val="bg1"/>
            </a:solidFill>
          </a:endParaRPr>
        </a:p>
      </dgm:t>
    </dgm:pt>
    <dgm:pt modelId="{CCAE4650-5844-4E6A-BAAA-458840A29727}" type="parTrans" cxnId="{886724EA-E823-461F-87D8-A372A43132E0}">
      <dgm:prSet/>
      <dgm:spPr/>
      <dgm:t>
        <a:bodyPr/>
        <a:lstStyle/>
        <a:p>
          <a:endParaRPr lang="pl-PL"/>
        </a:p>
      </dgm:t>
    </dgm:pt>
    <dgm:pt modelId="{C9711D95-4036-40DD-A606-937933AB4BFF}" type="sibTrans" cxnId="{886724EA-E823-461F-87D8-A372A43132E0}">
      <dgm:prSet/>
      <dgm:spPr/>
      <dgm:t>
        <a:bodyPr/>
        <a:lstStyle/>
        <a:p>
          <a:endParaRPr lang="pl-PL"/>
        </a:p>
      </dgm:t>
    </dgm:pt>
    <dgm:pt modelId="{CB6FB6DB-8030-442C-BAB8-25A7497F2236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200" b="1" dirty="0">
              <a:solidFill>
                <a:schemeClr val="bg1"/>
              </a:solidFill>
            </a:rPr>
            <a:t>utrata 51% przez pierwotnych udziałowców mogła skutkować cofnięciem koncesji.</a:t>
          </a:r>
        </a:p>
      </dgm:t>
    </dgm:pt>
    <dgm:pt modelId="{A1432C90-49CE-4A0E-A5FB-DA4E73AF9DAD}" type="parTrans" cxnId="{5D01212B-86D7-4C61-8B34-2BAF232ACC05}">
      <dgm:prSet/>
      <dgm:spPr/>
      <dgm:t>
        <a:bodyPr/>
        <a:lstStyle/>
        <a:p>
          <a:endParaRPr lang="pl-PL"/>
        </a:p>
      </dgm:t>
    </dgm:pt>
    <dgm:pt modelId="{C01067BF-AD2E-44A1-999E-6937F232B934}" type="sibTrans" cxnId="{5D01212B-86D7-4C61-8B34-2BAF232ACC05}">
      <dgm:prSet/>
      <dgm:spPr/>
      <dgm:t>
        <a:bodyPr/>
        <a:lstStyle/>
        <a:p>
          <a:endParaRPr lang="pl-PL"/>
        </a:p>
      </dgm:t>
    </dgm:pt>
    <dgm:pt modelId="{604C0A22-5B6E-4A63-8BB4-2F7672A1CAFD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200" b="1" dirty="0">
              <a:solidFill>
                <a:schemeClr val="bg1"/>
              </a:solidFill>
            </a:rPr>
            <a:t>nabycie lub zbycie udziałów bez  zgody KRRiT mogło skutkować  cofnięciem koncesji. </a:t>
          </a:r>
          <a:br>
            <a:rPr lang="pl-PL" altLang="pl-PL" sz="1200" b="1" dirty="0">
              <a:solidFill>
                <a:schemeClr val="bg1"/>
              </a:solidFill>
            </a:rPr>
          </a:br>
          <a:endParaRPr lang="pl-PL" sz="1200" dirty="0">
            <a:solidFill>
              <a:schemeClr val="bg1"/>
            </a:solidFill>
          </a:endParaRPr>
        </a:p>
      </dgm:t>
    </dgm:pt>
    <dgm:pt modelId="{6F527F0E-F614-4578-A2FD-549A2F2FF026}" type="parTrans" cxnId="{97B9B198-D34F-4FCA-9270-6DA11707B5C9}">
      <dgm:prSet/>
      <dgm:spPr/>
      <dgm:t>
        <a:bodyPr/>
        <a:lstStyle/>
        <a:p>
          <a:endParaRPr lang="pl-PL"/>
        </a:p>
      </dgm:t>
    </dgm:pt>
    <dgm:pt modelId="{A16E126C-F461-469A-AD93-E22A55557294}" type="sibTrans" cxnId="{97B9B198-D34F-4FCA-9270-6DA11707B5C9}">
      <dgm:prSet/>
      <dgm:spPr/>
      <dgm:t>
        <a:bodyPr/>
        <a:lstStyle/>
        <a:p>
          <a:endParaRPr lang="pl-PL"/>
        </a:p>
      </dgm:t>
    </dgm:pt>
    <dgm:pt modelId="{F25164AE-3FE7-4F4B-A521-93FD026692B3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dirty="0">
            <a:solidFill>
              <a:schemeClr val="bg1"/>
            </a:solidFill>
          </a:endParaRPr>
        </a:p>
      </dgm:t>
    </dgm:pt>
    <dgm:pt modelId="{09435926-BFDC-4A6E-B0E1-EC77644F7E31}" type="parTrans" cxnId="{F6E1F482-C633-4E7A-9AB8-D6350D19963F}">
      <dgm:prSet/>
      <dgm:spPr/>
      <dgm:t>
        <a:bodyPr/>
        <a:lstStyle/>
        <a:p>
          <a:endParaRPr lang="pl-PL"/>
        </a:p>
      </dgm:t>
    </dgm:pt>
    <dgm:pt modelId="{A0C885F2-ED91-4BB8-A595-D347EBB6AB58}" type="sibTrans" cxnId="{F6E1F482-C633-4E7A-9AB8-D6350D19963F}">
      <dgm:prSet/>
      <dgm:spPr/>
      <dgm:t>
        <a:bodyPr/>
        <a:lstStyle/>
        <a:p>
          <a:endParaRPr lang="pl-PL"/>
        </a:p>
      </dgm:t>
    </dgm:pt>
    <dgm:pt modelId="{FDB9461A-713B-4280-B7AA-C5333D2FE9BA}">
      <dgm:prSet phldrT="[Tekst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l-PL" sz="1100" dirty="0">
            <a:solidFill>
              <a:schemeClr val="bg1"/>
            </a:solidFill>
          </a:endParaRPr>
        </a:p>
      </dgm:t>
    </dgm:pt>
    <dgm:pt modelId="{C4108599-5046-42E8-852C-66DBC5757629}" type="parTrans" cxnId="{2BD61754-A5FE-4CCA-B36C-03DE1D2CF1DE}">
      <dgm:prSet/>
      <dgm:spPr/>
      <dgm:t>
        <a:bodyPr/>
        <a:lstStyle/>
        <a:p>
          <a:endParaRPr lang="pl-PL"/>
        </a:p>
      </dgm:t>
    </dgm:pt>
    <dgm:pt modelId="{E0F6C82E-15A7-4047-A861-98B4E0834714}" type="sibTrans" cxnId="{2BD61754-A5FE-4CCA-B36C-03DE1D2CF1DE}">
      <dgm:prSet/>
      <dgm:spPr/>
      <dgm:t>
        <a:bodyPr/>
        <a:lstStyle/>
        <a:p>
          <a:endParaRPr lang="pl-PL"/>
        </a:p>
      </dgm:t>
    </dgm:pt>
    <dgm:pt modelId="{839D44DE-DCB7-4E43-90E2-A40252015852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pl-PL" sz="1200" b="1" dirty="0">
            <a:solidFill>
              <a:schemeClr val="bg1"/>
            </a:solidFill>
          </a:endParaRPr>
        </a:p>
      </dgm:t>
    </dgm:pt>
    <dgm:pt modelId="{AF06CF14-8DC0-40B4-8E25-248A11AFB894}" type="sibTrans" cxnId="{7218BB5A-D0E2-4C88-B2C3-A1AB618F408E}">
      <dgm:prSet/>
      <dgm:spPr/>
      <dgm:t>
        <a:bodyPr/>
        <a:lstStyle/>
        <a:p>
          <a:endParaRPr lang="pl-PL"/>
        </a:p>
      </dgm:t>
    </dgm:pt>
    <dgm:pt modelId="{0CEB584A-9D92-4D06-B5A5-6470997FCF39}" type="parTrans" cxnId="{7218BB5A-D0E2-4C88-B2C3-A1AB618F408E}">
      <dgm:prSet/>
      <dgm:spPr/>
      <dgm:t>
        <a:bodyPr/>
        <a:lstStyle/>
        <a:p>
          <a:endParaRPr lang="pl-PL"/>
        </a:p>
      </dgm:t>
    </dgm:pt>
    <dgm:pt modelId="{44C886FD-D9D2-4139-AFCE-244386FB0790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pl-PL" sz="1200" b="1" dirty="0">
            <a:solidFill>
              <a:srgbClr val="FFCC66"/>
            </a:solidFill>
          </a:endParaRPr>
        </a:p>
      </dgm:t>
    </dgm:pt>
    <dgm:pt modelId="{BC72BB6B-E078-4914-9317-2F9F4A6241A8}" type="parTrans" cxnId="{0A87EB25-D0EE-4D8F-95F4-11C5D4791F0E}">
      <dgm:prSet/>
      <dgm:spPr/>
      <dgm:t>
        <a:bodyPr/>
        <a:lstStyle/>
        <a:p>
          <a:endParaRPr lang="pl-PL"/>
        </a:p>
      </dgm:t>
    </dgm:pt>
    <dgm:pt modelId="{F13B5BDC-B319-42EB-BB90-4EFE5D6D12A9}" type="sibTrans" cxnId="{0A87EB25-D0EE-4D8F-95F4-11C5D4791F0E}">
      <dgm:prSet/>
      <dgm:spPr/>
      <dgm:t>
        <a:bodyPr/>
        <a:lstStyle/>
        <a:p>
          <a:endParaRPr lang="pl-PL"/>
        </a:p>
      </dgm:t>
    </dgm:pt>
    <dgm:pt modelId="{42426D10-8DD8-4C4D-902E-1BD34AE14BB4}" type="pres">
      <dgm:prSet presAssocID="{61126242-A307-468E-AFF3-85BCB7632017}" presName="Name0" presStyleCnt="0">
        <dgm:presLayoutVars>
          <dgm:dir/>
          <dgm:animLvl val="lvl"/>
          <dgm:resizeHandles val="exact"/>
        </dgm:presLayoutVars>
      </dgm:prSet>
      <dgm:spPr/>
    </dgm:pt>
    <dgm:pt modelId="{A617B19F-10ED-4971-9402-B4CE3BCD259A}" type="pres">
      <dgm:prSet presAssocID="{54FCB4C9-B995-4751-A222-0E69CB08D312}" presName="linNode" presStyleCnt="0"/>
      <dgm:spPr/>
    </dgm:pt>
    <dgm:pt modelId="{9EE5060F-234A-42D5-A6DA-E1019253E565}" type="pres">
      <dgm:prSet presAssocID="{54FCB4C9-B995-4751-A222-0E69CB08D31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96CDE75-C50C-4E04-96E2-F4BABB1BC138}" type="pres">
      <dgm:prSet presAssocID="{54FCB4C9-B995-4751-A222-0E69CB08D312}" presName="descendantText" presStyleLbl="alignAccFollowNode1" presStyleIdx="0" presStyleCnt="3" custScaleY="129199" custLinFactNeighborX="1466" custLinFactNeighborY="4992">
        <dgm:presLayoutVars>
          <dgm:bulletEnabled val="1"/>
        </dgm:presLayoutVars>
      </dgm:prSet>
      <dgm:spPr/>
    </dgm:pt>
    <dgm:pt modelId="{16F8A0DD-331E-4A05-ACB4-DD01B910599D}" type="pres">
      <dgm:prSet presAssocID="{B41360BA-B9EF-450D-96B3-A9A957F90B40}" presName="sp" presStyleCnt="0"/>
      <dgm:spPr/>
    </dgm:pt>
    <dgm:pt modelId="{84BEA7AD-8D23-41AF-B8F6-AA5771954883}" type="pres">
      <dgm:prSet presAssocID="{D9F7DC04-89F4-4F11-A0F5-21EC49A1C157}" presName="linNode" presStyleCnt="0"/>
      <dgm:spPr/>
    </dgm:pt>
    <dgm:pt modelId="{AE150179-64E7-4735-A85D-8391B7211498}" type="pres">
      <dgm:prSet presAssocID="{D9F7DC04-89F4-4F11-A0F5-21EC49A1C157}" presName="parentText" presStyleLbl="node1" presStyleIdx="1" presStyleCnt="3" custLinFactNeighborX="-4934" custLinFactNeighborY="-3195">
        <dgm:presLayoutVars>
          <dgm:chMax val="1"/>
          <dgm:bulletEnabled val="1"/>
        </dgm:presLayoutVars>
      </dgm:prSet>
      <dgm:spPr/>
    </dgm:pt>
    <dgm:pt modelId="{5D8ECF5A-6DFF-4F9D-9244-7C4890D95B50}" type="pres">
      <dgm:prSet presAssocID="{D9F7DC04-89F4-4F11-A0F5-21EC49A1C157}" presName="descendantText" presStyleLbl="alignAccFollowNode1" presStyleIdx="1" presStyleCnt="3" custScaleY="132900" custLinFactNeighborX="1886" custLinFactNeighborY="3810">
        <dgm:presLayoutVars>
          <dgm:bulletEnabled val="1"/>
        </dgm:presLayoutVars>
      </dgm:prSet>
      <dgm:spPr/>
    </dgm:pt>
    <dgm:pt modelId="{AA4D4274-F2A7-4C1C-BAD1-9D1E32514CFA}" type="pres">
      <dgm:prSet presAssocID="{820BFDA0-69ED-4AB2-A3E5-3940626F8077}" presName="sp" presStyleCnt="0"/>
      <dgm:spPr/>
    </dgm:pt>
    <dgm:pt modelId="{325AD56A-51C4-4264-95D8-C8F8F76A5076}" type="pres">
      <dgm:prSet presAssocID="{796C4AB7-3D79-4618-A62B-2F341E76E7F1}" presName="linNode" presStyleCnt="0"/>
      <dgm:spPr/>
    </dgm:pt>
    <dgm:pt modelId="{DEF0D9A7-D040-4280-BCE6-808AC6CC2505}" type="pres">
      <dgm:prSet presAssocID="{796C4AB7-3D79-4618-A62B-2F341E76E7F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9D83695-AA0C-429A-9CD7-9F18A7CBA600}" type="pres">
      <dgm:prSet presAssocID="{796C4AB7-3D79-4618-A62B-2F341E76E7F1}" presName="descendantText" presStyleLbl="alignAccFollowNode1" presStyleIdx="2" presStyleCnt="3" custScaleY="123777">
        <dgm:presLayoutVars>
          <dgm:bulletEnabled val="1"/>
        </dgm:presLayoutVars>
      </dgm:prSet>
      <dgm:spPr/>
    </dgm:pt>
  </dgm:ptLst>
  <dgm:cxnLst>
    <dgm:cxn modelId="{B1B02E09-9BDF-4D7F-A728-5EB83E405E93}" type="presOf" srcId="{839D44DE-DCB7-4E43-90E2-A40252015852}" destId="{596CDE75-C50C-4E04-96E2-F4BABB1BC138}" srcOrd="0" destOrd="3" presId="urn:microsoft.com/office/officeart/2005/8/layout/vList5"/>
    <dgm:cxn modelId="{1A857009-464E-4993-8939-1807C3C486EE}" type="presOf" srcId="{3C2F2C9A-8F67-4A28-8232-9C4E9E4367D7}" destId="{5D8ECF5A-6DFF-4F9D-9244-7C4890D95B50}" srcOrd="0" destOrd="2" presId="urn:microsoft.com/office/officeart/2005/8/layout/vList5"/>
    <dgm:cxn modelId="{A3CE580C-73B1-4EF7-A999-90294829DBAA}" type="presOf" srcId="{E12EB800-EB51-46D9-8FC5-EDA64BD21982}" destId="{596CDE75-C50C-4E04-96E2-F4BABB1BC138}" srcOrd="0" destOrd="4" presId="urn:microsoft.com/office/officeart/2005/8/layout/vList5"/>
    <dgm:cxn modelId="{7DBCA20E-F214-4CA5-8AD4-8079B8262414}" srcId="{54FCB4C9-B995-4751-A222-0E69CB08D312}" destId="{A2870558-F0AD-4616-A0E4-312AC14C92E0}" srcOrd="2" destOrd="0" parTransId="{CDAA46C4-1A27-43CD-BA20-FA0EBBC70442}" sibTransId="{1BB94228-F70C-4A74-92D2-B54B96A79542}"/>
    <dgm:cxn modelId="{DCCF2610-4A69-4B1E-BC76-55E11E04CDB8}" srcId="{61126242-A307-468E-AFF3-85BCB7632017}" destId="{54FCB4C9-B995-4751-A222-0E69CB08D312}" srcOrd="0" destOrd="0" parTransId="{55B02751-DBC9-4574-9447-C23AF5E280BA}" sibTransId="{B41360BA-B9EF-450D-96B3-A9A957F90B40}"/>
    <dgm:cxn modelId="{E79A5513-9B56-468C-A941-AC470D5A237B}" type="presOf" srcId="{768369BC-C6A0-4335-9CB7-DC48556B5E68}" destId="{19D83695-AA0C-429A-9CD7-9F18A7CBA600}" srcOrd="0" destOrd="1" presId="urn:microsoft.com/office/officeart/2005/8/layout/vList5"/>
    <dgm:cxn modelId="{0A87EB25-D0EE-4D8F-95F4-11C5D4791F0E}" srcId="{54FCB4C9-B995-4751-A222-0E69CB08D312}" destId="{44C886FD-D9D2-4139-AFCE-244386FB0790}" srcOrd="1" destOrd="0" parTransId="{BC72BB6B-E078-4914-9317-2F9F4A6241A8}" sibTransId="{F13B5BDC-B319-42EB-BB90-4EFE5D6D12A9}"/>
    <dgm:cxn modelId="{5D01212B-86D7-4C61-8B34-2BAF232ACC05}" srcId="{796C4AB7-3D79-4618-A62B-2F341E76E7F1}" destId="{CB6FB6DB-8030-442C-BAB8-25A7497F2236}" srcOrd="3" destOrd="0" parTransId="{A1432C90-49CE-4A0E-A5FB-DA4E73AF9DAD}" sibTransId="{C01067BF-AD2E-44A1-999E-6937F232B934}"/>
    <dgm:cxn modelId="{91A92435-3F3A-49B8-8B49-C44EEFF72A72}" srcId="{796C4AB7-3D79-4618-A62B-2F341E76E7F1}" destId="{5D056F62-9942-4FB5-897F-3C8E79966865}" srcOrd="0" destOrd="0" parTransId="{35F6D102-E39B-46D4-955F-BA5823C43FA6}" sibTransId="{175F6FA9-0101-411D-BEA5-4807882061BD}"/>
    <dgm:cxn modelId="{363B293E-988C-4A07-A213-7F2B97F76398}" srcId="{D9F7DC04-89F4-4F11-A0F5-21EC49A1C157}" destId="{FA6DDD88-BEBB-4EC5-809E-3E30E515D151}" srcOrd="1" destOrd="0" parTransId="{2BF0F619-F109-4CBB-B98B-F407EEBA7BA9}" sibTransId="{A3989C2B-49A3-4491-B905-737E8E6AE21B}"/>
    <dgm:cxn modelId="{C42E8E69-849E-4E01-8A45-E2DABFBFAAF9}" srcId="{D9F7DC04-89F4-4F11-A0F5-21EC49A1C157}" destId="{3C2F2C9A-8F67-4A28-8232-9C4E9E4367D7}" srcOrd="2" destOrd="0" parTransId="{5DCF7072-15F2-486E-B9C9-91007DEB4E5D}" sibTransId="{D1092A60-83EB-4154-8659-FA09A1106273}"/>
    <dgm:cxn modelId="{95CEF969-56D1-4CB0-BD00-85A6197B8337}" srcId="{61126242-A307-468E-AFF3-85BCB7632017}" destId="{D9F7DC04-89F4-4F11-A0F5-21EC49A1C157}" srcOrd="1" destOrd="0" parTransId="{E1D52509-635D-40C2-916A-936682437D3F}" sibTransId="{820BFDA0-69ED-4AB2-A3E5-3940626F8077}"/>
    <dgm:cxn modelId="{2BD61754-A5FE-4CCA-B36C-03DE1D2CF1DE}" srcId="{796C4AB7-3D79-4618-A62B-2F341E76E7F1}" destId="{FDB9461A-713B-4280-B7AA-C5333D2FE9BA}" srcOrd="2" destOrd="0" parTransId="{C4108599-5046-42E8-852C-66DBC5757629}" sibTransId="{E0F6C82E-15A7-4047-A861-98B4E0834714}"/>
    <dgm:cxn modelId="{53770E5A-5AD1-4183-82E1-3395E063BC0A}" type="presOf" srcId="{796C4AB7-3D79-4618-A62B-2F341E76E7F1}" destId="{DEF0D9A7-D040-4280-BCE6-808AC6CC2505}" srcOrd="0" destOrd="0" presId="urn:microsoft.com/office/officeart/2005/8/layout/vList5"/>
    <dgm:cxn modelId="{7218BB5A-D0E2-4C88-B2C3-A1AB618F408E}" srcId="{54FCB4C9-B995-4751-A222-0E69CB08D312}" destId="{839D44DE-DCB7-4E43-90E2-A40252015852}" srcOrd="3" destOrd="0" parTransId="{0CEB584A-9D92-4D06-B5A5-6470997FCF39}" sibTransId="{AF06CF14-8DC0-40B4-8E25-248A11AFB894}"/>
    <dgm:cxn modelId="{E7FE9C7B-BD20-498D-BB9B-81D1C32C2FC8}" type="presOf" srcId="{FA6DDD88-BEBB-4EC5-809E-3E30E515D151}" destId="{5D8ECF5A-6DFF-4F9D-9244-7C4890D95B50}" srcOrd="0" destOrd="1" presId="urn:microsoft.com/office/officeart/2005/8/layout/vList5"/>
    <dgm:cxn modelId="{4BE4F47B-A1A4-4C6D-87A7-701979992E39}" type="presOf" srcId="{CB6FB6DB-8030-442C-BAB8-25A7497F2236}" destId="{19D83695-AA0C-429A-9CD7-9F18A7CBA600}" srcOrd="0" destOrd="3" presId="urn:microsoft.com/office/officeart/2005/8/layout/vList5"/>
    <dgm:cxn modelId="{42A4CD7C-87A3-4CE8-868C-F91E0D480BD7}" type="presOf" srcId="{60E151FF-50CF-441B-85BB-D245C91048F0}" destId="{596CDE75-C50C-4E04-96E2-F4BABB1BC138}" srcOrd="0" destOrd="0" presId="urn:microsoft.com/office/officeart/2005/8/layout/vList5"/>
    <dgm:cxn modelId="{F6E1F482-C633-4E7A-9AB8-D6350D19963F}" srcId="{D9F7DC04-89F4-4F11-A0F5-21EC49A1C157}" destId="{F25164AE-3FE7-4F4B-A521-93FD026692B3}" srcOrd="3" destOrd="0" parTransId="{09435926-BFDC-4A6E-B0E1-EC77644F7E31}" sibTransId="{A0C885F2-ED91-4BB8-A595-D347EBB6AB58}"/>
    <dgm:cxn modelId="{CE560083-9BBB-4F1B-B4FC-FD2AFC820AB4}" srcId="{54FCB4C9-B995-4751-A222-0E69CB08D312}" destId="{60E151FF-50CF-441B-85BB-D245C91048F0}" srcOrd="0" destOrd="0" parTransId="{BD3A89CD-EEED-4608-B3CE-7AB467E65ABC}" sibTransId="{208DD790-9C3A-45FE-820F-EE8AEE6AA1FC}"/>
    <dgm:cxn modelId="{97B9B198-D34F-4FCA-9270-6DA11707B5C9}" srcId="{D9F7DC04-89F4-4F11-A0F5-21EC49A1C157}" destId="{604C0A22-5B6E-4A63-8BB4-2F7672A1CAFD}" srcOrd="4" destOrd="0" parTransId="{6F527F0E-F614-4578-A2FD-549A2F2FF026}" sibTransId="{A16E126C-F461-469A-AD93-E22A55557294}"/>
    <dgm:cxn modelId="{AA68529B-0DBD-4810-A357-ADDB428F57E3}" type="presOf" srcId="{D9F7DC04-89F4-4F11-A0F5-21EC49A1C157}" destId="{AE150179-64E7-4735-A85D-8391B7211498}" srcOrd="0" destOrd="0" presId="urn:microsoft.com/office/officeart/2005/8/layout/vList5"/>
    <dgm:cxn modelId="{0B3F28A5-A671-4A8B-ADFC-D6CC1FA2017F}" srcId="{61126242-A307-468E-AFF3-85BCB7632017}" destId="{796C4AB7-3D79-4618-A62B-2F341E76E7F1}" srcOrd="2" destOrd="0" parTransId="{C6F30E93-3FC4-4E05-969C-8A9F4C91D50A}" sibTransId="{B429D4E5-4F07-409A-886D-15C5EF57E5E4}"/>
    <dgm:cxn modelId="{A958ABB0-B0E6-452C-B3D3-84BBFECE4E3E}" type="presOf" srcId="{54FCB4C9-B995-4751-A222-0E69CB08D312}" destId="{9EE5060F-234A-42D5-A6DA-E1019253E565}" srcOrd="0" destOrd="0" presId="urn:microsoft.com/office/officeart/2005/8/layout/vList5"/>
    <dgm:cxn modelId="{3B4291B2-FEE7-4C25-AFED-015C1F030E08}" type="presOf" srcId="{CB32E1D6-14B0-4AB1-AAF2-6546944BAD33}" destId="{5D8ECF5A-6DFF-4F9D-9244-7C4890D95B50}" srcOrd="0" destOrd="0" presId="urn:microsoft.com/office/officeart/2005/8/layout/vList5"/>
    <dgm:cxn modelId="{B66252BA-D96E-43DA-B713-78655EDC05AC}" type="presOf" srcId="{61126242-A307-468E-AFF3-85BCB7632017}" destId="{42426D10-8DD8-4C4D-902E-1BD34AE14BB4}" srcOrd="0" destOrd="0" presId="urn:microsoft.com/office/officeart/2005/8/layout/vList5"/>
    <dgm:cxn modelId="{FC7D8CBD-7DF7-46C1-8AD7-E30B46B29917}" type="presOf" srcId="{44C886FD-D9D2-4139-AFCE-244386FB0790}" destId="{596CDE75-C50C-4E04-96E2-F4BABB1BC138}" srcOrd="0" destOrd="1" presId="urn:microsoft.com/office/officeart/2005/8/layout/vList5"/>
    <dgm:cxn modelId="{FC5216D1-0E14-4A55-9A58-BFCC2350B864}" srcId="{54FCB4C9-B995-4751-A222-0E69CB08D312}" destId="{E12EB800-EB51-46D9-8FC5-EDA64BD21982}" srcOrd="4" destOrd="0" parTransId="{757457A9-857D-4086-9885-9CCA35CAE659}" sibTransId="{E25420F8-D69B-43B2-937D-F2D50BCA8BA3}"/>
    <dgm:cxn modelId="{5D531AD7-7967-4F56-8E6F-1E343C59E659}" type="presOf" srcId="{FDB9461A-713B-4280-B7AA-C5333D2FE9BA}" destId="{19D83695-AA0C-429A-9CD7-9F18A7CBA600}" srcOrd="0" destOrd="2" presId="urn:microsoft.com/office/officeart/2005/8/layout/vList5"/>
    <dgm:cxn modelId="{FB332AD9-0D17-44AA-90F7-B930C62AC993}" srcId="{D9F7DC04-89F4-4F11-A0F5-21EC49A1C157}" destId="{CB32E1D6-14B0-4AB1-AAF2-6546944BAD33}" srcOrd="0" destOrd="0" parTransId="{294E8199-139B-4931-87D2-F91DEA049442}" sibTransId="{256B6160-0601-4D43-8A99-A7F181BB0C2A}"/>
    <dgm:cxn modelId="{FCCF7DE2-EAD9-49E3-A37A-9637CE5C1653}" type="presOf" srcId="{5D056F62-9942-4FB5-897F-3C8E79966865}" destId="{19D83695-AA0C-429A-9CD7-9F18A7CBA600}" srcOrd="0" destOrd="0" presId="urn:microsoft.com/office/officeart/2005/8/layout/vList5"/>
    <dgm:cxn modelId="{B3163BE3-E263-4370-BD84-E59E4FFA290F}" type="presOf" srcId="{604C0A22-5B6E-4A63-8BB4-2F7672A1CAFD}" destId="{5D8ECF5A-6DFF-4F9D-9244-7C4890D95B50}" srcOrd="0" destOrd="4" presId="urn:microsoft.com/office/officeart/2005/8/layout/vList5"/>
    <dgm:cxn modelId="{48A7BDE8-6D2A-4A80-83AF-C6553875F0C8}" type="presOf" srcId="{A2870558-F0AD-4616-A0E4-312AC14C92E0}" destId="{596CDE75-C50C-4E04-96E2-F4BABB1BC138}" srcOrd="0" destOrd="2" presId="urn:microsoft.com/office/officeart/2005/8/layout/vList5"/>
    <dgm:cxn modelId="{886724EA-E823-461F-87D8-A372A43132E0}" srcId="{796C4AB7-3D79-4618-A62B-2F341E76E7F1}" destId="{768369BC-C6A0-4335-9CB7-DC48556B5E68}" srcOrd="1" destOrd="0" parTransId="{CCAE4650-5844-4E6A-BAAA-458840A29727}" sibTransId="{C9711D95-4036-40DD-A606-937933AB4BFF}"/>
    <dgm:cxn modelId="{784BDFFF-52A9-475B-BCCC-D8DADC8730C3}" type="presOf" srcId="{F25164AE-3FE7-4F4B-A521-93FD026692B3}" destId="{5D8ECF5A-6DFF-4F9D-9244-7C4890D95B50}" srcOrd="0" destOrd="3" presId="urn:microsoft.com/office/officeart/2005/8/layout/vList5"/>
    <dgm:cxn modelId="{96D39502-BC89-4467-AD9C-CF94C4BD6FE8}" type="presParOf" srcId="{42426D10-8DD8-4C4D-902E-1BD34AE14BB4}" destId="{A617B19F-10ED-4971-9402-B4CE3BCD259A}" srcOrd="0" destOrd="0" presId="urn:microsoft.com/office/officeart/2005/8/layout/vList5"/>
    <dgm:cxn modelId="{1944F3BF-C9C8-4E70-BF10-6539EDED44EA}" type="presParOf" srcId="{A617B19F-10ED-4971-9402-B4CE3BCD259A}" destId="{9EE5060F-234A-42D5-A6DA-E1019253E565}" srcOrd="0" destOrd="0" presId="urn:microsoft.com/office/officeart/2005/8/layout/vList5"/>
    <dgm:cxn modelId="{46D46F80-195C-4C8F-B128-9654577A239F}" type="presParOf" srcId="{A617B19F-10ED-4971-9402-B4CE3BCD259A}" destId="{596CDE75-C50C-4E04-96E2-F4BABB1BC138}" srcOrd="1" destOrd="0" presId="urn:microsoft.com/office/officeart/2005/8/layout/vList5"/>
    <dgm:cxn modelId="{6B70B63F-566C-4905-8C8E-EB66A3153727}" type="presParOf" srcId="{42426D10-8DD8-4C4D-902E-1BD34AE14BB4}" destId="{16F8A0DD-331E-4A05-ACB4-DD01B910599D}" srcOrd="1" destOrd="0" presId="urn:microsoft.com/office/officeart/2005/8/layout/vList5"/>
    <dgm:cxn modelId="{D4AE9BFA-0220-4D90-B80D-05C6FF8C9E03}" type="presParOf" srcId="{42426D10-8DD8-4C4D-902E-1BD34AE14BB4}" destId="{84BEA7AD-8D23-41AF-B8F6-AA5771954883}" srcOrd="2" destOrd="0" presId="urn:microsoft.com/office/officeart/2005/8/layout/vList5"/>
    <dgm:cxn modelId="{8BC0AED6-5428-42A0-ACC9-6C946DA9AB86}" type="presParOf" srcId="{84BEA7AD-8D23-41AF-B8F6-AA5771954883}" destId="{AE150179-64E7-4735-A85D-8391B7211498}" srcOrd="0" destOrd="0" presId="urn:microsoft.com/office/officeart/2005/8/layout/vList5"/>
    <dgm:cxn modelId="{6259D277-BCF1-4DEA-A7CD-2E22C9F9A0DB}" type="presParOf" srcId="{84BEA7AD-8D23-41AF-B8F6-AA5771954883}" destId="{5D8ECF5A-6DFF-4F9D-9244-7C4890D95B50}" srcOrd="1" destOrd="0" presId="urn:microsoft.com/office/officeart/2005/8/layout/vList5"/>
    <dgm:cxn modelId="{2FEE5886-EFBF-4200-803B-CD168142E430}" type="presParOf" srcId="{42426D10-8DD8-4C4D-902E-1BD34AE14BB4}" destId="{AA4D4274-F2A7-4C1C-BAD1-9D1E32514CFA}" srcOrd="3" destOrd="0" presId="urn:microsoft.com/office/officeart/2005/8/layout/vList5"/>
    <dgm:cxn modelId="{7E4DDF20-086D-49A5-89E9-88F52D63622E}" type="presParOf" srcId="{42426D10-8DD8-4C4D-902E-1BD34AE14BB4}" destId="{325AD56A-51C4-4264-95D8-C8F8F76A5076}" srcOrd="4" destOrd="0" presId="urn:microsoft.com/office/officeart/2005/8/layout/vList5"/>
    <dgm:cxn modelId="{EB519F14-D6C2-44D6-82AF-BC147C602A7E}" type="presParOf" srcId="{325AD56A-51C4-4264-95D8-C8F8F76A5076}" destId="{DEF0D9A7-D040-4280-BCE6-808AC6CC2505}" srcOrd="0" destOrd="0" presId="urn:microsoft.com/office/officeart/2005/8/layout/vList5"/>
    <dgm:cxn modelId="{71B5D64C-A317-4A3C-9385-5AF7AB7A9488}" type="presParOf" srcId="{325AD56A-51C4-4264-95D8-C8F8F76A5076}" destId="{19D83695-AA0C-429A-9CD7-9F18A7CBA6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70EA2-F857-4299-B4B0-189D58B8BBD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9C5E0D-BFD5-4582-B895-7FBDCC4AE888}">
      <dgm:prSet custT="1"/>
      <dgm:spPr/>
      <dgm:t>
        <a:bodyPr/>
        <a:lstStyle/>
        <a:p>
          <a:pPr rtl="0"/>
          <a:endParaRPr lang="pl-PL" sz="1600" b="1" dirty="0"/>
        </a:p>
        <a:p>
          <a:pPr rtl="0"/>
          <a:endParaRPr lang="pl-PL" sz="1600" b="1" dirty="0"/>
        </a:p>
        <a:p>
          <a:pPr rtl="0"/>
          <a:r>
            <a:rPr lang="pl-PL" sz="1700" b="1" dirty="0"/>
            <a:t>Uprawnienia wynikające z koncesji są niezbywalne.</a:t>
          </a:r>
        </a:p>
      </dgm:t>
    </dgm:pt>
    <dgm:pt modelId="{635099B0-F061-44DB-94E3-B31B6FAF231D}" type="parTrans" cxnId="{740FF2C3-B14D-46C6-B7BC-0173732785F2}">
      <dgm:prSet/>
      <dgm:spPr/>
      <dgm:t>
        <a:bodyPr/>
        <a:lstStyle/>
        <a:p>
          <a:endParaRPr lang="pl-PL"/>
        </a:p>
      </dgm:t>
    </dgm:pt>
    <dgm:pt modelId="{D22DFD45-15F1-498A-9E6E-D2050749EF31}" type="sibTrans" cxnId="{740FF2C3-B14D-46C6-B7BC-0173732785F2}">
      <dgm:prSet/>
      <dgm:spPr/>
      <dgm:t>
        <a:bodyPr/>
        <a:lstStyle/>
        <a:p>
          <a:endParaRPr lang="pl-PL"/>
        </a:p>
      </dgm:t>
    </dgm:pt>
    <dgm:pt modelId="{399F663C-C0C7-4B13-BB90-9D9ADABD202F}">
      <dgm:prSet/>
      <dgm:spPr/>
      <dgm:t>
        <a:bodyPr/>
        <a:lstStyle/>
        <a:p>
          <a:pPr rtl="0"/>
          <a:endParaRPr lang="pl-PL" sz="1200" dirty="0">
            <a:solidFill>
              <a:schemeClr val="tx1"/>
            </a:solidFill>
          </a:endParaRPr>
        </a:p>
      </dgm:t>
    </dgm:pt>
    <dgm:pt modelId="{DD86401B-EE35-4FC7-BA89-A17A1ACE9B3A}" type="parTrans" cxnId="{FEAF0C10-0355-4F5E-8975-575E6E9BF43A}">
      <dgm:prSet/>
      <dgm:spPr/>
      <dgm:t>
        <a:bodyPr/>
        <a:lstStyle/>
        <a:p>
          <a:endParaRPr lang="pl-PL"/>
        </a:p>
      </dgm:t>
    </dgm:pt>
    <dgm:pt modelId="{940A0A0F-9C48-4433-9767-E456CEC360DE}" type="sibTrans" cxnId="{FEAF0C10-0355-4F5E-8975-575E6E9BF43A}">
      <dgm:prSet/>
      <dgm:spPr/>
      <dgm:t>
        <a:bodyPr/>
        <a:lstStyle/>
        <a:p>
          <a:endParaRPr lang="pl-PL"/>
        </a:p>
      </dgm:t>
    </dgm:pt>
    <dgm:pt modelId="{81E60EBE-3B9E-482D-A9FC-717DFCAD833E}">
      <dgm:prSet/>
      <dgm:spPr/>
      <dgm:t>
        <a:bodyPr/>
        <a:lstStyle/>
        <a:p>
          <a:pPr rtl="0"/>
          <a:endParaRPr lang="pl-PL" sz="1200" dirty="0">
            <a:solidFill>
              <a:schemeClr val="tx1"/>
            </a:solidFill>
          </a:endParaRPr>
        </a:p>
      </dgm:t>
    </dgm:pt>
    <dgm:pt modelId="{FBB5D304-AA16-4A10-87A9-C8E50F83DD26}" type="parTrans" cxnId="{A825D60F-2144-479C-9C8D-D6B25E0F94A1}">
      <dgm:prSet/>
      <dgm:spPr/>
      <dgm:t>
        <a:bodyPr/>
        <a:lstStyle/>
        <a:p>
          <a:endParaRPr lang="pl-PL"/>
        </a:p>
      </dgm:t>
    </dgm:pt>
    <dgm:pt modelId="{D78F4677-B66B-4047-A6C0-FD6E9F0BF499}" type="sibTrans" cxnId="{A825D60F-2144-479C-9C8D-D6B25E0F94A1}">
      <dgm:prSet/>
      <dgm:spPr/>
      <dgm:t>
        <a:bodyPr/>
        <a:lstStyle/>
        <a:p>
          <a:endParaRPr lang="pl-PL"/>
        </a:p>
      </dgm:t>
    </dgm:pt>
    <dgm:pt modelId="{A9177347-A07A-4ED3-AAD5-C2F0A48326A0}">
      <dgm:prSet custT="1"/>
      <dgm:spPr/>
      <dgm:t>
        <a:bodyPr/>
        <a:lstStyle/>
        <a:p>
          <a:pPr rtl="0" eaLnBrk="1" latinLnBrk="0"/>
          <a:r>
            <a:rPr lang="pl-PL" sz="1700" b="1" dirty="0"/>
            <a:t>KRRiT może cofnąć koncesję, jeżeli nastąpi bezpośrednie lub pośrednie przejęcie kontroli nad działalnością nadawcy.</a:t>
          </a:r>
        </a:p>
        <a:p>
          <a:endParaRPr lang="pl-PL" sz="1600" dirty="0"/>
        </a:p>
      </dgm:t>
    </dgm:pt>
    <dgm:pt modelId="{8DD5C849-AC5D-47E8-AC8B-1CF16B118FA2}" type="parTrans" cxnId="{3DF25153-D3EB-455B-BD05-90E73FAE3A27}">
      <dgm:prSet/>
      <dgm:spPr/>
      <dgm:t>
        <a:bodyPr/>
        <a:lstStyle/>
        <a:p>
          <a:endParaRPr lang="pl-PL"/>
        </a:p>
      </dgm:t>
    </dgm:pt>
    <dgm:pt modelId="{F2B88024-877A-4874-B345-EEA7DABB2630}" type="sibTrans" cxnId="{3DF25153-D3EB-455B-BD05-90E73FAE3A27}">
      <dgm:prSet/>
      <dgm:spPr/>
      <dgm:t>
        <a:bodyPr/>
        <a:lstStyle/>
        <a:p>
          <a:endParaRPr lang="pl-PL"/>
        </a:p>
      </dgm:t>
    </dgm:pt>
    <dgm:pt modelId="{168DAC4F-4720-4AD5-9C5C-4E5FEF5AAF68}">
      <dgm:prSet custT="1"/>
      <dgm:spPr/>
      <dgm:t>
        <a:bodyPr/>
        <a:lstStyle/>
        <a:p>
          <a:pPr rtl="0" eaLnBrk="1" latinLnBrk="0"/>
          <a:r>
            <a:rPr lang="pl-PL" sz="1700" b="1" dirty="0"/>
            <a:t>W przypadku łączenia, podziału czy innego rodzaju przekształcenia spółek handlowych, o których mowa w KSH, uprawnienia wynikające z koncesji mogą przejść na innych podmiot za zgodą KRRiT.</a:t>
          </a:r>
        </a:p>
        <a:p>
          <a:endParaRPr lang="pl-PL" sz="1600" dirty="0"/>
        </a:p>
      </dgm:t>
    </dgm:pt>
    <dgm:pt modelId="{58379909-7A6E-4256-934D-E7C98A2E834D}" type="parTrans" cxnId="{B272F548-D24A-45F9-AF57-1CA0E3CD0E55}">
      <dgm:prSet/>
      <dgm:spPr/>
      <dgm:t>
        <a:bodyPr/>
        <a:lstStyle/>
        <a:p>
          <a:endParaRPr lang="pl-PL"/>
        </a:p>
      </dgm:t>
    </dgm:pt>
    <dgm:pt modelId="{A7EA8584-3B11-4B1F-84E6-EAE9B60943BB}" type="sibTrans" cxnId="{B272F548-D24A-45F9-AF57-1CA0E3CD0E55}">
      <dgm:prSet/>
      <dgm:spPr/>
      <dgm:t>
        <a:bodyPr/>
        <a:lstStyle/>
        <a:p>
          <a:endParaRPr lang="pl-PL"/>
        </a:p>
      </dgm:t>
    </dgm:pt>
    <dgm:pt modelId="{471057D0-733D-420C-9CA9-D31958E354AB}" type="pres">
      <dgm:prSet presAssocID="{48870EA2-F857-4299-B4B0-189D58B8BBD5}" presName="linear" presStyleCnt="0">
        <dgm:presLayoutVars>
          <dgm:dir/>
          <dgm:resizeHandles val="exact"/>
        </dgm:presLayoutVars>
      </dgm:prSet>
      <dgm:spPr/>
    </dgm:pt>
    <dgm:pt modelId="{1AC51815-FD73-4534-863F-0EDDF8BFE170}" type="pres">
      <dgm:prSet presAssocID="{949C5E0D-BFD5-4582-B895-7FBDCC4AE888}" presName="comp" presStyleCnt="0"/>
      <dgm:spPr/>
    </dgm:pt>
    <dgm:pt modelId="{B8015339-A405-433A-907F-A1D5B116C565}" type="pres">
      <dgm:prSet presAssocID="{949C5E0D-BFD5-4582-B895-7FBDCC4AE888}" presName="box" presStyleLbl="node1" presStyleIdx="0" presStyleCnt="3"/>
      <dgm:spPr/>
    </dgm:pt>
    <dgm:pt modelId="{6BC96646-A551-4F6D-A2F0-5F9B5471E7B5}" type="pres">
      <dgm:prSet presAssocID="{949C5E0D-BFD5-4582-B895-7FBDCC4AE88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8A3A93-3B16-45BC-A0FC-37B28A4A16E3}" type="pres">
      <dgm:prSet presAssocID="{949C5E0D-BFD5-4582-B895-7FBDCC4AE888}" presName="text" presStyleLbl="node1" presStyleIdx="0" presStyleCnt="3">
        <dgm:presLayoutVars>
          <dgm:bulletEnabled val="1"/>
        </dgm:presLayoutVars>
      </dgm:prSet>
      <dgm:spPr/>
    </dgm:pt>
    <dgm:pt modelId="{4E9AEA04-3CB3-4E20-AB8A-B248FF5F8BA6}" type="pres">
      <dgm:prSet presAssocID="{D22DFD45-15F1-498A-9E6E-D2050749EF31}" presName="spacer" presStyleCnt="0"/>
      <dgm:spPr/>
    </dgm:pt>
    <dgm:pt modelId="{55717799-B53D-45D1-8062-FEEC5F49A895}" type="pres">
      <dgm:prSet presAssocID="{168DAC4F-4720-4AD5-9C5C-4E5FEF5AAF68}" presName="comp" presStyleCnt="0"/>
      <dgm:spPr/>
    </dgm:pt>
    <dgm:pt modelId="{85472507-4490-4DC7-8075-4E14713D4ACC}" type="pres">
      <dgm:prSet presAssocID="{168DAC4F-4720-4AD5-9C5C-4E5FEF5AAF68}" presName="box" presStyleLbl="node1" presStyleIdx="1" presStyleCnt="3"/>
      <dgm:spPr/>
    </dgm:pt>
    <dgm:pt modelId="{7D3D9737-1362-44F0-9758-EFFBAEB8BD0D}" type="pres">
      <dgm:prSet presAssocID="{168DAC4F-4720-4AD5-9C5C-4E5FEF5AAF6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463F1B-47BF-4593-9DEC-D7321A368C6C}" type="pres">
      <dgm:prSet presAssocID="{168DAC4F-4720-4AD5-9C5C-4E5FEF5AAF68}" presName="text" presStyleLbl="node1" presStyleIdx="1" presStyleCnt="3">
        <dgm:presLayoutVars>
          <dgm:bulletEnabled val="1"/>
        </dgm:presLayoutVars>
      </dgm:prSet>
      <dgm:spPr/>
    </dgm:pt>
    <dgm:pt modelId="{A3C69B8E-99AB-4511-A447-1892146F2537}" type="pres">
      <dgm:prSet presAssocID="{A7EA8584-3B11-4B1F-84E6-EAE9B60943BB}" presName="spacer" presStyleCnt="0"/>
      <dgm:spPr/>
    </dgm:pt>
    <dgm:pt modelId="{D9BC1D1E-18D5-40E2-BE8D-99933AD966DB}" type="pres">
      <dgm:prSet presAssocID="{A9177347-A07A-4ED3-AAD5-C2F0A48326A0}" presName="comp" presStyleCnt="0"/>
      <dgm:spPr/>
    </dgm:pt>
    <dgm:pt modelId="{5CBD9A44-5663-4313-8FBA-77695FD64C24}" type="pres">
      <dgm:prSet presAssocID="{A9177347-A07A-4ED3-AAD5-C2F0A48326A0}" presName="box" presStyleLbl="node1" presStyleIdx="2" presStyleCnt="3"/>
      <dgm:spPr/>
    </dgm:pt>
    <dgm:pt modelId="{2AE8B525-E7FC-4EC8-B625-9F4A38566EE9}" type="pres">
      <dgm:prSet presAssocID="{A9177347-A07A-4ED3-AAD5-C2F0A48326A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6A0B62-D927-41B4-BA9B-D9F7D55E03BC}" type="pres">
      <dgm:prSet presAssocID="{A9177347-A07A-4ED3-AAD5-C2F0A48326A0}" presName="text" presStyleLbl="node1" presStyleIdx="2" presStyleCnt="3">
        <dgm:presLayoutVars>
          <dgm:bulletEnabled val="1"/>
        </dgm:presLayoutVars>
      </dgm:prSet>
      <dgm:spPr/>
    </dgm:pt>
  </dgm:ptLst>
  <dgm:cxnLst>
    <dgm:cxn modelId="{A825D60F-2144-479C-9C8D-D6B25E0F94A1}" srcId="{949C5E0D-BFD5-4582-B895-7FBDCC4AE888}" destId="{81E60EBE-3B9E-482D-A9FC-717DFCAD833E}" srcOrd="1" destOrd="0" parTransId="{FBB5D304-AA16-4A10-87A9-C8E50F83DD26}" sibTransId="{D78F4677-B66B-4047-A6C0-FD6E9F0BF499}"/>
    <dgm:cxn modelId="{FEAF0C10-0355-4F5E-8975-575E6E9BF43A}" srcId="{949C5E0D-BFD5-4582-B895-7FBDCC4AE888}" destId="{399F663C-C0C7-4B13-BB90-9D9ADABD202F}" srcOrd="0" destOrd="0" parTransId="{DD86401B-EE35-4FC7-BA89-A17A1ACE9B3A}" sibTransId="{940A0A0F-9C48-4433-9767-E456CEC360DE}"/>
    <dgm:cxn modelId="{80B7C01D-FEFA-45F1-B3F1-EAE5BBF497BE}" type="presOf" srcId="{949C5E0D-BFD5-4582-B895-7FBDCC4AE888}" destId="{B68A3A93-3B16-45BC-A0FC-37B28A4A16E3}" srcOrd="1" destOrd="0" presId="urn:microsoft.com/office/officeart/2005/8/layout/vList4"/>
    <dgm:cxn modelId="{C998EA27-72F2-44B5-8D61-A387C50CD2E1}" type="presOf" srcId="{A9177347-A07A-4ED3-AAD5-C2F0A48326A0}" destId="{B96A0B62-D927-41B4-BA9B-D9F7D55E03BC}" srcOrd="1" destOrd="0" presId="urn:microsoft.com/office/officeart/2005/8/layout/vList4"/>
    <dgm:cxn modelId="{D1A48439-0442-4879-80EF-01F4AD143C1F}" type="presOf" srcId="{399F663C-C0C7-4B13-BB90-9D9ADABD202F}" destId="{B8015339-A405-433A-907F-A1D5B116C565}" srcOrd="0" destOrd="1" presId="urn:microsoft.com/office/officeart/2005/8/layout/vList4"/>
    <dgm:cxn modelId="{62D78747-8A8C-4F0A-8E6F-DE81076E3371}" type="presOf" srcId="{A9177347-A07A-4ED3-AAD5-C2F0A48326A0}" destId="{5CBD9A44-5663-4313-8FBA-77695FD64C24}" srcOrd="0" destOrd="0" presId="urn:microsoft.com/office/officeart/2005/8/layout/vList4"/>
    <dgm:cxn modelId="{B272F548-D24A-45F9-AF57-1CA0E3CD0E55}" srcId="{48870EA2-F857-4299-B4B0-189D58B8BBD5}" destId="{168DAC4F-4720-4AD5-9C5C-4E5FEF5AAF68}" srcOrd="1" destOrd="0" parTransId="{58379909-7A6E-4256-934D-E7C98A2E834D}" sibTransId="{A7EA8584-3B11-4B1F-84E6-EAE9B60943BB}"/>
    <dgm:cxn modelId="{3DF25153-D3EB-455B-BD05-90E73FAE3A27}" srcId="{48870EA2-F857-4299-B4B0-189D58B8BBD5}" destId="{A9177347-A07A-4ED3-AAD5-C2F0A48326A0}" srcOrd="2" destOrd="0" parTransId="{8DD5C849-AC5D-47E8-AC8B-1CF16B118FA2}" sibTransId="{F2B88024-877A-4874-B345-EEA7DABB2630}"/>
    <dgm:cxn modelId="{C295B790-D7C7-4B5B-8748-D8A07A2C1F3C}" type="presOf" srcId="{81E60EBE-3B9E-482D-A9FC-717DFCAD833E}" destId="{B8015339-A405-433A-907F-A1D5B116C565}" srcOrd="0" destOrd="2" presId="urn:microsoft.com/office/officeart/2005/8/layout/vList4"/>
    <dgm:cxn modelId="{3B65B79F-CD49-4B42-857C-904CC4D7FDC8}" type="presOf" srcId="{168DAC4F-4720-4AD5-9C5C-4E5FEF5AAF68}" destId="{85472507-4490-4DC7-8075-4E14713D4ACC}" srcOrd="0" destOrd="0" presId="urn:microsoft.com/office/officeart/2005/8/layout/vList4"/>
    <dgm:cxn modelId="{37E7D5A6-331F-4013-ADE4-BC9BA067EA52}" type="presOf" srcId="{399F663C-C0C7-4B13-BB90-9D9ADABD202F}" destId="{B68A3A93-3B16-45BC-A0FC-37B28A4A16E3}" srcOrd="1" destOrd="1" presId="urn:microsoft.com/office/officeart/2005/8/layout/vList4"/>
    <dgm:cxn modelId="{90A322C0-DB2F-4DD5-9CDC-91DCD3DF3AB2}" type="presOf" srcId="{168DAC4F-4720-4AD5-9C5C-4E5FEF5AAF68}" destId="{B2463F1B-47BF-4593-9DEC-D7321A368C6C}" srcOrd="1" destOrd="0" presId="urn:microsoft.com/office/officeart/2005/8/layout/vList4"/>
    <dgm:cxn modelId="{740FF2C3-B14D-46C6-B7BC-0173732785F2}" srcId="{48870EA2-F857-4299-B4B0-189D58B8BBD5}" destId="{949C5E0D-BFD5-4582-B895-7FBDCC4AE888}" srcOrd="0" destOrd="0" parTransId="{635099B0-F061-44DB-94E3-B31B6FAF231D}" sibTransId="{D22DFD45-15F1-498A-9E6E-D2050749EF31}"/>
    <dgm:cxn modelId="{D16F5DD1-580D-4520-8607-E9CEE3D96B4D}" type="presOf" srcId="{48870EA2-F857-4299-B4B0-189D58B8BBD5}" destId="{471057D0-733D-420C-9CA9-D31958E354AB}" srcOrd="0" destOrd="0" presId="urn:microsoft.com/office/officeart/2005/8/layout/vList4"/>
    <dgm:cxn modelId="{862AD1EA-DFEB-4978-933E-2E72E9A50DC4}" type="presOf" srcId="{81E60EBE-3B9E-482D-A9FC-717DFCAD833E}" destId="{B68A3A93-3B16-45BC-A0FC-37B28A4A16E3}" srcOrd="1" destOrd="2" presId="urn:microsoft.com/office/officeart/2005/8/layout/vList4"/>
    <dgm:cxn modelId="{1B562EF4-B2F1-49FE-A638-845321A9002D}" type="presOf" srcId="{949C5E0D-BFD5-4582-B895-7FBDCC4AE888}" destId="{B8015339-A405-433A-907F-A1D5B116C565}" srcOrd="0" destOrd="0" presId="urn:microsoft.com/office/officeart/2005/8/layout/vList4"/>
    <dgm:cxn modelId="{7B5A2555-E954-41E8-AB7F-1F5DFF2F74DB}" type="presParOf" srcId="{471057D0-733D-420C-9CA9-D31958E354AB}" destId="{1AC51815-FD73-4534-863F-0EDDF8BFE170}" srcOrd="0" destOrd="0" presId="urn:microsoft.com/office/officeart/2005/8/layout/vList4"/>
    <dgm:cxn modelId="{2C1790F4-57D3-41C6-B9A8-2430796B03AB}" type="presParOf" srcId="{1AC51815-FD73-4534-863F-0EDDF8BFE170}" destId="{B8015339-A405-433A-907F-A1D5B116C565}" srcOrd="0" destOrd="0" presId="urn:microsoft.com/office/officeart/2005/8/layout/vList4"/>
    <dgm:cxn modelId="{D153EB23-E97F-4570-A063-0CC8C671CCBB}" type="presParOf" srcId="{1AC51815-FD73-4534-863F-0EDDF8BFE170}" destId="{6BC96646-A551-4F6D-A2F0-5F9B5471E7B5}" srcOrd="1" destOrd="0" presId="urn:microsoft.com/office/officeart/2005/8/layout/vList4"/>
    <dgm:cxn modelId="{E3412D5F-7E83-49BC-A9D5-D2DD6B19CB49}" type="presParOf" srcId="{1AC51815-FD73-4534-863F-0EDDF8BFE170}" destId="{B68A3A93-3B16-45BC-A0FC-37B28A4A16E3}" srcOrd="2" destOrd="0" presId="urn:microsoft.com/office/officeart/2005/8/layout/vList4"/>
    <dgm:cxn modelId="{9EDC1925-1E0E-4EAF-850F-80A5092B2DEA}" type="presParOf" srcId="{471057D0-733D-420C-9CA9-D31958E354AB}" destId="{4E9AEA04-3CB3-4E20-AB8A-B248FF5F8BA6}" srcOrd="1" destOrd="0" presId="urn:microsoft.com/office/officeart/2005/8/layout/vList4"/>
    <dgm:cxn modelId="{AEDC8850-1562-477F-920C-A80E5CC0FB7F}" type="presParOf" srcId="{471057D0-733D-420C-9CA9-D31958E354AB}" destId="{55717799-B53D-45D1-8062-FEEC5F49A895}" srcOrd="2" destOrd="0" presId="urn:microsoft.com/office/officeart/2005/8/layout/vList4"/>
    <dgm:cxn modelId="{3A6C33F2-E81D-4D98-AEAA-08DD2571B1BC}" type="presParOf" srcId="{55717799-B53D-45D1-8062-FEEC5F49A895}" destId="{85472507-4490-4DC7-8075-4E14713D4ACC}" srcOrd="0" destOrd="0" presId="urn:microsoft.com/office/officeart/2005/8/layout/vList4"/>
    <dgm:cxn modelId="{080613B0-3AF7-4054-B1FA-004C8AB321DC}" type="presParOf" srcId="{55717799-B53D-45D1-8062-FEEC5F49A895}" destId="{7D3D9737-1362-44F0-9758-EFFBAEB8BD0D}" srcOrd="1" destOrd="0" presId="urn:microsoft.com/office/officeart/2005/8/layout/vList4"/>
    <dgm:cxn modelId="{5C15E443-027E-40E8-AE95-EE557BDD4375}" type="presParOf" srcId="{55717799-B53D-45D1-8062-FEEC5F49A895}" destId="{B2463F1B-47BF-4593-9DEC-D7321A368C6C}" srcOrd="2" destOrd="0" presId="urn:microsoft.com/office/officeart/2005/8/layout/vList4"/>
    <dgm:cxn modelId="{0505580E-2D05-44E9-A5F3-FF3178C4F7F1}" type="presParOf" srcId="{471057D0-733D-420C-9CA9-D31958E354AB}" destId="{A3C69B8E-99AB-4511-A447-1892146F2537}" srcOrd="3" destOrd="0" presId="urn:microsoft.com/office/officeart/2005/8/layout/vList4"/>
    <dgm:cxn modelId="{4F0C197A-0BFF-48F9-92B0-7300C2FD1EB2}" type="presParOf" srcId="{471057D0-733D-420C-9CA9-D31958E354AB}" destId="{D9BC1D1E-18D5-40E2-BE8D-99933AD966DB}" srcOrd="4" destOrd="0" presId="urn:microsoft.com/office/officeart/2005/8/layout/vList4"/>
    <dgm:cxn modelId="{BE152156-68AB-488B-A8CD-8162D9B3BC81}" type="presParOf" srcId="{D9BC1D1E-18D5-40E2-BE8D-99933AD966DB}" destId="{5CBD9A44-5663-4313-8FBA-77695FD64C24}" srcOrd="0" destOrd="0" presId="urn:microsoft.com/office/officeart/2005/8/layout/vList4"/>
    <dgm:cxn modelId="{40D0983D-AD94-4F48-8C55-6B9CEDE737F6}" type="presParOf" srcId="{D9BC1D1E-18D5-40E2-BE8D-99933AD966DB}" destId="{2AE8B525-E7FC-4EC8-B625-9F4A38566EE9}" srcOrd="1" destOrd="0" presId="urn:microsoft.com/office/officeart/2005/8/layout/vList4"/>
    <dgm:cxn modelId="{EC522871-CC78-4440-937D-074D6BB78913}" type="presParOf" srcId="{D9BC1D1E-18D5-40E2-BE8D-99933AD966DB}" destId="{B96A0B62-D927-41B4-BA9B-D9F7D55E03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DE7795-EC6B-473B-BB85-1A2ED258C4A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692982E-FB5A-4D85-9E16-8217E4726EEC}">
      <dgm:prSet phldrT="[Tekst]" custT="1"/>
      <dgm:spPr/>
      <dgm:t>
        <a:bodyPr/>
        <a:lstStyle/>
        <a:p>
          <a:r>
            <a:rPr lang="pl-PL" sz="2800" b="1" dirty="0">
              <a:latin typeface="+mn-lt"/>
            </a:rPr>
            <a:t>Brak kompetencji</a:t>
          </a:r>
        </a:p>
      </dgm:t>
    </dgm:pt>
    <dgm:pt modelId="{EAD8880A-9314-4AB1-974F-41F4244F4026}" type="parTrans" cxnId="{A57136D9-83C1-4E78-BDE6-95818A252570}">
      <dgm:prSet/>
      <dgm:spPr/>
      <dgm:t>
        <a:bodyPr/>
        <a:lstStyle/>
        <a:p>
          <a:endParaRPr lang="pl-PL"/>
        </a:p>
      </dgm:t>
    </dgm:pt>
    <dgm:pt modelId="{4F267FA7-557D-4F7F-8F4C-309C931BA16A}" type="sibTrans" cxnId="{A57136D9-83C1-4E78-BDE6-95818A252570}">
      <dgm:prSet/>
      <dgm:spPr/>
      <dgm:t>
        <a:bodyPr/>
        <a:lstStyle/>
        <a:p>
          <a:endParaRPr lang="pl-PL"/>
        </a:p>
      </dgm:t>
    </dgm:pt>
    <dgm:pt modelId="{E146CACF-CB3D-43E8-90F4-B8B87038FF84}">
      <dgm:prSet phldrT="[Tekst]" custT="1"/>
      <dgm:spPr/>
      <dgm:t>
        <a:bodyPr/>
        <a:lstStyle/>
        <a:p>
          <a:r>
            <a:rPr lang="pl-PL" sz="2000" b="1" dirty="0">
              <a:solidFill>
                <a:srgbClr val="002060"/>
              </a:solidFill>
            </a:rPr>
            <a:t>Możliwości odmowy wyrażenia zgody na przejęcia przez sieci</a:t>
          </a:r>
        </a:p>
      </dgm:t>
    </dgm:pt>
    <dgm:pt modelId="{DEFD2C05-B6AD-461D-BD48-05FD1BB60A2D}" type="parTrans" cxnId="{A89BFEA5-6C64-4C25-8FAF-0F1340384191}">
      <dgm:prSet/>
      <dgm:spPr/>
      <dgm:t>
        <a:bodyPr/>
        <a:lstStyle/>
        <a:p>
          <a:endParaRPr lang="pl-PL"/>
        </a:p>
      </dgm:t>
    </dgm:pt>
    <dgm:pt modelId="{D5CA4168-90C3-4DE0-B182-FA015445DD88}" type="sibTrans" cxnId="{A89BFEA5-6C64-4C25-8FAF-0F1340384191}">
      <dgm:prSet/>
      <dgm:spPr/>
      <dgm:t>
        <a:bodyPr/>
        <a:lstStyle/>
        <a:p>
          <a:endParaRPr lang="pl-PL"/>
        </a:p>
      </dgm:t>
    </dgm:pt>
    <dgm:pt modelId="{783C212F-ED46-4EE1-B86F-C98B4A4830FB}">
      <dgm:prSet phldrT="[Tekst]" custT="1"/>
      <dgm:spPr/>
      <dgm:t>
        <a:bodyPr/>
        <a:lstStyle/>
        <a:p>
          <a:r>
            <a:rPr lang="pl-PL" sz="2800" b="1" dirty="0"/>
            <a:t>Brak kontroli</a:t>
          </a:r>
        </a:p>
      </dgm:t>
    </dgm:pt>
    <dgm:pt modelId="{907DA509-B818-4D26-9E0D-487324D1E047}" type="parTrans" cxnId="{3F5EEFDD-04F3-4915-A1B6-6E5766A38F96}">
      <dgm:prSet/>
      <dgm:spPr/>
      <dgm:t>
        <a:bodyPr/>
        <a:lstStyle/>
        <a:p>
          <a:endParaRPr lang="pl-PL"/>
        </a:p>
      </dgm:t>
    </dgm:pt>
    <dgm:pt modelId="{C296FBF1-A567-41A2-A977-0789D64AFC7C}" type="sibTrans" cxnId="{3F5EEFDD-04F3-4915-A1B6-6E5766A38F96}">
      <dgm:prSet/>
      <dgm:spPr/>
      <dgm:t>
        <a:bodyPr/>
        <a:lstStyle/>
        <a:p>
          <a:endParaRPr lang="pl-PL"/>
        </a:p>
      </dgm:t>
    </dgm:pt>
    <dgm:pt modelId="{592E51F4-AF97-4103-AB9A-77558CD346A1}">
      <dgm:prSet phldrT="[Tekst]" custT="1"/>
      <dgm:spPr/>
      <dgm:t>
        <a:bodyPr/>
        <a:lstStyle/>
        <a:p>
          <a:r>
            <a:rPr lang="pl-PL" sz="2000" b="1" dirty="0">
              <a:solidFill>
                <a:srgbClr val="002060"/>
              </a:solidFill>
            </a:rPr>
            <a:t>Odpowiednia sprawozdawczość nadawców</a:t>
          </a:r>
        </a:p>
      </dgm:t>
    </dgm:pt>
    <dgm:pt modelId="{2EC5842F-F8BE-49C3-95B9-027256F7BB6C}" type="parTrans" cxnId="{AB8971B7-C6C5-458D-A8BF-09E2657C486E}">
      <dgm:prSet/>
      <dgm:spPr/>
      <dgm:t>
        <a:bodyPr/>
        <a:lstStyle/>
        <a:p>
          <a:endParaRPr lang="pl-PL"/>
        </a:p>
      </dgm:t>
    </dgm:pt>
    <dgm:pt modelId="{9DB95D02-CFEC-409B-9F5F-9CF2329114A9}" type="sibTrans" cxnId="{AB8971B7-C6C5-458D-A8BF-09E2657C486E}">
      <dgm:prSet/>
      <dgm:spPr/>
      <dgm:t>
        <a:bodyPr/>
        <a:lstStyle/>
        <a:p>
          <a:endParaRPr lang="pl-PL"/>
        </a:p>
      </dgm:t>
    </dgm:pt>
    <dgm:pt modelId="{ACB08137-F345-4084-AFA1-D0AB600CD947}">
      <dgm:prSet phldrT="[Tekst]" custT="1"/>
      <dgm:spPr/>
      <dgm:t>
        <a:bodyPr/>
        <a:lstStyle/>
        <a:p>
          <a:r>
            <a:rPr lang="pl-PL" sz="2800" b="1" dirty="0"/>
            <a:t>Brak wsparcia</a:t>
          </a:r>
        </a:p>
      </dgm:t>
    </dgm:pt>
    <dgm:pt modelId="{33AF028D-FFB7-4278-9A0A-A8B218C4BCA0}" type="parTrans" cxnId="{6C4EFAFF-8153-46F5-8838-BD426ADBEB00}">
      <dgm:prSet/>
      <dgm:spPr/>
      <dgm:t>
        <a:bodyPr/>
        <a:lstStyle/>
        <a:p>
          <a:endParaRPr lang="pl-PL"/>
        </a:p>
      </dgm:t>
    </dgm:pt>
    <dgm:pt modelId="{E3E252DB-97FE-4B93-A5A7-54C44B66BDFD}" type="sibTrans" cxnId="{6C4EFAFF-8153-46F5-8838-BD426ADBEB00}">
      <dgm:prSet/>
      <dgm:spPr/>
      <dgm:t>
        <a:bodyPr/>
        <a:lstStyle/>
        <a:p>
          <a:endParaRPr lang="pl-PL"/>
        </a:p>
      </dgm:t>
    </dgm:pt>
    <dgm:pt modelId="{421D5D71-73F6-4380-809C-ABBA89FFDEDB}">
      <dgm:prSet phldrT="[Tekst]" custT="1"/>
      <dgm:spPr/>
      <dgm:t>
        <a:bodyPr/>
        <a:lstStyle/>
        <a:p>
          <a:r>
            <a:rPr lang="pl-PL" sz="2000" b="1" dirty="0">
              <a:solidFill>
                <a:srgbClr val="002060"/>
              </a:solidFill>
            </a:rPr>
            <a:t>Ulgi dla nadawców lokalnych, fundusz wspierający ich działalność</a:t>
          </a:r>
        </a:p>
      </dgm:t>
    </dgm:pt>
    <dgm:pt modelId="{41D48DCD-092D-46D3-B27C-688FB243476C}" type="parTrans" cxnId="{D56273E2-819B-41D5-A54E-DDD811438A3E}">
      <dgm:prSet/>
      <dgm:spPr/>
      <dgm:t>
        <a:bodyPr/>
        <a:lstStyle/>
        <a:p>
          <a:endParaRPr lang="pl-PL"/>
        </a:p>
      </dgm:t>
    </dgm:pt>
    <dgm:pt modelId="{C036A3BB-1C4B-4532-A8F2-FD66442F2284}" type="sibTrans" cxnId="{D56273E2-819B-41D5-A54E-DDD811438A3E}">
      <dgm:prSet/>
      <dgm:spPr/>
      <dgm:t>
        <a:bodyPr/>
        <a:lstStyle/>
        <a:p>
          <a:endParaRPr lang="pl-PL"/>
        </a:p>
      </dgm:t>
    </dgm:pt>
    <dgm:pt modelId="{D83FA63C-6368-48AD-9C1F-C1FB7807545A}" type="pres">
      <dgm:prSet presAssocID="{D5DE7795-EC6B-473B-BB85-1A2ED258C4A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B0F594C-E6AF-4018-846A-9FDAAFB69AFF}" type="pres">
      <dgm:prSet presAssocID="{7692982E-FB5A-4D85-9E16-8217E4726EEC}" presName="horFlow" presStyleCnt="0"/>
      <dgm:spPr/>
    </dgm:pt>
    <dgm:pt modelId="{EDC8A54F-F3E6-4C02-B5F4-5396E5212609}" type="pres">
      <dgm:prSet presAssocID="{7692982E-FB5A-4D85-9E16-8217E4726EEC}" presName="bigChev" presStyleLbl="node1" presStyleIdx="0" presStyleCnt="3"/>
      <dgm:spPr/>
    </dgm:pt>
    <dgm:pt modelId="{4F3DFEB1-42AD-4912-95FA-D6AB74D1CB89}" type="pres">
      <dgm:prSet presAssocID="{DEFD2C05-B6AD-461D-BD48-05FD1BB60A2D}" presName="parTrans" presStyleCnt="0"/>
      <dgm:spPr/>
    </dgm:pt>
    <dgm:pt modelId="{791A64D4-70A9-4D09-AF3E-69782A0A7BF7}" type="pres">
      <dgm:prSet presAssocID="{E146CACF-CB3D-43E8-90F4-B8B87038FF84}" presName="node" presStyleLbl="alignAccFollowNode1" presStyleIdx="0" presStyleCnt="3" custScaleX="161911">
        <dgm:presLayoutVars>
          <dgm:bulletEnabled val="1"/>
        </dgm:presLayoutVars>
      </dgm:prSet>
      <dgm:spPr/>
    </dgm:pt>
    <dgm:pt modelId="{F0D2047A-2A9D-4C1C-AE4C-84226A7D35E9}" type="pres">
      <dgm:prSet presAssocID="{7692982E-FB5A-4D85-9E16-8217E4726EEC}" presName="vSp" presStyleCnt="0"/>
      <dgm:spPr/>
    </dgm:pt>
    <dgm:pt modelId="{81AA81EC-DF7B-46AF-8ED4-B816E7645213}" type="pres">
      <dgm:prSet presAssocID="{783C212F-ED46-4EE1-B86F-C98B4A4830FB}" presName="horFlow" presStyleCnt="0"/>
      <dgm:spPr/>
    </dgm:pt>
    <dgm:pt modelId="{72DD8E79-9E6F-4542-8A03-8334562DE492}" type="pres">
      <dgm:prSet presAssocID="{783C212F-ED46-4EE1-B86F-C98B4A4830FB}" presName="bigChev" presStyleLbl="node1" presStyleIdx="1" presStyleCnt="3" custLinFactNeighborX="1433" custLinFactNeighborY="1941"/>
      <dgm:spPr/>
    </dgm:pt>
    <dgm:pt modelId="{A2F192D8-3DEB-4E33-9CF0-5E1FF5149410}" type="pres">
      <dgm:prSet presAssocID="{2EC5842F-F8BE-49C3-95B9-027256F7BB6C}" presName="parTrans" presStyleCnt="0"/>
      <dgm:spPr/>
    </dgm:pt>
    <dgm:pt modelId="{9B9998EA-C34F-4284-A47C-C4C48F2F3640}" type="pres">
      <dgm:prSet presAssocID="{592E51F4-AF97-4103-AB9A-77558CD346A1}" presName="node" presStyleLbl="alignAccFollowNode1" presStyleIdx="1" presStyleCnt="3" custScaleX="161911">
        <dgm:presLayoutVars>
          <dgm:bulletEnabled val="1"/>
        </dgm:presLayoutVars>
      </dgm:prSet>
      <dgm:spPr/>
    </dgm:pt>
    <dgm:pt modelId="{684AD5B4-F52F-484F-BABE-142B1966EA00}" type="pres">
      <dgm:prSet presAssocID="{783C212F-ED46-4EE1-B86F-C98B4A4830FB}" presName="vSp" presStyleCnt="0"/>
      <dgm:spPr/>
    </dgm:pt>
    <dgm:pt modelId="{32C9DB40-BBA9-4F8F-8622-94A64952607F}" type="pres">
      <dgm:prSet presAssocID="{ACB08137-F345-4084-AFA1-D0AB600CD947}" presName="horFlow" presStyleCnt="0"/>
      <dgm:spPr/>
    </dgm:pt>
    <dgm:pt modelId="{B2B6C94D-94ED-4E54-AAD4-B010068C3775}" type="pres">
      <dgm:prSet presAssocID="{ACB08137-F345-4084-AFA1-D0AB600CD947}" presName="bigChev" presStyleLbl="node1" presStyleIdx="2" presStyleCnt="3"/>
      <dgm:spPr/>
    </dgm:pt>
    <dgm:pt modelId="{E54ED05E-0079-438D-A6ED-767C0001C834}" type="pres">
      <dgm:prSet presAssocID="{41D48DCD-092D-46D3-B27C-688FB243476C}" presName="parTrans" presStyleCnt="0"/>
      <dgm:spPr/>
    </dgm:pt>
    <dgm:pt modelId="{0912E8BF-BB20-452E-995B-3EC812AF6409}" type="pres">
      <dgm:prSet presAssocID="{421D5D71-73F6-4380-809C-ABBA89FFDEDB}" presName="node" presStyleLbl="alignAccFollowNode1" presStyleIdx="2" presStyleCnt="3" custScaleX="161911">
        <dgm:presLayoutVars>
          <dgm:bulletEnabled val="1"/>
        </dgm:presLayoutVars>
      </dgm:prSet>
      <dgm:spPr/>
    </dgm:pt>
  </dgm:ptLst>
  <dgm:cxnLst>
    <dgm:cxn modelId="{00AB8916-311B-45F8-A44B-AECAB4CF7401}" type="presOf" srcId="{ACB08137-F345-4084-AFA1-D0AB600CD947}" destId="{B2B6C94D-94ED-4E54-AAD4-B010068C3775}" srcOrd="0" destOrd="0" presId="urn:microsoft.com/office/officeart/2005/8/layout/lProcess3"/>
    <dgm:cxn modelId="{BD478217-CD33-4D0E-B2A7-F17CCDA0F80E}" type="presOf" srcId="{421D5D71-73F6-4380-809C-ABBA89FFDEDB}" destId="{0912E8BF-BB20-452E-995B-3EC812AF6409}" srcOrd="0" destOrd="0" presId="urn:microsoft.com/office/officeart/2005/8/layout/lProcess3"/>
    <dgm:cxn modelId="{6B0E7685-B259-453E-A407-3B9A9585A074}" type="presOf" srcId="{783C212F-ED46-4EE1-B86F-C98B4A4830FB}" destId="{72DD8E79-9E6F-4542-8A03-8334562DE492}" srcOrd="0" destOrd="0" presId="urn:microsoft.com/office/officeart/2005/8/layout/lProcess3"/>
    <dgm:cxn modelId="{7044C796-60D7-4811-AFA0-28ED80DA7CE1}" type="presOf" srcId="{E146CACF-CB3D-43E8-90F4-B8B87038FF84}" destId="{791A64D4-70A9-4D09-AF3E-69782A0A7BF7}" srcOrd="0" destOrd="0" presId="urn:microsoft.com/office/officeart/2005/8/layout/lProcess3"/>
    <dgm:cxn modelId="{A89BFEA5-6C64-4C25-8FAF-0F1340384191}" srcId="{7692982E-FB5A-4D85-9E16-8217E4726EEC}" destId="{E146CACF-CB3D-43E8-90F4-B8B87038FF84}" srcOrd="0" destOrd="0" parTransId="{DEFD2C05-B6AD-461D-BD48-05FD1BB60A2D}" sibTransId="{D5CA4168-90C3-4DE0-B182-FA015445DD88}"/>
    <dgm:cxn modelId="{AB8971B7-C6C5-458D-A8BF-09E2657C486E}" srcId="{783C212F-ED46-4EE1-B86F-C98B4A4830FB}" destId="{592E51F4-AF97-4103-AB9A-77558CD346A1}" srcOrd="0" destOrd="0" parTransId="{2EC5842F-F8BE-49C3-95B9-027256F7BB6C}" sibTransId="{9DB95D02-CFEC-409B-9F5F-9CF2329114A9}"/>
    <dgm:cxn modelId="{721617C8-B7AC-487F-8F4A-7D45A3157E7D}" type="presOf" srcId="{592E51F4-AF97-4103-AB9A-77558CD346A1}" destId="{9B9998EA-C34F-4284-A47C-C4C48F2F3640}" srcOrd="0" destOrd="0" presId="urn:microsoft.com/office/officeart/2005/8/layout/lProcess3"/>
    <dgm:cxn modelId="{C5EBF3CA-9EA4-4F58-A8AA-926D6365688C}" type="presOf" srcId="{7692982E-FB5A-4D85-9E16-8217E4726EEC}" destId="{EDC8A54F-F3E6-4C02-B5F4-5396E5212609}" srcOrd="0" destOrd="0" presId="urn:microsoft.com/office/officeart/2005/8/layout/lProcess3"/>
    <dgm:cxn modelId="{A57136D9-83C1-4E78-BDE6-95818A252570}" srcId="{D5DE7795-EC6B-473B-BB85-1A2ED258C4A0}" destId="{7692982E-FB5A-4D85-9E16-8217E4726EEC}" srcOrd="0" destOrd="0" parTransId="{EAD8880A-9314-4AB1-974F-41F4244F4026}" sibTransId="{4F267FA7-557D-4F7F-8F4C-309C931BA16A}"/>
    <dgm:cxn modelId="{3F5EEFDD-04F3-4915-A1B6-6E5766A38F96}" srcId="{D5DE7795-EC6B-473B-BB85-1A2ED258C4A0}" destId="{783C212F-ED46-4EE1-B86F-C98B4A4830FB}" srcOrd="1" destOrd="0" parTransId="{907DA509-B818-4D26-9E0D-487324D1E047}" sibTransId="{C296FBF1-A567-41A2-A977-0789D64AFC7C}"/>
    <dgm:cxn modelId="{D56273E2-819B-41D5-A54E-DDD811438A3E}" srcId="{ACB08137-F345-4084-AFA1-D0AB600CD947}" destId="{421D5D71-73F6-4380-809C-ABBA89FFDEDB}" srcOrd="0" destOrd="0" parTransId="{41D48DCD-092D-46D3-B27C-688FB243476C}" sibTransId="{C036A3BB-1C4B-4532-A8F2-FD66442F2284}"/>
    <dgm:cxn modelId="{E59E60E4-D41A-45C1-9352-B65F1761A500}" type="presOf" srcId="{D5DE7795-EC6B-473B-BB85-1A2ED258C4A0}" destId="{D83FA63C-6368-48AD-9C1F-C1FB7807545A}" srcOrd="0" destOrd="0" presId="urn:microsoft.com/office/officeart/2005/8/layout/lProcess3"/>
    <dgm:cxn modelId="{6C4EFAFF-8153-46F5-8838-BD426ADBEB00}" srcId="{D5DE7795-EC6B-473B-BB85-1A2ED258C4A0}" destId="{ACB08137-F345-4084-AFA1-D0AB600CD947}" srcOrd="2" destOrd="0" parTransId="{33AF028D-FFB7-4278-9A0A-A8B218C4BCA0}" sibTransId="{E3E252DB-97FE-4B93-A5A7-54C44B66BDFD}"/>
    <dgm:cxn modelId="{BD51CE83-B2E9-4F96-B346-498D78C4451E}" type="presParOf" srcId="{D83FA63C-6368-48AD-9C1F-C1FB7807545A}" destId="{EB0F594C-E6AF-4018-846A-9FDAAFB69AFF}" srcOrd="0" destOrd="0" presId="urn:microsoft.com/office/officeart/2005/8/layout/lProcess3"/>
    <dgm:cxn modelId="{00953149-D72A-4A0D-B4D1-36B0FDCACAB2}" type="presParOf" srcId="{EB0F594C-E6AF-4018-846A-9FDAAFB69AFF}" destId="{EDC8A54F-F3E6-4C02-B5F4-5396E5212609}" srcOrd="0" destOrd="0" presId="urn:microsoft.com/office/officeart/2005/8/layout/lProcess3"/>
    <dgm:cxn modelId="{18E98392-CB7A-42B1-AD37-2F091EC63233}" type="presParOf" srcId="{EB0F594C-E6AF-4018-846A-9FDAAFB69AFF}" destId="{4F3DFEB1-42AD-4912-95FA-D6AB74D1CB89}" srcOrd="1" destOrd="0" presId="urn:microsoft.com/office/officeart/2005/8/layout/lProcess3"/>
    <dgm:cxn modelId="{71B2448A-6B58-46BA-916F-D6D14AED87FC}" type="presParOf" srcId="{EB0F594C-E6AF-4018-846A-9FDAAFB69AFF}" destId="{791A64D4-70A9-4D09-AF3E-69782A0A7BF7}" srcOrd="2" destOrd="0" presId="urn:microsoft.com/office/officeart/2005/8/layout/lProcess3"/>
    <dgm:cxn modelId="{F2455577-F7D8-4231-80C2-84877A9A6F89}" type="presParOf" srcId="{D83FA63C-6368-48AD-9C1F-C1FB7807545A}" destId="{F0D2047A-2A9D-4C1C-AE4C-84226A7D35E9}" srcOrd="1" destOrd="0" presId="urn:microsoft.com/office/officeart/2005/8/layout/lProcess3"/>
    <dgm:cxn modelId="{1AE6F6C6-2B06-4C86-B3D4-B70B17B3B0C8}" type="presParOf" srcId="{D83FA63C-6368-48AD-9C1F-C1FB7807545A}" destId="{81AA81EC-DF7B-46AF-8ED4-B816E7645213}" srcOrd="2" destOrd="0" presId="urn:microsoft.com/office/officeart/2005/8/layout/lProcess3"/>
    <dgm:cxn modelId="{34DAE674-61F3-4D34-8F7B-EC6CD7D797AC}" type="presParOf" srcId="{81AA81EC-DF7B-46AF-8ED4-B816E7645213}" destId="{72DD8E79-9E6F-4542-8A03-8334562DE492}" srcOrd="0" destOrd="0" presId="urn:microsoft.com/office/officeart/2005/8/layout/lProcess3"/>
    <dgm:cxn modelId="{7B184E96-6E46-438C-BFD8-515887A7F983}" type="presParOf" srcId="{81AA81EC-DF7B-46AF-8ED4-B816E7645213}" destId="{A2F192D8-3DEB-4E33-9CF0-5E1FF5149410}" srcOrd="1" destOrd="0" presId="urn:microsoft.com/office/officeart/2005/8/layout/lProcess3"/>
    <dgm:cxn modelId="{36A7431A-AC50-4C25-BFAE-F55BE804704A}" type="presParOf" srcId="{81AA81EC-DF7B-46AF-8ED4-B816E7645213}" destId="{9B9998EA-C34F-4284-A47C-C4C48F2F3640}" srcOrd="2" destOrd="0" presId="urn:microsoft.com/office/officeart/2005/8/layout/lProcess3"/>
    <dgm:cxn modelId="{D704647E-1D7A-4770-A8C9-F77D5FA6787A}" type="presParOf" srcId="{D83FA63C-6368-48AD-9C1F-C1FB7807545A}" destId="{684AD5B4-F52F-484F-BABE-142B1966EA00}" srcOrd="3" destOrd="0" presId="urn:microsoft.com/office/officeart/2005/8/layout/lProcess3"/>
    <dgm:cxn modelId="{E1AC5D1A-21CC-4682-B9B4-F154B89E255B}" type="presParOf" srcId="{D83FA63C-6368-48AD-9C1F-C1FB7807545A}" destId="{32C9DB40-BBA9-4F8F-8622-94A64952607F}" srcOrd="4" destOrd="0" presId="urn:microsoft.com/office/officeart/2005/8/layout/lProcess3"/>
    <dgm:cxn modelId="{7AD04BCD-F3BF-45BB-8F07-0877394E4DFE}" type="presParOf" srcId="{32C9DB40-BBA9-4F8F-8622-94A64952607F}" destId="{B2B6C94D-94ED-4E54-AAD4-B010068C3775}" srcOrd="0" destOrd="0" presId="urn:microsoft.com/office/officeart/2005/8/layout/lProcess3"/>
    <dgm:cxn modelId="{313A7213-DA81-4B82-8380-6C750658213C}" type="presParOf" srcId="{32C9DB40-BBA9-4F8F-8622-94A64952607F}" destId="{E54ED05E-0079-438D-A6ED-767C0001C834}" srcOrd="1" destOrd="0" presId="urn:microsoft.com/office/officeart/2005/8/layout/lProcess3"/>
    <dgm:cxn modelId="{D0CF69D1-FC24-4C8D-B28E-C8BD6F307009}" type="presParOf" srcId="{32C9DB40-BBA9-4F8F-8622-94A64952607F}" destId="{0912E8BF-BB20-452E-995B-3EC812AF640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EE2F2-939E-4D68-8886-18927C52A93F}">
      <dsp:nvSpPr>
        <dsp:cNvPr id="0" name=""/>
        <dsp:cNvSpPr/>
      </dsp:nvSpPr>
      <dsp:spPr>
        <a:xfrm>
          <a:off x="617219" y="0"/>
          <a:ext cx="6995160" cy="3886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54DF7-A7F2-4CFE-A109-F048F9DF812A}">
      <dsp:nvSpPr>
        <dsp:cNvPr id="0" name=""/>
        <dsp:cNvSpPr/>
      </dsp:nvSpPr>
      <dsp:spPr>
        <a:xfrm>
          <a:off x="4118" y="1165860"/>
          <a:ext cx="1981051" cy="155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CEL - pozyskanie udziału w rynku ogólnopolskim</a:t>
          </a:r>
          <a:endParaRPr lang="pl-PL" sz="1700" kern="1200" dirty="0"/>
        </a:p>
      </dsp:txBody>
      <dsp:txXfrm>
        <a:off x="80001" y="1241743"/>
        <a:ext cx="1829285" cy="1402714"/>
      </dsp:txXfrm>
    </dsp:sp>
    <dsp:sp modelId="{74EAE815-B0CD-43A2-9043-FC546E89BA8C}">
      <dsp:nvSpPr>
        <dsp:cNvPr id="0" name=""/>
        <dsp:cNvSpPr/>
      </dsp:nvSpPr>
      <dsp:spPr>
        <a:xfrm>
          <a:off x="2084222" y="1165860"/>
          <a:ext cx="1981051" cy="155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Początek procesu - lata 90-te</a:t>
          </a:r>
          <a:endParaRPr lang="pl-PL" sz="1700" kern="1200" dirty="0"/>
        </a:p>
      </dsp:txBody>
      <dsp:txXfrm>
        <a:off x="2160105" y="1241743"/>
        <a:ext cx="1829285" cy="1402714"/>
      </dsp:txXfrm>
    </dsp:sp>
    <dsp:sp modelId="{109CDFA7-77BF-4525-9882-EFD4C1F59079}">
      <dsp:nvSpPr>
        <dsp:cNvPr id="0" name=""/>
        <dsp:cNvSpPr/>
      </dsp:nvSpPr>
      <dsp:spPr>
        <a:xfrm>
          <a:off x="4164326" y="1165860"/>
          <a:ext cx="1981051" cy="155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Stan obecny - faza końcowa</a:t>
          </a:r>
          <a:endParaRPr lang="pl-PL" sz="1700" kern="1200" dirty="0"/>
        </a:p>
      </dsp:txBody>
      <dsp:txXfrm>
        <a:off x="4240209" y="1241743"/>
        <a:ext cx="1829285" cy="1402714"/>
      </dsp:txXfrm>
    </dsp:sp>
    <dsp:sp modelId="{26E91D31-D2B0-4FD6-9CE8-2D205A9C889E}">
      <dsp:nvSpPr>
        <dsp:cNvPr id="0" name=""/>
        <dsp:cNvSpPr/>
      </dsp:nvSpPr>
      <dsp:spPr>
        <a:xfrm>
          <a:off x="6244430" y="1165860"/>
          <a:ext cx="1981051" cy="155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Efekt - znaczne ograniczenie liczby niezależnych, lokalnych stacji radiowych </a:t>
          </a:r>
          <a:endParaRPr lang="pl-PL" sz="1700" kern="1200" dirty="0"/>
        </a:p>
      </dsp:txBody>
      <dsp:txXfrm>
        <a:off x="6320313" y="1241743"/>
        <a:ext cx="1829285" cy="140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CDE75-C50C-4E04-96E2-F4BABB1BC138}">
      <dsp:nvSpPr>
        <dsp:cNvPr id="0" name=""/>
        <dsp:cNvSpPr/>
      </dsp:nvSpPr>
      <dsp:spPr>
        <a:xfrm rot="5400000">
          <a:off x="4737265" y="-1700223"/>
          <a:ext cx="1722868" cy="5261800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397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b="1" kern="1200" dirty="0">
              <a:solidFill>
                <a:srgbClr val="FFCC66"/>
              </a:solidFill>
            </a:rPr>
            <a:t>obowiązek zachowania 51% udziałów/akcji i głosów na ZW spółki przez pierwotnych właścicieli;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b="1" kern="1200" dirty="0">
            <a:solidFill>
              <a:srgbClr val="FFCC66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altLang="pl-PL" sz="1200" b="1" kern="1200" dirty="0">
              <a:solidFill>
                <a:schemeClr val="bg1"/>
              </a:solidFill>
            </a:rPr>
            <a:t>obowiązek powiadomienia KRRiT o osiągnięciu lub przekroczeniu 5%, 10%, 20%, 40% głosów na ZW przez osobę niebędącą wspólnikiem w dniu udzielenia koncesji;</a:t>
          </a:r>
          <a:endParaRPr lang="pl-PL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b="1" kern="1200" dirty="0">
              <a:solidFill>
                <a:schemeClr val="bg1"/>
              </a:solidFill>
            </a:rPr>
            <a:t>utrata 51% przez pierwotnych udziałowców mogła skutkować cofnięciem koncesji.</a:t>
          </a:r>
        </a:p>
      </dsp:txBody>
      <dsp:txXfrm rot="-5400000">
        <a:off x="2967800" y="153345"/>
        <a:ext cx="5177697" cy="1554662"/>
      </dsp:txXfrm>
    </dsp:sp>
    <dsp:sp modelId="{9EE5060F-234A-42D5-A6DA-E1019253E565}">
      <dsp:nvSpPr>
        <dsp:cNvPr id="0" name=""/>
        <dsp:cNvSpPr/>
      </dsp:nvSpPr>
      <dsp:spPr>
        <a:xfrm>
          <a:off x="0" y="30670"/>
          <a:ext cx="2959762" cy="16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1994-2001</a:t>
          </a:r>
          <a:endParaRPr lang="pl-PL" sz="2800" kern="1200" dirty="0"/>
        </a:p>
      </dsp:txBody>
      <dsp:txXfrm>
        <a:off x="81370" y="112040"/>
        <a:ext cx="2797022" cy="1504134"/>
      </dsp:txXfrm>
    </dsp:sp>
    <dsp:sp modelId="{5D8ECF5A-6DFF-4F9D-9244-7C4890D95B50}">
      <dsp:nvSpPr>
        <dsp:cNvPr id="0" name=""/>
        <dsp:cNvSpPr/>
      </dsp:nvSpPr>
      <dsp:spPr>
        <a:xfrm rot="5400000">
          <a:off x="4712589" y="114902"/>
          <a:ext cx="1772221" cy="5261800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397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200" b="1" kern="1200" dirty="0">
              <a:solidFill>
                <a:srgbClr val="FFCC66"/>
              </a:solidFill>
            </a:rPr>
            <a:t>każde nabycie lub zbycie udziałów dających prawo do co najmniej 5% głosów na ZW, wymagało uprzedniej zgody KRRiT;</a:t>
          </a:r>
          <a:endParaRPr lang="pl-PL" sz="1200" kern="1200" dirty="0">
            <a:solidFill>
              <a:srgbClr val="FFCC66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kern="1200" dirty="0">
            <a:solidFill>
              <a:schemeClr val="bg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kern="1200" dirty="0">
              <a:solidFill>
                <a:schemeClr val="bg1"/>
              </a:solidFill>
            </a:rPr>
            <a:t>wspólnicy zobowiązani byli do informowania KRRiT o wszelkich zmianach w ilości udziałów/akcji (w terminie 7 dni);</a:t>
          </a:r>
          <a:endParaRPr lang="pl-PL" sz="1200" kern="1200" dirty="0">
            <a:solidFill>
              <a:schemeClr val="bg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kern="1200" dirty="0">
            <a:solidFill>
              <a:schemeClr val="bg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200" b="1" kern="1200" dirty="0">
              <a:solidFill>
                <a:schemeClr val="bg1"/>
              </a:solidFill>
            </a:rPr>
            <a:t>nabycie lub zbycie udziałów bez  zgody KRRiT mogło skutkować  cofnięciem koncesji. </a:t>
          </a:r>
          <a:br>
            <a:rPr lang="pl-PL" altLang="pl-PL" sz="1200" b="1" kern="1200" dirty="0">
              <a:solidFill>
                <a:schemeClr val="bg1"/>
              </a:solidFill>
            </a:rPr>
          </a:br>
          <a:endParaRPr lang="pl-PL" sz="1200" kern="1200" dirty="0">
            <a:solidFill>
              <a:schemeClr val="bg1"/>
            </a:solidFill>
          </a:endParaRPr>
        </a:p>
      </dsp:txBody>
      <dsp:txXfrm rot="-5400000">
        <a:off x="2967800" y="1946205"/>
        <a:ext cx="5175287" cy="1599195"/>
      </dsp:txXfrm>
    </dsp:sp>
    <dsp:sp modelId="{AE150179-64E7-4735-A85D-8391B7211498}">
      <dsp:nvSpPr>
        <dsp:cNvPr id="0" name=""/>
        <dsp:cNvSpPr/>
      </dsp:nvSpPr>
      <dsp:spPr>
        <a:xfrm>
          <a:off x="0" y="1808302"/>
          <a:ext cx="2959762" cy="16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2001-2002</a:t>
          </a:r>
        </a:p>
      </dsp:txBody>
      <dsp:txXfrm>
        <a:off x="81370" y="1889672"/>
        <a:ext cx="2797022" cy="1504134"/>
      </dsp:txXfrm>
    </dsp:sp>
    <dsp:sp modelId="{19D83695-AA0C-429A-9CD7-9F18A7CBA600}">
      <dsp:nvSpPr>
        <dsp:cNvPr id="0" name=""/>
        <dsp:cNvSpPr/>
      </dsp:nvSpPr>
      <dsp:spPr>
        <a:xfrm rot="5400000">
          <a:off x="4770844" y="1864416"/>
          <a:ext cx="1650566" cy="526694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397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b="1" kern="1200" dirty="0">
              <a:solidFill>
                <a:srgbClr val="FFCC66"/>
              </a:solidFill>
            </a:rPr>
            <a:t>obowiązek zachowania 51% udziałów/akcji i głosów na ZW spółki przez pierwotnych właścicieli;</a:t>
          </a:r>
          <a:endParaRPr lang="pl-PL" sz="1200" kern="1200" dirty="0">
            <a:solidFill>
              <a:srgbClr val="FFCC66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100" b="1" kern="1200" dirty="0">
              <a:solidFill>
                <a:schemeClr val="bg1"/>
              </a:solidFill>
            </a:rPr>
            <a:t> obowiązek  powiadomienia KRRiT o  osiągnięciu lub przekroczeniu</a:t>
          </a:r>
          <a:br>
            <a:rPr lang="pl-PL" sz="1100" b="1" kern="1200" dirty="0">
              <a:solidFill>
                <a:schemeClr val="bg1"/>
              </a:solidFill>
            </a:rPr>
          </a:br>
          <a:r>
            <a:rPr lang="pl-PL" sz="1100" b="1" kern="1200" dirty="0">
              <a:solidFill>
                <a:schemeClr val="bg1"/>
              </a:solidFill>
            </a:rPr>
            <a:t>progu 10%, 20%, 30% albo 40% głosów przez osobę nie będącą pierwotnym udziałowcem oraz o  osiągnięciu przez któregokolwiek z udziałowców progu 10% głosów na ZW koncesjonariusza albo kolejnych wielokrotności tego progu;</a:t>
          </a:r>
          <a:endParaRPr lang="pl-PL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pl-PL" sz="11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200" b="1" kern="1200" dirty="0">
              <a:solidFill>
                <a:schemeClr val="bg1"/>
              </a:solidFill>
            </a:rPr>
            <a:t>utrata 51% przez pierwotnych udziałowców mogła skutkować cofnięciem koncesji.</a:t>
          </a:r>
        </a:p>
      </dsp:txBody>
      <dsp:txXfrm rot="-5400000">
        <a:off x="2962655" y="3753179"/>
        <a:ext cx="5186370" cy="1489418"/>
      </dsp:txXfrm>
    </dsp:sp>
    <dsp:sp modelId="{DEF0D9A7-D040-4280-BCE6-808AC6CC2505}">
      <dsp:nvSpPr>
        <dsp:cNvPr id="0" name=""/>
        <dsp:cNvSpPr/>
      </dsp:nvSpPr>
      <dsp:spPr>
        <a:xfrm>
          <a:off x="0" y="3664451"/>
          <a:ext cx="2962656" cy="16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/>
              </a:solidFill>
            </a:rPr>
            <a:t>2003 – 2004 </a:t>
          </a:r>
          <a:endParaRPr lang="pl-PL" sz="2800" kern="1200" dirty="0">
            <a:solidFill>
              <a:schemeClr val="bg1"/>
            </a:solidFill>
          </a:endParaRPr>
        </a:p>
      </dsp:txBody>
      <dsp:txXfrm>
        <a:off x="81370" y="3745821"/>
        <a:ext cx="2799916" cy="1504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15339-A405-433A-907F-A1D5B116C565}">
      <dsp:nvSpPr>
        <dsp:cNvPr id="0" name=""/>
        <dsp:cNvSpPr/>
      </dsp:nvSpPr>
      <dsp:spPr>
        <a:xfrm>
          <a:off x="0" y="0"/>
          <a:ext cx="8229600" cy="145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Uprawnienia wynikające z koncesji są niezbywalne.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200" kern="1200" dirty="0">
            <a:solidFill>
              <a:schemeClr val="tx1"/>
            </a:solidFill>
          </a:endParaRPr>
        </a:p>
      </dsp:txBody>
      <dsp:txXfrm>
        <a:off x="1791176" y="0"/>
        <a:ext cx="6438423" cy="1452562"/>
      </dsp:txXfrm>
    </dsp:sp>
    <dsp:sp modelId="{6BC96646-A551-4F6D-A2F0-5F9B5471E7B5}">
      <dsp:nvSpPr>
        <dsp:cNvPr id="0" name=""/>
        <dsp:cNvSpPr/>
      </dsp:nvSpPr>
      <dsp:spPr>
        <a:xfrm>
          <a:off x="145256" y="145256"/>
          <a:ext cx="164592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72507-4490-4DC7-8075-4E14713D4ACC}">
      <dsp:nvSpPr>
        <dsp:cNvPr id="0" name=""/>
        <dsp:cNvSpPr/>
      </dsp:nvSpPr>
      <dsp:spPr>
        <a:xfrm>
          <a:off x="0" y="1597818"/>
          <a:ext cx="8229600" cy="145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W przypadku łączenia, podziału czy innego rodzaju przekształcenia spółek handlowych, o których mowa w KSH, uprawnienia wynikające z koncesji mogą przejść na innych podmiot za zgodą KRRiT.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1791176" y="1597818"/>
        <a:ext cx="6438423" cy="1452562"/>
      </dsp:txXfrm>
    </dsp:sp>
    <dsp:sp modelId="{7D3D9737-1362-44F0-9758-EFFBAEB8BD0D}">
      <dsp:nvSpPr>
        <dsp:cNvPr id="0" name=""/>
        <dsp:cNvSpPr/>
      </dsp:nvSpPr>
      <dsp:spPr>
        <a:xfrm>
          <a:off x="145256" y="1743074"/>
          <a:ext cx="164592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D9A44-5663-4313-8FBA-77695FD64C24}">
      <dsp:nvSpPr>
        <dsp:cNvPr id="0" name=""/>
        <dsp:cNvSpPr/>
      </dsp:nvSpPr>
      <dsp:spPr>
        <a:xfrm>
          <a:off x="0" y="3195637"/>
          <a:ext cx="8229600" cy="145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KRRiT może cofnąć koncesję, jeżeli nastąpi bezpośrednie lub pośrednie przejęcie kontroli nad działalnością nadawcy.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1791176" y="3195637"/>
        <a:ext cx="6438423" cy="1452562"/>
      </dsp:txXfrm>
    </dsp:sp>
    <dsp:sp modelId="{2AE8B525-E7FC-4EC8-B625-9F4A38566EE9}">
      <dsp:nvSpPr>
        <dsp:cNvPr id="0" name=""/>
        <dsp:cNvSpPr/>
      </dsp:nvSpPr>
      <dsp:spPr>
        <a:xfrm>
          <a:off x="145256" y="3340893"/>
          <a:ext cx="164592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8A54F-F3E6-4C02-B5F4-5396E5212609}">
      <dsp:nvSpPr>
        <dsp:cNvPr id="0" name=""/>
        <dsp:cNvSpPr/>
      </dsp:nvSpPr>
      <dsp:spPr>
        <a:xfrm>
          <a:off x="298377" y="1255"/>
          <a:ext cx="3447752" cy="1379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+mn-lt"/>
            </a:rPr>
            <a:t>Brak kompetencji</a:t>
          </a:r>
        </a:p>
      </dsp:txBody>
      <dsp:txXfrm>
        <a:off x="987927" y="1255"/>
        <a:ext cx="2068652" cy="1379100"/>
      </dsp:txXfrm>
    </dsp:sp>
    <dsp:sp modelId="{791A64D4-70A9-4D09-AF3E-69782A0A7BF7}">
      <dsp:nvSpPr>
        <dsp:cNvPr id="0" name=""/>
        <dsp:cNvSpPr/>
      </dsp:nvSpPr>
      <dsp:spPr>
        <a:xfrm>
          <a:off x="3297921" y="118479"/>
          <a:ext cx="4633300" cy="11446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2060"/>
              </a:solidFill>
            </a:rPr>
            <a:t>Możliwości odmowy wyrażenia zgody na przejęcia przez sieci</a:t>
          </a:r>
        </a:p>
      </dsp:txBody>
      <dsp:txXfrm>
        <a:off x="3870248" y="118479"/>
        <a:ext cx="3488647" cy="1144653"/>
      </dsp:txXfrm>
    </dsp:sp>
    <dsp:sp modelId="{72DD8E79-9E6F-4542-8A03-8334562DE492}">
      <dsp:nvSpPr>
        <dsp:cNvPr id="0" name=""/>
        <dsp:cNvSpPr/>
      </dsp:nvSpPr>
      <dsp:spPr>
        <a:xfrm>
          <a:off x="304800" y="1600199"/>
          <a:ext cx="3447752" cy="1379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Brak kontroli</a:t>
          </a:r>
        </a:p>
      </dsp:txBody>
      <dsp:txXfrm>
        <a:off x="994350" y="1600199"/>
        <a:ext cx="2068652" cy="1379100"/>
      </dsp:txXfrm>
    </dsp:sp>
    <dsp:sp modelId="{9B9998EA-C34F-4284-A47C-C4C48F2F3640}">
      <dsp:nvSpPr>
        <dsp:cNvPr id="0" name=""/>
        <dsp:cNvSpPr/>
      </dsp:nvSpPr>
      <dsp:spPr>
        <a:xfrm>
          <a:off x="3297921" y="1690654"/>
          <a:ext cx="4633300" cy="11446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2060"/>
              </a:solidFill>
            </a:rPr>
            <a:t>Odpowiednia sprawozdawczość nadawców</a:t>
          </a:r>
        </a:p>
      </dsp:txBody>
      <dsp:txXfrm>
        <a:off x="3870248" y="1690654"/>
        <a:ext cx="3488647" cy="1144653"/>
      </dsp:txXfrm>
    </dsp:sp>
    <dsp:sp modelId="{B2B6C94D-94ED-4E54-AAD4-B010068C3775}">
      <dsp:nvSpPr>
        <dsp:cNvPr id="0" name=""/>
        <dsp:cNvSpPr/>
      </dsp:nvSpPr>
      <dsp:spPr>
        <a:xfrm>
          <a:off x="298377" y="3145606"/>
          <a:ext cx="3447752" cy="1379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Brak wsparcia</a:t>
          </a:r>
        </a:p>
      </dsp:txBody>
      <dsp:txXfrm>
        <a:off x="987927" y="3145606"/>
        <a:ext cx="2068652" cy="1379100"/>
      </dsp:txXfrm>
    </dsp:sp>
    <dsp:sp modelId="{0912E8BF-BB20-452E-995B-3EC812AF6409}">
      <dsp:nvSpPr>
        <dsp:cNvPr id="0" name=""/>
        <dsp:cNvSpPr/>
      </dsp:nvSpPr>
      <dsp:spPr>
        <a:xfrm>
          <a:off x="3297921" y="3262829"/>
          <a:ext cx="4633300" cy="11446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2060"/>
              </a:solidFill>
            </a:rPr>
            <a:t>Ulgi dla nadawców lokalnych, fundusz wspierający ich działalność</a:t>
          </a:r>
        </a:p>
      </dsp:txBody>
      <dsp:txXfrm>
        <a:off x="3870248" y="3262829"/>
        <a:ext cx="3488647" cy="114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4248"/>
            <a:ext cx="5445126" cy="44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297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5297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B28B17-13BC-4C22-A86E-4A807560895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429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3613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3382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16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75927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8903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0112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pPr>
              <a:defRPr/>
            </a:pPr>
            <a:fld id="{BAD68C1F-4E7A-48C9-BB1F-A70FDB94D986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2FFD7-F10E-4C43-A5B8-084EA805EEC7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488C7-8D6C-427A-893F-4AD4453BDCD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AA47-4069-4410-9EE0-871D94E0BB9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1568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pPr>
              <a:defRPr/>
            </a:pPr>
            <a:fld id="{169DA6D2-61CA-42EF-A010-4AF5C159CF3F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D31FF1F-BDF1-4F54-A6E2-C3C933B2CFA7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48FD9EE-36C1-47AD-B026-60596190D0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655FE-658A-49B5-B764-9ED4EE65BF5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B22A07-A9E4-4142-B139-980EDBE9F24F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1DCC8-C026-4152-94FF-EFE057C335D0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FD0E2F-449E-47B4-B432-29804D9C3FD9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362200"/>
            <a:ext cx="6858000" cy="2133600"/>
          </a:xfrm>
        </p:spPr>
        <p:txBody>
          <a:bodyPr/>
          <a:lstStyle/>
          <a:p>
            <a:pPr eaLnBrk="1" hangingPunct="1"/>
            <a:br>
              <a:rPr lang="pl-PL" altLang="pl-PL" dirty="0"/>
            </a:br>
            <a:br>
              <a:rPr lang="pl-PL" altLang="pl-PL" dirty="0"/>
            </a:br>
            <a:br>
              <a:rPr lang="pl-PL" altLang="pl-PL" dirty="0"/>
            </a:br>
            <a:r>
              <a:rPr lang="pl-PL" altLang="pl-PL" dirty="0">
                <a:solidFill>
                  <a:srgbClr val="002060"/>
                </a:solidFill>
              </a:rPr>
              <a:t>Proces sieciowania na rynku radiowym</a:t>
            </a:r>
            <a:br>
              <a:rPr lang="pl-PL" altLang="pl-PL" dirty="0">
                <a:solidFill>
                  <a:srgbClr val="002060"/>
                </a:solidFill>
              </a:rPr>
            </a:br>
            <a:br>
              <a:rPr lang="pl-PL" altLang="pl-PL" dirty="0">
                <a:solidFill>
                  <a:srgbClr val="002060"/>
                </a:solidFill>
              </a:rPr>
            </a:br>
            <a:r>
              <a:rPr lang="pl-PL" altLang="pl-PL" sz="2400" dirty="0">
                <a:solidFill>
                  <a:srgbClr val="002060"/>
                </a:solidFill>
              </a:rPr>
              <a:t>(stan na 31 grudnia 2017 r.)</a:t>
            </a:r>
          </a:p>
        </p:txBody>
      </p:sp>
      <p:sp>
        <p:nvSpPr>
          <p:cNvPr id="3074" name="Rectangle 17"/>
          <p:cNvSpPr>
            <a:spLocks noGrp="1" noChangeArrowheads="1"/>
          </p:cNvSpPr>
          <p:nvPr>
            <p:ph type="ftr" sz="quarter" idx="12"/>
          </p:nvPr>
        </p:nvSpPr>
        <p:spPr>
          <a:xfrm>
            <a:off x="1200150" y="6629400"/>
            <a:ext cx="56007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 i Departament Strategii Biura KRRiT</a:t>
            </a:r>
          </a:p>
        </p:txBody>
      </p:sp>
      <p:pic>
        <p:nvPicPr>
          <p:cNvPr id="3077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057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71027" y="402541"/>
            <a:ext cx="8260333" cy="990600"/>
          </a:xfrm>
          <a:noFill/>
          <a:ln w="3175"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pl-PL" sz="11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Grupa RMF </a:t>
            </a:r>
            <a:r>
              <a:rPr lang="pl-PL" sz="6400" b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pl-PL" sz="6400" b="1" dirty="0">
                <a:cs typeface="Times New Roman" panose="02020603050405020304" pitchFamily="18" charset="0"/>
              </a:rPr>
              <a:t>bez programu „RMF FM”)</a:t>
            </a:r>
          </a:p>
          <a:p>
            <a:pPr marL="0" indent="0" algn="ctr">
              <a:spcAft>
                <a:spcPts val="600"/>
              </a:spcAft>
              <a:buFont typeface="Wingdings" pitchFamily="2" charset="2"/>
              <a:buNone/>
              <a:defRPr/>
            </a:pPr>
            <a:endParaRPr lang="pl-PL" sz="800" b="1" baseline="300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8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„RMF MAXXX”, „Radio GRA”,  RMF Classic”</a:t>
            </a:r>
          </a:p>
          <a:p>
            <a:pPr marL="0" indent="0" algn="r">
              <a:buFont typeface="Wingdings" pitchFamily="2" charset="2"/>
              <a:buNone/>
              <a:defRPr/>
            </a:pPr>
            <a:endParaRPr lang="pl-PL" sz="48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4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dirty="0">
              <a:latin typeface="Arial Narrow" panose="020B0606020202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831" y="1259900"/>
            <a:ext cx="9135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27 koncesji, z czego 22 przejętych kapitałowo, pierwotne oryginalne nazwy programu w większości (22) zostały zmienione na RMF MAXXX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186494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sp>
        <p:nvSpPr>
          <p:cNvPr id="9" name="Prostokąt 8"/>
          <p:cNvSpPr/>
          <p:nvPr/>
        </p:nvSpPr>
        <p:spPr>
          <a:xfrm>
            <a:off x="8793733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10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990" r="4424" b="1993"/>
          <a:stretch>
            <a:fillRect/>
          </a:stretch>
        </p:blipFill>
        <p:spPr bwMode="auto">
          <a:xfrm>
            <a:off x="1868400" y="1947600"/>
            <a:ext cx="5294400" cy="445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868400" y="5410200"/>
            <a:ext cx="2094000" cy="838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żółty – „RMF MAXXX”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szary – „Radio GRA”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zielony – „RMF Classic”</a:t>
            </a:r>
            <a:endParaRPr lang="pl-PL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Radio PLUS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xfrm>
            <a:off x="77627" y="982662"/>
            <a:ext cx="9069304" cy="600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13 podmiotów kościelnych (18 koncesji na programy społeczno-religijne), 9 koncesji - współpraca z grupą ZPR, 9 koncesji - współpraca z grupą </a:t>
            </a:r>
            <a:r>
              <a:rPr lang="pl-PL" sz="1600" b="1" dirty="0" err="1">
                <a:solidFill>
                  <a:schemeClr val="accent1">
                    <a:lumMod val="75000"/>
                  </a:schemeClr>
                </a:solidFill>
              </a:rPr>
              <a:t>Eurozet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pl-PL" altLang="pl-PL" sz="2000" dirty="0"/>
          </a:p>
          <a:p>
            <a:pPr>
              <a:defRPr/>
            </a:pPr>
            <a:endParaRPr lang="pl-PL" altLang="pl-PL" sz="2000" dirty="0"/>
          </a:p>
          <a:p>
            <a:pPr>
              <a:defRPr/>
            </a:pPr>
            <a:endParaRPr lang="pl-PL" altLang="pl-PL" sz="2000" i="1" dirty="0"/>
          </a:p>
        </p:txBody>
      </p:sp>
      <p:sp>
        <p:nvSpPr>
          <p:cNvPr id="34820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sp>
        <p:nvSpPr>
          <p:cNvPr id="8" name="Prostokąt 7"/>
          <p:cNvSpPr/>
          <p:nvPr/>
        </p:nvSpPr>
        <p:spPr>
          <a:xfrm>
            <a:off x="8793732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11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1489" r="10583" b="1125"/>
          <a:stretch>
            <a:fillRect/>
          </a:stretch>
        </p:blipFill>
        <p:spPr bwMode="auto">
          <a:xfrm>
            <a:off x="1868400" y="1947600"/>
            <a:ext cx="5065800" cy="44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868400" y="5692281"/>
            <a:ext cx="2214563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zielony – Radio PLUS</a:t>
            </a:r>
            <a:endParaRPr lang="pl-PL" sz="12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168275" y="533400"/>
            <a:ext cx="8823325" cy="990600"/>
          </a:xfrm>
        </p:spPr>
        <p:txBody>
          <a:bodyPr/>
          <a:lstStyle/>
          <a:p>
            <a:pPr algn="ctr">
              <a:defRPr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  <a:t>Sieciowane programy radiowe </a:t>
            </a:r>
            <a:br>
              <a:rPr lang="pl-PL" alt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600" b="1" dirty="0">
                <a:solidFill>
                  <a:schemeClr val="accent1">
                    <a:lumMod val="75000"/>
                  </a:schemeClr>
                </a:solidFill>
              </a:rPr>
              <a:t>stan na 31.12.2017</a:t>
            </a:r>
            <a:endParaRPr lang="pl-PL" alt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622678"/>
              </p:ext>
            </p:extLst>
          </p:nvPr>
        </p:nvGraphicFramePr>
        <p:xfrm>
          <a:off x="304800" y="1676400"/>
          <a:ext cx="8610601" cy="457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GRUPA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Ilość koncesji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ilość stacji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ludn. (osoby)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pow.</a:t>
                      </a:r>
                    </a:p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[km</a:t>
                      </a:r>
                      <a:r>
                        <a:rPr lang="pl-PL" sz="1200" b="1" u="none" strike="noStrike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ludn. 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pow.</a:t>
                      </a:r>
                    </a:p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 MAXXX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12 496 100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49 092,4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32,31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15,7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Radio GRA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1 020 200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 2 659,9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2,64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0,85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EUROZET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Meloradio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9 086 700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33 193,1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23,49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10,62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ZPR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Radio ESKA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50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17 548 100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75 033,2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45,37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24,0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ZPR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WAWA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8 102 800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23 709,0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20,95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7,58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Złote Przeboje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14 823 700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49 231,8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38,33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15,74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Rock Radio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3 524 700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 5 439,2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9,11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1,74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Radio Pogoda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5 773 900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 6 554,9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14,93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2,1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94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969535-0160-4BC4-AA16-1162FD0CC3E7}" type="slidenum">
              <a:rPr lang="pl-PL" altLang="pl-PL" sz="1200" b="1" smtClean="0"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9939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954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65729809"/>
              </p:ext>
            </p:extLst>
          </p:nvPr>
        </p:nvGraphicFramePr>
        <p:xfrm>
          <a:off x="533400" y="685800"/>
          <a:ext cx="820928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>
          <a:xfrm>
            <a:off x="2656840" y="6610350"/>
            <a:ext cx="3962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13</a:t>
            </a:fld>
            <a:endParaRPr lang="pl-PL" alt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371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5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 i Departament Strategii Biura KRRiT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/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Programy ogólnokrajowe i ponadregionalne</a:t>
            </a: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stan na 31.12.2017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19821"/>
              </p:ext>
            </p:extLst>
          </p:nvPr>
        </p:nvGraphicFramePr>
        <p:xfrm>
          <a:off x="228601" y="1828800"/>
          <a:ext cx="8762999" cy="4159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40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GRUPA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Liczba</a:t>
                      </a:r>
                      <a:b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koncesji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Liczba</a:t>
                      </a:r>
                      <a:b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lokalizacji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ludn.  (osoby)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pow.  [km2]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ludn. 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pow. 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 FM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35 891 400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285 488,9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 Classic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10 717 100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20 641,1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27,71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6,6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9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ZPR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VOX FM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10 491 900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10 130,70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27,13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5,8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>
                          <a:effectLst/>
                        </a:rPr>
                        <a:t>EUROZET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 ZET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33 760 900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  <a:r>
                        <a:rPr lang="pl-P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984,4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EUROZET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 err="1">
                          <a:effectLst/>
                        </a:rPr>
                        <a:t>AntyRadio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9 310 700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16 875,5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24,07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5,4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TOK FM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12 500 900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28 172,3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32,32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9,0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Redemptoryści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 Maryja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32 096 000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225 518,1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05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686800" y="6629400"/>
            <a:ext cx="457200" cy="3048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7E75B81-8F04-48B8-99B0-CA74581822F9}" type="slidenum">
              <a:rPr lang="pl-PL" altLang="pl-PL" sz="1200" b="1" smtClean="0">
                <a:latin typeface="+mn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l-PL" altLang="pl-PL" sz="1200" b="1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24707"/>
            <a:ext cx="8229600" cy="9144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Pokrycie powierzchniowe  programów </a:t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poszczególnych grup (%)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15</a:t>
            </a:fld>
            <a:endParaRPr lang="pl-PL" altLang="pl-PL" sz="1200" b="1" dirty="0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37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533400"/>
          </a:xfrm>
        </p:spPr>
        <p:txBody>
          <a:bodyPr/>
          <a:lstStyle/>
          <a:p>
            <a:pPr algn="ctr"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Radiowe koncesje naziemne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43268"/>
              </p:ext>
            </p:extLst>
          </p:nvPr>
        </p:nvGraphicFramePr>
        <p:xfrm>
          <a:off x="304801" y="762000"/>
          <a:ext cx="8382001" cy="5648441"/>
        </p:xfrm>
        <a:graphic>
          <a:graphicData uri="http://schemas.openxmlformats.org/drawingml/2006/table">
            <a:tbl>
              <a:tblPr/>
              <a:tblGrid>
                <a:gridCol w="1633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Koncesjonariusz</a:t>
                      </a:r>
                    </a:p>
                    <a:p>
                      <a:pPr algn="l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Programy</a:t>
                      </a:r>
                    </a:p>
                    <a:p>
                      <a:pPr algn="ctr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Ogólno-krajowe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Ponad-</a:t>
                      </a:r>
                      <a:b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regionalne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Lokalne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Razem</a:t>
                      </a:r>
                      <a:b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wydane</a:t>
                      </a:r>
                      <a:b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do 31.12.2017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Lokalne wydane </a:t>
                      </a:r>
                      <a:b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w 2018 r.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RMF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RMF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RMF CLASSIC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RMF MAXXX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GRA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EUROZET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ZET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Chilli  ZET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AntyRadio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Meloradio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ZPR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VOX FM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Eska ROCK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ESKA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WAWA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AGORA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TOK FM  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Złote Przeboje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Rock Radio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Pogoda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9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POLSAT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Muzo fm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Spółki prawa </a:t>
                      </a:r>
                      <a:r>
                        <a:rPr lang="pl-PL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handl</a:t>
                      </a:r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Lokalne programy niezsieciowane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Osoby fizyczne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Fundacje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Samorząd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Akademickie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7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Podmioty kościelne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Sieć Radia PLUS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35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Pozost.</a:t>
                      </a:r>
                      <a:r>
                        <a:rPr lang="pl-PL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programy  kościelne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475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Fale Średnie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AM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RAZEM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4220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763000" y="6629400"/>
            <a:ext cx="4572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 dirty="0">
                <a:latin typeface="+mj-lt"/>
              </a:rPr>
              <a:t>16</a:t>
            </a:r>
          </a:p>
        </p:txBody>
      </p:sp>
      <p:sp>
        <p:nvSpPr>
          <p:cNvPr id="45320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2514600" y="6611144"/>
            <a:ext cx="4191000" cy="265112"/>
          </a:xfrm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pl-PL" sz="1200" dirty="0">
                <a:latin typeface="+mj-lt"/>
              </a:rPr>
              <a:t>Departament Regulacji i Departament Strategii  Biura KRRiT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Liczba koncesji ogólnokrajowych, </a:t>
            </a:r>
            <a:b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ponadregionalnych i lokalnych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(stan na koniec 2017 r.)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68169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17</a:t>
            </a:fld>
            <a:endParaRPr lang="pl-PL" altLang="pl-PL" sz="1200" b="1" dirty="0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226860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495" y="824706"/>
            <a:ext cx="8229600" cy="1156493"/>
          </a:xfrm>
        </p:spPr>
        <p:txBody>
          <a:bodyPr>
            <a:noAutofit/>
          </a:bodyPr>
          <a:lstStyle/>
          <a:p>
            <a:pPr algn="ctr"/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W jakich formach prawnych działają </a:t>
            </a:r>
            <a:b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niezależni nadawcy lokalni? </a:t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(stan na koniec 2017 r.)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52121"/>
              </p:ext>
            </p:extLst>
          </p:nvPr>
        </p:nvGraphicFramePr>
        <p:xfrm>
          <a:off x="457200" y="19812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18</a:t>
            </a:fld>
            <a:endParaRPr lang="pl-PL" altLang="pl-PL" sz="1200" b="1" dirty="0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90662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Niezależne programy lokalne - charakterystyka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00600"/>
          </a:xfrm>
        </p:spPr>
        <p:txBody>
          <a:bodyPr>
            <a:noAutofit/>
          </a:bodyPr>
          <a:lstStyle/>
          <a:p>
            <a:r>
              <a:rPr lang="pl-PL" sz="1700" b="1" dirty="0">
                <a:solidFill>
                  <a:srgbClr val="002060"/>
                </a:solidFill>
              </a:rPr>
              <a:t>Większość rozpowszechnia program poza dużymi miastami, z wyjątkiem aglomeracji śląskiej, Warszawy, Łodzi i Gdańska (powyżej 1 mln)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Znaczną część (51%) stanowią stacje o zasięgu poniżej 200 tys. osób; 12% posiada zasięg poniżej 36 tys. osób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Często obejmują duże obszary o niskim zaludnieniu (wysokie koszty nadawania przy stosunkowo niewielkiej liczbie odbiorców)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Często są jedynym programem oprócz programów ogólnokrajowych (publicznych, komercyjnych oraz religijnych)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Niemal wszystkie mają charakter uniwersalny z wysokim udziałem audycji informacyjnych i publicystycznych poświęconych tematyce lokalnej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Tworzą oryginalne treści widziane z lokalnej perspektywy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Mają bieżący kontakt z odbiorcami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Szybko reagują na istotne wydarzenia w regionie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Stanowią niezależny głos w lokalnej debacie</a:t>
            </a:r>
          </a:p>
          <a:p>
            <a:endParaRPr lang="pl-PL" sz="1700" b="1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7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700" b="1" dirty="0">
                <a:solidFill>
                  <a:schemeClr val="tx1"/>
                </a:solidFill>
              </a:rPr>
              <a:t>	</a:t>
            </a:r>
            <a:endParaRPr lang="pl-PL" sz="1700" b="1" dirty="0">
              <a:solidFill>
                <a:srgbClr val="002060"/>
              </a:solidFill>
            </a:endParaRPr>
          </a:p>
          <a:p>
            <a:pPr marL="612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17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35262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421164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  <a:t>Sieciowanie w radiu - konsolidacja reklamowa, właścicielska i programowa małych stacji przez duże grupy - ESKA, AGORA, RMF i </a:t>
            </a:r>
            <a:r>
              <a:rPr lang="pl-PL" altLang="pl-PL" sz="2900" b="1" dirty="0" err="1">
                <a:solidFill>
                  <a:schemeClr val="accent1">
                    <a:lumMod val="75000"/>
                  </a:schemeClr>
                </a:solidFill>
              </a:rPr>
              <a:t>Eurozet</a:t>
            </a:r>
            <a:endParaRPr lang="pl-PL" alt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4BCE122-E0B4-4247-B145-E5B53CCC3074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l-PL" altLang="pl-PL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9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9144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8119647"/>
              </p:ext>
            </p:extLst>
          </p:nvPr>
        </p:nvGraphicFramePr>
        <p:xfrm>
          <a:off x="457200" y="22098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br>
              <a:rPr lang="pl-PL" dirty="0"/>
            </a:br>
            <a:br>
              <a:rPr lang="pl-PL" sz="2200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endParaRPr lang="pl-PL" alt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1142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Niezależni komercyjni nadawcy o zasięgu lokalnym </a:t>
            </a:r>
          </a:p>
          <a:p>
            <a:pPr marL="0" indent="0" algn="ctr">
              <a:buNone/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pokrycie ludnościowe (w %)*</a:t>
            </a:r>
            <a:endParaRPr lang="pl-PL" sz="2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98538" indent="-457200" algn="just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sz="2800" b="1" i="1" dirty="0">
              <a:solidFill>
                <a:srgbClr val="002060"/>
              </a:solidFill>
            </a:endParaRPr>
          </a:p>
          <a:p>
            <a:pPr marL="541338" indent="0" algn="just">
              <a:buNone/>
              <a:defRPr/>
            </a:pPr>
            <a:endParaRPr lang="pl-PL" sz="2800" b="1" i="1" dirty="0">
              <a:solidFill>
                <a:srgbClr val="002060"/>
              </a:solidFill>
            </a:endParaRPr>
          </a:p>
        </p:txBody>
      </p:sp>
      <p:sp>
        <p:nvSpPr>
          <p:cNvPr id="2048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FE797-2258-4922-963E-763738C715C8}" type="slidenum">
              <a:rPr lang="pl-PL" altLang="pl-PL" sz="1200" b="1" smtClean="0"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2048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066800" y="6633004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26424"/>
              </p:ext>
            </p:extLst>
          </p:nvPr>
        </p:nvGraphicFramePr>
        <p:xfrm>
          <a:off x="762000" y="1600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03317"/>
              </p:ext>
            </p:extLst>
          </p:nvPr>
        </p:nvGraphicFramePr>
        <p:xfrm>
          <a:off x="895350" y="1828800"/>
          <a:ext cx="75057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551180" y="5372100"/>
            <a:ext cx="8382000" cy="99060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itchFamily="2" charset="2"/>
              <a:buNone/>
              <a:defRPr/>
            </a:pPr>
            <a:endParaRPr lang="pl-PL" b="1" dirty="0">
              <a:solidFill>
                <a:srgbClr val="002060"/>
              </a:solidFill>
              <a:latin typeface="+mj-lt"/>
            </a:endParaRPr>
          </a:p>
          <a:p>
            <a:pPr marL="0" indent="0" fontAlgn="auto">
              <a:buFont typeface="Wingdings" pitchFamily="2" charset="2"/>
              <a:buNone/>
              <a:defRPr/>
            </a:pPr>
            <a:r>
              <a:rPr lang="pl-PL" sz="1400" b="1" dirty="0">
                <a:solidFill>
                  <a:schemeClr val="tx1"/>
                </a:solidFill>
              </a:rPr>
              <a:t>	</a:t>
            </a:r>
          </a:p>
          <a:p>
            <a:pPr marL="0" indent="0" fontAlgn="auto"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1"/>
                </a:solidFill>
                <a:latin typeface="+mj-lt"/>
              </a:rPr>
              <a:t>* Brak stacji o zasięgach innych niż pokazane na powyższym wykresie</a:t>
            </a:r>
          </a:p>
          <a:p>
            <a:pPr marL="269100" indent="0" fontAlgn="auto">
              <a:buFont typeface="Wingdings" pitchFamily="2" charset="2"/>
              <a:buNone/>
              <a:defRPr/>
            </a:pPr>
            <a:endParaRPr lang="pl-PL" sz="2200" b="1" dirty="0">
              <a:solidFill>
                <a:srgbClr val="002060"/>
              </a:solidFill>
            </a:endParaRPr>
          </a:p>
          <a:p>
            <a:pPr marL="612000" fontAlgn="auto">
              <a:buFont typeface="Wingdings" pitchFamily="2" charset="2"/>
              <a:buChar char="Ø"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1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Zjawisko unifikacji programowej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b="1" dirty="0">
                <a:solidFill>
                  <a:srgbClr val="002060"/>
                </a:solidFill>
                <a:latin typeface="+mj-lt"/>
              </a:rPr>
              <a:t>W związku z wynikami monitoringów programów radiowych, potwierdzającymi wysoki poziom zbieżności programowej nadawców działających w obrębie sieci radiowych, 11 marca 2014 r. KRRiT przyjęła: 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Stanowisko w sprawie unifikacji programowej koncesjonowanych programów radiowych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400" b="1" dirty="0">
                <a:solidFill>
                  <a:schemeClr val="tx1"/>
                </a:solidFill>
              </a:rPr>
              <a:t>	</a:t>
            </a:r>
          </a:p>
          <a:p>
            <a:pPr marL="269100" indent="0">
              <a:spcAft>
                <a:spcPts val="600"/>
              </a:spcAft>
              <a:buFont typeface="Wingdings" pitchFamily="2" charset="2"/>
              <a:buNone/>
              <a:defRPr/>
            </a:pPr>
            <a:endParaRPr lang="pl-PL" sz="2200" b="1" dirty="0">
              <a:solidFill>
                <a:srgbClr val="002060"/>
              </a:solidFill>
            </a:endParaRPr>
          </a:p>
          <a:p>
            <a:pPr marL="612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 Regulacji i Departament Strategii Biura KRRiT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686800" cy="685800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accent1">
                    <a:lumMod val="75000"/>
                  </a:schemeClr>
                </a:solidFill>
              </a:rPr>
              <a:t>Jak KRRiT próbowała zatrzymać sieciowanie poprzez zapisy koncesyjne?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22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n-lt"/>
              </a:rPr>
              <a:t>Departament Regulacji i Departament Strategii Biura KRRiT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8926104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trzałka zakrzywiona w prawo 9"/>
          <p:cNvSpPr/>
          <p:nvPr/>
        </p:nvSpPr>
        <p:spPr bwMode="auto">
          <a:xfrm>
            <a:off x="76200" y="1981200"/>
            <a:ext cx="838199" cy="3505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457933"/>
            <a:ext cx="8165318" cy="11422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</a:rPr>
              <a:t>KRRiT nie może określać struktury kapitałowej w koncesji </a:t>
            </a:r>
            <a:br>
              <a:rPr lang="pl-PL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</a:rPr>
              <a:t>i uzależniać zbycia udziałów/akcji od wyrażenia zgody*</a:t>
            </a:r>
            <a:br>
              <a:rPr lang="pl-PL" sz="2800" b="1" dirty="0">
                <a:solidFill>
                  <a:srgbClr val="C00000"/>
                </a:solidFill>
              </a:rPr>
            </a:b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pl-PL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6800" b="1" dirty="0">
                <a:solidFill>
                  <a:srgbClr val="002060"/>
                </a:solidFill>
              </a:rPr>
              <a:t>	</a:t>
            </a:r>
            <a:endParaRPr lang="pl-PL" sz="4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7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Ustawa o radiofonii i telewizji (</a:t>
            </a:r>
            <a:r>
              <a:rPr lang="pl-PL" b="1" dirty="0" err="1">
                <a:solidFill>
                  <a:srgbClr val="002060"/>
                </a:solidFill>
              </a:rPr>
              <a:t>urt</a:t>
            </a:r>
            <a:r>
              <a:rPr lang="pl-PL" b="1" dirty="0">
                <a:solidFill>
                  <a:srgbClr val="002060"/>
                </a:solidFill>
              </a:rPr>
              <a:t>.) nie dała KRRiT takich kompetencji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wyrok NSA z 24 października 2002 r. </a:t>
            </a:r>
            <a:r>
              <a:rPr lang="pl-PL" dirty="0">
                <a:solidFill>
                  <a:srgbClr val="002060"/>
                </a:solidFill>
              </a:rPr>
              <a:t>(sygn. akt II SA 3200/01)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23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3043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22585"/>
            <a:ext cx="159067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9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KRRiT składa kasację od wyroku WSA z 2002 r. i zmienia zapisy koncesyjne w oczekiwaniu na ostateczny wyrok NSA </a:t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w sprawie RMF*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49580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6800" b="1" dirty="0">
                <a:solidFill>
                  <a:srgbClr val="002060"/>
                </a:solidFill>
              </a:rPr>
              <a:t>	Nowi udziałowcy w spółce nie mogą mieć więcej niż 50% udziałów/akcji </a:t>
            </a:r>
            <a:br>
              <a:rPr lang="pl-PL" sz="6800" b="1" dirty="0">
                <a:solidFill>
                  <a:srgbClr val="002060"/>
                </a:solidFill>
              </a:rPr>
            </a:br>
            <a:r>
              <a:rPr lang="pl-PL" sz="6800" b="1" dirty="0">
                <a:solidFill>
                  <a:srgbClr val="002060"/>
                </a:solidFill>
              </a:rPr>
              <a:t>	i głosów na ZW, w przeciwnym razie będzie to uznane za przejęcie kontroli nad 	koncesjonariuszem i może skutkować cofnięciem koncesji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6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pl-PL" sz="6800" b="1" dirty="0">
                <a:solidFill>
                  <a:srgbClr val="002060"/>
                </a:solidFill>
              </a:rPr>
              <a:t>	Nadawca ma obowiązek poinformować o każdej zmianie, z zaznaczeniem 	osiągnięcia 10%, 20%, 30% albo 40% udziałów/akcji i głosów na ZW przez 	podmiot niewymieniony w koncesji</a:t>
            </a:r>
          </a:p>
          <a:p>
            <a:pPr marL="0" indent="0">
              <a:buNone/>
              <a:defRPr/>
            </a:pPr>
            <a:r>
              <a:rPr lang="pl-PL" sz="6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pl-PL" sz="6800" b="1" dirty="0">
                <a:solidFill>
                  <a:srgbClr val="002060"/>
                </a:solidFill>
              </a:rPr>
              <a:t>	Uprawnienia wynikające z koncesji mogą przejść, za zgodą KRRiT, na inny 	podmiot powstały w wyniku łączenia, podziału czy innego rodzaju przekształceń 	spółek handlowych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4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7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pl-PL" sz="7400" b="1" dirty="0">
                <a:solidFill>
                  <a:schemeClr val="accent1">
                    <a:lumMod val="75000"/>
                  </a:schemeClr>
                </a:solidFill>
              </a:rPr>
              <a:t>	*</a:t>
            </a:r>
            <a:r>
              <a:rPr lang="pl-PL" sz="6800" b="1" dirty="0">
                <a:solidFill>
                  <a:schemeClr val="accent1">
                    <a:lumMod val="75000"/>
                  </a:schemeClr>
                </a:solidFill>
              </a:rPr>
              <a:t>Stanowisko KRRiT z 1 września 2005 r.</a:t>
            </a:r>
          </a:p>
          <a:p>
            <a:pPr marL="0" indent="0">
              <a:buNone/>
            </a:pPr>
            <a:endParaRPr lang="pl-PL" sz="6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*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24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3043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240994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Wyrok WSA z 2007 roku</a:t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KRRiT nie ma kompetencji do określania struktury kapitałowej oraz uzależniania sprzedaży udziałów od uzyskania zgody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49580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marL="269100" indent="0" algn="ctr">
              <a:buNone/>
              <a:defRPr/>
            </a:pPr>
            <a:r>
              <a:rPr lang="pl-PL" sz="5200" b="1" u="sng" dirty="0">
                <a:solidFill>
                  <a:srgbClr val="002060"/>
                </a:solidFill>
              </a:rPr>
              <a:t>Wyrok WSA z 1 czerwca 2007 r. </a:t>
            </a:r>
            <a:r>
              <a:rPr lang="pl-PL" sz="5200" b="1" dirty="0">
                <a:solidFill>
                  <a:srgbClr val="002060"/>
                </a:solidFill>
              </a:rPr>
              <a:t>(sygn. akt VI SA/ </a:t>
            </a:r>
            <a:r>
              <a:rPr lang="pl-PL" sz="5200" b="1" dirty="0" err="1">
                <a:solidFill>
                  <a:srgbClr val="002060"/>
                </a:solidFill>
              </a:rPr>
              <a:t>Wa</a:t>
            </a:r>
            <a:r>
              <a:rPr lang="pl-PL" sz="5200" b="1" dirty="0">
                <a:solidFill>
                  <a:srgbClr val="002060"/>
                </a:solidFill>
              </a:rPr>
              <a:t> 612/07)  po ponownym rozpatrzeniu 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rgbClr val="002060"/>
                </a:solidFill>
              </a:rPr>
              <a:t>skargi kasacyjnej Przewodniczącego KRRiT zgodnie z </a:t>
            </a:r>
            <a:endParaRPr lang="pl-PL" sz="5200" b="1" u="sng" dirty="0">
              <a:solidFill>
                <a:srgbClr val="002060"/>
              </a:solidFill>
            </a:endParaRP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rgbClr val="002060"/>
                </a:solidFill>
              </a:rPr>
              <a:t>wyrokiem NSA z  12 października 2006 r. (sygn. akt II GSK 147/06)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Nie ma uzasadnienia w przepisach ustawy o radiofonii i telewizji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oraz w przepisach Kodeksu spółek handlowych, 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do stosowania w koncesjach 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zapisów dotyczących kapitału spółek.</a:t>
            </a:r>
          </a:p>
          <a:p>
            <a:pPr marL="269100" indent="0">
              <a:buNone/>
              <a:defRPr/>
            </a:pPr>
            <a:r>
              <a:rPr lang="pl-PL" sz="5200" b="1" dirty="0">
                <a:solidFill>
                  <a:srgbClr val="002060"/>
                </a:solidFill>
              </a:rPr>
              <a:t>KRRiT odstępuje od stosowania zapisów właścicielskich w koncesjach i wprowadza:</a:t>
            </a:r>
          </a:p>
          <a:p>
            <a:pPr marL="269100" indent="0">
              <a:buNone/>
              <a:defRPr/>
            </a:pPr>
            <a: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  <a:t>obowiązek informowania o zmianach kapitałowych w spółce koncesjonariusza, co wynika z </a:t>
            </a:r>
            <a:r>
              <a:rPr lang="pl-PL" altLang="pl-PL" sz="5200" b="1" dirty="0" err="1">
                <a:solidFill>
                  <a:schemeClr val="accent1">
                    <a:lumMod val="75000"/>
                  </a:schemeClr>
                </a:solidFill>
              </a:rPr>
              <a:t>urt</a:t>
            </a:r>
            <a: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  <a:t> oraz ustawy o swobodzie działalności gospodarczej,  a także </a:t>
            </a:r>
            <a:b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  <a:t>z rozporządzenia KRRiT w sprawie zawartości wniosku o udzielenie koncesji*</a:t>
            </a: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4400" b="1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pl-PL" sz="5200" b="1" i="1" dirty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Stanowisko KRRiT z 12 czerwca 2007 r.</a:t>
            </a:r>
            <a:endParaRPr lang="pl-PL" sz="5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4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9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25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3043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351247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 fontScale="90000"/>
          </a:bodyPr>
          <a:lstStyle/>
          <a:p>
            <a:pPr marL="360000" indent="0">
              <a:spcBef>
                <a:spcPts val="0"/>
              </a:spcBef>
              <a:buFont typeface="Wingdings" pitchFamily="2" charset="2"/>
              <a:buNone/>
              <a:defRPr/>
            </a:pPr>
            <a:b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100" b="1" dirty="0">
                <a:solidFill>
                  <a:schemeClr val="accent1">
                    <a:lumMod val="75000"/>
                  </a:schemeClr>
                </a:solidFill>
              </a:rPr>
              <a:t>NSA oddalił skargę kasacyjną* Przewodniczącego KRRiT </a:t>
            </a:r>
            <a:b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800" dirty="0"/>
            </a:b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l-PL" sz="2000" dirty="0">
              <a:solidFill>
                <a:srgbClr val="002060"/>
              </a:solidFill>
            </a:endParaRPr>
          </a:p>
          <a:p>
            <a:pPr marL="360000" indent="0" algn="ctr">
              <a:spcBef>
                <a:spcPts val="0"/>
              </a:spcBef>
              <a:buNone/>
              <a:defRPr/>
            </a:pPr>
            <a:r>
              <a:rPr lang="pl-PL" sz="2000" b="1" dirty="0">
                <a:solidFill>
                  <a:srgbClr val="002060"/>
                </a:solidFill>
              </a:rPr>
              <a:t>KRRiT wyczerpała drogę sądową do obrony swoich kompetencji w sprawach przekształceń kapitałowych w spółkach nadawcy </a:t>
            </a: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4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</a:rPr>
              <a:t>*Wyrok NSA z 4 marca 2008 r. </a:t>
            </a:r>
            <a:r>
              <a:rPr lang="pl-PL" sz="1700" dirty="0">
                <a:solidFill>
                  <a:srgbClr val="002060"/>
                </a:solidFill>
              </a:rPr>
              <a:t>(sygn. akt II GSK 396/07)</a:t>
            </a:r>
            <a:endParaRPr lang="pl-PL" sz="1700" dirty="0"/>
          </a:p>
        </p:txBody>
      </p:sp>
      <p:sp>
        <p:nvSpPr>
          <p:cNvPr id="1946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 dirty="0">
                <a:latin typeface="+mj-lt"/>
              </a:rPr>
              <a:t>27</a:t>
            </a:r>
          </a:p>
        </p:txBody>
      </p:sp>
      <p:sp>
        <p:nvSpPr>
          <p:cNvPr id="19459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38242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Ograniczenie związane z udziałem w programie audycji niepochodzących od koncesjonariusza  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b="1" dirty="0">
                <a:solidFill>
                  <a:srgbClr val="002060"/>
                </a:solidFill>
                <a:latin typeface="+mj-lt"/>
              </a:rPr>
              <a:t>Program będzie </a:t>
            </a:r>
            <a:r>
              <a:rPr lang="pl-PL" b="1" dirty="0">
                <a:solidFill>
                  <a:srgbClr val="002060"/>
                </a:solidFill>
              </a:rPr>
              <a:t>zawierał, w dobowym czasie nadawania w godzinach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6.00-22.00, nie więcej niż 33% audycji i innych przekazów niepochodzących od koncesjonariusza, tj. niewytworzonych przez Koncesjonariusza ani na jego wyłączne zamówienie, rozpowszechnionych lub rozpowszechnianych równocześnie w programie innego nadawcy.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4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800" b="1" dirty="0">
                <a:solidFill>
                  <a:schemeClr val="tx1"/>
                </a:solidFill>
                <a:latin typeface="+mj-lt"/>
              </a:rPr>
              <a:t> </a:t>
            </a:r>
            <a:endParaRPr lang="pl-PL" sz="2200" b="1" dirty="0">
              <a:solidFill>
                <a:srgbClr val="002060"/>
              </a:solidFill>
            </a:endParaRPr>
          </a:p>
          <a:p>
            <a:pPr marL="612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4122164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Jakie uprawnienia posiada KRRiT?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84855"/>
              </p:ext>
            </p:extLst>
          </p:nvPr>
        </p:nvGraphicFramePr>
        <p:xfrm>
          <a:off x="457200" y="1371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780172" y="6560714"/>
            <a:ext cx="381000" cy="297286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5DD0087-82B3-4BFB-93BA-6F15152411FD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13316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Dlaczego to nie działa?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j-lt"/>
              </a:rPr>
              <a:pPr>
                <a:defRPr/>
              </a:pPr>
              <a:t>29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1811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sp>
        <p:nvSpPr>
          <p:cNvPr id="9" name="Prostokąt 8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pl-PL" dirty="0"/>
          </a:p>
          <a:p>
            <a:pPr lvl="1">
              <a:buChar char="•"/>
            </a:pPr>
            <a:endParaRPr lang="pl-PL"/>
          </a:p>
          <a:p>
            <a:pPr lvl="1">
              <a:buChar char="•"/>
            </a:pPr>
            <a:endParaRPr lang="pl-PL"/>
          </a:p>
          <a:p>
            <a:pPr lvl="0">
              <a:buChar char="•"/>
            </a:pPr>
            <a:endParaRPr lang="pl-PL"/>
          </a:p>
          <a:p>
            <a:pPr lvl="1">
              <a:buChar char="•"/>
            </a:pPr>
            <a:endParaRPr lang="pl-PL" dirty="0"/>
          </a:p>
          <a:p>
            <a:pPr lvl="1">
              <a:buChar char="•"/>
            </a:pPr>
            <a:endParaRPr lang="pl-PL"/>
          </a:p>
          <a:p>
            <a:pPr lvl="0">
              <a:buChar char="•"/>
            </a:pPr>
            <a:endParaRPr lang="pl-PL"/>
          </a:p>
          <a:p>
            <a:pPr lvl="1">
              <a:buChar char="•"/>
            </a:pPr>
            <a:endParaRPr lang="pl-PL"/>
          </a:p>
          <a:p>
            <a:pPr lvl="1">
              <a:buChar char="•"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295400" y="1450160"/>
            <a:ext cx="6096000" cy="431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pl-PL" sz="2000" b="1" dirty="0">
                <a:latin typeface="+mj-lt"/>
              </a:rPr>
              <a:t>Sprzedawane są spółki, a nie koncesje</a:t>
            </a:r>
          </a:p>
          <a:p>
            <a:pPr lvl="1">
              <a:buChar char="•"/>
            </a:pPr>
            <a:endParaRPr lang="pl-PL" dirty="0"/>
          </a:p>
          <a:p>
            <a:pPr lvl="1">
              <a:buChar char="•"/>
            </a:pPr>
            <a:endParaRPr lang="pl-PL" dirty="0"/>
          </a:p>
          <a:p>
            <a:pPr lvl="0">
              <a:buChar char="•"/>
            </a:pPr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36287"/>
              </p:ext>
            </p:extLst>
          </p:nvPr>
        </p:nvGraphicFramePr>
        <p:xfrm>
          <a:off x="304800" y="2175000"/>
          <a:ext cx="8382000" cy="355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7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Zbycie koncesji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Przejście</a:t>
                      </a:r>
                      <a:r>
                        <a:rPr lang="pl-PL" baseline="0" dirty="0"/>
                        <a:t> uprawnień w wyniku przekształceń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Przejęcie kontroli przez inną osobę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0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sprzedawane są spółki, </a:t>
                      </a:r>
                      <a:br>
                        <a:rPr lang="pl-PL" sz="17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a nie koncesje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odmowa tylko </a:t>
                      </a:r>
                      <a:br>
                        <a:rPr lang="pl-PL" sz="17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w przypadku osiągnięcia pozycji dominującej</a:t>
                      </a: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 lub przejęcia kontroli przez  </a:t>
                      </a:r>
                      <a:r>
                        <a:rPr lang="pl-PL" sz="1700" b="1" u="none" baseline="0" dirty="0">
                          <a:solidFill>
                            <a:srgbClr val="002060"/>
                          </a:solidFill>
                        </a:rPr>
                        <a:t>inną </a:t>
                      </a: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osobę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7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przekształca się ta sama spółka</a:t>
                      </a: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brak definicji przejęcia kontroli w ustawie o radiofonii i telewizji</a:t>
                      </a: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7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po zakupie udziałów </a:t>
                      </a:r>
                      <a:br>
                        <a:rPr lang="pl-PL" sz="17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w spółce posiadającej koncesję, nabywca, wchodząc w skład spółki, </a:t>
                      </a:r>
                      <a:r>
                        <a:rPr lang="pl-PL" sz="1700" b="1" baseline="0" dirty="0" err="1">
                          <a:solidFill>
                            <a:srgbClr val="002060"/>
                          </a:solidFill>
                        </a:rPr>
                        <a:t>oddziaływuje</a:t>
                      </a: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 na nią </a:t>
                      </a:r>
                      <a:br>
                        <a:rPr lang="pl-PL" sz="17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od wewnątrz</a:t>
                      </a: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21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  <a:t>Dlaczego stacje lokalne zgadzają się na sieciowanie? </a:t>
            </a:r>
          </a:p>
        </p:txBody>
      </p:sp>
      <p:sp>
        <p:nvSpPr>
          <p:cNvPr id="512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B4E603-B518-4C2D-9C1D-AD2AEDA81D44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l-PL" altLang="pl-PL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60769"/>
              </p:ext>
            </p:extLst>
          </p:nvPr>
        </p:nvGraphicFramePr>
        <p:xfrm>
          <a:off x="685800" y="1981200"/>
          <a:ext cx="7772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28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2800" b="1" dirty="0">
                          <a:solidFill>
                            <a:schemeClr val="bg1"/>
                          </a:solidFill>
                        </a:rPr>
                        <a:t>Przyczyny</a:t>
                      </a:r>
                      <a:endParaRPr lang="pl-PL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Korzyści</a:t>
                      </a:r>
                      <a:endParaRPr lang="pl-PL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19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wysokie koszty stałe działalności (opłaty, zatrudnienie, podatki)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płytkie lokalne rynki reklamowe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silna konkurencja dużych stacji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brak perspektyw rozwoju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brak  kontynuatorów spośród</a:t>
                      </a: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 członków rodziny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zasilenie kapitałowe 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dodatkowe</a:t>
                      </a:r>
                      <a:r>
                        <a:rPr lang="pl-PL" sz="17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przychody z reklamy ogólnokrajowej 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profesjonalne szkolenia ze sprzedaży 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>
                          <a:solidFill>
                            <a:srgbClr val="002060"/>
                          </a:solidFill>
                        </a:rPr>
                        <a:t>doradztwo w formatowaniu programu</a:t>
                      </a:r>
                      <a:endParaRPr lang="pl-PL" sz="17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br>
              <a:rPr lang="pl-PL" dirty="0"/>
            </a:br>
            <a:br>
              <a:rPr lang="pl-PL" sz="2200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endParaRPr lang="pl-PL" alt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>
                <a:solidFill>
                  <a:schemeClr val="accent1">
                    <a:lumMod val="75000"/>
                  </a:schemeClr>
                </a:solidFill>
              </a:rPr>
              <a:t>Sieciowanie poza spółkami - franczyza</a:t>
            </a:r>
          </a:p>
          <a:p>
            <a:pPr marL="271463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>
                <a:solidFill>
                  <a:schemeClr val="accent1">
                    <a:lumMod val="75000"/>
                  </a:schemeClr>
                </a:solidFill>
              </a:rPr>
              <a:t>Stowarzyszenia, fundacje, kościelne osoby prawne czy instytucje kultury </a:t>
            </a:r>
          </a:p>
          <a:p>
            <a:pPr marL="271463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>
                <a:solidFill>
                  <a:schemeClr val="accent1">
                    <a:lumMod val="75000"/>
                  </a:schemeClr>
                </a:solidFill>
              </a:rPr>
              <a:t>nie mogąc sprzedać udziałów podpisują z grupami radiowymi umowę </a:t>
            </a:r>
          </a:p>
          <a:p>
            <a:pPr marL="271463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>
                <a:solidFill>
                  <a:schemeClr val="accent1">
                    <a:lumMod val="75000"/>
                  </a:schemeClr>
                </a:solidFill>
              </a:rPr>
              <a:t>FRANCZYZY</a:t>
            </a:r>
            <a:endParaRPr lang="pl-PL" sz="8000" b="1" i="1" dirty="0">
              <a:solidFill>
                <a:srgbClr val="002060"/>
              </a:solidFill>
            </a:endParaRPr>
          </a:p>
          <a:p>
            <a:pPr marL="541338" indent="0" algn="just" eaLnBrk="1" hangingPunct="1">
              <a:spcAft>
                <a:spcPts val="600"/>
              </a:spcAft>
              <a:buNone/>
              <a:defRPr/>
            </a:pPr>
            <a:endParaRPr lang="pl-PL" sz="1600" b="1" i="1" dirty="0">
              <a:solidFill>
                <a:srgbClr val="002060"/>
              </a:solidFill>
            </a:endParaRPr>
          </a:p>
          <a:p>
            <a:pPr marL="998538" indent="-457200" algn="just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sz="2900" b="1" i="1" dirty="0">
              <a:solidFill>
                <a:srgbClr val="002060"/>
              </a:solidFill>
            </a:endParaRPr>
          </a:p>
          <a:p>
            <a:pPr marL="1398588" indent="-857250" algn="just"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Wspólna marka (nazwa)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Reklama ogólnokrajowa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Informacje ogólnokrajowe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Format muzyczny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Audycje muzyczne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Publicystyka</a:t>
            </a:r>
          </a:p>
          <a:p>
            <a:pPr marL="541338" indent="0" algn="just" eaLnBrk="1" hangingPunct="1">
              <a:spcAft>
                <a:spcPts val="600"/>
              </a:spcAft>
              <a:buNone/>
              <a:defRPr/>
            </a:pPr>
            <a:endParaRPr lang="pl-PL" sz="6400" b="1" i="1" dirty="0">
              <a:solidFill>
                <a:srgbClr val="002060"/>
              </a:solidFill>
            </a:endParaRPr>
          </a:p>
          <a:p>
            <a:pPr marL="541338" indent="0" algn="just" eaLnBrk="1" hangingPunct="1">
              <a:spcAft>
                <a:spcPts val="600"/>
              </a:spcAft>
              <a:buNone/>
              <a:defRPr/>
            </a:pPr>
            <a:r>
              <a:rPr lang="pl-PL" sz="6400" b="1" i="1" dirty="0">
                <a:solidFill>
                  <a:srgbClr val="FF0000"/>
                </a:solidFill>
              </a:rPr>
              <a:t>Łącznie około 5 godzin wspólnego programu dla wszystkich zsieciowanych stacji między </a:t>
            </a:r>
            <a:br>
              <a:rPr lang="pl-PL" sz="6400" b="1" i="1" dirty="0">
                <a:solidFill>
                  <a:srgbClr val="FF0000"/>
                </a:solidFill>
              </a:rPr>
            </a:br>
            <a:r>
              <a:rPr lang="pl-PL" sz="6400" b="1" i="1" dirty="0">
                <a:solidFill>
                  <a:srgbClr val="FF0000"/>
                </a:solidFill>
              </a:rPr>
              <a:t>6 - 22 oraz przez całą noc.</a:t>
            </a:r>
          </a:p>
          <a:p>
            <a:pPr marL="541338" indent="0" algn="just">
              <a:buNone/>
              <a:tabLst>
                <a:tab pos="3589338" algn="l"/>
                <a:tab pos="5562600" algn="l"/>
              </a:tabLst>
              <a:defRPr/>
            </a:pPr>
            <a:endParaRPr lang="pl-PL" altLang="pl-PL" sz="1600" b="1" dirty="0">
              <a:solidFill>
                <a:srgbClr val="002060"/>
              </a:solidFill>
            </a:endParaRPr>
          </a:p>
          <a:p>
            <a:pPr marL="541338" indent="0" algn="just">
              <a:buNone/>
              <a:tabLst>
                <a:tab pos="3589338" algn="l"/>
                <a:tab pos="5562600" algn="l"/>
              </a:tabLst>
              <a:defRPr/>
            </a:pPr>
            <a:endParaRPr lang="pl-PL" altLang="pl-PL" sz="1600" b="1" dirty="0">
              <a:solidFill>
                <a:srgbClr val="002060"/>
              </a:solidFill>
            </a:endParaRPr>
          </a:p>
          <a:p>
            <a:pPr marL="541338" indent="0" algn="just">
              <a:buNone/>
              <a:tabLst>
                <a:tab pos="3589338" algn="l"/>
                <a:tab pos="5562600" algn="l"/>
              </a:tabLst>
              <a:defRPr/>
            </a:pPr>
            <a:r>
              <a:rPr lang="pl-PL" altLang="pl-PL" sz="6800" b="1" dirty="0">
                <a:solidFill>
                  <a:srgbClr val="002060"/>
                </a:solidFill>
              </a:rPr>
              <a:t>Obecnie umowy franczyzy z nadawcami posiada grupa </a:t>
            </a:r>
            <a:r>
              <a:rPr lang="pl-PL" altLang="pl-PL" sz="6800" b="1" dirty="0" err="1">
                <a:solidFill>
                  <a:srgbClr val="002060"/>
                </a:solidFill>
              </a:rPr>
              <a:t>Eurozet</a:t>
            </a:r>
            <a:r>
              <a:rPr lang="pl-PL" altLang="pl-PL" sz="6800" b="1" dirty="0">
                <a:solidFill>
                  <a:srgbClr val="002060"/>
                </a:solidFill>
              </a:rPr>
              <a:t> w ramach sieci </a:t>
            </a:r>
            <a:br>
              <a:rPr lang="pl-PL" altLang="pl-PL" sz="6800" b="1" dirty="0">
                <a:solidFill>
                  <a:srgbClr val="002060"/>
                </a:solidFill>
              </a:rPr>
            </a:br>
            <a:r>
              <a:rPr lang="pl-PL" altLang="pl-PL" sz="6800" b="1" dirty="0">
                <a:solidFill>
                  <a:schemeClr val="accent1">
                    <a:lumMod val="75000"/>
                  </a:schemeClr>
                </a:solidFill>
              </a:rPr>
              <a:t>Radio PLUS </a:t>
            </a:r>
            <a:r>
              <a:rPr lang="pl-PL" altLang="pl-PL" sz="6800" b="1" dirty="0">
                <a:solidFill>
                  <a:srgbClr val="002060"/>
                </a:solidFill>
              </a:rPr>
              <a:t>i </a:t>
            </a:r>
            <a:r>
              <a:rPr lang="pl-PL" altLang="pl-PL" sz="6800" b="1" dirty="0" err="1">
                <a:solidFill>
                  <a:schemeClr val="accent1">
                    <a:lumMod val="75000"/>
                  </a:schemeClr>
                </a:solidFill>
              </a:rPr>
              <a:t>Meloradio</a:t>
            </a:r>
            <a:r>
              <a:rPr lang="pl-PL" altLang="pl-PL" sz="6800" b="1" dirty="0">
                <a:solidFill>
                  <a:srgbClr val="002060"/>
                </a:solidFill>
              </a:rPr>
              <a:t> oraz grupa ZPR w ramach sieci </a:t>
            </a:r>
            <a:r>
              <a:rPr lang="pl-PL" altLang="pl-PL" sz="6800" b="1" dirty="0">
                <a:solidFill>
                  <a:schemeClr val="accent1">
                    <a:lumMod val="75000"/>
                  </a:schemeClr>
                </a:solidFill>
              </a:rPr>
              <a:t>Radio PLUS</a:t>
            </a:r>
            <a:r>
              <a:rPr lang="pl-PL" altLang="pl-PL" sz="6800" b="1" dirty="0">
                <a:solidFill>
                  <a:srgbClr val="002060"/>
                </a:solidFill>
              </a:rPr>
              <a:t> i </a:t>
            </a:r>
            <a:r>
              <a:rPr lang="pl-PL" altLang="pl-PL" sz="6800" b="1" dirty="0">
                <a:solidFill>
                  <a:schemeClr val="accent1">
                    <a:lumMod val="75000"/>
                  </a:schemeClr>
                </a:solidFill>
              </a:rPr>
              <a:t>ESKA.</a:t>
            </a:r>
            <a:endParaRPr lang="pl-PL" sz="6800" b="1" i="1" dirty="0">
              <a:solidFill>
                <a:srgbClr val="002060"/>
              </a:solidFill>
            </a:endParaRPr>
          </a:p>
        </p:txBody>
      </p:sp>
      <p:sp>
        <p:nvSpPr>
          <p:cNvPr id="2048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FE797-2258-4922-963E-763738C715C8}" type="slidenum">
              <a:rPr lang="pl-PL" altLang="pl-PL" sz="1200" b="1" smtClean="0"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2048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44054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57438"/>
            <a:ext cx="2209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539457" y="457200"/>
            <a:ext cx="82296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  <a:t>STOP sieciowaniu - niezbędne regulacje </a:t>
            </a:r>
          </a:p>
        </p:txBody>
      </p:sp>
      <p:sp>
        <p:nvSpPr>
          <p:cNvPr id="512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B4E603-B518-4C2D-9C1D-AD2AEDA81D44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l-PL" altLang="pl-PL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339557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03520"/>
              </p:ext>
            </p:extLst>
          </p:nvPr>
        </p:nvGraphicFramePr>
        <p:xfrm>
          <a:off x="457200" y="1284631"/>
          <a:ext cx="8077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99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</a:rPr>
                        <a:t>Definicje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</a:rPr>
                        <a:t> i kompetencje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pl-P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Współpraca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609"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4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stworzenie</a:t>
                      </a: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definicji przejęcia kontroli nad działalnością nadawcy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3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wyposażenie</a:t>
                      </a: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 KRRiT </a:t>
                      </a:r>
                      <a:br>
                        <a:rPr lang="pl-PL" sz="13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w</a:t>
                      </a: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 kompetencje określania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 koncesjach lub ustalania,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 oparciu o wnioski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o ich udzielenie, pierwotnych właścicieli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3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wyposażenie</a:t>
                      </a: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 KRRiT </a:t>
                      </a:r>
                      <a:br>
                        <a:rPr lang="pl-PL" sz="13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w </a:t>
                      </a: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kompetencje udzielania zgody na zmiany w składzie udziałowców/ akcjonariuszy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Font typeface="Wingdings" pitchFamily="2" charset="2"/>
                        <a:buChar char="Ø"/>
                        <a:defRPr/>
                      </a:pPr>
                      <a:endParaRPr lang="pl-PL" sz="1400" dirty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5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określenie</a:t>
                      </a: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kryteriów wydawania zgody na zmiany w składzie udziałowców/ akcjonariuszy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stworzenie</a:t>
                      </a:r>
                      <a:r>
                        <a:rPr lang="pl-PL" sz="13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możliwości skutecznego prowadzenia monitoringu efektów koncentracji np. poprzez uzyskiwanie informacji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o aktualnym stanie koncentracji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 poszczególnych sektorach rynku mediów audiowizualnych i w ramach poszczególnych usług,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a także koncentracji pionowej (w łańcuchu wartości i koncentracji krzyżowej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 różnych klasach mediów)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pl-PL" sz="14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wyznaczanie i badanie rynku KRRiT czy UKE?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3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3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pomoc w wyznaczaniu </a:t>
                      </a:r>
                      <a:br>
                        <a:rPr lang="pl-PL" sz="13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>
                          <a:solidFill>
                            <a:srgbClr val="002060"/>
                          </a:solidFill>
                        </a:rPr>
                        <a:t>i badaniu rynków - UOKiK</a:t>
                      </a:r>
                    </a:p>
                    <a:p>
                      <a:endParaRPr lang="pl-P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30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Podsumowanie - konieczne zmiany </a:t>
            </a:r>
            <a:b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w ustawie o radiofonii i telewizji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2060"/>
              </a:solidFill>
              <a:latin typeface="+mj-lt"/>
            </a:endParaRPr>
          </a:p>
          <a:p>
            <a:pPr marL="269100" indent="0">
              <a:spcAft>
                <a:spcPts val="600"/>
              </a:spcAft>
              <a:buNone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186962" y="662189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 Regulacji i Departament Strategii Biura KRRiT</a:t>
            </a:r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118157"/>
              </p:ext>
            </p:extLst>
          </p:nvPr>
        </p:nvGraphicFramePr>
        <p:xfrm>
          <a:off x="386862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31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  <a:t>Dlaczego grupy radiowe konsolidują nadawców lokalnych?</a:t>
            </a:r>
            <a:b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alt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B61631A-7172-4A5F-B49E-B70E9351C84D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l-PL" altLang="pl-PL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14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0287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38322"/>
              </p:ext>
            </p:extLst>
          </p:nvPr>
        </p:nvGraphicFramePr>
        <p:xfrm>
          <a:off x="533400" y="2057400"/>
          <a:ext cx="7620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Przyczyny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Korzyści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286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pl-PL" altLang="pl-PL" sz="17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>
                          <a:solidFill>
                            <a:srgbClr val="002060"/>
                          </a:solidFill>
                        </a:rPr>
                        <a:t>brak</a:t>
                      </a:r>
                      <a:r>
                        <a:rPr lang="pl-PL" altLang="pl-PL" sz="1700" b="1" baseline="0" dirty="0">
                          <a:solidFill>
                            <a:srgbClr val="002060"/>
                          </a:solidFill>
                        </a:rPr>
                        <a:t> możliwości rozwoju zasięgu technicznego - wyczerpanie zasobów UKF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baseline="0" dirty="0">
                          <a:solidFill>
                            <a:srgbClr val="002060"/>
                          </a:solidFill>
                        </a:rPr>
                        <a:t>niewykorzystane zasoby ludzkie, finansowe, know-how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baseline="0" dirty="0">
                          <a:solidFill>
                            <a:srgbClr val="002060"/>
                          </a:solidFill>
                        </a:rPr>
                        <a:t>potrzeba rozwoju</a:t>
                      </a:r>
                      <a:endParaRPr lang="pl-PL" altLang="pl-PL" sz="17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pl-PL" altLang="pl-PL" sz="17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>
                          <a:solidFill>
                            <a:srgbClr val="002060"/>
                          </a:solidFill>
                        </a:rPr>
                        <a:t>osiągnięcie</a:t>
                      </a:r>
                      <a:r>
                        <a:rPr lang="pl-PL" altLang="pl-PL" sz="17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altLang="pl-PL" sz="1700" b="1" dirty="0">
                          <a:solidFill>
                            <a:srgbClr val="002060"/>
                          </a:solidFill>
                        </a:rPr>
                        <a:t>efektu skali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>
                          <a:solidFill>
                            <a:srgbClr val="002060"/>
                          </a:solidFill>
                        </a:rPr>
                        <a:t>wzrost zasięgu oddziaływania (słuchalność,</a:t>
                      </a:r>
                      <a:r>
                        <a:rPr lang="pl-PL" altLang="pl-PL" sz="1700" b="1" baseline="0" dirty="0">
                          <a:solidFill>
                            <a:srgbClr val="002060"/>
                          </a:solidFill>
                        </a:rPr>
                        <a:t> rozpoznawanie marki, zwiększenie przestrzeni reklamowej)</a:t>
                      </a:r>
                      <a:endParaRPr lang="pl-PL" altLang="pl-PL" sz="1700" b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>
                          <a:solidFill>
                            <a:srgbClr val="002060"/>
                          </a:solidFill>
                        </a:rPr>
                        <a:t>wzmocnienie pozycji konkurencyjnej</a:t>
                      </a:r>
                      <a:endParaRPr lang="pl-PL" sz="1700" dirty="0"/>
                    </a:p>
                    <a:p>
                      <a:pPr>
                        <a:buFontTx/>
                        <a:buNone/>
                      </a:pP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Rozwój sieci radiowych w latach 2001-2017</a:t>
            </a:r>
          </a:p>
        </p:txBody>
      </p:sp>
      <p:sp>
        <p:nvSpPr>
          <p:cNvPr id="819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05F7C5-0850-47E9-BDD3-EE433FF5F79F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l-PL" altLang="pl-PL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95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41242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 i Departament Strategii Biura KRRiT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694087"/>
              </p:ext>
            </p:extLst>
          </p:nvPr>
        </p:nvGraphicFramePr>
        <p:xfrm>
          <a:off x="152400" y="1752600"/>
          <a:ext cx="883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</a:rPr>
              <a:t>Struktura lokalnych stacji w latach 2001 - 2017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915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419100" y="5715000"/>
            <a:ext cx="8382000" cy="685800"/>
          </a:xfrm>
          <a:noFill/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 b="1" dirty="0">
                <a:solidFill>
                  <a:srgbClr val="002060"/>
                </a:solidFill>
                <a:latin typeface="+mn-lt"/>
              </a:rPr>
              <a:t>Niezależne stacje: spółki handlowe (47 koncesji), osoby fizyczne (6 koncesji), uczelnie (10 koncesji), samorządy (8 koncesji), fundacje (6 koncesji), osoby kościelne (28)  wg stanu na 31.12.2017  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Arial Black" pitchFamily="34" charset="0"/>
              </a:rPr>
              <a:t>           </a:t>
            </a:r>
            <a:endParaRPr lang="pl-PL" altLang="pl-PL" sz="1200" b="1" dirty="0">
              <a:latin typeface="+mj-lt"/>
            </a:endParaRPr>
          </a:p>
        </p:txBody>
      </p:sp>
      <p:sp>
        <p:nvSpPr>
          <p:cNvPr id="25603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9144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 i Departament Strategii Biura KRRiT</a:t>
            </a:r>
          </a:p>
        </p:txBody>
      </p:sp>
      <p:sp>
        <p:nvSpPr>
          <p:cNvPr id="7" name="Prostokąt 6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175" y="5651500"/>
            <a:ext cx="1825625" cy="1139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1600" i="1" dirty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i="1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7652" name="Prostokąt 1"/>
          <p:cNvSpPr>
            <a:spLocks noChangeArrowheads="1"/>
          </p:cNvSpPr>
          <p:nvPr/>
        </p:nvSpPr>
        <p:spPr bwMode="auto">
          <a:xfrm>
            <a:off x="648872" y="306078"/>
            <a:ext cx="818413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l-PL" altLang="pl-PL" sz="29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Grupa ZPR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„</a:t>
            </a:r>
            <a:r>
              <a:rPr lang="pl-PL" altLang="pl-PL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WAWA”, „ESKA”, „VOX FM”, „ESKA ROCK”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0687" y="1241475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alt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56 koncesji, z czego </a:t>
            </a:r>
            <a:r>
              <a:rPr lang="pl-PL" altLang="pl-PL" sz="1600" b="1" dirty="0">
                <a:solidFill>
                  <a:schemeClr val="accent1">
                    <a:lumMod val="75000"/>
                  </a:schemeClr>
                </a:solidFill>
              </a:rPr>
              <a:t>w latach 2001-2017</a:t>
            </a:r>
            <a:r>
              <a:rPr lang="pl-PL" alt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- 14 przejętych kapitałowo, a 14 oryginalnych stacji zmieniło nazwę na ESKA </a:t>
            </a:r>
            <a:endParaRPr lang="pl-PL" sz="1600" dirty="0">
              <a:latin typeface="+mn-lt"/>
            </a:endParaRPr>
          </a:p>
        </p:txBody>
      </p:sp>
      <p:sp>
        <p:nvSpPr>
          <p:cNvPr id="8" name="Symbol zastępczy stopki 3"/>
          <p:cNvSpPr txBox="1">
            <a:spLocks/>
          </p:cNvSpPr>
          <p:nvPr/>
        </p:nvSpPr>
        <p:spPr>
          <a:xfrm>
            <a:off x="1258887" y="6629400"/>
            <a:ext cx="66294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Departament Strategii Biura KRRiT</a:t>
            </a:r>
          </a:p>
        </p:txBody>
      </p:sp>
      <p:sp>
        <p:nvSpPr>
          <p:cNvPr id="5" name="Prostokąt 4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925" r="4044" b="1651"/>
          <a:stretch>
            <a:fillRect/>
          </a:stretch>
        </p:blipFill>
        <p:spPr bwMode="auto">
          <a:xfrm>
            <a:off x="1868487" y="1946900"/>
            <a:ext cx="5294313" cy="43985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874349" y="5260515"/>
            <a:ext cx="186531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400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Legenda: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zielony - „WAWA”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żółty - „ESKA”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szary - „VOX FM”</a:t>
            </a:r>
          </a:p>
          <a:p>
            <a:pPr lvl="0" algn="l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granatowy - „ESKA ROCK”</a:t>
            </a:r>
            <a:endParaRPr lang="pl-PL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0" y="5715000"/>
            <a:ext cx="2255838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0"/>
              </a:spcBef>
              <a:defRPr/>
            </a:pPr>
            <a:endParaRPr lang="pl-PL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l-PL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9700" name="Prostokąt 2"/>
          <p:cNvSpPr>
            <a:spLocks noChangeArrowheads="1"/>
          </p:cNvSpPr>
          <p:nvPr/>
        </p:nvSpPr>
        <p:spPr bwMode="auto">
          <a:xfrm>
            <a:off x="301869" y="-3646"/>
            <a:ext cx="8839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pl-PL" altLang="pl-PL" sz="1700" b="1" dirty="0">
              <a:solidFill>
                <a:schemeClr val="accent1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Grupa AGORY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„Złote Przeboje”, „Radio Pogoda”, „Rock Radio”, „TOK FM”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92766" cy="30480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2400" b="1" u="sng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160153" y="1112602"/>
            <a:ext cx="8826867" cy="63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37 koncesji*, z czego w latach 2001 -2017  25 zostało przejętych kapitałowo, większość programów (24) przyjęła nazwę Złote Przeboje </a:t>
            </a:r>
            <a:r>
              <a:rPr lang="pl-PL" sz="1200" b="1" dirty="0">
                <a:solidFill>
                  <a:schemeClr val="accent1">
                    <a:lumMod val="75000"/>
                  </a:schemeClr>
                </a:solidFill>
              </a:rPr>
              <a:t>(* w tym jedna satelitarna)</a:t>
            </a:r>
          </a:p>
        </p:txBody>
      </p:sp>
      <p:sp>
        <p:nvSpPr>
          <p:cNvPr id="8" name="Symbol zastępczy stopki 3"/>
          <p:cNvSpPr txBox="1">
            <a:spLocks/>
          </p:cNvSpPr>
          <p:nvPr/>
        </p:nvSpPr>
        <p:spPr>
          <a:xfrm>
            <a:off x="1258887" y="6629400"/>
            <a:ext cx="66294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latin typeface="+mj-lt"/>
              </a:rPr>
              <a:t>Departament Regulacji i Departament Strategii  Biura KRRiT</a:t>
            </a:r>
          </a:p>
        </p:txBody>
      </p:sp>
      <p:sp>
        <p:nvSpPr>
          <p:cNvPr id="9" name="Prostokąt 8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489" r="5623" b="1410"/>
          <a:stretch>
            <a:fillRect/>
          </a:stretch>
        </p:blipFill>
        <p:spPr bwMode="auto">
          <a:xfrm>
            <a:off x="1868400" y="1947600"/>
            <a:ext cx="5226095" cy="44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68400" y="5334000"/>
            <a:ext cx="1890776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żółty – Złote Przeboje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szary – Radio Pogoda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różowy – „Rock Radio”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zielony – „TOK FM”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03993" y="457200"/>
            <a:ext cx="8711407" cy="75898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pl-PL" sz="11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	Grupa EUROZET </a:t>
            </a:r>
            <a:r>
              <a:rPr lang="pl-PL" sz="6400" b="1" dirty="0">
                <a:cs typeface="Times New Roman" panose="02020603050405020304" pitchFamily="18" charset="0"/>
              </a:rPr>
              <a:t>(</a:t>
            </a:r>
            <a:r>
              <a:rPr lang="pl-PL" sz="6400" b="1" dirty="0">
                <a:latin typeface="+mj-lt"/>
                <a:cs typeface="Times New Roman" panose="02020603050405020304" pitchFamily="18" charset="0"/>
              </a:rPr>
              <a:t>bez programu „Radio ZET”)</a:t>
            </a:r>
            <a:endParaRPr lang="pl-PL" sz="6400" b="1" baseline="30000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8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„</a:t>
            </a:r>
            <a:r>
              <a:rPr lang="pl-PL" sz="8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Meloradio</a:t>
            </a:r>
            <a:r>
              <a:rPr lang="pl-PL" sz="8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”, „Radio ZET CHILLI”, „</a:t>
            </a:r>
            <a:r>
              <a:rPr lang="pl-PL" sz="8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AntyRadio</a:t>
            </a:r>
            <a:r>
              <a:rPr lang="pl-PL" sz="8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”</a:t>
            </a:r>
            <a:endParaRPr lang="pl-PL" sz="3700" dirty="0">
              <a:cs typeface="Times New Roman" panose="02020603050405020304" pitchFamily="18" charset="0"/>
            </a:endParaRPr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>
              <a:buFont typeface="Wingdings" pitchFamily="2" charset="2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-21981" y="5676581"/>
            <a:ext cx="1962150" cy="8418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pl-PL" sz="1600" dirty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121618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24 koncesje, z czego 20 przejętych kapitałowo, 3 podmioty powiązane umowami franczyzy, większość  programów (19) przyjęło nazwę </a:t>
            </a:r>
            <a:r>
              <a:rPr lang="pl-PL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Meloradio</a:t>
            </a:r>
            <a:endParaRPr lang="pl-PL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9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609600" y="66052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solidFill>
                  <a:srgbClr val="002060"/>
                </a:solidFill>
              </a:rPr>
              <a:t>                             </a:t>
            </a:r>
            <a:r>
              <a:rPr lang="pl-PL" altLang="pl-PL" sz="1200" dirty="0">
                <a:latin typeface="+mj-lt"/>
              </a:rPr>
              <a:t>Departament Regulacji i Departament Strategii  Biura KRRiT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201" r="10339" b="2177"/>
          <a:stretch>
            <a:fillRect/>
          </a:stretch>
        </p:blipFill>
        <p:spPr bwMode="auto">
          <a:xfrm>
            <a:off x="1868400" y="1947600"/>
            <a:ext cx="5105400" cy="436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868400" y="5377324"/>
            <a:ext cx="2255837" cy="9348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żółty – „Meloradio”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szary – „Radio Zet CHILLI”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zielony – „AntyRadio”</a:t>
            </a: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ksel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Piks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TM01859866[[fn=Makro]]</Template>
  <TotalTime>19285</TotalTime>
  <Words>2521</Words>
  <Application>Microsoft Office PowerPoint</Application>
  <PresentationFormat>Pokaz na ekranie (4:3)</PresentationFormat>
  <Paragraphs>677</Paragraphs>
  <Slides>32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Times New Roman</vt:lpstr>
      <vt:lpstr>Wingdings</vt:lpstr>
      <vt:lpstr>Macro</vt:lpstr>
      <vt:lpstr>   Proces sieciowania na rynku radiowym  (stan na 31 grudnia 2017 r.)</vt:lpstr>
      <vt:lpstr>Sieciowanie w radiu - konsolidacja reklamowa, właścicielska i programowa małych stacji przez duże grupy - ESKA, AGORA, RMF i Eurozet</vt:lpstr>
      <vt:lpstr>Dlaczego stacje lokalne zgadzają się na sieciowanie? </vt:lpstr>
      <vt:lpstr>Dlaczego grupy radiowe konsolidują nadawców lokalnych? </vt:lpstr>
      <vt:lpstr>Rozwój sieci radiowych w latach 2001-2017</vt:lpstr>
      <vt:lpstr>Struktura lokalnych stacji w latach 2001 - 2017</vt:lpstr>
      <vt:lpstr>Prezentacja programu PowerPoint</vt:lpstr>
      <vt:lpstr>Prezentacja programu PowerPoint</vt:lpstr>
      <vt:lpstr>Prezentacja programu PowerPoint</vt:lpstr>
      <vt:lpstr>Prezentacja programu PowerPoint</vt:lpstr>
      <vt:lpstr>Radio PLUS</vt:lpstr>
      <vt:lpstr>Sieciowane programy radiowe  stan na 31.12.2017</vt:lpstr>
      <vt:lpstr>Prezentacja programu PowerPoint</vt:lpstr>
      <vt:lpstr>Programy ogólnokrajowe i ponadregionalne stan na 31.12.2017</vt:lpstr>
      <vt:lpstr>Pokrycie powierzchniowe  programów  poszczególnych grup (%)</vt:lpstr>
      <vt:lpstr>Radiowe koncesje naziemne</vt:lpstr>
      <vt:lpstr>Liczba koncesji ogólnokrajowych,  ponadregionalnych i lokalnych (stan na koniec 2017 r.)</vt:lpstr>
      <vt:lpstr>W jakich formach prawnych działają  niezależni nadawcy lokalni?  (stan na koniec 2017 r.)</vt:lpstr>
      <vt:lpstr>Niezależne programy lokalne - charakterystyka</vt:lpstr>
      <vt:lpstr>   </vt:lpstr>
      <vt:lpstr>Zjawisko unifikacji programowej</vt:lpstr>
      <vt:lpstr>Jak KRRiT próbowała zatrzymać sieciowanie poprzez zapisy koncesyjne?</vt:lpstr>
      <vt:lpstr>  KRRiT nie może określać struktury kapitałowej w koncesji  i uzależniać zbycia udziałów/akcji od wyrażenia zgody*  </vt:lpstr>
      <vt:lpstr>KRRiT składa kasację od wyroku WSA z 2002 r. i zmienia zapisy koncesyjne w oczekiwaniu na ostateczny wyrok NSA  w sprawie RMF*</vt:lpstr>
      <vt:lpstr>Wyrok WSA z 2007 roku KRRiT nie ma kompetencji do określania struktury kapitałowej oraz uzależniania sprzedaży udziałów od uzyskania zgody</vt:lpstr>
      <vt:lpstr>  NSA oddalił skargę kasacyjną* Przewodniczącego KRRiT   </vt:lpstr>
      <vt:lpstr>Ograniczenie związane z udziałem w programie audycji niepochodzących od koncesjonariusza  </vt:lpstr>
      <vt:lpstr>Jakie uprawnienia posiada KRRiT?</vt:lpstr>
      <vt:lpstr>Dlaczego to nie działa?</vt:lpstr>
      <vt:lpstr>   </vt:lpstr>
      <vt:lpstr>STOP sieciowaniu - niezbędne regulacje </vt:lpstr>
      <vt:lpstr>Podsumowanie - konieczne zmiany  w ustawie o radiofonii i telewizji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Zawada Malgorzata</dc:creator>
  <cp:lastModifiedBy>Brykczynska Teresa</cp:lastModifiedBy>
  <cp:revision>914</cp:revision>
  <cp:lastPrinted>2018-06-18T09:18:34Z</cp:lastPrinted>
  <dcterms:created xsi:type="dcterms:W3CDTF">1601-01-01T00:00:00Z</dcterms:created>
  <dcterms:modified xsi:type="dcterms:W3CDTF">2020-10-06T14:05:14Z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