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0"/>
  </p:notesMasterIdLst>
  <p:handoutMasterIdLst>
    <p:handoutMasterId r:id="rId11"/>
  </p:handoutMasterIdLst>
  <p:sldIdLst>
    <p:sldId id="256" r:id="rId5"/>
    <p:sldId id="259" r:id="rId6"/>
    <p:sldId id="260" r:id="rId7"/>
    <p:sldId id="261" r:id="rId8"/>
    <p:sldId id="258" r:id="rId9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25E0C2B-4B6E-4611-8BCC-C83A54F487F5}" v="96" dt="2020-05-05T13:54:42.432"/>
    <p1510:client id="{0B5EB86F-DE86-4DA9-95B2-3F3907BA089F}" v="170" dt="2020-05-05T13:50:24.036"/>
    <p1510:client id="{6FE65F89-7346-41C6-A948-A49576AAC4BA}" v="12" dt="2020-05-05T13:50:48.212"/>
    <p1510:client id="{D632AA55-48DC-475B-B4D0-304271DA107A}" v="4" dt="2020-05-05T13:50:36.32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5EDCE3-FCD7-4F5B-8D7F-F93A127C31E5}" type="datetimeFigureOut">
              <a:rPr lang="pl-PL" smtClean="0"/>
              <a:t>28.11.2023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CFB309-FE91-48EC-A628-3E2CB81B8B5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647375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3EA425-5B17-4051-B68F-C298937D8FED}" type="datetimeFigureOut">
              <a:rPr lang="pl-PL" smtClean="0"/>
              <a:t>28.11.2023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4B4553-6C31-46FF-9B8D-723935799FF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035604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28.11.2023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544417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28.11.2023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866989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28.11.2023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23800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28.11.2023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479255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28.11.2023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23720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28.11.2023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803316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28.11.2023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36979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28.11.2023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00105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28.11.2023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41592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28.11.2023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43460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28.11.2023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43801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EFC2A4-6552-4628-8FBD-E88797993A2F}" type="datetimeFigureOut">
              <a:rPr lang="pl-PL" smtClean="0"/>
              <a:t>28.11.2023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31307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ole tekstowe 107"/>
          <p:cNvSpPr txBox="1"/>
          <p:nvPr/>
        </p:nvSpPr>
        <p:spPr>
          <a:xfrm>
            <a:off x="837535" y="1750443"/>
            <a:ext cx="9060609" cy="230832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pl-PL" sz="4800" b="1" dirty="0">
                <a:solidFill>
                  <a:schemeClr val="bg1"/>
                </a:solidFill>
              </a:rPr>
              <a:t>Rozbudowa systemu zarządzania relacjami z klientem KAS </a:t>
            </a:r>
          </a:p>
          <a:p>
            <a:r>
              <a:rPr lang="pl-PL" sz="4800" b="1" dirty="0">
                <a:solidFill>
                  <a:schemeClr val="bg1"/>
                </a:solidFill>
              </a:rPr>
              <a:t>(Projekt CRM 2.0.)</a:t>
            </a:r>
            <a:endParaRPr lang="pl-PL" sz="4800" b="1" dirty="0">
              <a:solidFill>
                <a:schemeClr val="bg1"/>
              </a:solidFill>
              <a:cs typeface="Calibri"/>
            </a:endParaRPr>
          </a:p>
        </p:txBody>
      </p:sp>
      <p:cxnSp>
        <p:nvCxnSpPr>
          <p:cNvPr id="67" name="Łącznik prosty ze strzałką 66"/>
          <p:cNvCxnSpPr>
            <a:cxnSpLocks/>
          </p:cNvCxnSpPr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982843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odtytuł 2"/>
          <p:cNvSpPr txBox="1">
            <a:spLocks/>
          </p:cNvSpPr>
          <p:nvPr/>
        </p:nvSpPr>
        <p:spPr>
          <a:xfrm>
            <a:off x="634578" y="1242232"/>
            <a:ext cx="10758351" cy="4795618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l-PL" i="1" dirty="0"/>
          </a:p>
          <a:p>
            <a:pPr marL="0" indent="0" algn="ctr">
              <a:spcAft>
                <a:spcPts val="1200"/>
              </a:spcAft>
              <a:buNone/>
            </a:pPr>
            <a:r>
              <a:rPr lang="pl-PL" sz="9600" b="1" i="1" dirty="0">
                <a:solidFill>
                  <a:srgbClr val="002060"/>
                </a:solidFill>
                <a:cs typeface="Times New Roman" pitchFamily="18" charset="0"/>
              </a:rPr>
              <a:t>Rozbudowa systemu zarządzanie relacjami z klientem KAS (Projekt CRM 2.0.)</a:t>
            </a:r>
          </a:p>
          <a:p>
            <a:pPr marL="0" indent="0">
              <a:spcBef>
                <a:spcPts val="800"/>
              </a:spcBef>
              <a:buNone/>
            </a:pPr>
            <a:endParaRPr lang="pl-PL" sz="4900" i="1" dirty="0">
              <a:solidFill>
                <a:schemeClr val="accent5">
                  <a:lumMod val="75000"/>
                </a:schemeClr>
              </a:solidFill>
            </a:endParaRPr>
          </a:p>
          <a:p>
            <a:pPr marL="269875" indent="-269875" algn="just">
              <a:lnSpc>
                <a:spcPct val="120000"/>
              </a:lnSpc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sz="8000" dirty="0"/>
              <a:t>Wnioskodawca: Minister Finansów</a:t>
            </a:r>
          </a:p>
          <a:p>
            <a:pPr marL="269875" indent="-269875" algn="just">
              <a:lnSpc>
                <a:spcPct val="120000"/>
              </a:lnSpc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sz="8000" dirty="0"/>
              <a:t>Beneficjent : Ministerstwo Finansów</a:t>
            </a:r>
          </a:p>
          <a:p>
            <a:pPr marL="269875" indent="-269875" algn="just">
              <a:lnSpc>
                <a:spcPct val="120000"/>
              </a:lnSpc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sz="8000" dirty="0"/>
              <a:t>Partnerzy: Brak</a:t>
            </a:r>
          </a:p>
          <a:p>
            <a:pPr marL="269875" indent="-269875" algn="just">
              <a:lnSpc>
                <a:spcPct val="120000"/>
              </a:lnSpc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sz="8000" dirty="0"/>
              <a:t>Źródło finansowania: </a:t>
            </a:r>
          </a:p>
          <a:p>
            <a:pPr marL="727075" lvl="1" indent="-269875" algn="just">
              <a:lnSpc>
                <a:spcPct val="120000"/>
              </a:lnSpc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sz="7600" dirty="0"/>
              <a:t>Program operacyjny Fundusze Europejskie na Rozwój Cyfrowy 2021-2027, Działanie FERC.02.01 Wysoka jakość i dostępność e-usług publicznych, </a:t>
            </a:r>
          </a:p>
          <a:p>
            <a:pPr marL="727075" lvl="1" indent="-269875" algn="just">
              <a:lnSpc>
                <a:spcPct val="120000"/>
              </a:lnSpc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sz="7600" dirty="0"/>
              <a:t>Budżet państwa - cz. 19, budżet, finanse publiczne i instytucje finansowe</a:t>
            </a:r>
          </a:p>
          <a:p>
            <a:pPr marL="269875" indent="-269875" algn="just">
              <a:lnSpc>
                <a:spcPct val="120000"/>
              </a:lnSpc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sz="8000" dirty="0"/>
              <a:t>Całkowity koszt projektu: 33 182 086,73 zł </a:t>
            </a:r>
          </a:p>
          <a:p>
            <a:pPr marL="269875" indent="-269875" algn="just">
              <a:lnSpc>
                <a:spcPct val="120000"/>
              </a:lnSpc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sz="8000" dirty="0"/>
              <a:t>Planowany okres realizacji projektu: 01-2024 do 12-2027</a:t>
            </a:r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pPr marL="0" indent="0">
              <a:buNone/>
            </a:pPr>
            <a:r>
              <a:rPr lang="pl-PL" dirty="0"/>
              <a:t> </a:t>
            </a:r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115603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Prostokąt 4"/>
          <p:cNvSpPr/>
          <p:nvPr/>
        </p:nvSpPr>
        <p:spPr>
          <a:xfrm>
            <a:off x="832517" y="1427813"/>
            <a:ext cx="10526966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i="1" dirty="0">
                <a:solidFill>
                  <a:srgbClr val="0070C0"/>
                </a:solidFill>
              </a:rPr>
              <a:t>Cel projektu:</a:t>
            </a:r>
          </a:p>
          <a:p>
            <a:endParaRPr lang="pl-PL" i="1" dirty="0">
              <a:solidFill>
                <a:srgbClr val="0070C0"/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pl-PL" i="1" dirty="0"/>
              <a:t>Usprawnienie działania Krajowej Administracji Skarbowej (KAS) i podniesienie jakości świadczonych przez nią usług, poprzez:</a:t>
            </a:r>
          </a:p>
          <a:p>
            <a:pPr marL="628650" indent="-177800" algn="just">
              <a:buFont typeface="Wingdings" panose="05000000000000000000" pitchFamily="2" charset="2"/>
              <a:buChar char="§"/>
            </a:pPr>
            <a:r>
              <a:rPr lang="pl-PL" i="1" dirty="0"/>
              <a:t>Rozbudowę aplikacji CRM-RF</a:t>
            </a:r>
          </a:p>
          <a:p>
            <a:pPr marL="628650" indent="-177800" algn="just">
              <a:buFont typeface="Wingdings" panose="05000000000000000000" pitchFamily="2" charset="2"/>
              <a:buChar char="§"/>
            </a:pPr>
            <a:r>
              <a:rPr lang="pl-PL" i="1" dirty="0"/>
              <a:t>Podniesienie kompetencji pracowników KAS w zakresie zarządzania relacjami z klientem KAS.</a:t>
            </a:r>
          </a:p>
          <a:p>
            <a:endParaRPr lang="pl-PL" i="1" dirty="0">
              <a:solidFill>
                <a:schemeClr val="accent5"/>
              </a:solidFill>
            </a:endParaRPr>
          </a:p>
          <a:p>
            <a:r>
              <a:rPr lang="pl-PL" i="1" dirty="0">
                <a:solidFill>
                  <a:schemeClr val="accent5"/>
                </a:solidFill>
              </a:rPr>
              <a:t>Cele strategiczne:</a:t>
            </a:r>
          </a:p>
          <a:p>
            <a:endParaRPr lang="pl-PL" i="1" dirty="0">
              <a:solidFill>
                <a:schemeClr val="accent5"/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pl-PL" i="1" dirty="0"/>
              <a:t>Zwiększenie jakości oraz zakresu komunikacji pomiędzy obywatelami i innymi interesariuszami, a państwem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pl-PL" i="1" dirty="0"/>
              <a:t>Nowoczesna, przyjazna, bezpieczna i wielokanałowa obsługa podatnika. Automatyzacja i digitalizacja usług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pl-PL" i="1" dirty="0"/>
              <a:t>Poprawa skuteczności i efektywności działania organizacji. Digitalizacja Krajowej Administracji Skarbowej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pl-PL" i="1" dirty="0"/>
              <a:t>Czerpanie korzyści z cyfryzacji dla obywateli, przedsiębiorstw, organizacji badawczych i instytucji publicznych</a:t>
            </a:r>
          </a:p>
          <a:p>
            <a:endParaRPr lang="pl-PL" i="1" dirty="0"/>
          </a:p>
          <a:p>
            <a:endParaRPr lang="pl-PL" i="1" dirty="0"/>
          </a:p>
        </p:txBody>
      </p:sp>
    </p:spTree>
    <p:extLst>
      <p:ext uri="{BB962C8B-B14F-4D97-AF65-F5344CB8AC3E}">
        <p14:creationId xmlns:p14="http://schemas.microsoft.com/office/powerpoint/2010/main" val="36100285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Obraz 1">
            <a:extLst>
              <a:ext uri="{FF2B5EF4-FFF2-40B4-BE49-F238E27FC236}">
                <a16:creationId xmlns:a16="http://schemas.microsoft.com/office/drawing/2014/main" id="{6063A490-9D52-43BA-B881-9BC6FFA07E8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7398" y="1248646"/>
            <a:ext cx="10216610" cy="5426609"/>
          </a:xfrm>
          <a:prstGeom prst="rect">
            <a:avLst/>
          </a:prstGeom>
        </p:spPr>
      </p:pic>
      <p:sp>
        <p:nvSpPr>
          <p:cNvPr id="3" name="pole tekstowe 2">
            <a:extLst>
              <a:ext uri="{FF2B5EF4-FFF2-40B4-BE49-F238E27FC236}">
                <a16:creationId xmlns:a16="http://schemas.microsoft.com/office/drawing/2014/main" id="{0E8B403F-D8BB-A589-A767-D6F69383A516}"/>
              </a:ext>
            </a:extLst>
          </p:cNvPr>
          <p:cNvSpPr txBox="1"/>
          <p:nvPr/>
        </p:nvSpPr>
        <p:spPr>
          <a:xfrm>
            <a:off x="8095180" y="5290782"/>
            <a:ext cx="3689422" cy="135421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</a:pPr>
            <a:r>
              <a:rPr lang="pl-PL" sz="3600" b="1" dirty="0">
                <a:solidFill>
                  <a:schemeClr val="accent1">
                    <a:lumMod val="50000"/>
                  </a:schemeClr>
                </a:solidFill>
              </a:rPr>
              <a:t>ARCHITEKTURA </a:t>
            </a:r>
          </a:p>
          <a:p>
            <a:pPr>
              <a:spcBef>
                <a:spcPts val="0"/>
              </a:spcBef>
            </a:pPr>
            <a:r>
              <a:rPr lang="pl-PL" sz="28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pl-PL" sz="1800" b="1" dirty="0">
                <a:solidFill>
                  <a:schemeClr val="accent1">
                    <a:lumMod val="75000"/>
                  </a:schemeClr>
                </a:solidFill>
              </a:rPr>
              <a:t>Widok kooperacji aplikacji</a:t>
            </a:r>
            <a:endParaRPr lang="pl-PL" sz="2800" b="1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642992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ole tekstowe 107"/>
          <p:cNvSpPr txBox="1"/>
          <p:nvPr/>
        </p:nvSpPr>
        <p:spPr>
          <a:xfrm>
            <a:off x="801591" y="2807179"/>
            <a:ext cx="8040291" cy="83099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pl-PL" sz="4800" b="1">
                <a:solidFill>
                  <a:schemeClr val="bg1"/>
                </a:solidFill>
              </a:rPr>
              <a:t>Dziękuję za uwagę</a:t>
            </a:r>
            <a:endParaRPr lang="pl-PL"/>
          </a:p>
        </p:txBody>
      </p:sp>
      <p:cxnSp>
        <p:nvCxnSpPr>
          <p:cNvPr id="67" name="Łącznik prosty ze strzałką 66"/>
          <p:cNvCxnSpPr>
            <a:cxnSpLocks/>
          </p:cNvCxnSpPr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459643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2A0F86658914CB4B80809DCDA8479AE9" ma:contentTypeVersion="11" ma:contentTypeDescription="Utwórz nowy dokument." ma:contentTypeScope="" ma:versionID="c04a8f917ae432799b65c28e2f3309c1">
  <xsd:schema xmlns:xsd="http://www.w3.org/2001/XMLSchema" xmlns:xs="http://www.w3.org/2001/XMLSchema" xmlns:p="http://schemas.microsoft.com/office/2006/metadata/properties" xmlns:ns2="9affde3b-50dd-4e74-9e2c-6b9654ae514a" xmlns:ns3="5df3a10b-8748-402e-bef4-aee373db4dbb" targetNamespace="http://schemas.microsoft.com/office/2006/metadata/properties" ma:root="true" ma:fieldsID="aee99c735deaede188f95562412e745f" ns2:_="" ns3:_="">
    <xsd:import namespace="9affde3b-50dd-4e74-9e2c-6b9654ae514a"/>
    <xsd:import namespace="5df3a10b-8748-402e-bef4-aee373db4db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affde3b-50dd-4e74-9e2c-6b9654ae514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df3a10b-8748-402e-bef4-aee373db4dbb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Udostępniani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Udostępnione dla — szczegóły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6E28105-763F-4193-B043-C170AA0A0327}">
  <ds:schemaRefs>
    <ds:schemaRef ds:uri="http://schemas.microsoft.com/office/2006/documentManagement/types"/>
    <ds:schemaRef ds:uri="http://schemas.microsoft.com/office/2006/metadata/properties"/>
    <ds:schemaRef ds:uri="http://purl.org/dc/terms/"/>
    <ds:schemaRef ds:uri="http://schemas.microsoft.com/office/infopath/2007/PartnerControls"/>
    <ds:schemaRef ds:uri="9affde3b-50dd-4e74-9e2c-6b9654ae514a"/>
    <ds:schemaRef ds:uri="http://purl.org/dc/dcmitype/"/>
    <ds:schemaRef ds:uri="http://schemas.openxmlformats.org/package/2006/metadata/core-properties"/>
    <ds:schemaRef ds:uri="5df3a10b-8748-402e-bef4-aee373db4dbb"/>
    <ds:schemaRef ds:uri="http://www.w3.org/XML/1998/namespace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447DFC41-DFC4-4E70-80DB-DCB0526E923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75806B2-E0D8-4DA6-91AA-1D6F1E7B486A}">
  <ds:schemaRefs>
    <ds:schemaRef ds:uri="5df3a10b-8748-402e-bef4-aee373db4dbb"/>
    <ds:schemaRef ds:uri="9affde3b-50dd-4e74-9e2c-6b9654ae514a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188</Words>
  <Application>Microsoft Office PowerPoint</Application>
  <PresentationFormat>Panoramiczny</PresentationFormat>
  <Paragraphs>45</Paragraphs>
  <Slides>5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Wingdings</vt:lpstr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Ministerstwo Cyfryzacji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Buraczyński Łukasz</dc:creator>
  <cp:lastModifiedBy>Anna Gałązka</cp:lastModifiedBy>
  <cp:revision>15</cp:revision>
  <dcterms:created xsi:type="dcterms:W3CDTF">2017-01-27T12:50:17Z</dcterms:created>
  <dcterms:modified xsi:type="dcterms:W3CDTF">2023-11-28T15:39:26Z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0x0101002A0F86658914CB4B80809DCDA8479AE9</vt:lpwstr>
  </property>
  <property fmtid="{D5CDD505-2E9C-101B-9397-08002B2CF9AE}" pid="3" name="MFCATEGORY">
    <vt:lpwstr>InformacjePubliczneInformacjeSektoraPublicznego</vt:lpwstr>
  </property>
  <property fmtid="{D5CDD505-2E9C-101B-9397-08002B2CF9AE}" pid="4" name="MFClassifiedBy">
    <vt:lpwstr>UxC4dwLulzfINJ8nQH+xvX5LNGipWa4BRSZhPgxsCvntLNFR4sRvd8w+8sh+GPYVs4/Q/KVHZJcaTS/3G1H0kiWP3n5s+UihkX5nZUrXo9g=</vt:lpwstr>
  </property>
  <property fmtid="{D5CDD505-2E9C-101B-9397-08002B2CF9AE}" pid="5" name="MFClassificationDate">
    <vt:lpwstr>2023-11-23T10:49:33.3338686+01:00</vt:lpwstr>
  </property>
  <property fmtid="{D5CDD505-2E9C-101B-9397-08002B2CF9AE}" pid="6" name="MFClassifiedBySID">
    <vt:lpwstr>UxC4dwLulzfINJ8nQH+xvX5LNGipWa4BRSZhPgxsCvm42mrIC/DSDv0ggS+FjUN/2v1BBotkLlY5aAiEhoi6uUmyGnBHI9k63jdhRIN8dJZMQNQd8UDQSdlPpECfD/mj</vt:lpwstr>
  </property>
  <property fmtid="{D5CDD505-2E9C-101B-9397-08002B2CF9AE}" pid="7" name="MFGRNItemId">
    <vt:lpwstr>GRN-fbeb144a-35b6-40ca-bf32-46930973d32c</vt:lpwstr>
  </property>
  <property fmtid="{D5CDD505-2E9C-101B-9397-08002B2CF9AE}" pid="8" name="MFHash">
    <vt:lpwstr>kXBHMwU8yOvur2CUHbUyUxMghI2HBZM9mlwtGWFXxYc=</vt:lpwstr>
  </property>
  <property fmtid="{D5CDD505-2E9C-101B-9397-08002B2CF9AE}" pid="9" name="DLPManualFileClassification">
    <vt:lpwstr>{2755b7d9-e53d-4779-a40c-03797dcf43b3}</vt:lpwstr>
  </property>
  <property fmtid="{D5CDD505-2E9C-101B-9397-08002B2CF9AE}" pid="10" name="MFRefresh">
    <vt:lpwstr>False</vt:lpwstr>
  </property>
</Properties>
</file>