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" charset="1" panose="00000500000000000000"/>
      <p:regular r:id="rId17"/>
    </p:embeddedFont>
    <p:embeddedFont>
      <p:font typeface="Roboto" charset="1" panose="02000000000000000000"/>
      <p:regular r:id="rId18"/>
    </p:embeddedFont>
    <p:embeddedFont>
      <p:font typeface="Poppins Bold" charset="1" panose="00000800000000000000"/>
      <p:regular r:id="rId19"/>
    </p:embeddedFon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Poppins Ultra-Bold" charset="1" panose="000009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60112" y="-6875490"/>
            <a:ext cx="13398375" cy="12377222"/>
          </a:xfrm>
          <a:custGeom>
            <a:avLst/>
            <a:gdLst/>
            <a:ahLst/>
            <a:cxnLst/>
            <a:rect r="r" b="b" t="t" l="l"/>
            <a:pathLst>
              <a:path h="12377222" w="13398375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9" r="-21183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8573" y="3947145"/>
            <a:ext cx="9531412" cy="3032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2"/>
              </a:lnSpc>
            </a:pPr>
            <a:r>
              <a:rPr lang="en-US" sz="7166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i WZW A w pigułce </a:t>
            </a:r>
          </a:p>
          <a:p>
            <a:pPr algn="l">
              <a:lnSpc>
                <a:spcPts val="1484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0" y="6006557"/>
            <a:ext cx="18288000" cy="6906869"/>
          </a:xfrm>
          <a:custGeom>
            <a:avLst/>
            <a:gdLst/>
            <a:ahLst/>
            <a:cxnLst/>
            <a:rect r="r" b="b" t="t" l="l"/>
            <a:pathLst>
              <a:path h="6906869" w="18288000">
                <a:moveTo>
                  <a:pt x="18288000" y="0"/>
                </a:moveTo>
                <a:lnTo>
                  <a:pt x="0" y="0"/>
                </a:lnTo>
                <a:lnTo>
                  <a:pt x="0" y="6906869"/>
                </a:lnTo>
                <a:lnTo>
                  <a:pt x="18288000" y="690686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12512" y="-6723090"/>
            <a:ext cx="13398375" cy="12377222"/>
          </a:xfrm>
          <a:custGeom>
            <a:avLst/>
            <a:gdLst/>
            <a:ahLst/>
            <a:cxnLst/>
            <a:rect r="r" b="b" t="t" l="l"/>
            <a:pathLst>
              <a:path h="12377222" w="13398375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9" r="-21183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87411" y="534271"/>
            <a:ext cx="7726011" cy="9752729"/>
          </a:xfrm>
          <a:custGeom>
            <a:avLst/>
            <a:gdLst/>
            <a:ahLst/>
            <a:cxnLst/>
            <a:rect r="r" b="b" t="t" l="l"/>
            <a:pathLst>
              <a:path h="9752729" w="7726011">
                <a:moveTo>
                  <a:pt x="0" y="0"/>
                </a:moveTo>
                <a:lnTo>
                  <a:pt x="7726011" y="0"/>
                </a:lnTo>
                <a:lnTo>
                  <a:pt x="7726011" y="9752729"/>
                </a:lnTo>
                <a:lnTo>
                  <a:pt x="0" y="9752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2503" y="7917454"/>
            <a:ext cx="4124668" cy="929741"/>
          </a:xfrm>
          <a:custGeom>
            <a:avLst/>
            <a:gdLst/>
            <a:ahLst/>
            <a:cxnLst/>
            <a:rect r="r" b="b" t="t" l="l"/>
            <a:pathLst>
              <a:path h="929741" w="4124668">
                <a:moveTo>
                  <a:pt x="0" y="0"/>
                </a:moveTo>
                <a:lnTo>
                  <a:pt x="4124668" y="0"/>
                </a:lnTo>
                <a:lnTo>
                  <a:pt x="4124668" y="929741"/>
                </a:lnTo>
                <a:lnTo>
                  <a:pt x="0" y="9297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2503" y="8905193"/>
            <a:ext cx="4498032" cy="107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065">
                <a:solidFill>
                  <a:srgbClr val="1F2B5B"/>
                </a:solidFill>
                <a:latin typeface="Roboto"/>
                <a:ea typeface="Roboto"/>
                <a:cs typeface="Roboto"/>
                <a:sym typeface="Roboto"/>
              </a:rPr>
              <a:t>Powiatowa Stacja </a:t>
            </a:r>
          </a:p>
          <a:p>
            <a:pPr algn="ctr">
              <a:lnSpc>
                <a:spcPts val="2891"/>
              </a:lnSpc>
            </a:pPr>
            <a:r>
              <a:rPr lang="en-US" sz="2065">
                <a:solidFill>
                  <a:srgbClr val="1F2B5B"/>
                </a:solidFill>
                <a:latin typeface="Roboto"/>
                <a:ea typeface="Roboto"/>
                <a:cs typeface="Roboto"/>
                <a:sym typeface="Roboto"/>
              </a:rPr>
              <a:t>Sanitarno-Epidemiologiczna </a:t>
            </a:r>
          </a:p>
          <a:p>
            <a:pPr algn="ctr">
              <a:lnSpc>
                <a:spcPts val="2891"/>
              </a:lnSpc>
            </a:pPr>
            <a:r>
              <a:rPr lang="en-US" sz="2065">
                <a:solidFill>
                  <a:srgbClr val="1F2B5B"/>
                </a:solidFill>
                <a:latin typeface="Roboto"/>
                <a:ea typeface="Roboto"/>
                <a:cs typeface="Roboto"/>
                <a:sym typeface="Roboto"/>
              </a:rPr>
              <a:t>w Międzyrzeczu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8573" y="1028700"/>
            <a:ext cx="9094391" cy="263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9"/>
              </a:lnSpc>
            </a:pPr>
            <a:r>
              <a:rPr lang="en-US" sz="8999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CHOROBY </a:t>
            </a:r>
          </a:p>
          <a:p>
            <a:pPr algn="just">
              <a:lnSpc>
                <a:spcPts val="9989"/>
              </a:lnSpc>
            </a:pPr>
            <a:r>
              <a:rPr lang="en-US" sz="8999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BRUDNYCH RĄK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4912" y="1820295"/>
            <a:ext cx="2825807" cy="28258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374168" y="1829469"/>
            <a:ext cx="2825807" cy="282580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48276" y="1829469"/>
            <a:ext cx="2825807" cy="282580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8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667815" y="4803647"/>
            <a:ext cx="859218" cy="1693041"/>
          </a:xfrm>
          <a:custGeom>
            <a:avLst/>
            <a:gdLst/>
            <a:ahLst/>
            <a:cxnLst/>
            <a:rect r="r" b="b" t="t" l="l"/>
            <a:pathLst>
              <a:path h="1693041" w="859218">
                <a:moveTo>
                  <a:pt x="0" y="0"/>
                </a:moveTo>
                <a:lnTo>
                  <a:pt x="859218" y="0"/>
                </a:lnTo>
                <a:lnTo>
                  <a:pt x="859218" y="1693040"/>
                </a:lnTo>
                <a:lnTo>
                  <a:pt x="0" y="169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047109" y="2395852"/>
            <a:ext cx="1628141" cy="1693041"/>
          </a:xfrm>
          <a:custGeom>
            <a:avLst/>
            <a:gdLst/>
            <a:ahLst/>
            <a:cxnLst/>
            <a:rect r="r" b="b" t="t" l="l"/>
            <a:pathLst>
              <a:path h="1693041" w="1628141">
                <a:moveTo>
                  <a:pt x="0" y="0"/>
                </a:moveTo>
                <a:lnTo>
                  <a:pt x="1628141" y="0"/>
                </a:lnTo>
                <a:lnTo>
                  <a:pt x="1628141" y="1693040"/>
                </a:lnTo>
                <a:lnTo>
                  <a:pt x="0" y="169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34433" y="2199382"/>
            <a:ext cx="1305277" cy="2049285"/>
          </a:xfrm>
          <a:custGeom>
            <a:avLst/>
            <a:gdLst/>
            <a:ahLst/>
            <a:cxnLst/>
            <a:rect r="r" b="b" t="t" l="l"/>
            <a:pathLst>
              <a:path h="2049285" w="1305277">
                <a:moveTo>
                  <a:pt x="0" y="0"/>
                </a:moveTo>
                <a:lnTo>
                  <a:pt x="1305277" y="0"/>
                </a:lnTo>
                <a:lnTo>
                  <a:pt x="1305277" y="2049285"/>
                </a:lnTo>
                <a:lnTo>
                  <a:pt x="0" y="204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11676" y="2191267"/>
            <a:ext cx="1715357" cy="2057400"/>
          </a:xfrm>
          <a:custGeom>
            <a:avLst/>
            <a:gdLst/>
            <a:ahLst/>
            <a:cxnLst/>
            <a:rect r="r" b="b" t="t" l="l"/>
            <a:pathLst>
              <a:path h="2057400" w="1715357">
                <a:moveTo>
                  <a:pt x="0" y="0"/>
                </a:moveTo>
                <a:lnTo>
                  <a:pt x="1715357" y="0"/>
                </a:lnTo>
                <a:lnTo>
                  <a:pt x="171535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59177" y="52829"/>
            <a:ext cx="14916747" cy="1286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36"/>
              </a:lnSpc>
              <a:spcBef>
                <a:spcPct val="0"/>
              </a:spcBef>
            </a:pPr>
            <a:r>
              <a:rPr lang="en-US" b="true" sz="7097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PROFILAKTYKA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8019" y="4736972"/>
            <a:ext cx="4874476" cy="718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5066D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400" b="true">
                <a:solidFill>
                  <a:srgbClr val="0506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przestrzeganie </a:t>
            </a:r>
          </a:p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0506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zasad higieny</a:t>
            </a:r>
            <a:r>
              <a:rPr lang="en-US" sz="3400">
                <a:solidFill>
                  <a:srgbClr val="05066D"/>
                </a:solidFill>
                <a:latin typeface="Open Sans"/>
                <a:ea typeface="Open Sans"/>
                <a:cs typeface="Open Sans"/>
                <a:sym typeface="Open Sans"/>
              </a:rPr>
              <a:t> (zwłaszcza częste mycie rąk), dbanie o </a:t>
            </a:r>
            <a:r>
              <a:rPr lang="en-US" sz="3400" b="true">
                <a:solidFill>
                  <a:srgbClr val="0506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właściwe warunki sanitarne</a:t>
            </a:r>
            <a:r>
              <a:rPr lang="en-US" sz="3400">
                <a:solidFill>
                  <a:srgbClr val="05066D"/>
                </a:solidFill>
                <a:latin typeface="Open Sans"/>
                <a:ea typeface="Open Sans"/>
                <a:cs typeface="Open Sans"/>
                <a:sym typeface="Open Sans"/>
              </a:rPr>
              <a:t>, przede wszystkim podczas przygotowywania posiłków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5066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760"/>
              </a:lnSpc>
            </a:pPr>
          </a:p>
          <a:p>
            <a:pPr algn="ctr">
              <a:lnSpc>
                <a:spcPts val="476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6497894" y="5083900"/>
            <a:ext cx="250726" cy="646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true">
                <a:solidFill>
                  <a:srgbClr val="0506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497894" y="4821347"/>
            <a:ext cx="4500112" cy="5465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8"/>
              </a:lnSpc>
              <a:spcBef>
                <a:spcPct val="0"/>
              </a:spcBef>
            </a:pPr>
            <a:r>
              <a:rPr lang="en-US" sz="34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korzystanie </a:t>
            </a:r>
          </a:p>
          <a:p>
            <a:pPr algn="ctr">
              <a:lnSpc>
                <a:spcPts val="4818"/>
              </a:lnSpc>
              <a:spcBef>
                <a:spcPct val="0"/>
              </a:spcBef>
            </a:pPr>
            <a:r>
              <a:rPr lang="en-US" sz="34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z </a:t>
            </a:r>
            <a:r>
              <a:rPr lang="en-US" b="true" sz="34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bezpiecznych źródeł wody</a:t>
            </a:r>
            <a:r>
              <a:rPr lang="en-US" sz="34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 – picie wyłącznie butelkowanej </a:t>
            </a:r>
          </a:p>
          <a:p>
            <a:pPr algn="ctr">
              <a:lnSpc>
                <a:spcPts val="4818"/>
              </a:lnSpc>
              <a:spcBef>
                <a:spcPct val="0"/>
              </a:spcBef>
            </a:pPr>
            <a:r>
              <a:rPr lang="en-US" sz="34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lub przegotowanej.</a:t>
            </a:r>
          </a:p>
          <a:p>
            <a:pPr algn="ctr">
              <a:lnSpc>
                <a:spcPts val="4818"/>
              </a:lnSpc>
              <a:spcBef>
                <a:spcPct val="0"/>
              </a:spcBef>
            </a:pPr>
            <a:r>
              <a:rPr lang="en-US" sz="34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Dokładne </a:t>
            </a:r>
            <a:r>
              <a:rPr lang="en-US" b="true" sz="34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mycie owoców i warzyw</a:t>
            </a:r>
          </a:p>
          <a:p>
            <a:pPr algn="ctr">
              <a:lnSpc>
                <a:spcPts val="4818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298034" y="4830872"/>
            <a:ext cx="5554179" cy="5287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8"/>
              </a:lnSpc>
              <a:spcBef>
                <a:spcPct val="0"/>
              </a:spcBef>
            </a:pPr>
            <a:r>
              <a:rPr lang="en-US" sz="33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najlepszym </a:t>
            </a:r>
            <a:r>
              <a:rPr lang="en-US" b="true" sz="33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sposobem zapobiegania</a:t>
            </a:r>
            <a:r>
              <a:rPr lang="en-US" sz="33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 zachorowaniu na wirusowe zapalenie wątroby typu A są </a:t>
            </a:r>
            <a:r>
              <a:rPr lang="en-US" b="true" sz="33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szczepienia ochronne</a:t>
            </a:r>
            <a:r>
              <a:rPr lang="en-US" sz="33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b="true" sz="33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Odporność</a:t>
            </a:r>
            <a:r>
              <a:rPr lang="en-US" sz="33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 po szczepieniu jest </a:t>
            </a:r>
            <a:r>
              <a:rPr lang="en-US" b="true" sz="3341">
                <a:solidFill>
                  <a:srgbClr val="0506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długotrwała</a:t>
            </a:r>
            <a:r>
              <a:rPr lang="en-US" sz="3341">
                <a:solidFill>
                  <a:srgbClr val="05066D"/>
                </a:solidFill>
                <a:latin typeface="Montserrat"/>
                <a:ea typeface="Montserrat"/>
                <a:cs typeface="Montserrat"/>
                <a:sym typeface="Montserrat"/>
              </a:rPr>
              <a:t> (ok. 20 lat)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24179" y="4946989"/>
            <a:ext cx="28212405" cy="8874084"/>
          </a:xfrm>
          <a:custGeom>
            <a:avLst/>
            <a:gdLst/>
            <a:ahLst/>
            <a:cxnLst/>
            <a:rect r="r" b="b" t="t" l="l"/>
            <a:pathLst>
              <a:path h="8874084" w="28212405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233181"/>
            <a:ext cx="7599093" cy="8030247"/>
          </a:xfrm>
          <a:custGeom>
            <a:avLst/>
            <a:gdLst/>
            <a:ahLst/>
            <a:cxnLst/>
            <a:rect r="r" b="b" t="t" l="l"/>
            <a:pathLst>
              <a:path h="8030247" w="7599093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16248" y="1629992"/>
            <a:ext cx="6887402" cy="300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17"/>
              </a:lnSpc>
            </a:pPr>
            <a:r>
              <a:rPr lang="en-US" sz="8369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DZIĘKUJEMY </a:t>
            </a:r>
          </a:p>
          <a:p>
            <a:pPr algn="l" marL="0" indent="0" lvl="0">
              <a:lnSpc>
                <a:spcPts val="11717"/>
              </a:lnSpc>
              <a:spcBef>
                <a:spcPct val="0"/>
              </a:spcBef>
            </a:pPr>
            <a:r>
              <a:rPr lang="en-US" b="true" sz="8369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ZA UWAGĘ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34062">
            <a:off x="21644529" y="-5615746"/>
            <a:ext cx="10793046" cy="15539726"/>
          </a:xfrm>
          <a:custGeom>
            <a:avLst/>
            <a:gdLst/>
            <a:ahLst/>
            <a:cxnLst/>
            <a:rect r="r" b="b" t="t" l="l"/>
            <a:pathLst>
              <a:path h="15539726" w="1079304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4074" y="719589"/>
            <a:ext cx="12708817" cy="1301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168"/>
              </a:lnSpc>
              <a:spcBef>
                <a:spcPct val="0"/>
              </a:spcBef>
            </a:pPr>
            <a:r>
              <a:rPr lang="en-US" b="true" sz="7263">
                <a:solidFill>
                  <a:srgbClr val="1F2B5B"/>
                </a:solidFill>
                <a:latin typeface="Poppins Bold"/>
                <a:ea typeface="Poppins Bold"/>
                <a:cs typeface="Poppins Bold"/>
                <a:sym typeface="Poppins Bold"/>
              </a:rPr>
              <a:t>HIGIENA RĄK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205516" y="-2647963"/>
            <a:ext cx="16218559" cy="6663125"/>
          </a:xfrm>
          <a:custGeom>
            <a:avLst/>
            <a:gdLst/>
            <a:ahLst/>
            <a:cxnLst/>
            <a:rect r="r" b="b" t="t" l="l"/>
            <a:pathLst>
              <a:path h="6663125" w="16218559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60740" y="1734346"/>
            <a:ext cx="5498560" cy="12602029"/>
          </a:xfrm>
          <a:custGeom>
            <a:avLst/>
            <a:gdLst/>
            <a:ahLst/>
            <a:cxnLst/>
            <a:rect r="r" b="b" t="t" l="l"/>
            <a:pathLst>
              <a:path h="12602029" w="5498560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4305" y="2994529"/>
            <a:ext cx="10764485" cy="6149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48"/>
              </a:lnSpc>
            </a:pPr>
            <a:r>
              <a:rPr lang="en-US" sz="38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Higiena rąk</a:t>
            </a: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jest jednym z kluczowych elementów </a:t>
            </a:r>
            <a:r>
              <a:rPr lang="en-US" sz="38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profilaktyki zakażeń</a:t>
            </a: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algn="l">
              <a:lnSpc>
                <a:spcPts val="5448"/>
              </a:lnSpc>
            </a:pP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zarówno w środowisku medycznym, </a:t>
            </a:r>
          </a:p>
          <a:p>
            <a:pPr algn="l">
              <a:lnSpc>
                <a:spcPts val="5448"/>
              </a:lnSpc>
            </a:pP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jak i codziennym życiu każdego z nas.</a:t>
            </a:r>
          </a:p>
          <a:p>
            <a:pPr algn="l">
              <a:lnSpc>
                <a:spcPts val="5448"/>
              </a:lnSpc>
            </a:pPr>
          </a:p>
          <a:p>
            <a:pPr algn="l">
              <a:lnSpc>
                <a:spcPts val="5448"/>
              </a:lnSpc>
            </a:pP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Dokładnym i częstym </a:t>
            </a:r>
            <a:r>
              <a:rPr lang="en-US" sz="38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myciem rąk,</a:t>
            </a: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zapewniamy sobie najlepszą możliwą </a:t>
            </a:r>
            <a:r>
              <a:rPr lang="en-US" sz="38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ochronę</a:t>
            </a: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przed wieloma uciążliwymi     </a:t>
            </a:r>
          </a:p>
          <a:p>
            <a:pPr algn="l">
              <a:lnSpc>
                <a:spcPts val="5448"/>
              </a:lnSpc>
              <a:spcBef>
                <a:spcPct val="0"/>
              </a:spcBef>
            </a:pPr>
            <a:r>
              <a:rPr lang="en-US" sz="38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 groźnymi</a:t>
            </a:r>
            <a:r>
              <a:rPr lang="en-US" b="true" sz="3891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chorobami.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7678" y="2615746"/>
            <a:ext cx="10653949" cy="7261044"/>
            <a:chOff x="0" y="0"/>
            <a:chExt cx="1471247" cy="10027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71247" cy="1002707"/>
            </a:xfrm>
            <a:custGeom>
              <a:avLst/>
              <a:gdLst/>
              <a:ahLst/>
              <a:cxnLst/>
              <a:rect r="r" b="b" t="t" l="l"/>
              <a:pathLst>
                <a:path h="1002707" w="1471247">
                  <a:moveTo>
                    <a:pt x="12353" y="0"/>
                  </a:moveTo>
                  <a:lnTo>
                    <a:pt x="1458893" y="0"/>
                  </a:lnTo>
                  <a:cubicBezTo>
                    <a:pt x="1462170" y="0"/>
                    <a:pt x="1465312" y="1302"/>
                    <a:pt x="1467629" y="3618"/>
                  </a:cubicBezTo>
                  <a:cubicBezTo>
                    <a:pt x="1469945" y="5935"/>
                    <a:pt x="1471247" y="9077"/>
                    <a:pt x="1471247" y="12353"/>
                  </a:cubicBezTo>
                  <a:lnTo>
                    <a:pt x="1471247" y="990353"/>
                  </a:lnTo>
                  <a:cubicBezTo>
                    <a:pt x="1471247" y="997176"/>
                    <a:pt x="1465716" y="1002707"/>
                    <a:pt x="1458893" y="1002707"/>
                  </a:cubicBezTo>
                  <a:lnTo>
                    <a:pt x="12353" y="1002707"/>
                  </a:lnTo>
                  <a:cubicBezTo>
                    <a:pt x="5531" y="1002707"/>
                    <a:pt x="0" y="997176"/>
                    <a:pt x="0" y="990353"/>
                  </a:cubicBezTo>
                  <a:lnTo>
                    <a:pt x="0" y="12353"/>
                  </a:lnTo>
                  <a:cubicBezTo>
                    <a:pt x="0" y="5531"/>
                    <a:pt x="5531" y="0"/>
                    <a:pt x="12353" y="0"/>
                  </a:cubicBezTo>
                  <a:close/>
                </a:path>
              </a:pathLst>
            </a:custGeom>
            <a:solidFill>
              <a:srgbClr val="E4EEFF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471247" cy="1059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8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true" rot="1704061">
            <a:off x="13824431" y="5385399"/>
            <a:ext cx="4991149" cy="7541571"/>
          </a:xfrm>
          <a:custGeom>
            <a:avLst/>
            <a:gdLst/>
            <a:ahLst/>
            <a:cxnLst/>
            <a:rect r="r" b="b" t="t" l="l"/>
            <a:pathLst>
              <a:path h="7541571" w="4991149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51628" y="689056"/>
            <a:ext cx="6379374" cy="5047680"/>
          </a:xfrm>
          <a:custGeom>
            <a:avLst/>
            <a:gdLst/>
            <a:ahLst/>
            <a:cxnLst/>
            <a:rect r="r" b="b" t="t" l="l"/>
            <a:pathLst>
              <a:path h="5047680" w="6379374">
                <a:moveTo>
                  <a:pt x="0" y="0"/>
                </a:moveTo>
                <a:lnTo>
                  <a:pt x="6379374" y="0"/>
                </a:lnTo>
                <a:lnTo>
                  <a:pt x="6379374" y="5047680"/>
                </a:lnTo>
                <a:lnTo>
                  <a:pt x="0" y="5047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97678" y="438690"/>
            <a:ext cx="9738141" cy="2774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6303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 HIGIENA RĄK JEST WAŻNA?</a:t>
            </a:r>
          </a:p>
          <a:p>
            <a:pPr algn="ctr" marL="0" indent="0" lvl="0">
              <a:lnSpc>
                <a:spcPts val="6848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97678" y="2825817"/>
            <a:ext cx="10404866" cy="755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7"/>
              </a:lnSpc>
            </a:pP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Ludzkie</a:t>
            </a:r>
            <a:r>
              <a:rPr lang="en-US" sz="352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ręce </a:t>
            </a: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odgrywają istotną rolę </a:t>
            </a:r>
          </a:p>
          <a:p>
            <a:pPr algn="l">
              <a:lnSpc>
                <a:spcPts val="5117"/>
              </a:lnSpc>
            </a:pP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352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przenoszeniu mikroorganizmów</a:t>
            </a: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między rejonami naszego ciała, a także różnymi powierzchniami oraz osobami znajdującymi się w naszym otoczeniu. </a:t>
            </a:r>
            <a:r>
              <a:rPr lang="en-US" sz="352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Ręce</a:t>
            </a: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stanowią więc doskonały</a:t>
            </a:r>
            <a:r>
              <a:rPr lang="en-US" sz="352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nośnik</a:t>
            </a: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dla wielu </a:t>
            </a:r>
            <a:r>
              <a:rPr lang="en-US" sz="352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patogenów</a:t>
            </a: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algn="l">
              <a:lnSpc>
                <a:spcPts val="5117"/>
              </a:lnSpc>
            </a:pPr>
            <a:r>
              <a:rPr lang="en-US" sz="352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 tym: chorobotwórczych bakterii (np. Staphylococcus aureus), wirusa grypy, bakterii                         i wirusów powodujących zatrucia pokarmowe, grzybów, pasożytów oraz groźnych lekoopornych bakterii.</a:t>
            </a:r>
          </a:p>
          <a:p>
            <a:pPr algn="ctr">
              <a:lnSpc>
                <a:spcPts val="3522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69584" y="1895689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50"/>
                </a:lnTo>
                <a:lnTo>
                  <a:pt x="0" y="7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31542" y="465348"/>
            <a:ext cx="11024916" cy="1050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27"/>
              </a:lnSpc>
              <a:spcBef>
                <a:spcPct val="0"/>
              </a:spcBef>
            </a:pPr>
            <a:r>
              <a:rPr lang="en-US" b="true" sz="6416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CHOROBY BRUDNYCH RĄK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1592" y="3642057"/>
            <a:ext cx="5174376" cy="4159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Choroby brudnych rąk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to z reguły takie, które przenosimy drogą </a:t>
            </a: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pokarmową 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na skutek braku dostatecznej </a:t>
            </a: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higieny.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99740" y="1743289"/>
            <a:ext cx="8888260" cy="9027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5"/>
              </a:lnSpc>
            </a:pP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wirusowe zapalenie wątroby typu A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(żółtaczka pokarmowa),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zakażenia rotawirusowe,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zakażenia norowirusowe,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salmonelloza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shigelloza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(czerwonka),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biegunki podróżnych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zapalenia jamy ustnej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(afty, pleśniawki, opryszczki),</a:t>
            </a:r>
          </a:p>
          <a:p>
            <a:pPr algn="l">
              <a:lnSpc>
                <a:spcPts val="5495"/>
              </a:lnSpc>
            </a:pP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sz="3500" b="true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horoby pasożytnicze i odzwierzęce</a:t>
            </a:r>
            <a:r>
              <a:rPr lang="en-US" sz="3500">
                <a:solidFill>
                  <a:srgbClr val="05066D"/>
                </a:solidFill>
                <a:latin typeface="Poppins"/>
                <a:ea typeface="Poppins"/>
                <a:cs typeface="Poppins"/>
                <a:sym typeface="Poppins"/>
              </a:rPr>
              <a:t> (glistnica, owsica, toxocaroza, toxoplazmoza, bąblowica, świerzb).</a:t>
            </a:r>
          </a:p>
          <a:p>
            <a:pPr algn="l">
              <a:lnSpc>
                <a:spcPts val="5495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669584" y="3042639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49"/>
                </a:lnTo>
                <a:lnTo>
                  <a:pt x="0" y="765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69584" y="4377550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50"/>
                </a:lnTo>
                <a:lnTo>
                  <a:pt x="0" y="7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69584" y="5143500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50"/>
                </a:lnTo>
                <a:lnTo>
                  <a:pt x="0" y="7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69584" y="5909450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49"/>
                </a:lnTo>
                <a:lnTo>
                  <a:pt x="0" y="765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669584" y="6675399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50"/>
                </a:lnTo>
                <a:lnTo>
                  <a:pt x="0" y="7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669584" y="8012849"/>
            <a:ext cx="1566068" cy="765950"/>
          </a:xfrm>
          <a:custGeom>
            <a:avLst/>
            <a:gdLst/>
            <a:ahLst/>
            <a:cxnLst/>
            <a:rect r="r" b="b" t="t" l="l"/>
            <a:pathLst>
              <a:path h="765950" w="1566068">
                <a:moveTo>
                  <a:pt x="0" y="0"/>
                </a:moveTo>
                <a:lnTo>
                  <a:pt x="1566068" y="0"/>
                </a:lnTo>
                <a:lnTo>
                  <a:pt x="1566068" y="765949"/>
                </a:lnTo>
                <a:lnTo>
                  <a:pt x="0" y="765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98206" y="792011"/>
            <a:ext cx="6290739" cy="8702978"/>
          </a:xfrm>
          <a:custGeom>
            <a:avLst/>
            <a:gdLst/>
            <a:ahLst/>
            <a:cxnLst/>
            <a:rect r="r" b="b" t="t" l="l"/>
            <a:pathLst>
              <a:path h="8702978" w="6290739">
                <a:moveTo>
                  <a:pt x="0" y="0"/>
                </a:moveTo>
                <a:lnTo>
                  <a:pt x="6290739" y="0"/>
                </a:lnTo>
                <a:lnTo>
                  <a:pt x="6290739" y="8702978"/>
                </a:lnTo>
                <a:lnTo>
                  <a:pt x="0" y="8702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33637" y="2131002"/>
            <a:ext cx="12861341" cy="403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1"/>
              </a:lnSpc>
            </a:pPr>
            <a:r>
              <a:rPr lang="en-US" sz="33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To choroba wywołana przez </a:t>
            </a: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wirus zapalenia wątroby </a:t>
            </a:r>
          </a:p>
          <a:p>
            <a:pPr algn="l">
              <a:lnSpc>
                <a:spcPts val="3981"/>
              </a:lnSpc>
            </a:pP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typu A (HAV)</a:t>
            </a:r>
            <a:r>
              <a:rPr lang="en-US" sz="33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, który powoduje </a:t>
            </a: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zmiany zapalne </a:t>
            </a:r>
          </a:p>
          <a:p>
            <a:pPr algn="l">
              <a:lnSpc>
                <a:spcPts val="3981"/>
              </a:lnSpc>
            </a:pP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 martwicze w wątrobie.</a:t>
            </a:r>
          </a:p>
          <a:p>
            <a:pPr algn="l">
              <a:lnSpc>
                <a:spcPts val="3981"/>
              </a:lnSpc>
            </a:pPr>
            <a:r>
              <a:rPr lang="en-US" sz="33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WZW A nazywane jest także </a:t>
            </a: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żółtaczką pokarmową </a:t>
            </a:r>
            <a:r>
              <a:rPr lang="en-US" sz="33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lub </a:t>
            </a:r>
            <a:r>
              <a:rPr lang="en-US" sz="33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chorobą brudnych rąk. </a:t>
            </a:r>
          </a:p>
          <a:p>
            <a:pPr algn="l">
              <a:lnSpc>
                <a:spcPts val="3981"/>
              </a:lnSpc>
            </a:pPr>
            <a:r>
              <a:rPr lang="en-US" sz="33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Obszar występowania tego wirusa to głównie kraje o niskim standardzie sanitarnym.</a:t>
            </a:r>
          </a:p>
          <a:p>
            <a:pPr algn="l">
              <a:lnSpc>
                <a:spcPts val="398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718774" y="2382754"/>
            <a:ext cx="2234326" cy="1105992"/>
          </a:xfrm>
          <a:custGeom>
            <a:avLst/>
            <a:gdLst/>
            <a:ahLst/>
            <a:cxnLst/>
            <a:rect r="r" b="b" t="t" l="l"/>
            <a:pathLst>
              <a:path h="1105992" w="2234326">
                <a:moveTo>
                  <a:pt x="0" y="0"/>
                </a:moveTo>
                <a:lnTo>
                  <a:pt x="2234327" y="0"/>
                </a:lnTo>
                <a:lnTo>
                  <a:pt x="2234327" y="1105991"/>
                </a:lnTo>
                <a:lnTo>
                  <a:pt x="0" y="1105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33637" y="324217"/>
            <a:ext cx="9036227" cy="1218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90"/>
              </a:lnSpc>
              <a:spcBef>
                <a:spcPct val="0"/>
              </a:spcBef>
            </a:pPr>
            <a:r>
              <a:rPr lang="en-US" b="true" sz="6778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CZYM JEST WZW A?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33637" y="6173851"/>
            <a:ext cx="14194551" cy="4370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Wirus zapalenia wątroby typu A (HAV) zidentyfikowany </a:t>
            </a:r>
          </a:p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 1973 r.</a:t>
            </a:r>
          </a:p>
          <a:p>
            <a:pPr algn="l">
              <a:lnSpc>
                <a:spcPts val="3893"/>
              </a:lnSpc>
            </a:pP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Jest oporny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na wiele czynników zewnętrznych, np. na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eter, kwasy, chloroform.</a:t>
            </a:r>
          </a:p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HAV 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ulega zniszczeniu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pod wpływem 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gotowania (przez 5 min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), 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autoklawowania, promieniowania UV oraz formaliny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Jedynym 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rezerwuarem HAV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w przyrodzie </a:t>
            </a:r>
            <a:r>
              <a:rPr lang="en-US" sz="3299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jest człowiek</a:t>
            </a: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Wirus jest wydalany z kałem, a także ze śliną.</a:t>
            </a:r>
          </a:p>
          <a:p>
            <a:pPr algn="l">
              <a:lnSpc>
                <a:spcPts val="3893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718774" y="6408301"/>
            <a:ext cx="2234326" cy="1105992"/>
          </a:xfrm>
          <a:custGeom>
            <a:avLst/>
            <a:gdLst/>
            <a:ahLst/>
            <a:cxnLst/>
            <a:rect r="r" b="b" t="t" l="l"/>
            <a:pathLst>
              <a:path h="1105992" w="2234326">
                <a:moveTo>
                  <a:pt x="0" y="0"/>
                </a:moveTo>
                <a:lnTo>
                  <a:pt x="2234327" y="0"/>
                </a:lnTo>
                <a:lnTo>
                  <a:pt x="2234327" y="1105992"/>
                </a:lnTo>
                <a:lnTo>
                  <a:pt x="0" y="1105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11495" y="2475291"/>
            <a:ext cx="5570661" cy="6308754"/>
          </a:xfrm>
          <a:custGeom>
            <a:avLst/>
            <a:gdLst/>
            <a:ahLst/>
            <a:cxnLst/>
            <a:rect r="r" b="b" t="t" l="l"/>
            <a:pathLst>
              <a:path h="6308754" w="5570661">
                <a:moveTo>
                  <a:pt x="0" y="0"/>
                </a:moveTo>
                <a:lnTo>
                  <a:pt x="5570662" y="0"/>
                </a:lnTo>
                <a:lnTo>
                  <a:pt x="5570662" y="6308754"/>
                </a:lnTo>
                <a:lnTo>
                  <a:pt x="0" y="6308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77011" y="324114"/>
            <a:ext cx="11235803" cy="1218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79"/>
              </a:lnSpc>
              <a:spcBef>
                <a:spcPct val="0"/>
              </a:spcBef>
            </a:pPr>
            <a:r>
              <a:rPr lang="en-US" b="true" sz="677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DROGI ZAKAŻENIA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77011" y="1739784"/>
            <a:ext cx="12901736" cy="3403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3"/>
              </a:lnSpc>
              <a:spcBef>
                <a:spcPct val="0"/>
              </a:spcBef>
            </a:pPr>
            <a:r>
              <a:rPr lang="en-US" b="true" sz="32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Najczęściej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(aż w 90% przypadków), do zakażenia wirusowym zapaleniem wątroby dochodzi </a:t>
            </a:r>
            <a:r>
              <a:rPr lang="en-US" b="true" sz="32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drogą pokarmową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 marL="700692" indent="-350346" lvl="1">
              <a:lnSpc>
                <a:spcPts val="4543"/>
              </a:lnSpc>
              <a:spcBef>
                <a:spcPct val="0"/>
              </a:spcBef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podczas picia </a:t>
            </a:r>
            <a:r>
              <a:rPr lang="en-US" b="true" sz="32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wody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, która została </a:t>
            </a:r>
            <a:r>
              <a:rPr lang="en-US" b="true" sz="32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skażona 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przez osobę zarażoną wirusem HAV,</a:t>
            </a:r>
          </a:p>
          <a:p>
            <a:pPr algn="l" marL="700692" indent="-350346" lvl="1">
              <a:lnSpc>
                <a:spcPts val="4543"/>
              </a:lnSpc>
              <a:spcBef>
                <a:spcPct val="0"/>
              </a:spcBef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podczas spożywania </a:t>
            </a:r>
            <a:r>
              <a:rPr lang="en-US" b="true" sz="32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skażonej żywnośc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i.</a:t>
            </a:r>
          </a:p>
          <a:p>
            <a:pPr algn="l">
              <a:lnSpc>
                <a:spcPts val="4543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948747" y="5086350"/>
            <a:ext cx="12958264" cy="568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3"/>
              </a:lnSpc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Innymi, rzadziej występującymi możliwościami, zakażenia są: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bezpośredni kontakt z osobą zarażoną,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kąpiel w wodzie skażonej wirusem HAV,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przetaczanie osocza,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kontakty seksualne (najczęściej w przypadku homoseksualnych mężczyzn),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wykonywanie tatuaży czy akupunktury,</a:t>
            </a:r>
          </a:p>
          <a:p>
            <a:pPr algn="l" marL="700692" indent="-350346" lvl="1">
              <a:lnSpc>
                <a:spcPts val="4543"/>
              </a:lnSpc>
              <a:buFont typeface="Arial"/>
              <a:buChar char="•"/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stosowanie dożylnych środków odurzających </a:t>
            </a:r>
          </a:p>
          <a:p>
            <a:pPr algn="l">
              <a:lnSpc>
                <a:spcPts val="4543"/>
              </a:lnSpc>
            </a:pP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32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niesterylnymi igłami.</a:t>
            </a:r>
          </a:p>
          <a:p>
            <a:pPr algn="l">
              <a:lnSpc>
                <a:spcPts val="4543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97858" y="3086100"/>
            <a:ext cx="5188226" cy="7200900"/>
          </a:xfrm>
          <a:custGeom>
            <a:avLst/>
            <a:gdLst/>
            <a:ahLst/>
            <a:cxnLst/>
            <a:rect r="r" b="b" t="t" l="l"/>
            <a:pathLst>
              <a:path h="7200900" w="5188226">
                <a:moveTo>
                  <a:pt x="0" y="0"/>
                </a:moveTo>
                <a:lnTo>
                  <a:pt x="5188226" y="0"/>
                </a:lnTo>
                <a:lnTo>
                  <a:pt x="51882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2847" y="293982"/>
            <a:ext cx="5176985" cy="9650643"/>
          </a:xfrm>
          <a:custGeom>
            <a:avLst/>
            <a:gdLst/>
            <a:ahLst/>
            <a:cxnLst/>
            <a:rect r="r" b="b" t="t" l="l"/>
            <a:pathLst>
              <a:path h="9650643" w="5176985">
                <a:moveTo>
                  <a:pt x="0" y="0"/>
                </a:moveTo>
                <a:lnTo>
                  <a:pt x="5176985" y="0"/>
                </a:lnTo>
                <a:lnTo>
                  <a:pt x="5176985" y="9650643"/>
                </a:lnTo>
                <a:lnTo>
                  <a:pt x="0" y="96506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035" t="0" r="-124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82951" y="1256586"/>
            <a:ext cx="9552059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Okres </a:t>
            </a:r>
            <a:r>
              <a:rPr lang="en-US" sz="3000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wylęgania</a:t>
            </a: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się wirusowego zapalenia wątroby typu A wynosi </a:t>
            </a:r>
            <a:r>
              <a:rPr lang="en-US" sz="3000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od 15 do 50 dni</a:t>
            </a: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najczęściej jest to między 28 a 30 dni.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Zakażony może </a:t>
            </a:r>
            <a:r>
              <a:rPr lang="en-US" sz="3000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zakazić</a:t>
            </a: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innych na</a:t>
            </a:r>
            <a:r>
              <a:rPr lang="en-US" sz="3000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14-21 dni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przed wystąpieniem objawów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 do 7 dni po ich wystąpieniu.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82951" y="5723096"/>
            <a:ext cx="9943974" cy="469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8"/>
              </a:lnSpc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Głównymi </a:t>
            </a:r>
            <a:r>
              <a:rPr lang="en-US" sz="29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objawami</a:t>
            </a: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choroby jest </a:t>
            </a:r>
            <a:r>
              <a:rPr lang="en-US" sz="29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zmęczenie, </a:t>
            </a:r>
          </a:p>
          <a:p>
            <a:pPr algn="l">
              <a:lnSpc>
                <a:spcPts val="4188"/>
              </a:lnSpc>
            </a:pPr>
            <a:r>
              <a:rPr lang="en-US" sz="2991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nudności, wymioty, ból brzucha, świąd skóry</a:t>
            </a: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4188"/>
              </a:lnSpc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Inne objawy WZW typu A to:</a:t>
            </a:r>
          </a:p>
          <a:p>
            <a:pPr algn="l" marL="645954" indent="-322977" lvl="1">
              <a:lnSpc>
                <a:spcPts val="4188"/>
              </a:lnSpc>
              <a:buFont typeface="Arial"/>
              <a:buChar char="•"/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brak apetytu, biegunka,</a:t>
            </a:r>
          </a:p>
          <a:p>
            <a:pPr algn="l" marL="645954" indent="-322977" lvl="1">
              <a:lnSpc>
                <a:spcPts val="4188"/>
              </a:lnSpc>
              <a:buFont typeface="Arial"/>
              <a:buChar char="•"/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gorączka, osłabienie,</a:t>
            </a:r>
          </a:p>
          <a:p>
            <a:pPr algn="l" marL="645954" indent="-322977" lvl="1">
              <a:lnSpc>
                <a:spcPts val="4188"/>
              </a:lnSpc>
              <a:buFont typeface="Arial"/>
              <a:buChar char="•"/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bóle gardła, bóle stawów,</a:t>
            </a:r>
          </a:p>
          <a:p>
            <a:pPr algn="l" marL="645954" indent="-322977" lvl="1">
              <a:lnSpc>
                <a:spcPts val="4188"/>
              </a:lnSpc>
              <a:buFont typeface="Arial"/>
              <a:buChar char="•"/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ciemny mocz, odbarwiony stolec,</a:t>
            </a:r>
          </a:p>
          <a:p>
            <a:pPr algn="l" marL="645954" indent="-322977" lvl="1">
              <a:lnSpc>
                <a:spcPts val="4188"/>
              </a:lnSpc>
              <a:buFont typeface="Arial"/>
              <a:buChar char="•"/>
            </a:pPr>
            <a:r>
              <a:rPr lang="en-US" sz="299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żółtaczka.</a:t>
            </a:r>
          </a:p>
          <a:p>
            <a:pPr algn="l">
              <a:lnSpc>
                <a:spcPts val="4188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5382038" y="0"/>
            <a:ext cx="8293266" cy="1210963"/>
            <a:chOff x="0" y="0"/>
            <a:chExt cx="2184235" cy="3189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84235" cy="318937"/>
            </a:xfrm>
            <a:custGeom>
              <a:avLst/>
              <a:gdLst/>
              <a:ahLst/>
              <a:cxnLst/>
              <a:rect r="r" b="b" t="t" l="l"/>
              <a:pathLst>
                <a:path h="318937" w="2184235">
                  <a:moveTo>
                    <a:pt x="33607" y="0"/>
                  </a:moveTo>
                  <a:lnTo>
                    <a:pt x="2150628" y="0"/>
                  </a:lnTo>
                  <a:cubicBezTo>
                    <a:pt x="2169189" y="0"/>
                    <a:pt x="2184235" y="15046"/>
                    <a:pt x="2184235" y="33607"/>
                  </a:cubicBezTo>
                  <a:lnTo>
                    <a:pt x="2184235" y="285330"/>
                  </a:lnTo>
                  <a:cubicBezTo>
                    <a:pt x="2184235" y="303890"/>
                    <a:pt x="2169189" y="318937"/>
                    <a:pt x="2150628" y="318937"/>
                  </a:cubicBezTo>
                  <a:lnTo>
                    <a:pt x="33607" y="318937"/>
                  </a:lnTo>
                  <a:cubicBezTo>
                    <a:pt x="15046" y="318937"/>
                    <a:pt x="0" y="303890"/>
                    <a:pt x="0" y="285330"/>
                  </a:cubicBezTo>
                  <a:lnTo>
                    <a:pt x="0" y="33607"/>
                  </a:lnTo>
                  <a:cubicBezTo>
                    <a:pt x="0" y="15046"/>
                    <a:pt x="15046" y="0"/>
                    <a:pt x="33607" y="0"/>
                  </a:cubicBezTo>
                  <a:close/>
                </a:path>
              </a:pathLst>
            </a:custGeom>
            <a:solidFill>
              <a:srgbClr val="FBFAF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33350"/>
              <a:ext cx="2184235" cy="45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377"/>
                </a:lnSpc>
                <a:spcBef>
                  <a:spcPct val="0"/>
                </a:spcBef>
              </a:pPr>
              <a:r>
                <a:rPr lang="en-US" b="true" sz="4555">
                  <a:solidFill>
                    <a:srgbClr val="0506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Okres wylęgania choroby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382038" y="4540709"/>
            <a:ext cx="8026168" cy="1134763"/>
            <a:chOff x="0" y="0"/>
            <a:chExt cx="2113888" cy="2988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3888" cy="298868"/>
            </a:xfrm>
            <a:custGeom>
              <a:avLst/>
              <a:gdLst/>
              <a:ahLst/>
              <a:cxnLst/>
              <a:rect r="r" b="b" t="t" l="l"/>
              <a:pathLst>
                <a:path h="298868" w="2113888">
                  <a:moveTo>
                    <a:pt x="34725" y="0"/>
                  </a:moveTo>
                  <a:lnTo>
                    <a:pt x="2079163" y="0"/>
                  </a:lnTo>
                  <a:cubicBezTo>
                    <a:pt x="2088373" y="0"/>
                    <a:pt x="2097205" y="3659"/>
                    <a:pt x="2103717" y="10171"/>
                  </a:cubicBezTo>
                  <a:cubicBezTo>
                    <a:pt x="2110229" y="16683"/>
                    <a:pt x="2113888" y="25515"/>
                    <a:pt x="2113888" y="34725"/>
                  </a:cubicBezTo>
                  <a:lnTo>
                    <a:pt x="2113888" y="264143"/>
                  </a:lnTo>
                  <a:cubicBezTo>
                    <a:pt x="2113888" y="273352"/>
                    <a:pt x="2110229" y="282185"/>
                    <a:pt x="2103717" y="288697"/>
                  </a:cubicBezTo>
                  <a:cubicBezTo>
                    <a:pt x="2097205" y="295209"/>
                    <a:pt x="2088373" y="298868"/>
                    <a:pt x="2079163" y="298868"/>
                  </a:cubicBezTo>
                  <a:lnTo>
                    <a:pt x="34725" y="298868"/>
                  </a:lnTo>
                  <a:cubicBezTo>
                    <a:pt x="25515" y="298868"/>
                    <a:pt x="16683" y="295209"/>
                    <a:pt x="10171" y="288697"/>
                  </a:cubicBezTo>
                  <a:cubicBezTo>
                    <a:pt x="3659" y="282185"/>
                    <a:pt x="0" y="273352"/>
                    <a:pt x="0" y="264143"/>
                  </a:cubicBezTo>
                  <a:lnTo>
                    <a:pt x="0" y="34725"/>
                  </a:lnTo>
                  <a:cubicBezTo>
                    <a:pt x="0" y="25515"/>
                    <a:pt x="3659" y="16683"/>
                    <a:pt x="10171" y="10171"/>
                  </a:cubicBezTo>
                  <a:cubicBezTo>
                    <a:pt x="16683" y="3659"/>
                    <a:pt x="25515" y="0"/>
                    <a:pt x="34725" y="0"/>
                  </a:cubicBezTo>
                  <a:close/>
                </a:path>
              </a:pathLst>
            </a:custGeom>
            <a:solidFill>
              <a:srgbClr val="FBFAF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33350"/>
              <a:ext cx="2113888" cy="43221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0" indent="0" lvl="0">
                <a:lnSpc>
                  <a:spcPts val="6377"/>
                </a:lnSpc>
                <a:spcBef>
                  <a:spcPct val="0"/>
                </a:spcBef>
              </a:pPr>
              <a:r>
                <a:rPr lang="en-US" b="true" sz="4555">
                  <a:solidFill>
                    <a:srgbClr val="0506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Objawy choroby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71466"/>
            <a:ext cx="7326163" cy="732616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1415494"/>
            <a:ext cx="8332699" cy="833269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8846" t="0" r="-18846" b="0"/>
              </a:stretch>
            </a:blipFill>
          </p:spPr>
        </p:sp>
      </p:grp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45291" y="216246"/>
            <a:ext cx="5352917" cy="4447381"/>
          </a:xfrm>
          <a:custGeom>
            <a:avLst/>
            <a:gdLst/>
            <a:ahLst/>
            <a:cxnLst/>
            <a:rect r="r" b="b" t="t" l="l"/>
            <a:pathLst>
              <a:path h="4447381" w="5352917">
                <a:moveTo>
                  <a:pt x="0" y="0"/>
                </a:moveTo>
                <a:lnTo>
                  <a:pt x="5352917" y="0"/>
                </a:lnTo>
                <a:lnTo>
                  <a:pt x="5352917" y="4447382"/>
                </a:lnTo>
                <a:lnTo>
                  <a:pt x="0" y="4447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220" y="236974"/>
            <a:ext cx="8550780" cy="129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58"/>
              </a:lnSpc>
              <a:spcBef>
                <a:spcPct val="0"/>
              </a:spcBef>
            </a:pPr>
            <a:r>
              <a:rPr lang="en-US" b="true" sz="7184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LECZENIE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3220" y="1851458"/>
            <a:ext cx="11247275" cy="2417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3"/>
              </a:lnSpc>
            </a:pPr>
            <a:r>
              <a:rPr lang="en-US" sz="34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Czas trwania</a:t>
            </a:r>
            <a:r>
              <a:rPr lang="en-US" sz="34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WZW typu A jest uzależniony od wieku chorego i może trwać od kilku tygodni </a:t>
            </a:r>
          </a:p>
          <a:p>
            <a:pPr algn="l">
              <a:lnSpc>
                <a:spcPts val="4823"/>
              </a:lnSpc>
              <a:spcBef>
                <a:spcPct val="0"/>
              </a:spcBef>
            </a:pPr>
            <a:r>
              <a:rPr lang="en-US" b="true" sz="3445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6 miesięc</a:t>
            </a:r>
            <a:r>
              <a:rPr lang="en-US" sz="34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y. Zdarza się, że powrót do zdrowia trwa nawet 12 miesięcy.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3220" y="4987478"/>
            <a:ext cx="14870204" cy="485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3"/>
              </a:lnSpc>
            </a:pPr>
            <a:r>
              <a:rPr lang="en-US" sz="34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Przy WZA A prowadzi się leczenie polegające na łagodzeniu objawów choroby. Chorym na WZW A zaleca się ograniczenie aktywności fizycznej</a:t>
            </a:r>
            <a:r>
              <a:rPr lang="en-US" sz="34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w okresie objawów oraz przez miesiąc po ich ustąpieniu. Należy także </a:t>
            </a:r>
            <a:r>
              <a:rPr lang="en-US" sz="3445" b="true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przestrzegać odpowiedniej diety oraz dbać o prawidłowe nawodnienie</a:t>
            </a:r>
            <a:r>
              <a:rPr lang="en-US" sz="34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. Powrót do normalnej diety zazwyczaj jest możliwy w ciągu 6 miesięcy od początku choroby. Przez pół roku zaleca się całkowitą abstynencję alkoholową, </a:t>
            </a:r>
          </a:p>
          <a:p>
            <a:pPr algn="l">
              <a:lnSpc>
                <a:spcPts val="4823"/>
              </a:lnSpc>
              <a:spcBef>
                <a:spcPct val="0"/>
              </a:spcBef>
            </a:pPr>
            <a:r>
              <a:rPr lang="en-US" sz="34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a przez rok znaczne ograniczenie ilości spożywanego alkoholu.  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DAGh7DpBZTM</dc:identifier>
  <dcterms:modified xsi:type="dcterms:W3CDTF">2011-08-01T06:04:30Z</dcterms:modified>
  <cp:revision>1</cp:revision>
  <dc:title>WZW A w pigułce</dc:title>
</cp:coreProperties>
</file>