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notesMasterIdLst>
    <p:notesMasterId r:id="rId15"/>
  </p:notesMasterIdLst>
  <p:handoutMasterIdLst>
    <p:handoutMasterId r:id="rId16"/>
  </p:handoutMasterIdLst>
  <p:sldIdLst>
    <p:sldId id="821" r:id="rId2"/>
    <p:sldId id="835" r:id="rId3"/>
    <p:sldId id="837" r:id="rId4"/>
    <p:sldId id="838" r:id="rId5"/>
    <p:sldId id="840" r:id="rId6"/>
    <p:sldId id="839" r:id="rId7"/>
    <p:sldId id="842" r:id="rId8"/>
    <p:sldId id="844" r:id="rId9"/>
    <p:sldId id="845" r:id="rId10"/>
    <p:sldId id="846" r:id="rId11"/>
    <p:sldId id="847" r:id="rId12"/>
    <p:sldId id="848" r:id="rId13"/>
    <p:sldId id="836" r:id="rId14"/>
  </p:sldIdLst>
  <p:sldSz cx="9144000" cy="6858000" type="screen4x3"/>
  <p:notesSz cx="7010400" cy="92964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713">
          <p15:clr>
            <a:srgbClr val="A4A3A4"/>
          </p15:clr>
        </p15:guide>
        <p15:guide id="2" pos="12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7">
          <p15:clr>
            <a:srgbClr val="A4A3A4"/>
          </p15:clr>
        </p15:guide>
        <p15:guide id="2" pos="22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CC00"/>
    <a:srgbClr val="2F911F"/>
    <a:srgbClr val="009900"/>
    <a:srgbClr val="008000"/>
    <a:srgbClr val="000000"/>
    <a:srgbClr val="00FF00"/>
    <a:srgbClr val="EB4B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tyl pośredni 3 — 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tyl jasny 3 — Ak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50" autoAdjust="0"/>
    <p:restoredTop sz="85993" autoAdjust="0"/>
  </p:normalViewPr>
  <p:slideViewPr>
    <p:cSldViewPr snapToGrid="0" snapToObjects="1">
      <p:cViewPr varScale="1">
        <p:scale>
          <a:sx n="76" d="100"/>
          <a:sy n="76" d="100"/>
        </p:scale>
        <p:origin x="1085" y="62"/>
      </p:cViewPr>
      <p:guideLst>
        <p:guide orient="horz" pos="3713"/>
        <p:guide pos="125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>
        <p:scale>
          <a:sx n="50" d="100"/>
          <a:sy n="50" d="100"/>
        </p:scale>
        <p:origin x="-2538" y="-1014"/>
      </p:cViewPr>
      <p:guideLst>
        <p:guide orient="horz" pos="2927"/>
        <p:guide pos="2209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314284E-C316-4778-9AA5-721FC4066ED2}" type="datetimeFigureOut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E900716-E44D-48F4-84C3-35A130CEBDD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34889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5138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971925" y="0"/>
            <a:ext cx="3036888" cy="465138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2FD6A6F-86EF-4AFA-81EA-5DA83C268151}" type="datetimeFigureOut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43438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3" rIns="91425" bIns="45713" rtlCol="0" anchor="ctr"/>
          <a:lstStyle/>
          <a:p>
            <a:pPr lvl="0"/>
            <a:endParaRPr lang="pl-PL" noProof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00088" y="4416425"/>
            <a:ext cx="5610225" cy="4183063"/>
          </a:xfrm>
          <a:prstGeom prst="rect">
            <a:avLst/>
          </a:prstGeom>
        </p:spPr>
        <p:txBody>
          <a:bodyPr vert="horz" lIns="91425" tIns="45713" rIns="91425" bIns="45713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6888" cy="465138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971925" y="8829675"/>
            <a:ext cx="3036888" cy="465138"/>
          </a:xfrm>
          <a:prstGeom prst="rect">
            <a:avLst/>
          </a:prstGeom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0E7A9EF-650E-4206-A546-7D90D318A43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899974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7CDAB-C3F7-4AC5-A5F8-8DA6B7C7CA46}" type="datetime1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68053-A8EA-4361-87D5-821A17F5187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708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C2EB2-96B2-4249-A04D-708F97A69ED1}" type="datetime1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B353E-F6AA-45CE-94DE-DB79D8AF786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4037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905DA-0761-4699-9A91-6EEBE4074D34}" type="datetime1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5D3C9-7817-4449-90F4-CC995AE4740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9315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C514A-3C8A-43A2-A825-5A4CEB15F081}" type="datetime1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D158D-A079-490F-9007-8ED36921128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5087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6F50D-800C-4F41-ACDD-B9E00BC77140}" type="datetime1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4D3A2-A2E5-4820-8C39-9CFACCC9A94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7070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2F0CD-0671-4AF3-B205-5DDE5CC7F336}" type="datetime1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DF72F-9A81-458F-A2E7-8FA4CDEF944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3987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2296D-EAD9-4F2D-9D07-89F1A0B17BC7}" type="datetime1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A01AA-91F8-4F43-9E28-62D6590B176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598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DA4F0-F907-437B-88D2-36C78967DBD0}" type="datetime1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ECEDF-098C-4126-9580-205988A9C06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8076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C4898-D948-4286-8CAA-4F419327AD0C}" type="datetime1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2BE81-D76E-4085-945B-74BE9BF0319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7499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A2085-BC35-488D-B96F-A9ECEA9DFBD8}" type="datetime1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DCC06-9ADA-4F01-A786-64FB2B602DB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7707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B14F-1147-4DCA-AC8E-30F43AB441E2}" type="datetime1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E4254-AE1C-4E3B-9B7C-37400489AE0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3479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3075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E32F78-91C5-4B0E-9D77-363B51D7558E}" type="datetime1">
              <a:rPr lang="pl-PL"/>
              <a:pPr>
                <a:defRPr/>
              </a:pPr>
              <a:t>12.06.2019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0908EE0-05BB-4651-811A-BBC8EAF554B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pole tekstowe 4"/>
          <p:cNvSpPr txBox="1">
            <a:spLocks noChangeArrowheads="1"/>
          </p:cNvSpPr>
          <p:nvPr/>
        </p:nvSpPr>
        <p:spPr bwMode="auto">
          <a:xfrm>
            <a:off x="834012" y="1697336"/>
            <a:ext cx="8309987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altLang="pl-PL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SENT II</a:t>
            </a:r>
          </a:p>
          <a:p>
            <a:pPr algn="ctr"/>
            <a:r>
              <a:rPr lang="pl-PL" altLang="pl-PL" sz="4000" b="1" dirty="0">
                <a:latin typeface="Calibri" panose="020F0502020204030204" pitchFamily="34" charset="0"/>
                <a:cs typeface="Calibri" panose="020F0502020204030204" pitchFamily="34" charset="0"/>
              </a:rPr>
              <a:t>Modyfikacja systemu monitorowania przewozu towarów SENT</a:t>
            </a:r>
            <a:r>
              <a:rPr lang="pl-PL" sz="40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40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l-PL" sz="40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l-PL" sz="4000" b="1" dirty="0" smtClean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l-PL" sz="40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l-PL" sz="20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l-PL" sz="20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2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Warszawa,</a:t>
            </a:r>
            <a:r>
              <a:rPr lang="pl-PL" sz="2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 </a:t>
            </a:r>
            <a:r>
              <a:rPr lang="pl-PL" sz="2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czerwca 2019 r.</a:t>
            </a:r>
            <a:endParaRPr lang="pl-PL" sz="20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189" y="4093553"/>
            <a:ext cx="2755631" cy="136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8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513" y="2476543"/>
            <a:ext cx="7529601" cy="372547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987826" y="1818861"/>
            <a:ext cx="5801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Prezentacja na mapie historii tras </a:t>
            </a:r>
            <a:endParaRPr 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487622" y="895212"/>
            <a:ext cx="4999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Liczba zgłoszeń SENT w okresie 01.01.-09.06.2019 r. – </a:t>
            </a: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1 373 481</a:t>
            </a:r>
            <a:endParaRPr lang="pl-PL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92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033671" y="1818861"/>
            <a:ext cx="7901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Prezentacja na mapie zdarzeń z dodatkowymi informacjami  </a:t>
            </a:r>
            <a:endParaRPr 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209" y="2693504"/>
            <a:ext cx="7479906" cy="3617844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594112" y="966041"/>
            <a:ext cx="50391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Liczba zgłoszeń SENT w okresie 01.01.-09.06.2019 r. –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1 373 481</a:t>
            </a:r>
          </a:p>
        </p:txBody>
      </p:sp>
    </p:spTree>
    <p:extLst>
      <p:ext uri="{BB962C8B-B14F-4D97-AF65-F5344CB8AC3E}">
        <p14:creationId xmlns:p14="http://schemas.microsoft.com/office/powerpoint/2010/main" val="208139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033671" y="1818861"/>
            <a:ext cx="7901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Prezentacja na mapie wybranych zdarzeń i alertów  </a:t>
            </a:r>
            <a:endParaRPr 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209" y="2671348"/>
            <a:ext cx="7479906" cy="3669817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445026" y="977119"/>
            <a:ext cx="50888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Liczba zgłoszeń SENT w okresie 01.01.-09.06.2019 r. –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1 373 481</a:t>
            </a:r>
          </a:p>
        </p:txBody>
      </p:sp>
    </p:spTree>
    <p:extLst>
      <p:ext uri="{BB962C8B-B14F-4D97-AF65-F5344CB8AC3E}">
        <p14:creationId xmlns:p14="http://schemas.microsoft.com/office/powerpoint/2010/main" val="57683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617" y="2311271"/>
            <a:ext cx="4154557" cy="136562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4143" y="4327849"/>
            <a:ext cx="593801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5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095271" y="1436750"/>
            <a:ext cx="774728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Cel projektu</a:t>
            </a:r>
          </a:p>
          <a:p>
            <a:endParaRPr lang="pl-PL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Zapewnienie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bardziej skutecznego funkcjonowania i lepszego monitorowania przewozu towarów wskazanych w ustawie 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o systemie monitorowania drogowego i kolejowego przewozu towarów poprzez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wykorzystanie 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danych </a:t>
            </a:r>
            <a:r>
              <a:rPr lang="pl-PL" sz="2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geolokalizacyj-nych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środków przewozowych 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używanych w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drogowym przewozie 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towarów wrażliwych. 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08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165610" y="1748249"/>
            <a:ext cx="75865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Główne zadania</a:t>
            </a:r>
          </a:p>
          <a:p>
            <a:pPr algn="ctr"/>
            <a:endParaRPr lang="pl-PL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 ramach projektu zaplanowano:</a:t>
            </a:r>
          </a:p>
          <a:p>
            <a:pPr algn="just"/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1) przyjęcie stosownych przepisów prawa;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2) zaprojektowanie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, dostarczenie i przekazanie do eksploatacji narzędzia informatycznego w postaci </a:t>
            </a:r>
            <a:r>
              <a:rPr lang="pl-PL" sz="2400" b="1" dirty="0">
                <a:latin typeface="Calibri" panose="020F0502020204030204" pitchFamily="34" charset="0"/>
                <a:cs typeface="Calibri" panose="020F0502020204030204" pitchFamily="34" charset="0"/>
              </a:rPr>
              <a:t>modułu </a:t>
            </a:r>
            <a:r>
              <a:rPr lang="pl-PL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geolokalizacyjnego</a:t>
            </a:r>
            <a:r>
              <a:rPr 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będącego nową funkcjonalnością 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wdrożonego 18 kwietnia 2017 r.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rejestru 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zgłoszeń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systemu SENT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81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256045" y="642929"/>
            <a:ext cx="758650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Produkty legislacyjne</a:t>
            </a:r>
          </a:p>
          <a:p>
            <a:pPr marL="457200" indent="-457200" algn="just">
              <a:buAutoNum type="arabicParenR"/>
            </a:pP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ustawa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dnia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15 czerwca 2018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r. o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zmianie ustawy o systemie monitorowania drogowego i kolejowego przewozu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towarów;</a:t>
            </a:r>
          </a:p>
          <a:p>
            <a:pPr marL="457200" indent="-457200" algn="just">
              <a:buAutoNum type="arabicParenR"/>
            </a:pP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rozporządzenie Ministra Finansów z dnia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6 września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2018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r. w sprawie wyznaczenia instytutu badawczego do dokonywania analizy danych dotyczących przewozu towarów gromadzonych w rejestrze zgłoszeń oraz zakresu danych podlegających tej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analizie.</a:t>
            </a:r>
          </a:p>
          <a:p>
            <a:pPr marL="457200" indent="-457200" algn="just">
              <a:buAutoNum type="arabicParenR"/>
            </a:pPr>
            <a:endParaRPr lang="pl-PL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Rezultat</a:t>
            </a:r>
          </a:p>
          <a:p>
            <a:pPr algn="just"/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Nowy stan prawny umożliwiający nakładanie na określone podmioty obowiązku przesyłania do rejestru SENT danych geolokalizacyjnych oraz wskazujący, że w imieniu Szefa KAS analiz tych danych będzie dokonywał Instytut Łączności – Państwowy Instytut Badawczy. Obowiązuje od 01.10.2018 r. </a:t>
            </a:r>
            <a:endParaRPr lang="pl-PL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30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256045" y="1406603"/>
            <a:ext cx="758650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Produkty legislacyjne</a:t>
            </a:r>
          </a:p>
          <a:p>
            <a:pPr algn="just"/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Z uwagi na prowadzenie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w trakcie procesu legislacyjnego dialogu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z Komisją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Europejską związanego z notyfikacją przepisów technicznych projektowanej ustawy nastąpiło przesunięcie pierwotnie założonych terminów przyjęcia aktów normatywnych. </a:t>
            </a:r>
          </a:p>
          <a:p>
            <a:pPr algn="just"/>
            <a:endParaRPr lang="pl-PL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Rezultat</a:t>
            </a:r>
          </a:p>
          <a:p>
            <a:pPr algn="ctr"/>
            <a:endParaRPr 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Wejścia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w życie przepisów ustawy pierwotnie 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planowane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na 31.12.2017 r. 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zostało przesunięte. Kolejna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data wejścia w życie przepisów ustawy 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została ustalona na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01.10.2018 r. </a:t>
            </a:r>
            <a:endParaRPr lang="pl-PL" sz="4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19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075175" y="780393"/>
            <a:ext cx="796834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Produkty informatyczne</a:t>
            </a:r>
          </a:p>
          <a:p>
            <a:pPr algn="just"/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Moduł </a:t>
            </a:r>
            <a:r>
              <a:rPr lang="pl-PL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geolokalizacji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składający się z:</a:t>
            </a:r>
          </a:p>
          <a:p>
            <a:pPr marL="457200" indent="-457200" algn="just">
              <a:buAutoNum type="arabicParenR"/>
            </a:pPr>
            <a:r>
              <a:rPr lang="pl-PL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Driver_SENT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usługa zapewniająca przekazywanie i odbieranie danych geolokalizacyjnych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z urządzeń mobilnych z systemami Android i iOS;</a:t>
            </a:r>
            <a:endParaRPr lang="pl-PL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AutoNum type="arabicParenR"/>
            </a:pPr>
            <a:r>
              <a:rPr lang="pl-PL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pl-PL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arrier_SENT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usługa zapewniająca odbiór danych z zewnętrznych systemów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lokalizacji;</a:t>
            </a:r>
          </a:p>
          <a:p>
            <a:pPr marL="457200" indent="-457200" algn="just">
              <a:buAutoNum type="arabicParenR"/>
            </a:pPr>
            <a:r>
              <a:rPr lang="pl-PL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Control_SENT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pl-PL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Managment_SENT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- usługi mające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na celu udostępnianie danych dot.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przemieszczających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się środków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transportu.</a:t>
            </a:r>
            <a:endParaRPr lang="pl-PL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Rezultat</a:t>
            </a:r>
          </a:p>
          <a:p>
            <a:pPr algn="just"/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Dane </a:t>
            </a:r>
            <a:r>
              <a:rPr lang="pl-PL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geolokalizacyjne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przekazywane są do rejestru z lokalizatorów albo zewnętrznych systemów lokalizacji. Instytut Łączności poddaje te dane analizom, wizualizując ich wyniki na elektronicznych mapach wraz z odpowiednimi alertami. </a:t>
            </a:r>
            <a:r>
              <a:rPr 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468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075175" y="780393"/>
            <a:ext cx="796834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Produkty informatyczne</a:t>
            </a:r>
          </a:p>
          <a:p>
            <a:pPr algn="just"/>
            <a:r>
              <a:rPr lang="pl-PL" sz="2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Driver_SENT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usługa zapewniająca przekazywanie i odbieranie danych geolokalizacyjnych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z urządzeń mobilnych - darmowa aplikacja mobilna do pobrania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zainstalowania z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Apple </a:t>
            </a:r>
            <a:r>
              <a:rPr lang="pl-PL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Store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, Android </a:t>
            </a:r>
            <a:r>
              <a:rPr lang="pl-PL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Store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 lub pliku APK z Portalu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PUESC.</a:t>
            </a:r>
            <a:endParaRPr lang="pl-PL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l-PL" sz="4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l-PL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Rezultat</a:t>
            </a:r>
          </a:p>
          <a:p>
            <a:pPr algn="just"/>
            <a:r>
              <a:rPr 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082" y="2862469"/>
            <a:ext cx="1752600" cy="1560858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837856"/>
              </p:ext>
            </p:extLst>
          </p:nvPr>
        </p:nvGraphicFramePr>
        <p:xfrm>
          <a:off x="2174489" y="5253383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327396155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4196004164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33452193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Android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iOS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85797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Liczba pobrań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35 616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2395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12754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667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075175" y="780393"/>
            <a:ext cx="796834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Produkty informatyczne</a:t>
            </a:r>
          </a:p>
          <a:p>
            <a:pPr algn="just"/>
            <a:r>
              <a:rPr lang="pl-PL" sz="2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Carrier_SENT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usługa zapewniająca odbiór danych z zewnętrznych systemów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lokalizacji dostarczanych za pomocą urządzeń (Zewnętrznego Systemu Lokalizacyjnego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) wykorzystywanych przez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przedsiębiorców:</a:t>
            </a:r>
          </a:p>
          <a:p>
            <a:pPr algn="just"/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1) poprzez indywidualny interfejs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danych ZSL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SENT_GEO;</a:t>
            </a:r>
          </a:p>
          <a:p>
            <a:pPr algn="just"/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2) za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pomocą protokołu HTTPS autoryzując się wydanym certyfikatem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klienta;</a:t>
            </a:r>
          </a:p>
          <a:p>
            <a:pPr algn="just"/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3) z użyciem mechanizmu REST i metody HTTP POST w formacie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JSON.</a:t>
            </a:r>
            <a:endParaRPr lang="pl-PL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Rezultat</a:t>
            </a:r>
          </a:p>
          <a:p>
            <a:pPr algn="ctr"/>
            <a:endParaRPr 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l-PL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t" hangingPunct="1"/>
            <a:endParaRPr lang="pl-PL" dirty="0"/>
          </a:p>
          <a:p>
            <a:pPr algn="ctr"/>
            <a:endParaRPr lang="pl-PL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103216"/>
              </p:ext>
            </p:extLst>
          </p:nvPr>
        </p:nvGraphicFramePr>
        <p:xfrm>
          <a:off x="2011346" y="5293139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5158">
                  <a:extLst>
                    <a:ext uri="{9D8B030D-6E8A-4147-A177-3AD203B41FA5}">
                      <a16:colId xmlns="" xmlns:a16="http://schemas.microsoft.com/office/drawing/2014/main" val="3486135156"/>
                    </a:ext>
                  </a:extLst>
                </a:gridCol>
                <a:gridCol w="2238842">
                  <a:extLst>
                    <a:ext uri="{9D8B030D-6E8A-4147-A177-3AD203B41FA5}">
                      <a16:colId xmlns="" xmlns:a16="http://schemas.microsoft.com/office/drawing/2014/main" val="114787452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19212299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Liczba operatorów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Liczba urządzeń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94223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ZSL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i="0" dirty="0" smtClean="0"/>
                        <a:t>106</a:t>
                      </a:r>
                      <a:endParaRPr lang="pl-PL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i="0" dirty="0" smtClean="0"/>
                        <a:t>18 667</a:t>
                      </a:r>
                      <a:endParaRPr lang="pl-PL" i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74093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479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075175" y="1635159"/>
            <a:ext cx="796834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Produkty informatyczne</a:t>
            </a:r>
          </a:p>
          <a:p>
            <a:pPr algn="just"/>
            <a:r>
              <a:rPr lang="pl-PL" sz="2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Control_SENT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pl-PL" sz="2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Managment_SENT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- usługi dla służb kontrolnych Krajowej Administracji Skarbowej (KAS) mające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na celu udostępnianie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kontrolującym danych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dot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. przemieszczających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się środków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transportu poprzez ich wizualizację wraz z podawaniem alertów w czasie rzeczywistym oraz w ujęciu historycznym z </a:t>
            </a:r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wykorzystaniem 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procesów </a:t>
            </a:r>
            <a:r>
              <a:rPr lang="pl-PL" sz="2200" i="1" dirty="0">
                <a:latin typeface="Calibri" panose="020F0502020204030204" pitchFamily="34" charset="0"/>
                <a:cs typeface="Calibri" panose="020F0502020204030204" pitchFamily="34" charset="0"/>
              </a:rPr>
              <a:t>Business </a:t>
            </a:r>
            <a:r>
              <a:rPr lang="pl-PL" sz="22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Intelligence</a:t>
            </a:r>
            <a:r>
              <a:rPr lang="pl-PL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Rezultat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nformacja o pozycji monitorowanych środków transportu dostępna w czasie rzeczywistym dla służb kontrolnych KAS. Możliwość podejmowania decyzji o kontrolach w przypadkach aktywacji alertów będących wynikiem analiz danych.  </a:t>
            </a:r>
          </a:p>
        </p:txBody>
      </p:sp>
    </p:spTree>
    <p:extLst>
      <p:ext uri="{BB962C8B-B14F-4D97-AF65-F5344CB8AC3E}">
        <p14:creationId xmlns:p14="http://schemas.microsoft.com/office/powerpoint/2010/main" val="39235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Motyw pakietu Office">
  <a:themeElements>
    <a:clrScheme name="MF_1">
      <a:dk1>
        <a:srgbClr val="000000"/>
      </a:dk1>
      <a:lt1>
        <a:srgbClr val="FFFFFF"/>
      </a:lt1>
      <a:dk2>
        <a:srgbClr val="919195"/>
      </a:dk2>
      <a:lt2>
        <a:srgbClr val="C9CACC"/>
      </a:lt2>
      <a:accent1>
        <a:srgbClr val="E31837"/>
      </a:accent1>
      <a:accent2>
        <a:srgbClr val="C9CACC"/>
      </a:accent2>
      <a:accent3>
        <a:srgbClr val="919195"/>
      </a:accent3>
      <a:accent4>
        <a:srgbClr val="ADAFB2"/>
      </a:accent4>
      <a:accent5>
        <a:srgbClr val="B5121B"/>
      </a:accent5>
      <a:accent6>
        <a:srgbClr val="EC7769"/>
      </a:accent6>
      <a:hlink>
        <a:srgbClr val="F7C6B9"/>
      </a:hlink>
      <a:folHlink>
        <a:srgbClr val="919195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22331</TotalTime>
  <Words>579</Words>
  <Application>Microsoft Office PowerPoint</Application>
  <PresentationFormat>Pokaz na ekranie (4:3)</PresentationFormat>
  <Paragraphs>70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6" baseType="lpstr">
      <vt:lpstr>Arial</vt:lpstr>
      <vt:lpstr>Calibri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aiso</dc:creator>
  <cp:lastModifiedBy>Michalski Robert 2</cp:lastModifiedBy>
  <cp:revision>1396</cp:revision>
  <cp:lastPrinted>2016-11-24T07:15:59Z</cp:lastPrinted>
  <dcterms:created xsi:type="dcterms:W3CDTF">2010-12-22T13:06:19Z</dcterms:created>
  <dcterms:modified xsi:type="dcterms:W3CDTF">2019-06-12T13:10:12Z</dcterms:modified>
</cp:coreProperties>
</file>