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2"/>
  </p:notesMasterIdLst>
  <p:sldIdLst>
    <p:sldId id="465" r:id="rId2"/>
    <p:sldId id="466" r:id="rId3"/>
    <p:sldId id="258" r:id="rId4"/>
    <p:sldId id="271" r:id="rId5"/>
    <p:sldId id="257" r:id="rId6"/>
    <p:sldId id="469" r:id="rId7"/>
    <p:sldId id="278" r:id="rId8"/>
    <p:sldId id="468" r:id="rId9"/>
    <p:sldId id="264" r:id="rId10"/>
    <p:sldId id="279" r:id="rId11"/>
    <p:sldId id="463" r:id="rId12"/>
    <p:sldId id="265" r:id="rId13"/>
    <p:sldId id="273" r:id="rId14"/>
    <p:sldId id="274" r:id="rId15"/>
    <p:sldId id="276" r:id="rId16"/>
    <p:sldId id="277" r:id="rId17"/>
    <p:sldId id="260" r:id="rId18"/>
    <p:sldId id="462" r:id="rId19"/>
    <p:sldId id="269" r:id="rId20"/>
    <p:sldId id="267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trowska Magdalena" initials="OM" lastIdx="8" clrIdx="0">
    <p:extLst>
      <p:ext uri="{19B8F6BF-5375-455C-9EA6-DF929625EA0E}">
        <p15:presenceInfo xmlns:p15="http://schemas.microsoft.com/office/powerpoint/2012/main" userId="S::Magdalena.Ostrowska@mfipr.gov.pl::df362a7f-3337-42a3-800f-173a4672dace" providerId="AD"/>
      </p:ext>
    </p:extLst>
  </p:cmAuthor>
  <p:cmAuthor id="2" name="Mierkiewicz Krzysztof" initials="MK" lastIdx="15" clrIdx="1">
    <p:extLst>
      <p:ext uri="{19B8F6BF-5375-455C-9EA6-DF929625EA0E}">
        <p15:presenceInfo xmlns:p15="http://schemas.microsoft.com/office/powerpoint/2012/main" userId="S::Krzysztof.Mierkiewicz@mfipr.gov.pl::16ae19f8-563d-4747-87b8-073f6d7a7a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3690" autoAdjust="0"/>
  </p:normalViewPr>
  <p:slideViewPr>
    <p:cSldViewPr snapToGrid="0">
      <p:cViewPr varScale="1">
        <p:scale>
          <a:sx n="77" d="100"/>
          <a:sy n="77" d="100"/>
        </p:scale>
        <p:origin x="8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D25913-F6A8-4D5D-8930-E7D53C5BB98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F9A8009-6506-43B7-A931-B522DFBFB8FC}">
      <dgm:prSet custT="1"/>
      <dgm:spPr/>
      <dgm:t>
        <a:bodyPr/>
        <a:lstStyle/>
        <a:p>
          <a:r>
            <a:rPr lang="pl-PL" sz="2400" dirty="0"/>
            <a:t>model realizacji zadań publicznych </a:t>
          </a:r>
        </a:p>
      </dgm:t>
    </dgm:pt>
    <dgm:pt modelId="{E1E92FCE-00EB-4A64-8038-79804F09BBD0}" type="parTrans" cxnId="{C4BC6D7C-B32E-4892-AB59-BCC8E5556A7C}">
      <dgm:prSet/>
      <dgm:spPr/>
      <dgm:t>
        <a:bodyPr/>
        <a:lstStyle/>
        <a:p>
          <a:endParaRPr lang="pl-PL"/>
        </a:p>
      </dgm:t>
    </dgm:pt>
    <dgm:pt modelId="{43F3D4AA-5C8E-48B6-8BE2-1677FD49DC6B}" type="sibTrans" cxnId="{C4BC6D7C-B32E-4892-AB59-BCC8E5556A7C}">
      <dgm:prSet/>
      <dgm:spPr/>
      <dgm:t>
        <a:bodyPr/>
        <a:lstStyle/>
        <a:p>
          <a:endParaRPr lang="pl-PL"/>
        </a:p>
      </dgm:t>
    </dgm:pt>
    <dgm:pt modelId="{84426E03-0A61-4ED1-B5B4-DFDEA9186779}">
      <dgm:prSet custT="1"/>
      <dgm:spPr/>
      <dgm:t>
        <a:bodyPr/>
        <a:lstStyle/>
        <a:p>
          <a:r>
            <a:rPr lang="pl-PL" sz="2400" dirty="0"/>
            <a:t>wieloletnia umowa </a:t>
          </a:r>
        </a:p>
      </dgm:t>
    </dgm:pt>
    <dgm:pt modelId="{8F7B27C1-7CF1-4AC9-803A-AEAD14CD10A2}" type="parTrans" cxnId="{F7EEDB0F-D048-4D61-8D50-66BCAE04E29E}">
      <dgm:prSet/>
      <dgm:spPr/>
      <dgm:t>
        <a:bodyPr/>
        <a:lstStyle/>
        <a:p>
          <a:endParaRPr lang="pl-PL"/>
        </a:p>
      </dgm:t>
    </dgm:pt>
    <dgm:pt modelId="{A81BD0A4-DB55-4FE3-A0C9-810488EC5701}" type="sibTrans" cxnId="{F7EEDB0F-D048-4D61-8D50-66BCAE04E29E}">
      <dgm:prSet/>
      <dgm:spPr/>
      <dgm:t>
        <a:bodyPr/>
        <a:lstStyle/>
        <a:p>
          <a:endParaRPr lang="pl-PL"/>
        </a:p>
      </dgm:t>
    </dgm:pt>
    <dgm:pt modelId="{C0F59E0A-3397-4226-AB49-A9CDCEC1B77E}">
      <dgm:prSet custT="1"/>
      <dgm:spPr/>
      <dgm:t>
        <a:bodyPr/>
        <a:lstStyle/>
        <a:p>
          <a:r>
            <a:rPr lang="pl-PL" sz="2400" dirty="0"/>
            <a:t>podział zadań i </a:t>
          </a:r>
          <a:r>
            <a:rPr lang="pl-PL" sz="2400" dirty="0" err="1"/>
            <a:t>ryzyk</a:t>
          </a:r>
          <a:endParaRPr lang="pl-PL" sz="2400" dirty="0"/>
        </a:p>
      </dgm:t>
    </dgm:pt>
    <dgm:pt modelId="{09D7564E-B242-45CE-9988-98998A72D670}" type="parTrans" cxnId="{00F0EE35-7B75-4827-A8C5-5CABDA63E9D8}">
      <dgm:prSet/>
      <dgm:spPr/>
      <dgm:t>
        <a:bodyPr/>
        <a:lstStyle/>
        <a:p>
          <a:endParaRPr lang="pl-PL"/>
        </a:p>
      </dgm:t>
    </dgm:pt>
    <dgm:pt modelId="{3A1719F1-2EFC-4445-8CE9-8BA9F0885BF7}" type="sibTrans" cxnId="{00F0EE35-7B75-4827-A8C5-5CABDA63E9D8}">
      <dgm:prSet/>
      <dgm:spPr/>
      <dgm:t>
        <a:bodyPr/>
        <a:lstStyle/>
        <a:p>
          <a:endParaRPr lang="pl-PL"/>
        </a:p>
      </dgm:t>
    </dgm:pt>
    <dgm:pt modelId="{2B402A6F-8FC9-4C43-9F4B-E333BFCDA9C4}" type="pres">
      <dgm:prSet presAssocID="{BFD25913-F6A8-4D5D-8930-E7D53C5BB984}" presName="compositeShape" presStyleCnt="0">
        <dgm:presLayoutVars>
          <dgm:chMax val="7"/>
          <dgm:dir/>
          <dgm:resizeHandles val="exact"/>
        </dgm:presLayoutVars>
      </dgm:prSet>
      <dgm:spPr/>
    </dgm:pt>
    <dgm:pt modelId="{F4001628-2CA5-46C4-B528-5391F3C62409}" type="pres">
      <dgm:prSet presAssocID="{BF9A8009-6506-43B7-A931-B522DFBFB8FC}" presName="circ1" presStyleLbl="vennNode1" presStyleIdx="0" presStyleCnt="3"/>
      <dgm:spPr/>
    </dgm:pt>
    <dgm:pt modelId="{F06B4F86-565B-4CFE-8EE5-B8ADEF00688D}" type="pres">
      <dgm:prSet presAssocID="{BF9A8009-6506-43B7-A931-B522DFBFB8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51BA412-90D6-41C5-8F36-A3328C66219D}" type="pres">
      <dgm:prSet presAssocID="{84426E03-0A61-4ED1-B5B4-DFDEA9186779}" presName="circ2" presStyleLbl="vennNode1" presStyleIdx="1" presStyleCnt="3"/>
      <dgm:spPr/>
    </dgm:pt>
    <dgm:pt modelId="{5996B863-5BBD-46AC-B3A4-A02728356E0C}" type="pres">
      <dgm:prSet presAssocID="{84426E03-0A61-4ED1-B5B4-DFDEA918677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EE2D4AD-2A3F-48B6-BB71-A764C67F286C}" type="pres">
      <dgm:prSet presAssocID="{C0F59E0A-3397-4226-AB49-A9CDCEC1B77E}" presName="circ3" presStyleLbl="vennNode1" presStyleIdx="2" presStyleCnt="3"/>
      <dgm:spPr/>
    </dgm:pt>
    <dgm:pt modelId="{A9C13CFE-1D6E-4484-9665-601FBD3D2E7C}" type="pres">
      <dgm:prSet presAssocID="{C0F59E0A-3397-4226-AB49-A9CDCEC1B77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A884F04-1F26-4DF0-BE1F-76464C9B3552}" type="presOf" srcId="{C0F59E0A-3397-4226-AB49-A9CDCEC1B77E}" destId="{A9C13CFE-1D6E-4484-9665-601FBD3D2E7C}" srcOrd="1" destOrd="0" presId="urn:microsoft.com/office/officeart/2005/8/layout/venn1"/>
    <dgm:cxn modelId="{E03C5C0D-BE2F-4354-9736-76C6AC493406}" type="presOf" srcId="{C0F59E0A-3397-4226-AB49-A9CDCEC1B77E}" destId="{CEE2D4AD-2A3F-48B6-BB71-A764C67F286C}" srcOrd="0" destOrd="0" presId="urn:microsoft.com/office/officeart/2005/8/layout/venn1"/>
    <dgm:cxn modelId="{F7EEDB0F-D048-4D61-8D50-66BCAE04E29E}" srcId="{BFD25913-F6A8-4D5D-8930-E7D53C5BB984}" destId="{84426E03-0A61-4ED1-B5B4-DFDEA9186779}" srcOrd="1" destOrd="0" parTransId="{8F7B27C1-7CF1-4AC9-803A-AEAD14CD10A2}" sibTransId="{A81BD0A4-DB55-4FE3-A0C9-810488EC5701}"/>
    <dgm:cxn modelId="{00F0EE35-7B75-4827-A8C5-5CABDA63E9D8}" srcId="{BFD25913-F6A8-4D5D-8930-E7D53C5BB984}" destId="{C0F59E0A-3397-4226-AB49-A9CDCEC1B77E}" srcOrd="2" destOrd="0" parTransId="{09D7564E-B242-45CE-9988-98998A72D670}" sibTransId="{3A1719F1-2EFC-4445-8CE9-8BA9F0885BF7}"/>
    <dgm:cxn modelId="{87246042-F667-420A-97F9-542B2B081AE9}" type="presOf" srcId="{BF9A8009-6506-43B7-A931-B522DFBFB8FC}" destId="{F06B4F86-565B-4CFE-8EE5-B8ADEF00688D}" srcOrd="1" destOrd="0" presId="urn:microsoft.com/office/officeart/2005/8/layout/venn1"/>
    <dgm:cxn modelId="{C4BC6D7C-B32E-4892-AB59-BCC8E5556A7C}" srcId="{BFD25913-F6A8-4D5D-8930-E7D53C5BB984}" destId="{BF9A8009-6506-43B7-A931-B522DFBFB8FC}" srcOrd="0" destOrd="0" parTransId="{E1E92FCE-00EB-4A64-8038-79804F09BBD0}" sibTransId="{43F3D4AA-5C8E-48B6-8BE2-1677FD49DC6B}"/>
    <dgm:cxn modelId="{87A0D08D-A308-4E2B-9D3A-81A66270B5DB}" type="presOf" srcId="{BFD25913-F6A8-4D5D-8930-E7D53C5BB984}" destId="{2B402A6F-8FC9-4C43-9F4B-E333BFCDA9C4}" srcOrd="0" destOrd="0" presId="urn:microsoft.com/office/officeart/2005/8/layout/venn1"/>
    <dgm:cxn modelId="{1A9E9FA0-97B8-4F15-A255-AB0BAB3D2D89}" type="presOf" srcId="{84426E03-0A61-4ED1-B5B4-DFDEA9186779}" destId="{A51BA412-90D6-41C5-8F36-A3328C66219D}" srcOrd="0" destOrd="0" presId="urn:microsoft.com/office/officeart/2005/8/layout/venn1"/>
    <dgm:cxn modelId="{C16150C6-06D3-46E3-8AC6-09DEB775194B}" type="presOf" srcId="{84426E03-0A61-4ED1-B5B4-DFDEA9186779}" destId="{5996B863-5BBD-46AC-B3A4-A02728356E0C}" srcOrd="1" destOrd="0" presId="urn:microsoft.com/office/officeart/2005/8/layout/venn1"/>
    <dgm:cxn modelId="{835279F7-6EC1-4B49-8C32-7D139DEEF85C}" type="presOf" srcId="{BF9A8009-6506-43B7-A931-B522DFBFB8FC}" destId="{F4001628-2CA5-46C4-B528-5391F3C62409}" srcOrd="0" destOrd="0" presId="urn:microsoft.com/office/officeart/2005/8/layout/venn1"/>
    <dgm:cxn modelId="{6D45FBBF-BB67-464D-B79A-C583A258BB3B}" type="presParOf" srcId="{2B402A6F-8FC9-4C43-9F4B-E333BFCDA9C4}" destId="{F4001628-2CA5-46C4-B528-5391F3C62409}" srcOrd="0" destOrd="0" presId="urn:microsoft.com/office/officeart/2005/8/layout/venn1"/>
    <dgm:cxn modelId="{62BA83F6-D842-4A05-8011-7897051FD8C6}" type="presParOf" srcId="{2B402A6F-8FC9-4C43-9F4B-E333BFCDA9C4}" destId="{F06B4F86-565B-4CFE-8EE5-B8ADEF00688D}" srcOrd="1" destOrd="0" presId="urn:microsoft.com/office/officeart/2005/8/layout/venn1"/>
    <dgm:cxn modelId="{EBDE99DF-5140-4F7B-89FE-E75BBD63DC3A}" type="presParOf" srcId="{2B402A6F-8FC9-4C43-9F4B-E333BFCDA9C4}" destId="{A51BA412-90D6-41C5-8F36-A3328C66219D}" srcOrd="2" destOrd="0" presId="urn:microsoft.com/office/officeart/2005/8/layout/venn1"/>
    <dgm:cxn modelId="{5DF618D6-9551-4093-88F2-27DD60D3A2D9}" type="presParOf" srcId="{2B402A6F-8FC9-4C43-9F4B-E333BFCDA9C4}" destId="{5996B863-5BBD-46AC-B3A4-A02728356E0C}" srcOrd="3" destOrd="0" presId="urn:microsoft.com/office/officeart/2005/8/layout/venn1"/>
    <dgm:cxn modelId="{0DC64D4C-DB65-4F8E-9411-48FC5E5485E7}" type="presParOf" srcId="{2B402A6F-8FC9-4C43-9F4B-E333BFCDA9C4}" destId="{CEE2D4AD-2A3F-48B6-BB71-A764C67F286C}" srcOrd="4" destOrd="0" presId="urn:microsoft.com/office/officeart/2005/8/layout/venn1"/>
    <dgm:cxn modelId="{42206E0F-ADE1-4D65-9A4D-220659CA9A5C}" type="presParOf" srcId="{2B402A6F-8FC9-4C43-9F4B-E333BFCDA9C4}" destId="{A9C13CFE-1D6E-4484-9665-601FBD3D2E7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C84A9-916B-4D77-B8BF-D9109FBA0DA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3C39DE1-56B0-499C-8223-4C40801BF072}">
      <dgm:prSet phldrT="[Tekst]"/>
      <dgm:spPr/>
      <dgm:t>
        <a:bodyPr/>
        <a:lstStyle/>
        <a:p>
          <a:r>
            <a:rPr lang="pl-PL" dirty="0"/>
            <a:t>zapewnienie długoterminowego finansowania (np. umowy z Instytucjami finansowymi)</a:t>
          </a:r>
        </a:p>
      </dgm:t>
    </dgm:pt>
    <dgm:pt modelId="{E43E168D-DB5C-458F-9A65-0B69A1DEE0AC}" type="parTrans" cxnId="{F3474882-0E82-4B90-8147-717B4D46FBAB}">
      <dgm:prSet/>
      <dgm:spPr/>
      <dgm:t>
        <a:bodyPr/>
        <a:lstStyle/>
        <a:p>
          <a:endParaRPr lang="pl-PL"/>
        </a:p>
      </dgm:t>
    </dgm:pt>
    <dgm:pt modelId="{42AFCC27-163B-40A6-B174-7DA758CC783E}" type="sibTrans" cxnId="{F3474882-0E82-4B90-8147-717B4D46FBAB}">
      <dgm:prSet/>
      <dgm:spPr/>
      <dgm:t>
        <a:bodyPr/>
        <a:lstStyle/>
        <a:p>
          <a:endParaRPr lang="pl-PL"/>
        </a:p>
      </dgm:t>
    </dgm:pt>
    <dgm:pt modelId="{E2F484CF-0060-4FDA-94B9-25DFBF68D843}">
      <dgm:prSet/>
      <dgm:spPr/>
      <dgm:t>
        <a:bodyPr/>
        <a:lstStyle/>
        <a:p>
          <a:r>
            <a:rPr lang="pl-PL" dirty="0"/>
            <a:t>projektowanie i roboty budowlane dot. infrastruktury publicznej</a:t>
          </a:r>
        </a:p>
      </dgm:t>
    </dgm:pt>
    <dgm:pt modelId="{52D12408-1840-4C89-87E4-D90CC1423E29}" type="parTrans" cxnId="{2B2C3B6C-289A-466F-A670-F486F2F94919}">
      <dgm:prSet/>
      <dgm:spPr/>
      <dgm:t>
        <a:bodyPr/>
        <a:lstStyle/>
        <a:p>
          <a:endParaRPr lang="pl-PL"/>
        </a:p>
      </dgm:t>
    </dgm:pt>
    <dgm:pt modelId="{969BB50A-5094-4898-AEDD-7676EB00A9B9}" type="sibTrans" cxnId="{2B2C3B6C-289A-466F-A670-F486F2F94919}">
      <dgm:prSet/>
      <dgm:spPr/>
      <dgm:t>
        <a:bodyPr/>
        <a:lstStyle/>
        <a:p>
          <a:endParaRPr lang="pl-PL"/>
        </a:p>
      </dgm:t>
    </dgm:pt>
    <dgm:pt modelId="{FE711E40-C8D7-4F2C-AF55-707462E5F071}">
      <dgm:prSet/>
      <dgm:spPr/>
      <dgm:t>
        <a:bodyPr/>
        <a:lstStyle/>
        <a:p>
          <a:r>
            <a:rPr lang="pl-PL" dirty="0"/>
            <a:t>utrzymanie lub zarządzanie istniejącym obiektem infrastruktury publicznej</a:t>
          </a:r>
        </a:p>
      </dgm:t>
    </dgm:pt>
    <dgm:pt modelId="{6092BDDF-5FB6-4916-8ED2-61CDEE7F6E70}" type="parTrans" cxnId="{626B202F-E92E-4B3C-8A6C-2C42516B03D1}">
      <dgm:prSet/>
      <dgm:spPr/>
      <dgm:t>
        <a:bodyPr/>
        <a:lstStyle/>
        <a:p>
          <a:endParaRPr lang="pl-PL"/>
        </a:p>
      </dgm:t>
    </dgm:pt>
    <dgm:pt modelId="{8AE9CF09-A6AB-4038-B191-F9A7569CBF32}" type="sibTrans" cxnId="{626B202F-E92E-4B3C-8A6C-2C42516B03D1}">
      <dgm:prSet/>
      <dgm:spPr/>
      <dgm:t>
        <a:bodyPr/>
        <a:lstStyle/>
        <a:p>
          <a:endParaRPr lang="pl-PL"/>
        </a:p>
      </dgm:t>
    </dgm:pt>
    <dgm:pt modelId="{B5F3943F-3557-48A6-BE11-91F0F79DA4EE}">
      <dgm:prSet/>
      <dgm:spPr/>
      <dgm:t>
        <a:bodyPr/>
        <a:lstStyle/>
        <a:p>
          <a:r>
            <a:rPr lang="pl-PL" dirty="0"/>
            <a:t>zwrot infrastruktury podmiotowi publicznemu</a:t>
          </a:r>
        </a:p>
      </dgm:t>
    </dgm:pt>
    <dgm:pt modelId="{5B5B80C6-752F-4904-8A89-5B8F80BAC755}" type="parTrans" cxnId="{950D078B-BABD-42BA-B74B-C694F0564C80}">
      <dgm:prSet/>
      <dgm:spPr/>
      <dgm:t>
        <a:bodyPr/>
        <a:lstStyle/>
        <a:p>
          <a:endParaRPr lang="pl-PL"/>
        </a:p>
      </dgm:t>
    </dgm:pt>
    <dgm:pt modelId="{A716DDAD-F1A4-4278-96EB-D03F8D682A30}" type="sibTrans" cxnId="{950D078B-BABD-42BA-B74B-C694F0564C80}">
      <dgm:prSet/>
      <dgm:spPr/>
      <dgm:t>
        <a:bodyPr/>
        <a:lstStyle/>
        <a:p>
          <a:endParaRPr lang="pl-PL"/>
        </a:p>
      </dgm:t>
    </dgm:pt>
    <dgm:pt modelId="{5CD3AE29-FBAE-45BC-83AD-D9A8B447A3B3}" type="pres">
      <dgm:prSet presAssocID="{E15C84A9-916B-4D77-B8BF-D9109FBA0DA0}" presName="outerComposite" presStyleCnt="0">
        <dgm:presLayoutVars>
          <dgm:chMax val="5"/>
          <dgm:dir/>
          <dgm:resizeHandles val="exact"/>
        </dgm:presLayoutVars>
      </dgm:prSet>
      <dgm:spPr/>
    </dgm:pt>
    <dgm:pt modelId="{772A35C8-C0A6-4453-9509-34D8791F0E10}" type="pres">
      <dgm:prSet presAssocID="{E15C84A9-916B-4D77-B8BF-D9109FBA0DA0}" presName="dummyMaxCanvas" presStyleCnt="0">
        <dgm:presLayoutVars/>
      </dgm:prSet>
      <dgm:spPr/>
    </dgm:pt>
    <dgm:pt modelId="{7995BCD4-066B-4BE1-9BE1-BFA70E620671}" type="pres">
      <dgm:prSet presAssocID="{E15C84A9-916B-4D77-B8BF-D9109FBA0DA0}" presName="FourNodes_1" presStyleLbl="node1" presStyleIdx="0" presStyleCnt="4">
        <dgm:presLayoutVars>
          <dgm:bulletEnabled val="1"/>
        </dgm:presLayoutVars>
      </dgm:prSet>
      <dgm:spPr/>
    </dgm:pt>
    <dgm:pt modelId="{E004F2AF-3BF2-4630-B658-A60777CFAD40}" type="pres">
      <dgm:prSet presAssocID="{E15C84A9-916B-4D77-B8BF-D9109FBA0DA0}" presName="FourNodes_2" presStyleLbl="node1" presStyleIdx="1" presStyleCnt="4">
        <dgm:presLayoutVars>
          <dgm:bulletEnabled val="1"/>
        </dgm:presLayoutVars>
      </dgm:prSet>
      <dgm:spPr/>
    </dgm:pt>
    <dgm:pt modelId="{ACE2BB5B-19D9-4D55-A4CA-73897B808D4A}" type="pres">
      <dgm:prSet presAssocID="{E15C84A9-916B-4D77-B8BF-D9109FBA0DA0}" presName="FourNodes_3" presStyleLbl="node1" presStyleIdx="2" presStyleCnt="4">
        <dgm:presLayoutVars>
          <dgm:bulletEnabled val="1"/>
        </dgm:presLayoutVars>
      </dgm:prSet>
      <dgm:spPr/>
    </dgm:pt>
    <dgm:pt modelId="{DA61D287-6B04-4290-9B64-88B02FB477EA}" type="pres">
      <dgm:prSet presAssocID="{E15C84A9-916B-4D77-B8BF-D9109FBA0DA0}" presName="FourNodes_4" presStyleLbl="node1" presStyleIdx="3" presStyleCnt="4">
        <dgm:presLayoutVars>
          <dgm:bulletEnabled val="1"/>
        </dgm:presLayoutVars>
      </dgm:prSet>
      <dgm:spPr/>
    </dgm:pt>
    <dgm:pt modelId="{06FE03B9-87D3-4BDC-ABD1-E6F95C0D169B}" type="pres">
      <dgm:prSet presAssocID="{E15C84A9-916B-4D77-B8BF-D9109FBA0DA0}" presName="FourConn_1-2" presStyleLbl="fgAccFollowNode1" presStyleIdx="0" presStyleCnt="3">
        <dgm:presLayoutVars>
          <dgm:bulletEnabled val="1"/>
        </dgm:presLayoutVars>
      </dgm:prSet>
      <dgm:spPr/>
    </dgm:pt>
    <dgm:pt modelId="{9DFCEBF3-40F2-4C66-BDCA-9D5271863620}" type="pres">
      <dgm:prSet presAssocID="{E15C84A9-916B-4D77-B8BF-D9109FBA0DA0}" presName="FourConn_2-3" presStyleLbl="fgAccFollowNode1" presStyleIdx="1" presStyleCnt="3">
        <dgm:presLayoutVars>
          <dgm:bulletEnabled val="1"/>
        </dgm:presLayoutVars>
      </dgm:prSet>
      <dgm:spPr/>
    </dgm:pt>
    <dgm:pt modelId="{B03B31A2-673D-4D78-B7D7-C64A4EF8FE3D}" type="pres">
      <dgm:prSet presAssocID="{E15C84A9-916B-4D77-B8BF-D9109FBA0DA0}" presName="FourConn_3-4" presStyleLbl="fgAccFollowNode1" presStyleIdx="2" presStyleCnt="3">
        <dgm:presLayoutVars>
          <dgm:bulletEnabled val="1"/>
        </dgm:presLayoutVars>
      </dgm:prSet>
      <dgm:spPr/>
    </dgm:pt>
    <dgm:pt modelId="{A3D3DDCE-A095-40C8-BD67-E80A170C6223}" type="pres">
      <dgm:prSet presAssocID="{E15C84A9-916B-4D77-B8BF-D9109FBA0DA0}" presName="FourNodes_1_text" presStyleLbl="node1" presStyleIdx="3" presStyleCnt="4">
        <dgm:presLayoutVars>
          <dgm:bulletEnabled val="1"/>
        </dgm:presLayoutVars>
      </dgm:prSet>
      <dgm:spPr/>
    </dgm:pt>
    <dgm:pt modelId="{03CD7323-0991-4CBF-A7EC-A3FBD003A81D}" type="pres">
      <dgm:prSet presAssocID="{E15C84A9-916B-4D77-B8BF-D9109FBA0DA0}" presName="FourNodes_2_text" presStyleLbl="node1" presStyleIdx="3" presStyleCnt="4">
        <dgm:presLayoutVars>
          <dgm:bulletEnabled val="1"/>
        </dgm:presLayoutVars>
      </dgm:prSet>
      <dgm:spPr/>
    </dgm:pt>
    <dgm:pt modelId="{2F231181-292A-4A6D-A75E-BA98993F5712}" type="pres">
      <dgm:prSet presAssocID="{E15C84A9-916B-4D77-B8BF-D9109FBA0DA0}" presName="FourNodes_3_text" presStyleLbl="node1" presStyleIdx="3" presStyleCnt="4">
        <dgm:presLayoutVars>
          <dgm:bulletEnabled val="1"/>
        </dgm:presLayoutVars>
      </dgm:prSet>
      <dgm:spPr/>
    </dgm:pt>
    <dgm:pt modelId="{10997DC8-640F-44FE-AF3F-070D827027C4}" type="pres">
      <dgm:prSet presAssocID="{E15C84A9-916B-4D77-B8BF-D9109FBA0DA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870641C-51CF-4332-B433-D74F635A9659}" type="presOf" srcId="{B5F3943F-3557-48A6-BE11-91F0F79DA4EE}" destId="{10997DC8-640F-44FE-AF3F-070D827027C4}" srcOrd="1" destOrd="0" presId="urn:microsoft.com/office/officeart/2005/8/layout/vProcess5"/>
    <dgm:cxn modelId="{3650C620-9BDC-4A6F-A733-1036CDF59CFA}" type="presOf" srcId="{E2F484CF-0060-4FDA-94B9-25DFBF68D843}" destId="{03CD7323-0991-4CBF-A7EC-A3FBD003A81D}" srcOrd="1" destOrd="0" presId="urn:microsoft.com/office/officeart/2005/8/layout/vProcess5"/>
    <dgm:cxn modelId="{626B202F-E92E-4B3C-8A6C-2C42516B03D1}" srcId="{E15C84A9-916B-4D77-B8BF-D9109FBA0DA0}" destId="{FE711E40-C8D7-4F2C-AF55-707462E5F071}" srcOrd="2" destOrd="0" parTransId="{6092BDDF-5FB6-4916-8ED2-61CDEE7F6E70}" sibTransId="{8AE9CF09-A6AB-4038-B191-F9A7569CBF32}"/>
    <dgm:cxn modelId="{656D585F-B43B-4D8F-8C30-45F1DD688C67}" type="presOf" srcId="{42AFCC27-163B-40A6-B174-7DA758CC783E}" destId="{06FE03B9-87D3-4BDC-ABD1-E6F95C0D169B}" srcOrd="0" destOrd="0" presId="urn:microsoft.com/office/officeart/2005/8/layout/vProcess5"/>
    <dgm:cxn modelId="{EF390F68-18DC-4975-B9DB-2D6DBC0F6D38}" type="presOf" srcId="{B5F3943F-3557-48A6-BE11-91F0F79DA4EE}" destId="{DA61D287-6B04-4290-9B64-88B02FB477EA}" srcOrd="0" destOrd="0" presId="urn:microsoft.com/office/officeart/2005/8/layout/vProcess5"/>
    <dgm:cxn modelId="{2B2C3B6C-289A-466F-A670-F486F2F94919}" srcId="{E15C84A9-916B-4D77-B8BF-D9109FBA0DA0}" destId="{E2F484CF-0060-4FDA-94B9-25DFBF68D843}" srcOrd="1" destOrd="0" parTransId="{52D12408-1840-4C89-87E4-D90CC1423E29}" sibTransId="{969BB50A-5094-4898-AEDD-7676EB00A9B9}"/>
    <dgm:cxn modelId="{79365453-C0DE-478F-9019-BAB1F6153DD9}" type="presOf" srcId="{969BB50A-5094-4898-AEDD-7676EB00A9B9}" destId="{9DFCEBF3-40F2-4C66-BDCA-9D5271863620}" srcOrd="0" destOrd="0" presId="urn:microsoft.com/office/officeart/2005/8/layout/vProcess5"/>
    <dgm:cxn modelId="{F3474882-0E82-4B90-8147-717B4D46FBAB}" srcId="{E15C84A9-916B-4D77-B8BF-D9109FBA0DA0}" destId="{03C39DE1-56B0-499C-8223-4C40801BF072}" srcOrd="0" destOrd="0" parTransId="{E43E168D-DB5C-458F-9A65-0B69A1DEE0AC}" sibTransId="{42AFCC27-163B-40A6-B174-7DA758CC783E}"/>
    <dgm:cxn modelId="{950D078B-BABD-42BA-B74B-C694F0564C80}" srcId="{E15C84A9-916B-4D77-B8BF-D9109FBA0DA0}" destId="{B5F3943F-3557-48A6-BE11-91F0F79DA4EE}" srcOrd="3" destOrd="0" parTransId="{5B5B80C6-752F-4904-8A89-5B8F80BAC755}" sibTransId="{A716DDAD-F1A4-4278-96EB-D03F8D682A30}"/>
    <dgm:cxn modelId="{DAE24399-8D80-4ACC-872E-A8943CE77197}" type="presOf" srcId="{8AE9CF09-A6AB-4038-B191-F9A7569CBF32}" destId="{B03B31A2-673D-4D78-B7D7-C64A4EF8FE3D}" srcOrd="0" destOrd="0" presId="urn:microsoft.com/office/officeart/2005/8/layout/vProcess5"/>
    <dgm:cxn modelId="{6131E69F-4439-4CBD-A457-67945AD0F41A}" type="presOf" srcId="{03C39DE1-56B0-499C-8223-4C40801BF072}" destId="{7995BCD4-066B-4BE1-9BE1-BFA70E620671}" srcOrd="0" destOrd="0" presId="urn:microsoft.com/office/officeart/2005/8/layout/vProcess5"/>
    <dgm:cxn modelId="{8651BAB4-CDF5-49AA-BAED-D6AE4E0571A7}" type="presOf" srcId="{E2F484CF-0060-4FDA-94B9-25DFBF68D843}" destId="{E004F2AF-3BF2-4630-B658-A60777CFAD40}" srcOrd="0" destOrd="0" presId="urn:microsoft.com/office/officeart/2005/8/layout/vProcess5"/>
    <dgm:cxn modelId="{7F8EA6D1-AC34-4FA8-BA02-A12A2BCC142A}" type="presOf" srcId="{03C39DE1-56B0-499C-8223-4C40801BF072}" destId="{A3D3DDCE-A095-40C8-BD67-E80A170C6223}" srcOrd="1" destOrd="0" presId="urn:microsoft.com/office/officeart/2005/8/layout/vProcess5"/>
    <dgm:cxn modelId="{8347F3E1-655A-4A23-A362-05227AE70D6F}" type="presOf" srcId="{FE711E40-C8D7-4F2C-AF55-707462E5F071}" destId="{2F231181-292A-4A6D-A75E-BA98993F5712}" srcOrd="1" destOrd="0" presId="urn:microsoft.com/office/officeart/2005/8/layout/vProcess5"/>
    <dgm:cxn modelId="{8983EDE2-5E9F-4625-A1D3-827FB1C3030B}" type="presOf" srcId="{E15C84A9-916B-4D77-B8BF-D9109FBA0DA0}" destId="{5CD3AE29-FBAE-45BC-83AD-D9A8B447A3B3}" srcOrd="0" destOrd="0" presId="urn:microsoft.com/office/officeart/2005/8/layout/vProcess5"/>
    <dgm:cxn modelId="{F3CE15E7-1D09-4BE7-8E1B-7FB971E7B0FC}" type="presOf" srcId="{FE711E40-C8D7-4F2C-AF55-707462E5F071}" destId="{ACE2BB5B-19D9-4D55-A4CA-73897B808D4A}" srcOrd="0" destOrd="0" presId="urn:microsoft.com/office/officeart/2005/8/layout/vProcess5"/>
    <dgm:cxn modelId="{81F6105A-F04A-4FD7-9E44-756D47F39847}" type="presParOf" srcId="{5CD3AE29-FBAE-45BC-83AD-D9A8B447A3B3}" destId="{772A35C8-C0A6-4453-9509-34D8791F0E10}" srcOrd="0" destOrd="0" presId="urn:microsoft.com/office/officeart/2005/8/layout/vProcess5"/>
    <dgm:cxn modelId="{4EAB7F20-4CEB-4E4A-8445-FDE6F94B91B1}" type="presParOf" srcId="{5CD3AE29-FBAE-45BC-83AD-D9A8B447A3B3}" destId="{7995BCD4-066B-4BE1-9BE1-BFA70E620671}" srcOrd="1" destOrd="0" presId="urn:microsoft.com/office/officeart/2005/8/layout/vProcess5"/>
    <dgm:cxn modelId="{8405F375-8722-45E5-A931-D486186BEF15}" type="presParOf" srcId="{5CD3AE29-FBAE-45BC-83AD-D9A8B447A3B3}" destId="{E004F2AF-3BF2-4630-B658-A60777CFAD40}" srcOrd="2" destOrd="0" presId="urn:microsoft.com/office/officeart/2005/8/layout/vProcess5"/>
    <dgm:cxn modelId="{D892E34E-2D2E-4F1A-904B-6EA289914125}" type="presParOf" srcId="{5CD3AE29-FBAE-45BC-83AD-D9A8B447A3B3}" destId="{ACE2BB5B-19D9-4D55-A4CA-73897B808D4A}" srcOrd="3" destOrd="0" presId="urn:microsoft.com/office/officeart/2005/8/layout/vProcess5"/>
    <dgm:cxn modelId="{30567D66-B45F-4F72-A4CE-8871BF1EDDD3}" type="presParOf" srcId="{5CD3AE29-FBAE-45BC-83AD-D9A8B447A3B3}" destId="{DA61D287-6B04-4290-9B64-88B02FB477EA}" srcOrd="4" destOrd="0" presId="urn:microsoft.com/office/officeart/2005/8/layout/vProcess5"/>
    <dgm:cxn modelId="{4A196C99-FA28-415E-B0E5-804E35A15E72}" type="presParOf" srcId="{5CD3AE29-FBAE-45BC-83AD-D9A8B447A3B3}" destId="{06FE03B9-87D3-4BDC-ABD1-E6F95C0D169B}" srcOrd="5" destOrd="0" presId="urn:microsoft.com/office/officeart/2005/8/layout/vProcess5"/>
    <dgm:cxn modelId="{07C11B50-58A9-4CEE-AC9C-D88AF57E8DE2}" type="presParOf" srcId="{5CD3AE29-FBAE-45BC-83AD-D9A8B447A3B3}" destId="{9DFCEBF3-40F2-4C66-BDCA-9D5271863620}" srcOrd="6" destOrd="0" presId="urn:microsoft.com/office/officeart/2005/8/layout/vProcess5"/>
    <dgm:cxn modelId="{B9019C07-EB0C-43A4-9996-96F2D8E36064}" type="presParOf" srcId="{5CD3AE29-FBAE-45BC-83AD-D9A8B447A3B3}" destId="{B03B31A2-673D-4D78-B7D7-C64A4EF8FE3D}" srcOrd="7" destOrd="0" presId="urn:microsoft.com/office/officeart/2005/8/layout/vProcess5"/>
    <dgm:cxn modelId="{A5F255A4-BE2F-47D8-B54C-D3BD71959065}" type="presParOf" srcId="{5CD3AE29-FBAE-45BC-83AD-D9A8B447A3B3}" destId="{A3D3DDCE-A095-40C8-BD67-E80A170C6223}" srcOrd="8" destOrd="0" presId="urn:microsoft.com/office/officeart/2005/8/layout/vProcess5"/>
    <dgm:cxn modelId="{58C7B193-E382-4E8C-8700-420762EA4106}" type="presParOf" srcId="{5CD3AE29-FBAE-45BC-83AD-D9A8B447A3B3}" destId="{03CD7323-0991-4CBF-A7EC-A3FBD003A81D}" srcOrd="9" destOrd="0" presId="urn:microsoft.com/office/officeart/2005/8/layout/vProcess5"/>
    <dgm:cxn modelId="{EFF85236-9B47-4B61-A1E0-B9D05183745B}" type="presParOf" srcId="{5CD3AE29-FBAE-45BC-83AD-D9A8B447A3B3}" destId="{2F231181-292A-4A6D-A75E-BA98993F5712}" srcOrd="10" destOrd="0" presId="urn:microsoft.com/office/officeart/2005/8/layout/vProcess5"/>
    <dgm:cxn modelId="{2CB9782C-5D38-43CC-A95F-D5E29BC3650F}" type="presParOf" srcId="{5CD3AE29-FBAE-45BC-83AD-D9A8B447A3B3}" destId="{10997DC8-640F-44FE-AF3F-070D827027C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C0E092-DB1A-45AD-B53E-91C2FC496EA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11524DF-9D79-4129-AF95-F3D443D14F88}">
      <dgm:prSet/>
      <dgm:spPr/>
      <dgm:t>
        <a:bodyPr/>
        <a:lstStyle/>
        <a:p>
          <a:r>
            <a:rPr lang="pl-PL" dirty="0"/>
            <a:t>know-how, innowacyjność</a:t>
          </a:r>
        </a:p>
      </dgm:t>
    </dgm:pt>
    <dgm:pt modelId="{B338E28C-968A-44DD-960F-ED8AAC7CC997}" type="parTrans" cxnId="{8B3E257C-3566-46A0-9A16-91089CAF077B}">
      <dgm:prSet/>
      <dgm:spPr/>
      <dgm:t>
        <a:bodyPr/>
        <a:lstStyle/>
        <a:p>
          <a:endParaRPr lang="pl-PL"/>
        </a:p>
      </dgm:t>
    </dgm:pt>
    <dgm:pt modelId="{152857F5-CF50-42C6-9E5F-BD6AC3A50A17}" type="sibTrans" cxnId="{8B3E257C-3566-46A0-9A16-91089CAF077B}">
      <dgm:prSet/>
      <dgm:spPr/>
      <dgm:t>
        <a:bodyPr/>
        <a:lstStyle/>
        <a:p>
          <a:endParaRPr lang="pl-PL"/>
        </a:p>
      </dgm:t>
    </dgm:pt>
    <dgm:pt modelId="{A37B6230-84C3-495D-B85C-B54BED745DA4}">
      <dgm:prSet/>
      <dgm:spPr/>
      <dgm:t>
        <a:bodyPr/>
        <a:lstStyle/>
        <a:p>
          <a:r>
            <a:rPr lang="pl-PL" dirty="0"/>
            <a:t>finanse</a:t>
          </a:r>
        </a:p>
      </dgm:t>
    </dgm:pt>
    <dgm:pt modelId="{6A06D73F-D7A4-4ABD-945D-444FDD72D9A3}" type="parTrans" cxnId="{3414E02C-C512-406E-9AAA-46B7B9908FC9}">
      <dgm:prSet/>
      <dgm:spPr/>
      <dgm:t>
        <a:bodyPr/>
        <a:lstStyle/>
        <a:p>
          <a:endParaRPr lang="pl-PL"/>
        </a:p>
      </dgm:t>
    </dgm:pt>
    <dgm:pt modelId="{DAA4C110-39F3-4128-8C41-0531FF62A9E0}" type="sibTrans" cxnId="{3414E02C-C512-406E-9AAA-46B7B9908FC9}">
      <dgm:prSet/>
      <dgm:spPr/>
      <dgm:t>
        <a:bodyPr/>
        <a:lstStyle/>
        <a:p>
          <a:endParaRPr lang="pl-PL"/>
        </a:p>
      </dgm:t>
    </dgm:pt>
    <dgm:pt modelId="{C39BFA02-15AA-4445-B282-C43F7FDA0B5E}">
      <dgm:prSet/>
      <dgm:spPr/>
      <dgm:t>
        <a:bodyPr/>
        <a:lstStyle/>
        <a:p>
          <a:r>
            <a:rPr lang="pl-PL" dirty="0"/>
            <a:t>aktywa</a:t>
          </a:r>
        </a:p>
      </dgm:t>
    </dgm:pt>
    <dgm:pt modelId="{9CFB66E6-4513-4467-A05F-B29105DA71DC}" type="parTrans" cxnId="{C392CE35-C949-431E-B607-DB4050247455}">
      <dgm:prSet/>
      <dgm:spPr/>
      <dgm:t>
        <a:bodyPr/>
        <a:lstStyle/>
        <a:p>
          <a:endParaRPr lang="pl-PL"/>
        </a:p>
      </dgm:t>
    </dgm:pt>
    <dgm:pt modelId="{40FF752D-8700-4D85-B282-F48F84A44185}" type="sibTrans" cxnId="{C392CE35-C949-431E-B607-DB4050247455}">
      <dgm:prSet/>
      <dgm:spPr/>
      <dgm:t>
        <a:bodyPr/>
        <a:lstStyle/>
        <a:p>
          <a:endParaRPr lang="pl-PL"/>
        </a:p>
      </dgm:t>
    </dgm:pt>
    <dgm:pt modelId="{0BD93279-57B6-4C72-8192-8CF895BD60AB}" type="pres">
      <dgm:prSet presAssocID="{85C0E092-DB1A-45AD-B53E-91C2FC496EA1}" presName="Name0" presStyleCnt="0">
        <dgm:presLayoutVars>
          <dgm:chMax val="7"/>
          <dgm:chPref val="7"/>
          <dgm:dir/>
        </dgm:presLayoutVars>
      </dgm:prSet>
      <dgm:spPr/>
    </dgm:pt>
    <dgm:pt modelId="{FF9B81BE-A57B-43A3-AD97-765F9765F680}" type="pres">
      <dgm:prSet presAssocID="{85C0E092-DB1A-45AD-B53E-91C2FC496EA1}" presName="Name1" presStyleCnt="0"/>
      <dgm:spPr/>
    </dgm:pt>
    <dgm:pt modelId="{3F7F2294-9B5F-4DBA-837A-B60994B310AA}" type="pres">
      <dgm:prSet presAssocID="{85C0E092-DB1A-45AD-B53E-91C2FC496EA1}" presName="cycle" presStyleCnt="0"/>
      <dgm:spPr/>
    </dgm:pt>
    <dgm:pt modelId="{BDDAD12A-FB43-4400-BB2C-A4771F06A3D2}" type="pres">
      <dgm:prSet presAssocID="{85C0E092-DB1A-45AD-B53E-91C2FC496EA1}" presName="srcNode" presStyleLbl="node1" presStyleIdx="0" presStyleCnt="3"/>
      <dgm:spPr/>
    </dgm:pt>
    <dgm:pt modelId="{690753E4-48C2-44FC-9D21-C937DD0ECD72}" type="pres">
      <dgm:prSet presAssocID="{85C0E092-DB1A-45AD-B53E-91C2FC496EA1}" presName="conn" presStyleLbl="parChTrans1D2" presStyleIdx="0" presStyleCnt="1"/>
      <dgm:spPr/>
    </dgm:pt>
    <dgm:pt modelId="{FC4A2A01-CC03-438B-A62D-391EB8517C35}" type="pres">
      <dgm:prSet presAssocID="{85C0E092-DB1A-45AD-B53E-91C2FC496EA1}" presName="extraNode" presStyleLbl="node1" presStyleIdx="0" presStyleCnt="3"/>
      <dgm:spPr/>
    </dgm:pt>
    <dgm:pt modelId="{3E0242B3-C632-4483-B317-89AD04D917AD}" type="pres">
      <dgm:prSet presAssocID="{85C0E092-DB1A-45AD-B53E-91C2FC496EA1}" presName="dstNode" presStyleLbl="node1" presStyleIdx="0" presStyleCnt="3"/>
      <dgm:spPr/>
    </dgm:pt>
    <dgm:pt modelId="{8FE45E10-6A59-4F06-B618-229B6EF90F36}" type="pres">
      <dgm:prSet presAssocID="{E11524DF-9D79-4129-AF95-F3D443D14F88}" presName="text_1" presStyleLbl="node1" presStyleIdx="0" presStyleCnt="3">
        <dgm:presLayoutVars>
          <dgm:bulletEnabled val="1"/>
        </dgm:presLayoutVars>
      </dgm:prSet>
      <dgm:spPr/>
    </dgm:pt>
    <dgm:pt modelId="{B7A34542-EF9D-454B-8CA4-20F5A96EF090}" type="pres">
      <dgm:prSet presAssocID="{E11524DF-9D79-4129-AF95-F3D443D14F88}" presName="accent_1" presStyleCnt="0"/>
      <dgm:spPr/>
    </dgm:pt>
    <dgm:pt modelId="{77B8E644-1D00-4E32-96A3-2771469681F7}" type="pres">
      <dgm:prSet presAssocID="{E11524DF-9D79-4129-AF95-F3D443D14F88}" presName="accentRepeatNode" presStyleLbl="solidFgAcc1" presStyleIdx="0" presStyleCnt="3"/>
      <dgm:spPr/>
    </dgm:pt>
    <dgm:pt modelId="{9C496C8F-E557-4859-AAA5-7F2C2ED53C50}" type="pres">
      <dgm:prSet presAssocID="{A37B6230-84C3-495D-B85C-B54BED745DA4}" presName="text_2" presStyleLbl="node1" presStyleIdx="1" presStyleCnt="3">
        <dgm:presLayoutVars>
          <dgm:bulletEnabled val="1"/>
        </dgm:presLayoutVars>
      </dgm:prSet>
      <dgm:spPr/>
    </dgm:pt>
    <dgm:pt modelId="{295FF15B-45E0-4008-B818-79129D69FB23}" type="pres">
      <dgm:prSet presAssocID="{A37B6230-84C3-495D-B85C-B54BED745DA4}" presName="accent_2" presStyleCnt="0"/>
      <dgm:spPr/>
    </dgm:pt>
    <dgm:pt modelId="{D8E5BB65-47E7-41D4-80C3-BAF63257258E}" type="pres">
      <dgm:prSet presAssocID="{A37B6230-84C3-495D-B85C-B54BED745DA4}" presName="accentRepeatNode" presStyleLbl="solidFgAcc1" presStyleIdx="1" presStyleCnt="3"/>
      <dgm:spPr/>
    </dgm:pt>
    <dgm:pt modelId="{55AA4814-3A36-45DC-8951-F7F329608BEC}" type="pres">
      <dgm:prSet presAssocID="{C39BFA02-15AA-4445-B282-C43F7FDA0B5E}" presName="text_3" presStyleLbl="node1" presStyleIdx="2" presStyleCnt="3">
        <dgm:presLayoutVars>
          <dgm:bulletEnabled val="1"/>
        </dgm:presLayoutVars>
      </dgm:prSet>
      <dgm:spPr/>
    </dgm:pt>
    <dgm:pt modelId="{86B544D2-87AE-426A-9AA1-D6D28F885FDF}" type="pres">
      <dgm:prSet presAssocID="{C39BFA02-15AA-4445-B282-C43F7FDA0B5E}" presName="accent_3" presStyleCnt="0"/>
      <dgm:spPr/>
    </dgm:pt>
    <dgm:pt modelId="{9914274E-C738-4C59-8F8C-39060EA5522A}" type="pres">
      <dgm:prSet presAssocID="{C39BFA02-15AA-4445-B282-C43F7FDA0B5E}" presName="accentRepeatNode" presStyleLbl="solidFgAcc1" presStyleIdx="2" presStyleCnt="3"/>
      <dgm:spPr/>
    </dgm:pt>
  </dgm:ptLst>
  <dgm:cxnLst>
    <dgm:cxn modelId="{8D807115-AE9E-4000-B50A-A5415951C6EE}" type="presOf" srcId="{85C0E092-DB1A-45AD-B53E-91C2FC496EA1}" destId="{0BD93279-57B6-4C72-8192-8CF895BD60AB}" srcOrd="0" destOrd="0" presId="urn:microsoft.com/office/officeart/2008/layout/VerticalCurvedList"/>
    <dgm:cxn modelId="{3414E02C-C512-406E-9AAA-46B7B9908FC9}" srcId="{85C0E092-DB1A-45AD-B53E-91C2FC496EA1}" destId="{A37B6230-84C3-495D-B85C-B54BED745DA4}" srcOrd="1" destOrd="0" parTransId="{6A06D73F-D7A4-4ABD-945D-444FDD72D9A3}" sibTransId="{DAA4C110-39F3-4128-8C41-0531FF62A9E0}"/>
    <dgm:cxn modelId="{C392CE35-C949-431E-B607-DB4050247455}" srcId="{85C0E092-DB1A-45AD-B53E-91C2FC496EA1}" destId="{C39BFA02-15AA-4445-B282-C43F7FDA0B5E}" srcOrd="2" destOrd="0" parTransId="{9CFB66E6-4513-4467-A05F-B29105DA71DC}" sibTransId="{40FF752D-8700-4D85-B282-F48F84A44185}"/>
    <dgm:cxn modelId="{9825276F-F245-4C39-B196-83474389191D}" type="presOf" srcId="{E11524DF-9D79-4129-AF95-F3D443D14F88}" destId="{8FE45E10-6A59-4F06-B618-229B6EF90F36}" srcOrd="0" destOrd="0" presId="urn:microsoft.com/office/officeart/2008/layout/VerticalCurvedList"/>
    <dgm:cxn modelId="{8B3E257C-3566-46A0-9A16-91089CAF077B}" srcId="{85C0E092-DB1A-45AD-B53E-91C2FC496EA1}" destId="{E11524DF-9D79-4129-AF95-F3D443D14F88}" srcOrd="0" destOrd="0" parTransId="{B338E28C-968A-44DD-960F-ED8AAC7CC997}" sibTransId="{152857F5-CF50-42C6-9E5F-BD6AC3A50A17}"/>
    <dgm:cxn modelId="{A474FC86-56DA-4538-829A-09F33786D9F6}" type="presOf" srcId="{A37B6230-84C3-495D-B85C-B54BED745DA4}" destId="{9C496C8F-E557-4859-AAA5-7F2C2ED53C50}" srcOrd="0" destOrd="0" presId="urn:microsoft.com/office/officeart/2008/layout/VerticalCurvedList"/>
    <dgm:cxn modelId="{E5425DB8-2BB2-4335-842C-4E95CA1C93AD}" type="presOf" srcId="{152857F5-CF50-42C6-9E5F-BD6AC3A50A17}" destId="{690753E4-48C2-44FC-9D21-C937DD0ECD72}" srcOrd="0" destOrd="0" presId="urn:microsoft.com/office/officeart/2008/layout/VerticalCurvedList"/>
    <dgm:cxn modelId="{998BD8F2-9AFF-4A29-8302-E1A565366EDB}" type="presOf" srcId="{C39BFA02-15AA-4445-B282-C43F7FDA0B5E}" destId="{55AA4814-3A36-45DC-8951-F7F329608BEC}" srcOrd="0" destOrd="0" presId="urn:microsoft.com/office/officeart/2008/layout/VerticalCurvedList"/>
    <dgm:cxn modelId="{7860D9AE-1EA1-4EFD-BCFC-FCFDEB0AC095}" type="presParOf" srcId="{0BD93279-57B6-4C72-8192-8CF895BD60AB}" destId="{FF9B81BE-A57B-43A3-AD97-765F9765F680}" srcOrd="0" destOrd="0" presId="urn:microsoft.com/office/officeart/2008/layout/VerticalCurvedList"/>
    <dgm:cxn modelId="{26DA536D-7792-4CFD-9637-A1F3132E10CA}" type="presParOf" srcId="{FF9B81BE-A57B-43A3-AD97-765F9765F680}" destId="{3F7F2294-9B5F-4DBA-837A-B60994B310AA}" srcOrd="0" destOrd="0" presId="urn:microsoft.com/office/officeart/2008/layout/VerticalCurvedList"/>
    <dgm:cxn modelId="{779004B2-6FB5-487C-999C-28796CB3C986}" type="presParOf" srcId="{3F7F2294-9B5F-4DBA-837A-B60994B310AA}" destId="{BDDAD12A-FB43-4400-BB2C-A4771F06A3D2}" srcOrd="0" destOrd="0" presId="urn:microsoft.com/office/officeart/2008/layout/VerticalCurvedList"/>
    <dgm:cxn modelId="{6231DA17-A02A-49D9-8486-A950C9C0891A}" type="presParOf" srcId="{3F7F2294-9B5F-4DBA-837A-B60994B310AA}" destId="{690753E4-48C2-44FC-9D21-C937DD0ECD72}" srcOrd="1" destOrd="0" presId="urn:microsoft.com/office/officeart/2008/layout/VerticalCurvedList"/>
    <dgm:cxn modelId="{FBA3FF27-AB8D-42D1-AA4B-6F3C04AE0998}" type="presParOf" srcId="{3F7F2294-9B5F-4DBA-837A-B60994B310AA}" destId="{FC4A2A01-CC03-438B-A62D-391EB8517C35}" srcOrd="2" destOrd="0" presId="urn:microsoft.com/office/officeart/2008/layout/VerticalCurvedList"/>
    <dgm:cxn modelId="{4B8E8311-A203-431E-9728-C5697409964E}" type="presParOf" srcId="{3F7F2294-9B5F-4DBA-837A-B60994B310AA}" destId="{3E0242B3-C632-4483-B317-89AD04D917AD}" srcOrd="3" destOrd="0" presId="urn:microsoft.com/office/officeart/2008/layout/VerticalCurvedList"/>
    <dgm:cxn modelId="{3CD65D5D-D50E-475A-BD14-DC489CE41140}" type="presParOf" srcId="{FF9B81BE-A57B-43A3-AD97-765F9765F680}" destId="{8FE45E10-6A59-4F06-B618-229B6EF90F36}" srcOrd="1" destOrd="0" presId="urn:microsoft.com/office/officeart/2008/layout/VerticalCurvedList"/>
    <dgm:cxn modelId="{6EA42B95-5760-412C-82DD-819B0BF09F00}" type="presParOf" srcId="{FF9B81BE-A57B-43A3-AD97-765F9765F680}" destId="{B7A34542-EF9D-454B-8CA4-20F5A96EF090}" srcOrd="2" destOrd="0" presId="urn:microsoft.com/office/officeart/2008/layout/VerticalCurvedList"/>
    <dgm:cxn modelId="{3F9C88D7-C6BB-4366-8BEB-94890731DD03}" type="presParOf" srcId="{B7A34542-EF9D-454B-8CA4-20F5A96EF090}" destId="{77B8E644-1D00-4E32-96A3-2771469681F7}" srcOrd="0" destOrd="0" presId="urn:microsoft.com/office/officeart/2008/layout/VerticalCurvedList"/>
    <dgm:cxn modelId="{2568AB48-9E22-4EE6-9886-1524FB885934}" type="presParOf" srcId="{FF9B81BE-A57B-43A3-AD97-765F9765F680}" destId="{9C496C8F-E557-4859-AAA5-7F2C2ED53C50}" srcOrd="3" destOrd="0" presId="urn:microsoft.com/office/officeart/2008/layout/VerticalCurvedList"/>
    <dgm:cxn modelId="{6DE0E8BC-19D2-4BE7-B77F-9291FC5EDB29}" type="presParOf" srcId="{FF9B81BE-A57B-43A3-AD97-765F9765F680}" destId="{295FF15B-45E0-4008-B818-79129D69FB23}" srcOrd="4" destOrd="0" presId="urn:microsoft.com/office/officeart/2008/layout/VerticalCurvedList"/>
    <dgm:cxn modelId="{5D353552-2480-45FF-9E05-6288BA8985B5}" type="presParOf" srcId="{295FF15B-45E0-4008-B818-79129D69FB23}" destId="{D8E5BB65-47E7-41D4-80C3-BAF63257258E}" srcOrd="0" destOrd="0" presId="urn:microsoft.com/office/officeart/2008/layout/VerticalCurvedList"/>
    <dgm:cxn modelId="{4633F763-705B-45AA-BD6C-619B1AFF9448}" type="presParOf" srcId="{FF9B81BE-A57B-43A3-AD97-765F9765F680}" destId="{55AA4814-3A36-45DC-8951-F7F329608BEC}" srcOrd="5" destOrd="0" presId="urn:microsoft.com/office/officeart/2008/layout/VerticalCurvedList"/>
    <dgm:cxn modelId="{51DFB583-823B-4201-832A-44420A036A4C}" type="presParOf" srcId="{FF9B81BE-A57B-43A3-AD97-765F9765F680}" destId="{86B544D2-87AE-426A-9AA1-D6D28F885FDF}" srcOrd="6" destOrd="0" presId="urn:microsoft.com/office/officeart/2008/layout/VerticalCurvedList"/>
    <dgm:cxn modelId="{6D866D88-E4D3-4376-B6EF-7CA5689D32AD}" type="presParOf" srcId="{86B544D2-87AE-426A-9AA1-D6D28F885FDF}" destId="{9914274E-C738-4C59-8F8C-39060EA552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C8D02C-D5FD-4E80-80AF-08EAEEA3CE5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2BB6BDE-CD69-40D6-BC9E-6D16FF5F338B}">
      <dgm:prSet phldrT="[Tekst]"/>
      <dgm:spPr/>
      <dgm:t>
        <a:bodyPr/>
        <a:lstStyle/>
        <a:p>
          <a:pPr>
            <a:buNone/>
          </a:pPr>
          <a:r>
            <a:rPr lang="pl-PL" dirty="0"/>
            <a:t>długoletnie zarządzanie/utrzymanie zgodnie </a:t>
          </a:r>
          <a:br>
            <a:rPr lang="pl-PL" dirty="0"/>
          </a:br>
          <a:r>
            <a:rPr lang="pl-PL" dirty="0"/>
            <a:t>z określonymi w umowie o PPP standardami i konsekwencjami ich niedotrzymania.</a:t>
          </a:r>
        </a:p>
      </dgm:t>
    </dgm:pt>
    <dgm:pt modelId="{5DC790DD-5E39-4F09-B0FD-389A3A1112C3}" type="parTrans" cxnId="{06F91C60-FD9A-42CD-961E-29A550BB7DE8}">
      <dgm:prSet/>
      <dgm:spPr/>
      <dgm:t>
        <a:bodyPr/>
        <a:lstStyle/>
        <a:p>
          <a:endParaRPr lang="pl-PL"/>
        </a:p>
      </dgm:t>
    </dgm:pt>
    <dgm:pt modelId="{CBB31553-6D55-443C-A600-FFAD706C1A64}" type="sibTrans" cxnId="{06F91C60-FD9A-42CD-961E-29A550BB7DE8}">
      <dgm:prSet/>
      <dgm:spPr/>
      <dgm:t>
        <a:bodyPr/>
        <a:lstStyle/>
        <a:p>
          <a:endParaRPr lang="pl-PL"/>
        </a:p>
      </dgm:t>
    </dgm:pt>
    <dgm:pt modelId="{5B0F976E-6BCA-4BC6-80B0-8C5D7612E5EC}">
      <dgm:prSet phldrT="[Tekst]"/>
      <dgm:spPr/>
      <dgm:t>
        <a:bodyPr/>
        <a:lstStyle/>
        <a:p>
          <a:pPr>
            <a:buNone/>
          </a:pPr>
          <a:r>
            <a:rPr lang="pl-PL" b="1" dirty="0"/>
            <a:t>wyższa motywacja partnera prywatnego do zapewnienia wysokiej jakości infrastruktury publicznej</a:t>
          </a:r>
          <a:endParaRPr lang="pl-PL" dirty="0"/>
        </a:p>
      </dgm:t>
    </dgm:pt>
    <dgm:pt modelId="{8676FF05-5D52-4D3E-96C5-95DA75594552}" type="parTrans" cxnId="{A6976A83-2B8C-4E91-B44D-6422F32F4865}">
      <dgm:prSet/>
      <dgm:spPr/>
      <dgm:t>
        <a:bodyPr/>
        <a:lstStyle/>
        <a:p>
          <a:endParaRPr lang="pl-PL"/>
        </a:p>
      </dgm:t>
    </dgm:pt>
    <dgm:pt modelId="{29DD1D2A-6160-4DA5-A01B-1B513E4EC496}" type="sibTrans" cxnId="{A6976A83-2B8C-4E91-B44D-6422F32F4865}">
      <dgm:prSet/>
      <dgm:spPr/>
      <dgm:t>
        <a:bodyPr/>
        <a:lstStyle/>
        <a:p>
          <a:endParaRPr lang="pl-PL"/>
        </a:p>
      </dgm:t>
    </dgm:pt>
    <dgm:pt modelId="{C6D43940-D135-4C1E-ACB4-B935F9AE386C}">
      <dgm:prSet/>
      <dgm:spPr/>
      <dgm:t>
        <a:bodyPr/>
        <a:lstStyle/>
        <a:p>
          <a:r>
            <a:rPr lang="pl-PL" b="1" dirty="0"/>
            <a:t>optymalizacja kosztów projektu w okresie trwania umowy o PPP</a:t>
          </a:r>
        </a:p>
      </dgm:t>
    </dgm:pt>
    <dgm:pt modelId="{5142E15A-C255-4375-8FE0-2D5982167C0F}" type="parTrans" cxnId="{127A5D49-6FA9-4BA2-BF68-3CB38EBE1487}">
      <dgm:prSet/>
      <dgm:spPr/>
      <dgm:t>
        <a:bodyPr/>
        <a:lstStyle/>
        <a:p>
          <a:endParaRPr lang="pl-PL"/>
        </a:p>
      </dgm:t>
    </dgm:pt>
    <dgm:pt modelId="{730B445E-43DA-470B-B54B-0FD63C6E7B4B}" type="sibTrans" cxnId="{127A5D49-6FA9-4BA2-BF68-3CB38EBE1487}">
      <dgm:prSet/>
      <dgm:spPr/>
      <dgm:t>
        <a:bodyPr/>
        <a:lstStyle/>
        <a:p>
          <a:endParaRPr lang="pl-PL"/>
        </a:p>
      </dgm:t>
    </dgm:pt>
    <dgm:pt modelId="{2FD07B88-8425-420C-B164-354939DEE838}" type="pres">
      <dgm:prSet presAssocID="{26C8D02C-D5FD-4E80-80AF-08EAEEA3CE5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9124E96-B434-414C-B947-E85731540BE9}" type="pres">
      <dgm:prSet presAssocID="{92BB6BDE-CD69-40D6-BC9E-6D16FF5F338B}" presName="hierRoot1" presStyleCnt="0">
        <dgm:presLayoutVars>
          <dgm:hierBranch val="init"/>
        </dgm:presLayoutVars>
      </dgm:prSet>
      <dgm:spPr/>
    </dgm:pt>
    <dgm:pt modelId="{2A4CC776-0E68-4D5E-8394-03B35288A75C}" type="pres">
      <dgm:prSet presAssocID="{92BB6BDE-CD69-40D6-BC9E-6D16FF5F338B}" presName="rootComposite1" presStyleCnt="0"/>
      <dgm:spPr/>
    </dgm:pt>
    <dgm:pt modelId="{9787AE74-35AE-4300-8A9C-49BF0C26F75A}" type="pres">
      <dgm:prSet presAssocID="{92BB6BDE-CD69-40D6-BC9E-6D16FF5F338B}" presName="rootText1" presStyleLbl="node0" presStyleIdx="0" presStyleCnt="1">
        <dgm:presLayoutVars>
          <dgm:chPref val="3"/>
        </dgm:presLayoutVars>
      </dgm:prSet>
      <dgm:spPr/>
    </dgm:pt>
    <dgm:pt modelId="{851B0932-6CC3-4DBC-B2B0-B70F6E899675}" type="pres">
      <dgm:prSet presAssocID="{92BB6BDE-CD69-40D6-BC9E-6D16FF5F338B}" presName="rootConnector1" presStyleLbl="node1" presStyleIdx="0" presStyleCnt="0"/>
      <dgm:spPr/>
    </dgm:pt>
    <dgm:pt modelId="{AE925ACB-D8D9-4BEE-9FBD-2FA2257E720A}" type="pres">
      <dgm:prSet presAssocID="{92BB6BDE-CD69-40D6-BC9E-6D16FF5F338B}" presName="hierChild2" presStyleCnt="0"/>
      <dgm:spPr/>
    </dgm:pt>
    <dgm:pt modelId="{05F95796-8B86-40CE-A9BC-663BB3FD3920}" type="pres">
      <dgm:prSet presAssocID="{5142E15A-C255-4375-8FE0-2D5982167C0F}" presName="Name37" presStyleLbl="parChTrans1D2" presStyleIdx="0" presStyleCnt="2"/>
      <dgm:spPr/>
    </dgm:pt>
    <dgm:pt modelId="{82B6B904-D45F-47B3-BD72-2B8E7A509947}" type="pres">
      <dgm:prSet presAssocID="{C6D43940-D135-4C1E-ACB4-B935F9AE386C}" presName="hierRoot2" presStyleCnt="0">
        <dgm:presLayoutVars>
          <dgm:hierBranch val="init"/>
        </dgm:presLayoutVars>
      </dgm:prSet>
      <dgm:spPr/>
    </dgm:pt>
    <dgm:pt modelId="{C7AC2050-022B-426B-9803-9FDF5CF8E9C6}" type="pres">
      <dgm:prSet presAssocID="{C6D43940-D135-4C1E-ACB4-B935F9AE386C}" presName="rootComposite" presStyleCnt="0"/>
      <dgm:spPr/>
    </dgm:pt>
    <dgm:pt modelId="{EA5770C9-E026-48C7-8886-E860F592F1EA}" type="pres">
      <dgm:prSet presAssocID="{C6D43940-D135-4C1E-ACB4-B935F9AE386C}" presName="rootText" presStyleLbl="node2" presStyleIdx="0" presStyleCnt="2">
        <dgm:presLayoutVars>
          <dgm:chPref val="3"/>
        </dgm:presLayoutVars>
      </dgm:prSet>
      <dgm:spPr/>
    </dgm:pt>
    <dgm:pt modelId="{644525CC-3EA6-4BC4-92A8-CA9AEDB940E5}" type="pres">
      <dgm:prSet presAssocID="{C6D43940-D135-4C1E-ACB4-B935F9AE386C}" presName="rootConnector" presStyleLbl="node2" presStyleIdx="0" presStyleCnt="2"/>
      <dgm:spPr/>
    </dgm:pt>
    <dgm:pt modelId="{9802260C-14CF-4CC7-8B94-6A12132629A8}" type="pres">
      <dgm:prSet presAssocID="{C6D43940-D135-4C1E-ACB4-B935F9AE386C}" presName="hierChild4" presStyleCnt="0"/>
      <dgm:spPr/>
    </dgm:pt>
    <dgm:pt modelId="{74AC8653-1B60-4671-A042-EC28E2C81A41}" type="pres">
      <dgm:prSet presAssocID="{C6D43940-D135-4C1E-ACB4-B935F9AE386C}" presName="hierChild5" presStyleCnt="0"/>
      <dgm:spPr/>
    </dgm:pt>
    <dgm:pt modelId="{10F9C754-BED7-44A4-AD93-A67DA049D516}" type="pres">
      <dgm:prSet presAssocID="{8676FF05-5D52-4D3E-96C5-95DA75594552}" presName="Name37" presStyleLbl="parChTrans1D2" presStyleIdx="1" presStyleCnt="2"/>
      <dgm:spPr/>
    </dgm:pt>
    <dgm:pt modelId="{86FC9447-33B7-4083-B461-636456AA11A2}" type="pres">
      <dgm:prSet presAssocID="{5B0F976E-6BCA-4BC6-80B0-8C5D7612E5EC}" presName="hierRoot2" presStyleCnt="0">
        <dgm:presLayoutVars>
          <dgm:hierBranch val="init"/>
        </dgm:presLayoutVars>
      </dgm:prSet>
      <dgm:spPr/>
    </dgm:pt>
    <dgm:pt modelId="{445201B1-BA47-4A49-AD64-1C9D6D1FC0BE}" type="pres">
      <dgm:prSet presAssocID="{5B0F976E-6BCA-4BC6-80B0-8C5D7612E5EC}" presName="rootComposite" presStyleCnt="0"/>
      <dgm:spPr/>
    </dgm:pt>
    <dgm:pt modelId="{54BE30F0-39F2-4426-84CF-48677C01A965}" type="pres">
      <dgm:prSet presAssocID="{5B0F976E-6BCA-4BC6-80B0-8C5D7612E5EC}" presName="rootText" presStyleLbl="node2" presStyleIdx="1" presStyleCnt="2">
        <dgm:presLayoutVars>
          <dgm:chPref val="3"/>
        </dgm:presLayoutVars>
      </dgm:prSet>
      <dgm:spPr/>
    </dgm:pt>
    <dgm:pt modelId="{3E63BAFA-DED2-4C85-A140-B25C796DB73C}" type="pres">
      <dgm:prSet presAssocID="{5B0F976E-6BCA-4BC6-80B0-8C5D7612E5EC}" presName="rootConnector" presStyleLbl="node2" presStyleIdx="1" presStyleCnt="2"/>
      <dgm:spPr/>
    </dgm:pt>
    <dgm:pt modelId="{1D60EB8E-BBA0-46DF-8F35-D3144B7A257B}" type="pres">
      <dgm:prSet presAssocID="{5B0F976E-6BCA-4BC6-80B0-8C5D7612E5EC}" presName="hierChild4" presStyleCnt="0"/>
      <dgm:spPr/>
    </dgm:pt>
    <dgm:pt modelId="{3F249B7F-4999-43C3-944F-409AB9F31C20}" type="pres">
      <dgm:prSet presAssocID="{5B0F976E-6BCA-4BC6-80B0-8C5D7612E5EC}" presName="hierChild5" presStyleCnt="0"/>
      <dgm:spPr/>
    </dgm:pt>
    <dgm:pt modelId="{9C1117A9-46B0-47DE-88D2-EAD141AAD52B}" type="pres">
      <dgm:prSet presAssocID="{92BB6BDE-CD69-40D6-BC9E-6D16FF5F338B}" presName="hierChild3" presStyleCnt="0"/>
      <dgm:spPr/>
    </dgm:pt>
  </dgm:ptLst>
  <dgm:cxnLst>
    <dgm:cxn modelId="{2CD0CD2F-C816-4ECF-80E1-28475AC4AABC}" type="presOf" srcId="{5B0F976E-6BCA-4BC6-80B0-8C5D7612E5EC}" destId="{3E63BAFA-DED2-4C85-A140-B25C796DB73C}" srcOrd="1" destOrd="0" presId="urn:microsoft.com/office/officeart/2005/8/layout/orgChart1"/>
    <dgm:cxn modelId="{8BBA9A3A-CC9F-4CE4-8FA6-E25455A48ED6}" type="presOf" srcId="{5142E15A-C255-4375-8FE0-2D5982167C0F}" destId="{05F95796-8B86-40CE-A9BC-663BB3FD3920}" srcOrd="0" destOrd="0" presId="urn:microsoft.com/office/officeart/2005/8/layout/orgChart1"/>
    <dgm:cxn modelId="{06F91C60-FD9A-42CD-961E-29A550BB7DE8}" srcId="{26C8D02C-D5FD-4E80-80AF-08EAEEA3CE50}" destId="{92BB6BDE-CD69-40D6-BC9E-6D16FF5F338B}" srcOrd="0" destOrd="0" parTransId="{5DC790DD-5E39-4F09-B0FD-389A3A1112C3}" sibTransId="{CBB31553-6D55-443C-A600-FFAD706C1A64}"/>
    <dgm:cxn modelId="{CECEE645-89A2-4FF3-8871-5DA27A65CED9}" type="presOf" srcId="{8676FF05-5D52-4D3E-96C5-95DA75594552}" destId="{10F9C754-BED7-44A4-AD93-A67DA049D516}" srcOrd="0" destOrd="0" presId="urn:microsoft.com/office/officeart/2005/8/layout/orgChart1"/>
    <dgm:cxn modelId="{57969C46-8D1F-4BB2-8094-BD70C0DED553}" type="presOf" srcId="{C6D43940-D135-4C1E-ACB4-B935F9AE386C}" destId="{644525CC-3EA6-4BC4-92A8-CA9AEDB940E5}" srcOrd="1" destOrd="0" presId="urn:microsoft.com/office/officeart/2005/8/layout/orgChart1"/>
    <dgm:cxn modelId="{127A5D49-6FA9-4BA2-BF68-3CB38EBE1487}" srcId="{92BB6BDE-CD69-40D6-BC9E-6D16FF5F338B}" destId="{C6D43940-D135-4C1E-ACB4-B935F9AE386C}" srcOrd="0" destOrd="0" parTransId="{5142E15A-C255-4375-8FE0-2D5982167C0F}" sibTransId="{730B445E-43DA-470B-B54B-0FD63C6E7B4B}"/>
    <dgm:cxn modelId="{CF191A73-CCD7-4C74-AEEF-1FA28F622C30}" type="presOf" srcId="{26C8D02C-D5FD-4E80-80AF-08EAEEA3CE50}" destId="{2FD07B88-8425-420C-B164-354939DEE838}" srcOrd="0" destOrd="0" presId="urn:microsoft.com/office/officeart/2005/8/layout/orgChart1"/>
    <dgm:cxn modelId="{8182F575-C307-4535-B37A-A1ACDE167B36}" type="presOf" srcId="{92BB6BDE-CD69-40D6-BC9E-6D16FF5F338B}" destId="{851B0932-6CC3-4DBC-B2B0-B70F6E899675}" srcOrd="1" destOrd="0" presId="urn:microsoft.com/office/officeart/2005/8/layout/orgChart1"/>
    <dgm:cxn modelId="{A6976A83-2B8C-4E91-B44D-6422F32F4865}" srcId="{92BB6BDE-CD69-40D6-BC9E-6D16FF5F338B}" destId="{5B0F976E-6BCA-4BC6-80B0-8C5D7612E5EC}" srcOrd="1" destOrd="0" parTransId="{8676FF05-5D52-4D3E-96C5-95DA75594552}" sibTransId="{29DD1D2A-6160-4DA5-A01B-1B513E4EC496}"/>
    <dgm:cxn modelId="{45B3C196-07E4-4834-A47F-B53CD84D14F1}" type="presOf" srcId="{C6D43940-D135-4C1E-ACB4-B935F9AE386C}" destId="{EA5770C9-E026-48C7-8886-E860F592F1EA}" srcOrd="0" destOrd="0" presId="urn:microsoft.com/office/officeart/2005/8/layout/orgChart1"/>
    <dgm:cxn modelId="{854712C8-00F2-45D7-BA8E-8426DC9BC662}" type="presOf" srcId="{92BB6BDE-CD69-40D6-BC9E-6D16FF5F338B}" destId="{9787AE74-35AE-4300-8A9C-49BF0C26F75A}" srcOrd="0" destOrd="0" presId="urn:microsoft.com/office/officeart/2005/8/layout/orgChart1"/>
    <dgm:cxn modelId="{30F32ECD-7A79-4EFB-BF25-3B5A05713191}" type="presOf" srcId="{5B0F976E-6BCA-4BC6-80B0-8C5D7612E5EC}" destId="{54BE30F0-39F2-4426-84CF-48677C01A965}" srcOrd="0" destOrd="0" presId="urn:microsoft.com/office/officeart/2005/8/layout/orgChart1"/>
    <dgm:cxn modelId="{718A01D0-7B53-4B6C-A1D4-57B82F24C2D0}" type="presParOf" srcId="{2FD07B88-8425-420C-B164-354939DEE838}" destId="{69124E96-B434-414C-B947-E85731540BE9}" srcOrd="0" destOrd="0" presId="urn:microsoft.com/office/officeart/2005/8/layout/orgChart1"/>
    <dgm:cxn modelId="{F51D4CF2-01B4-4D53-9BD5-A35B4AD52CBE}" type="presParOf" srcId="{69124E96-B434-414C-B947-E85731540BE9}" destId="{2A4CC776-0E68-4D5E-8394-03B35288A75C}" srcOrd="0" destOrd="0" presId="urn:microsoft.com/office/officeart/2005/8/layout/orgChart1"/>
    <dgm:cxn modelId="{05027DAA-7AD6-4046-AA96-8F3DBC3F1369}" type="presParOf" srcId="{2A4CC776-0E68-4D5E-8394-03B35288A75C}" destId="{9787AE74-35AE-4300-8A9C-49BF0C26F75A}" srcOrd="0" destOrd="0" presId="urn:microsoft.com/office/officeart/2005/8/layout/orgChart1"/>
    <dgm:cxn modelId="{6492227A-2900-4ECE-90B9-138FE8AA2E1A}" type="presParOf" srcId="{2A4CC776-0E68-4D5E-8394-03B35288A75C}" destId="{851B0932-6CC3-4DBC-B2B0-B70F6E899675}" srcOrd="1" destOrd="0" presId="urn:microsoft.com/office/officeart/2005/8/layout/orgChart1"/>
    <dgm:cxn modelId="{74A0BF06-D921-4927-AEDA-7FBEFFE09EEF}" type="presParOf" srcId="{69124E96-B434-414C-B947-E85731540BE9}" destId="{AE925ACB-D8D9-4BEE-9FBD-2FA2257E720A}" srcOrd="1" destOrd="0" presId="urn:microsoft.com/office/officeart/2005/8/layout/orgChart1"/>
    <dgm:cxn modelId="{45E053E5-20E0-457D-8837-E9DC2C7CB093}" type="presParOf" srcId="{AE925ACB-D8D9-4BEE-9FBD-2FA2257E720A}" destId="{05F95796-8B86-40CE-A9BC-663BB3FD3920}" srcOrd="0" destOrd="0" presId="urn:microsoft.com/office/officeart/2005/8/layout/orgChart1"/>
    <dgm:cxn modelId="{3D4DCAC7-E40A-4410-B965-ADA26E9367C7}" type="presParOf" srcId="{AE925ACB-D8D9-4BEE-9FBD-2FA2257E720A}" destId="{82B6B904-D45F-47B3-BD72-2B8E7A509947}" srcOrd="1" destOrd="0" presId="urn:microsoft.com/office/officeart/2005/8/layout/orgChart1"/>
    <dgm:cxn modelId="{7139EBCC-6AA2-4377-BBAE-D60440E3BDFD}" type="presParOf" srcId="{82B6B904-D45F-47B3-BD72-2B8E7A509947}" destId="{C7AC2050-022B-426B-9803-9FDF5CF8E9C6}" srcOrd="0" destOrd="0" presId="urn:microsoft.com/office/officeart/2005/8/layout/orgChart1"/>
    <dgm:cxn modelId="{A3AFFD03-BA91-4A18-A289-96EDF85FEBA9}" type="presParOf" srcId="{C7AC2050-022B-426B-9803-9FDF5CF8E9C6}" destId="{EA5770C9-E026-48C7-8886-E860F592F1EA}" srcOrd="0" destOrd="0" presId="urn:microsoft.com/office/officeart/2005/8/layout/orgChart1"/>
    <dgm:cxn modelId="{1AE2B538-9B79-43EA-BCF3-077008466303}" type="presParOf" srcId="{C7AC2050-022B-426B-9803-9FDF5CF8E9C6}" destId="{644525CC-3EA6-4BC4-92A8-CA9AEDB940E5}" srcOrd="1" destOrd="0" presId="urn:microsoft.com/office/officeart/2005/8/layout/orgChart1"/>
    <dgm:cxn modelId="{A54FA386-4A84-4B26-8FDC-61E877E100AE}" type="presParOf" srcId="{82B6B904-D45F-47B3-BD72-2B8E7A509947}" destId="{9802260C-14CF-4CC7-8B94-6A12132629A8}" srcOrd="1" destOrd="0" presId="urn:microsoft.com/office/officeart/2005/8/layout/orgChart1"/>
    <dgm:cxn modelId="{135F9B40-911C-4478-BE52-2D5C33F525ED}" type="presParOf" srcId="{82B6B904-D45F-47B3-BD72-2B8E7A509947}" destId="{74AC8653-1B60-4671-A042-EC28E2C81A41}" srcOrd="2" destOrd="0" presId="urn:microsoft.com/office/officeart/2005/8/layout/orgChart1"/>
    <dgm:cxn modelId="{551A6129-9C06-49A9-AA36-D95E307C401F}" type="presParOf" srcId="{AE925ACB-D8D9-4BEE-9FBD-2FA2257E720A}" destId="{10F9C754-BED7-44A4-AD93-A67DA049D516}" srcOrd="2" destOrd="0" presId="urn:microsoft.com/office/officeart/2005/8/layout/orgChart1"/>
    <dgm:cxn modelId="{7E91F6D7-573C-4655-9F3F-8B69BE1E5F5B}" type="presParOf" srcId="{AE925ACB-D8D9-4BEE-9FBD-2FA2257E720A}" destId="{86FC9447-33B7-4083-B461-636456AA11A2}" srcOrd="3" destOrd="0" presId="urn:microsoft.com/office/officeart/2005/8/layout/orgChart1"/>
    <dgm:cxn modelId="{12273B2F-4990-4291-AE00-38F2451D4CCD}" type="presParOf" srcId="{86FC9447-33B7-4083-B461-636456AA11A2}" destId="{445201B1-BA47-4A49-AD64-1C9D6D1FC0BE}" srcOrd="0" destOrd="0" presId="urn:microsoft.com/office/officeart/2005/8/layout/orgChart1"/>
    <dgm:cxn modelId="{C851CCA6-51B8-4742-A6B1-02CED99BFDFF}" type="presParOf" srcId="{445201B1-BA47-4A49-AD64-1C9D6D1FC0BE}" destId="{54BE30F0-39F2-4426-84CF-48677C01A965}" srcOrd="0" destOrd="0" presId="urn:microsoft.com/office/officeart/2005/8/layout/orgChart1"/>
    <dgm:cxn modelId="{B72C119D-6CAF-4D72-809F-064F0A3FBFA9}" type="presParOf" srcId="{445201B1-BA47-4A49-AD64-1C9D6D1FC0BE}" destId="{3E63BAFA-DED2-4C85-A140-B25C796DB73C}" srcOrd="1" destOrd="0" presId="urn:microsoft.com/office/officeart/2005/8/layout/orgChart1"/>
    <dgm:cxn modelId="{E6E52521-066F-48A1-AB52-1B9DA081597F}" type="presParOf" srcId="{86FC9447-33B7-4083-B461-636456AA11A2}" destId="{1D60EB8E-BBA0-46DF-8F35-D3144B7A257B}" srcOrd="1" destOrd="0" presId="urn:microsoft.com/office/officeart/2005/8/layout/orgChart1"/>
    <dgm:cxn modelId="{E1A38B5A-5FD7-49C3-8A35-E5124251BEE1}" type="presParOf" srcId="{86FC9447-33B7-4083-B461-636456AA11A2}" destId="{3F249B7F-4999-43C3-944F-409AB9F31C20}" srcOrd="2" destOrd="0" presId="urn:microsoft.com/office/officeart/2005/8/layout/orgChart1"/>
    <dgm:cxn modelId="{23A4E545-208D-47F0-A810-2DB7EFDC8A88}" type="presParOf" srcId="{69124E96-B434-414C-B947-E85731540BE9}" destId="{9C1117A9-46B0-47DE-88D2-EAD141AAD5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429E8C-D5F2-417D-93D4-9601FB878F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413748B-6625-41BD-AFDC-1448A289C74B}">
      <dgm:prSet/>
      <dgm:spPr/>
      <dgm:t>
        <a:bodyPr/>
        <a:lstStyle/>
        <a:p>
          <a:r>
            <a:rPr lang="pl-PL" dirty="0"/>
            <a:t>Ogłoszenie </a:t>
          </a:r>
        </a:p>
      </dgm:t>
    </dgm:pt>
    <dgm:pt modelId="{72906AC7-9267-40C4-B807-EEEA2C3F4CCF}" type="parTrans" cxnId="{08D37FE0-F058-4B95-ADA2-B6AEE2EDAEDB}">
      <dgm:prSet/>
      <dgm:spPr/>
      <dgm:t>
        <a:bodyPr/>
        <a:lstStyle/>
        <a:p>
          <a:endParaRPr lang="pl-PL"/>
        </a:p>
      </dgm:t>
    </dgm:pt>
    <dgm:pt modelId="{7E0549AE-10A2-4D81-BF56-91A27FAC197B}" type="sibTrans" cxnId="{08D37FE0-F058-4B95-ADA2-B6AEE2EDAEDB}">
      <dgm:prSet/>
      <dgm:spPr/>
      <dgm:t>
        <a:bodyPr/>
        <a:lstStyle/>
        <a:p>
          <a:endParaRPr lang="pl-PL"/>
        </a:p>
      </dgm:t>
    </dgm:pt>
    <dgm:pt modelId="{400951A1-286F-4871-8788-7FF2EA43D2FF}">
      <dgm:prSet/>
      <dgm:spPr/>
      <dgm:t>
        <a:bodyPr/>
        <a:lstStyle/>
        <a:p>
          <a:r>
            <a:rPr lang="pl-PL" dirty="0"/>
            <a:t>Prekwalifikacja </a:t>
          </a:r>
        </a:p>
      </dgm:t>
    </dgm:pt>
    <dgm:pt modelId="{3B1DA6B7-C5FD-4BF7-8170-D0D5F70BC83B}" type="parTrans" cxnId="{5B45A65D-E6E2-4BDF-8B44-9E76CA98DB6C}">
      <dgm:prSet/>
      <dgm:spPr/>
      <dgm:t>
        <a:bodyPr/>
        <a:lstStyle/>
        <a:p>
          <a:endParaRPr lang="pl-PL"/>
        </a:p>
      </dgm:t>
    </dgm:pt>
    <dgm:pt modelId="{8AF130A4-BFCA-4600-A0E6-66E917BC6C09}" type="sibTrans" cxnId="{5B45A65D-E6E2-4BDF-8B44-9E76CA98DB6C}">
      <dgm:prSet/>
      <dgm:spPr/>
      <dgm:t>
        <a:bodyPr/>
        <a:lstStyle/>
        <a:p>
          <a:endParaRPr lang="pl-PL"/>
        </a:p>
      </dgm:t>
    </dgm:pt>
    <dgm:pt modelId="{012F3F8C-CFD4-4DB7-A6E6-219FF071D426}">
      <dgm:prSet/>
      <dgm:spPr/>
      <dgm:t>
        <a:bodyPr/>
        <a:lstStyle/>
        <a:p>
          <a:r>
            <a:rPr lang="pl-PL" dirty="0"/>
            <a:t>Negocjacje</a:t>
          </a:r>
        </a:p>
      </dgm:t>
    </dgm:pt>
    <dgm:pt modelId="{75450C8F-4B55-4E57-9365-A95194A700EB}" type="parTrans" cxnId="{FF715323-0EC2-4AB9-96D7-2FB588FC1E7A}">
      <dgm:prSet/>
      <dgm:spPr/>
      <dgm:t>
        <a:bodyPr/>
        <a:lstStyle/>
        <a:p>
          <a:endParaRPr lang="pl-PL"/>
        </a:p>
      </dgm:t>
    </dgm:pt>
    <dgm:pt modelId="{665BFE98-428C-4225-9525-83427C222C7C}" type="sibTrans" cxnId="{FF715323-0EC2-4AB9-96D7-2FB588FC1E7A}">
      <dgm:prSet/>
      <dgm:spPr/>
      <dgm:t>
        <a:bodyPr/>
        <a:lstStyle/>
        <a:p>
          <a:endParaRPr lang="pl-PL"/>
        </a:p>
      </dgm:t>
    </dgm:pt>
    <dgm:pt modelId="{B9AC8478-ACC9-446C-8248-FC80789614B3}">
      <dgm:prSet/>
      <dgm:spPr/>
      <dgm:t>
        <a:bodyPr/>
        <a:lstStyle/>
        <a:p>
          <a:r>
            <a:rPr lang="pl-PL" dirty="0"/>
            <a:t>Oferty i rozstrzygnięcie  </a:t>
          </a:r>
        </a:p>
      </dgm:t>
    </dgm:pt>
    <dgm:pt modelId="{B7A58DE3-F5F5-40EA-AB93-D1F567AC5D67}" type="parTrans" cxnId="{715CDD43-2406-43DE-9739-F1B5607C2F33}">
      <dgm:prSet/>
      <dgm:spPr/>
      <dgm:t>
        <a:bodyPr/>
        <a:lstStyle/>
        <a:p>
          <a:endParaRPr lang="pl-PL"/>
        </a:p>
      </dgm:t>
    </dgm:pt>
    <dgm:pt modelId="{7A49725D-385D-4EE6-B595-21508A48E846}" type="sibTrans" cxnId="{715CDD43-2406-43DE-9739-F1B5607C2F33}">
      <dgm:prSet/>
      <dgm:spPr/>
      <dgm:t>
        <a:bodyPr/>
        <a:lstStyle/>
        <a:p>
          <a:endParaRPr lang="pl-PL"/>
        </a:p>
      </dgm:t>
    </dgm:pt>
    <dgm:pt modelId="{3791CB93-EFAC-44F1-8AD8-221F2F655268}">
      <dgm:prSet/>
      <dgm:spPr/>
      <dgm:t>
        <a:bodyPr/>
        <a:lstStyle/>
        <a:p>
          <a:r>
            <a:rPr lang="pl-PL"/>
            <a:t>Umowa o PPP</a:t>
          </a:r>
        </a:p>
      </dgm:t>
    </dgm:pt>
    <dgm:pt modelId="{B9EF1DBD-3982-40BE-BB98-8288ED809F51}" type="parTrans" cxnId="{8C8EF505-BEA9-452C-9284-7889FECD9710}">
      <dgm:prSet/>
      <dgm:spPr/>
      <dgm:t>
        <a:bodyPr/>
        <a:lstStyle/>
        <a:p>
          <a:endParaRPr lang="pl-PL"/>
        </a:p>
      </dgm:t>
    </dgm:pt>
    <dgm:pt modelId="{E032EB39-2247-4C92-8608-7AB164A62E7B}" type="sibTrans" cxnId="{8C8EF505-BEA9-452C-9284-7889FECD9710}">
      <dgm:prSet/>
      <dgm:spPr/>
      <dgm:t>
        <a:bodyPr/>
        <a:lstStyle/>
        <a:p>
          <a:endParaRPr lang="pl-PL"/>
        </a:p>
      </dgm:t>
    </dgm:pt>
    <dgm:pt modelId="{6E4798EC-F16A-481A-979E-B6E48BD19143}">
      <dgm:prSet/>
      <dgm:spPr/>
      <dgm:t>
        <a:bodyPr/>
        <a:lstStyle/>
        <a:p>
          <a:r>
            <a:rPr lang="pl-PL" dirty="0"/>
            <a:t>Wstępne konsultacje rynkowe (testy rynku)</a:t>
          </a:r>
        </a:p>
      </dgm:t>
    </dgm:pt>
    <dgm:pt modelId="{FECFB645-2273-40F3-A3EE-0FA9B6C067ED}" type="parTrans" cxnId="{5EB90E0C-8570-4210-AB04-2270221201CD}">
      <dgm:prSet/>
      <dgm:spPr/>
      <dgm:t>
        <a:bodyPr/>
        <a:lstStyle/>
        <a:p>
          <a:endParaRPr lang="pl-PL"/>
        </a:p>
      </dgm:t>
    </dgm:pt>
    <dgm:pt modelId="{D7B7A77B-A8C3-40B0-AD56-992535C69EF5}" type="sibTrans" cxnId="{5EB90E0C-8570-4210-AB04-2270221201CD}">
      <dgm:prSet/>
      <dgm:spPr/>
      <dgm:t>
        <a:bodyPr/>
        <a:lstStyle/>
        <a:p>
          <a:endParaRPr lang="pl-PL"/>
        </a:p>
      </dgm:t>
    </dgm:pt>
    <dgm:pt modelId="{D1FC9FEA-9DF8-4376-9EEF-B887B4A32B48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pl-PL" dirty="0"/>
            <a:t>Ocena efektywności (podmiot publiczny)</a:t>
          </a:r>
        </a:p>
      </dgm:t>
    </dgm:pt>
    <dgm:pt modelId="{91DBA706-A413-432D-AA15-7F61B976A664}" type="parTrans" cxnId="{CD03DE75-1638-41BF-A12B-3615C6A03B84}">
      <dgm:prSet/>
      <dgm:spPr/>
      <dgm:t>
        <a:bodyPr/>
        <a:lstStyle/>
        <a:p>
          <a:endParaRPr lang="pl-PL"/>
        </a:p>
      </dgm:t>
    </dgm:pt>
    <dgm:pt modelId="{C7AB167C-F0A7-41AA-A64B-3DAA7828A15E}" type="sibTrans" cxnId="{CD03DE75-1638-41BF-A12B-3615C6A03B84}">
      <dgm:prSet/>
      <dgm:spPr/>
      <dgm:t>
        <a:bodyPr/>
        <a:lstStyle/>
        <a:p>
          <a:endParaRPr lang="pl-PL"/>
        </a:p>
      </dgm:t>
    </dgm:pt>
    <dgm:pt modelId="{AE89A46D-1AD4-4D67-A7BA-D7C1C701F0F2}" type="pres">
      <dgm:prSet presAssocID="{A4429E8C-D5F2-417D-93D4-9601FB878F92}" presName="CompostProcess" presStyleCnt="0">
        <dgm:presLayoutVars>
          <dgm:dir/>
          <dgm:resizeHandles val="exact"/>
        </dgm:presLayoutVars>
      </dgm:prSet>
      <dgm:spPr/>
    </dgm:pt>
    <dgm:pt modelId="{B9877381-9DBB-4141-9F33-4098758E3E33}" type="pres">
      <dgm:prSet presAssocID="{A4429E8C-D5F2-417D-93D4-9601FB878F92}" presName="arrow" presStyleLbl="bgShp" presStyleIdx="0" presStyleCnt="1" custLinFactNeighborX="2143" custLinFactNeighborY="-15980"/>
      <dgm:spPr/>
    </dgm:pt>
    <dgm:pt modelId="{B64F4D60-043B-4255-ABC3-3D449D1BEDA5}" type="pres">
      <dgm:prSet presAssocID="{A4429E8C-D5F2-417D-93D4-9601FB878F92}" presName="linearProcess" presStyleCnt="0"/>
      <dgm:spPr/>
    </dgm:pt>
    <dgm:pt modelId="{17504D5A-9590-435F-95EA-5DB1EFC2F35F}" type="pres">
      <dgm:prSet presAssocID="{D1FC9FEA-9DF8-4376-9EEF-B887B4A32B48}" presName="textNode" presStyleLbl="node1" presStyleIdx="0" presStyleCnt="7" custLinFactX="9091" custLinFactNeighborX="100000" custLinFactNeighborY="627">
        <dgm:presLayoutVars>
          <dgm:bulletEnabled val="1"/>
        </dgm:presLayoutVars>
      </dgm:prSet>
      <dgm:spPr/>
    </dgm:pt>
    <dgm:pt modelId="{A919CD74-C6E4-4C92-A24E-CA5AF9B8A8B8}" type="pres">
      <dgm:prSet presAssocID="{C7AB167C-F0A7-41AA-A64B-3DAA7828A15E}" presName="sibTrans" presStyleCnt="0"/>
      <dgm:spPr/>
    </dgm:pt>
    <dgm:pt modelId="{F03A4011-2F67-4D24-80E0-0082AF1883BA}" type="pres">
      <dgm:prSet presAssocID="{6E4798EC-F16A-481A-979E-B6E48BD19143}" presName="textNode" presStyleLbl="node1" presStyleIdx="1" presStyleCnt="7">
        <dgm:presLayoutVars>
          <dgm:bulletEnabled val="1"/>
        </dgm:presLayoutVars>
      </dgm:prSet>
      <dgm:spPr/>
    </dgm:pt>
    <dgm:pt modelId="{6094216F-ECCB-4D38-B9F0-2CDC2EE0CB11}" type="pres">
      <dgm:prSet presAssocID="{D7B7A77B-A8C3-40B0-AD56-992535C69EF5}" presName="sibTrans" presStyleCnt="0"/>
      <dgm:spPr/>
    </dgm:pt>
    <dgm:pt modelId="{8FA6BDF8-E8D7-4A1F-A063-619AB60430DB}" type="pres">
      <dgm:prSet presAssocID="{4413748B-6625-41BD-AFDC-1448A289C74B}" presName="textNode" presStyleLbl="node1" presStyleIdx="2" presStyleCnt="7">
        <dgm:presLayoutVars>
          <dgm:bulletEnabled val="1"/>
        </dgm:presLayoutVars>
      </dgm:prSet>
      <dgm:spPr/>
    </dgm:pt>
    <dgm:pt modelId="{265B3EDF-408F-4768-88B0-84135B9354F9}" type="pres">
      <dgm:prSet presAssocID="{7E0549AE-10A2-4D81-BF56-91A27FAC197B}" presName="sibTrans" presStyleCnt="0"/>
      <dgm:spPr/>
    </dgm:pt>
    <dgm:pt modelId="{464F82C0-F227-49A0-9D67-BE7EED6D9284}" type="pres">
      <dgm:prSet presAssocID="{400951A1-286F-4871-8788-7FF2EA43D2FF}" presName="textNode" presStyleLbl="node1" presStyleIdx="3" presStyleCnt="7">
        <dgm:presLayoutVars>
          <dgm:bulletEnabled val="1"/>
        </dgm:presLayoutVars>
      </dgm:prSet>
      <dgm:spPr/>
    </dgm:pt>
    <dgm:pt modelId="{0DA9B6F6-F11E-4DEB-ACB4-A2206EF1EA45}" type="pres">
      <dgm:prSet presAssocID="{8AF130A4-BFCA-4600-A0E6-66E917BC6C09}" presName="sibTrans" presStyleCnt="0"/>
      <dgm:spPr/>
    </dgm:pt>
    <dgm:pt modelId="{69348D85-3354-4615-A892-F1322E2E00F9}" type="pres">
      <dgm:prSet presAssocID="{012F3F8C-CFD4-4DB7-A6E6-219FF071D426}" presName="textNode" presStyleLbl="node1" presStyleIdx="4" presStyleCnt="7">
        <dgm:presLayoutVars>
          <dgm:bulletEnabled val="1"/>
        </dgm:presLayoutVars>
      </dgm:prSet>
      <dgm:spPr/>
    </dgm:pt>
    <dgm:pt modelId="{A68FF65E-0B7B-4461-A7E3-5091D362E39E}" type="pres">
      <dgm:prSet presAssocID="{665BFE98-428C-4225-9525-83427C222C7C}" presName="sibTrans" presStyleCnt="0"/>
      <dgm:spPr/>
    </dgm:pt>
    <dgm:pt modelId="{B5410C6C-F1F5-4027-84E5-94DBE1EE3A65}" type="pres">
      <dgm:prSet presAssocID="{B9AC8478-ACC9-446C-8248-FC80789614B3}" presName="textNode" presStyleLbl="node1" presStyleIdx="5" presStyleCnt="7">
        <dgm:presLayoutVars>
          <dgm:bulletEnabled val="1"/>
        </dgm:presLayoutVars>
      </dgm:prSet>
      <dgm:spPr/>
    </dgm:pt>
    <dgm:pt modelId="{A855EF10-4EAD-491B-A226-D702BE5681D8}" type="pres">
      <dgm:prSet presAssocID="{7A49725D-385D-4EE6-B595-21508A48E846}" presName="sibTrans" presStyleCnt="0"/>
      <dgm:spPr/>
    </dgm:pt>
    <dgm:pt modelId="{2B7EDD3F-0850-4139-994B-C73B9F8F7124}" type="pres">
      <dgm:prSet presAssocID="{3791CB93-EFAC-44F1-8AD8-221F2F655268}" presName="textNode" presStyleLbl="node1" presStyleIdx="6" presStyleCnt="7">
        <dgm:presLayoutVars>
          <dgm:bulletEnabled val="1"/>
        </dgm:presLayoutVars>
      </dgm:prSet>
      <dgm:spPr/>
    </dgm:pt>
  </dgm:ptLst>
  <dgm:cxnLst>
    <dgm:cxn modelId="{8C8EF505-BEA9-452C-9284-7889FECD9710}" srcId="{A4429E8C-D5F2-417D-93D4-9601FB878F92}" destId="{3791CB93-EFAC-44F1-8AD8-221F2F655268}" srcOrd="6" destOrd="0" parTransId="{B9EF1DBD-3982-40BE-BB98-8288ED809F51}" sibTransId="{E032EB39-2247-4C92-8608-7AB164A62E7B}"/>
    <dgm:cxn modelId="{13435B09-C075-4C4F-AF16-A9F5A6B052F8}" type="presOf" srcId="{A4429E8C-D5F2-417D-93D4-9601FB878F92}" destId="{AE89A46D-1AD4-4D67-A7BA-D7C1C701F0F2}" srcOrd="0" destOrd="0" presId="urn:microsoft.com/office/officeart/2005/8/layout/hProcess9"/>
    <dgm:cxn modelId="{5EB90E0C-8570-4210-AB04-2270221201CD}" srcId="{A4429E8C-D5F2-417D-93D4-9601FB878F92}" destId="{6E4798EC-F16A-481A-979E-B6E48BD19143}" srcOrd="1" destOrd="0" parTransId="{FECFB645-2273-40F3-A3EE-0FA9B6C067ED}" sibTransId="{D7B7A77B-A8C3-40B0-AD56-992535C69EF5}"/>
    <dgm:cxn modelId="{43C1FE20-1538-4585-9759-D4A1F317B3B9}" type="presOf" srcId="{B9AC8478-ACC9-446C-8248-FC80789614B3}" destId="{B5410C6C-F1F5-4027-84E5-94DBE1EE3A65}" srcOrd="0" destOrd="0" presId="urn:microsoft.com/office/officeart/2005/8/layout/hProcess9"/>
    <dgm:cxn modelId="{FF715323-0EC2-4AB9-96D7-2FB588FC1E7A}" srcId="{A4429E8C-D5F2-417D-93D4-9601FB878F92}" destId="{012F3F8C-CFD4-4DB7-A6E6-219FF071D426}" srcOrd="4" destOrd="0" parTransId="{75450C8F-4B55-4E57-9365-A95194A700EB}" sibTransId="{665BFE98-428C-4225-9525-83427C222C7C}"/>
    <dgm:cxn modelId="{BCC6B824-069C-42CA-AA4A-1E68E8737167}" type="presOf" srcId="{3791CB93-EFAC-44F1-8AD8-221F2F655268}" destId="{2B7EDD3F-0850-4139-994B-C73B9F8F7124}" srcOrd="0" destOrd="0" presId="urn:microsoft.com/office/officeart/2005/8/layout/hProcess9"/>
    <dgm:cxn modelId="{5B45A65D-E6E2-4BDF-8B44-9E76CA98DB6C}" srcId="{A4429E8C-D5F2-417D-93D4-9601FB878F92}" destId="{400951A1-286F-4871-8788-7FF2EA43D2FF}" srcOrd="3" destOrd="0" parTransId="{3B1DA6B7-C5FD-4BF7-8170-D0D5F70BC83B}" sibTransId="{8AF130A4-BFCA-4600-A0E6-66E917BC6C09}"/>
    <dgm:cxn modelId="{715CDD43-2406-43DE-9739-F1B5607C2F33}" srcId="{A4429E8C-D5F2-417D-93D4-9601FB878F92}" destId="{B9AC8478-ACC9-446C-8248-FC80789614B3}" srcOrd="5" destOrd="0" parTransId="{B7A58DE3-F5F5-40EA-AB93-D1F567AC5D67}" sibTransId="{7A49725D-385D-4EE6-B595-21508A48E846}"/>
    <dgm:cxn modelId="{CD03DE75-1638-41BF-A12B-3615C6A03B84}" srcId="{A4429E8C-D5F2-417D-93D4-9601FB878F92}" destId="{D1FC9FEA-9DF8-4376-9EEF-B887B4A32B48}" srcOrd="0" destOrd="0" parTransId="{91DBA706-A413-432D-AA15-7F61B976A664}" sibTransId="{C7AB167C-F0A7-41AA-A64B-3DAA7828A15E}"/>
    <dgm:cxn modelId="{83912384-120F-4A17-995B-6F8179A1076B}" type="presOf" srcId="{012F3F8C-CFD4-4DB7-A6E6-219FF071D426}" destId="{69348D85-3354-4615-A892-F1322E2E00F9}" srcOrd="0" destOrd="0" presId="urn:microsoft.com/office/officeart/2005/8/layout/hProcess9"/>
    <dgm:cxn modelId="{8F2399AA-C4DD-4F1F-B648-52D446ECD6DA}" type="presOf" srcId="{400951A1-286F-4871-8788-7FF2EA43D2FF}" destId="{464F82C0-F227-49A0-9D67-BE7EED6D9284}" srcOrd="0" destOrd="0" presId="urn:microsoft.com/office/officeart/2005/8/layout/hProcess9"/>
    <dgm:cxn modelId="{E37C38AE-8D14-465D-8AEC-4FDBFC81058E}" type="presOf" srcId="{D1FC9FEA-9DF8-4376-9EEF-B887B4A32B48}" destId="{17504D5A-9590-435F-95EA-5DB1EFC2F35F}" srcOrd="0" destOrd="0" presId="urn:microsoft.com/office/officeart/2005/8/layout/hProcess9"/>
    <dgm:cxn modelId="{0C11ABCC-3D42-4B03-9CCC-C0BDC3EBE960}" type="presOf" srcId="{6E4798EC-F16A-481A-979E-B6E48BD19143}" destId="{F03A4011-2F67-4D24-80E0-0082AF1883BA}" srcOrd="0" destOrd="0" presId="urn:microsoft.com/office/officeart/2005/8/layout/hProcess9"/>
    <dgm:cxn modelId="{87F6FED3-FB78-4474-865F-FC4FFBEAAB2E}" type="presOf" srcId="{4413748B-6625-41BD-AFDC-1448A289C74B}" destId="{8FA6BDF8-E8D7-4A1F-A063-619AB60430DB}" srcOrd="0" destOrd="0" presId="urn:microsoft.com/office/officeart/2005/8/layout/hProcess9"/>
    <dgm:cxn modelId="{08D37FE0-F058-4B95-ADA2-B6AEE2EDAEDB}" srcId="{A4429E8C-D5F2-417D-93D4-9601FB878F92}" destId="{4413748B-6625-41BD-AFDC-1448A289C74B}" srcOrd="2" destOrd="0" parTransId="{72906AC7-9267-40C4-B807-EEEA2C3F4CCF}" sibTransId="{7E0549AE-10A2-4D81-BF56-91A27FAC197B}"/>
    <dgm:cxn modelId="{96874937-90C8-483A-A7DB-DD94E8FB535F}" type="presParOf" srcId="{AE89A46D-1AD4-4D67-A7BA-D7C1C701F0F2}" destId="{B9877381-9DBB-4141-9F33-4098758E3E33}" srcOrd="0" destOrd="0" presId="urn:microsoft.com/office/officeart/2005/8/layout/hProcess9"/>
    <dgm:cxn modelId="{EC99D109-C512-48DC-BDD2-D98847C8BA31}" type="presParOf" srcId="{AE89A46D-1AD4-4D67-A7BA-D7C1C701F0F2}" destId="{B64F4D60-043B-4255-ABC3-3D449D1BEDA5}" srcOrd="1" destOrd="0" presId="urn:microsoft.com/office/officeart/2005/8/layout/hProcess9"/>
    <dgm:cxn modelId="{91523408-85D0-4D6E-9AA4-6A937BA47D8C}" type="presParOf" srcId="{B64F4D60-043B-4255-ABC3-3D449D1BEDA5}" destId="{17504D5A-9590-435F-95EA-5DB1EFC2F35F}" srcOrd="0" destOrd="0" presId="urn:microsoft.com/office/officeart/2005/8/layout/hProcess9"/>
    <dgm:cxn modelId="{BD173E81-320C-4EAB-9322-7D8330C1802F}" type="presParOf" srcId="{B64F4D60-043B-4255-ABC3-3D449D1BEDA5}" destId="{A919CD74-C6E4-4C92-A24E-CA5AF9B8A8B8}" srcOrd="1" destOrd="0" presId="urn:microsoft.com/office/officeart/2005/8/layout/hProcess9"/>
    <dgm:cxn modelId="{9033B32A-AD6B-4B68-8B72-55A9F05DCCD2}" type="presParOf" srcId="{B64F4D60-043B-4255-ABC3-3D449D1BEDA5}" destId="{F03A4011-2F67-4D24-80E0-0082AF1883BA}" srcOrd="2" destOrd="0" presId="urn:microsoft.com/office/officeart/2005/8/layout/hProcess9"/>
    <dgm:cxn modelId="{F492FD51-534F-4C4A-BBE4-98454E558A97}" type="presParOf" srcId="{B64F4D60-043B-4255-ABC3-3D449D1BEDA5}" destId="{6094216F-ECCB-4D38-B9F0-2CDC2EE0CB11}" srcOrd="3" destOrd="0" presId="urn:microsoft.com/office/officeart/2005/8/layout/hProcess9"/>
    <dgm:cxn modelId="{BD80C6C0-1394-47AF-9210-F39ACF609E9E}" type="presParOf" srcId="{B64F4D60-043B-4255-ABC3-3D449D1BEDA5}" destId="{8FA6BDF8-E8D7-4A1F-A063-619AB60430DB}" srcOrd="4" destOrd="0" presId="urn:microsoft.com/office/officeart/2005/8/layout/hProcess9"/>
    <dgm:cxn modelId="{5696552C-CF6F-46C7-AE8F-3953506D5B79}" type="presParOf" srcId="{B64F4D60-043B-4255-ABC3-3D449D1BEDA5}" destId="{265B3EDF-408F-4768-88B0-84135B9354F9}" srcOrd="5" destOrd="0" presId="urn:microsoft.com/office/officeart/2005/8/layout/hProcess9"/>
    <dgm:cxn modelId="{9630C97A-38F9-4EB7-AC0A-29F0B19913C3}" type="presParOf" srcId="{B64F4D60-043B-4255-ABC3-3D449D1BEDA5}" destId="{464F82C0-F227-49A0-9D67-BE7EED6D9284}" srcOrd="6" destOrd="0" presId="urn:microsoft.com/office/officeart/2005/8/layout/hProcess9"/>
    <dgm:cxn modelId="{C0050068-E8E7-417E-9CD5-E7C7F5C09783}" type="presParOf" srcId="{B64F4D60-043B-4255-ABC3-3D449D1BEDA5}" destId="{0DA9B6F6-F11E-4DEB-ACB4-A2206EF1EA45}" srcOrd="7" destOrd="0" presId="urn:microsoft.com/office/officeart/2005/8/layout/hProcess9"/>
    <dgm:cxn modelId="{E2CE5949-265C-443E-A4EC-4A6F62DDDC23}" type="presParOf" srcId="{B64F4D60-043B-4255-ABC3-3D449D1BEDA5}" destId="{69348D85-3354-4615-A892-F1322E2E00F9}" srcOrd="8" destOrd="0" presId="urn:microsoft.com/office/officeart/2005/8/layout/hProcess9"/>
    <dgm:cxn modelId="{AB393842-7EBD-4B32-9545-F9425785B510}" type="presParOf" srcId="{B64F4D60-043B-4255-ABC3-3D449D1BEDA5}" destId="{A68FF65E-0B7B-4461-A7E3-5091D362E39E}" srcOrd="9" destOrd="0" presId="urn:microsoft.com/office/officeart/2005/8/layout/hProcess9"/>
    <dgm:cxn modelId="{7E3B7687-8A84-4451-9586-54BE71078EC3}" type="presParOf" srcId="{B64F4D60-043B-4255-ABC3-3D449D1BEDA5}" destId="{B5410C6C-F1F5-4027-84E5-94DBE1EE3A65}" srcOrd="10" destOrd="0" presId="urn:microsoft.com/office/officeart/2005/8/layout/hProcess9"/>
    <dgm:cxn modelId="{AD945C71-2110-485F-9231-A0EC72E8B19F}" type="presParOf" srcId="{B64F4D60-043B-4255-ABC3-3D449D1BEDA5}" destId="{A855EF10-4EAD-491B-A226-D702BE5681D8}" srcOrd="11" destOrd="0" presId="urn:microsoft.com/office/officeart/2005/8/layout/hProcess9"/>
    <dgm:cxn modelId="{0610BE72-D201-40A6-92C9-D6D6723D7A15}" type="presParOf" srcId="{B64F4D60-043B-4255-ABC3-3D449D1BEDA5}" destId="{2B7EDD3F-0850-4139-994B-C73B9F8F7124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D06927-F864-449C-8237-52127D2DF9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44FCD7B-2A5A-44A3-BFA3-F344ED0D254B}">
      <dgm:prSet custT="1"/>
      <dgm:spPr/>
      <dgm:t>
        <a:bodyPr/>
        <a:lstStyle/>
        <a:p>
          <a:r>
            <a:rPr lang="pl-PL" sz="1800" dirty="0"/>
            <a:t>Realistyczne założenia</a:t>
          </a:r>
        </a:p>
      </dgm:t>
    </dgm:pt>
    <dgm:pt modelId="{0ED0C864-23D1-4D79-A4B4-301FA8A9E618}" type="parTrans" cxnId="{C444CAC5-311C-4506-BEBA-A25C6622C83E}">
      <dgm:prSet/>
      <dgm:spPr/>
      <dgm:t>
        <a:bodyPr/>
        <a:lstStyle/>
        <a:p>
          <a:endParaRPr lang="pl-PL"/>
        </a:p>
      </dgm:t>
    </dgm:pt>
    <dgm:pt modelId="{56F47969-1A4B-4151-9369-5E7ED6F98CFE}" type="sibTrans" cxnId="{C444CAC5-311C-4506-BEBA-A25C6622C83E}">
      <dgm:prSet/>
      <dgm:spPr/>
      <dgm:t>
        <a:bodyPr/>
        <a:lstStyle/>
        <a:p>
          <a:endParaRPr lang="pl-PL"/>
        </a:p>
      </dgm:t>
    </dgm:pt>
    <dgm:pt modelId="{17E1E909-DEDB-4104-8EFD-FF95C22AD77B}">
      <dgm:prSet custT="1"/>
      <dgm:spPr/>
      <dgm:t>
        <a:bodyPr/>
        <a:lstStyle/>
        <a:p>
          <a:r>
            <a:rPr lang="pl-PL" sz="1800" dirty="0"/>
            <a:t>Wykorzystanie wiedzy i innowacyjności</a:t>
          </a:r>
        </a:p>
      </dgm:t>
    </dgm:pt>
    <dgm:pt modelId="{6094673E-0241-4866-A030-6A44615DB591}" type="parTrans" cxnId="{039F463D-D726-4106-A727-FB1D6AA9DF27}">
      <dgm:prSet/>
      <dgm:spPr/>
      <dgm:t>
        <a:bodyPr/>
        <a:lstStyle/>
        <a:p>
          <a:endParaRPr lang="pl-PL"/>
        </a:p>
      </dgm:t>
    </dgm:pt>
    <dgm:pt modelId="{4887E7C9-12CF-498C-BD34-62CD6654B1BA}" type="sibTrans" cxnId="{039F463D-D726-4106-A727-FB1D6AA9DF27}">
      <dgm:prSet/>
      <dgm:spPr/>
      <dgm:t>
        <a:bodyPr/>
        <a:lstStyle/>
        <a:p>
          <a:endParaRPr lang="pl-PL"/>
        </a:p>
      </dgm:t>
    </dgm:pt>
    <dgm:pt modelId="{64D72F08-ABEC-4369-A3B9-E9A5F50F5B4F}">
      <dgm:prSet custT="1"/>
      <dgm:spPr/>
      <dgm:t>
        <a:bodyPr/>
        <a:lstStyle/>
        <a:p>
          <a:r>
            <a:rPr lang="pl-PL" sz="1800" dirty="0"/>
            <a:t>Potrzeby podmiotu publicznego</a:t>
          </a:r>
        </a:p>
      </dgm:t>
    </dgm:pt>
    <dgm:pt modelId="{0613199F-E6D6-4926-AD1E-C8BB5CC9852D}" type="parTrans" cxnId="{18F81B3C-9FF3-4CB1-9E87-856A14897CAD}">
      <dgm:prSet/>
      <dgm:spPr/>
      <dgm:t>
        <a:bodyPr/>
        <a:lstStyle/>
        <a:p>
          <a:endParaRPr lang="pl-PL"/>
        </a:p>
      </dgm:t>
    </dgm:pt>
    <dgm:pt modelId="{D8525A64-EEE4-44D7-8D70-9BF376EC8B33}" type="sibTrans" cxnId="{18F81B3C-9FF3-4CB1-9E87-856A14897CAD}">
      <dgm:prSet/>
      <dgm:spPr/>
      <dgm:t>
        <a:bodyPr/>
        <a:lstStyle/>
        <a:p>
          <a:endParaRPr lang="pl-PL"/>
        </a:p>
      </dgm:t>
    </dgm:pt>
    <dgm:pt modelId="{D6F76E9A-30C3-443E-A54F-6D4AB005CEA6}">
      <dgm:prSet custT="1"/>
      <dgm:spPr/>
      <dgm:t>
        <a:bodyPr/>
        <a:lstStyle/>
        <a:p>
          <a:r>
            <a:rPr lang="pl-PL" sz="1800" dirty="0"/>
            <a:t>Skala potrzeb</a:t>
          </a:r>
        </a:p>
      </dgm:t>
    </dgm:pt>
    <dgm:pt modelId="{36A16377-40B8-48E5-9F11-AE99CE123014}" type="parTrans" cxnId="{0B95FAFD-51E7-4373-B68A-C46B58799777}">
      <dgm:prSet/>
      <dgm:spPr/>
      <dgm:t>
        <a:bodyPr/>
        <a:lstStyle/>
        <a:p>
          <a:endParaRPr lang="pl-PL"/>
        </a:p>
      </dgm:t>
    </dgm:pt>
    <dgm:pt modelId="{39EE5C58-5C6C-4B5D-8EFE-0578FC39D84F}" type="sibTrans" cxnId="{0B95FAFD-51E7-4373-B68A-C46B58799777}">
      <dgm:prSet/>
      <dgm:spPr/>
      <dgm:t>
        <a:bodyPr/>
        <a:lstStyle/>
        <a:p>
          <a:endParaRPr lang="pl-PL"/>
        </a:p>
      </dgm:t>
    </dgm:pt>
    <dgm:pt modelId="{0FE14895-32E1-4B84-8ADF-8764E0DCDA34}">
      <dgm:prSet custT="1"/>
      <dgm:spPr/>
      <dgm:t>
        <a:bodyPr/>
        <a:lstStyle/>
        <a:p>
          <a:r>
            <a:rPr lang="pl-PL" sz="1800" dirty="0"/>
            <a:t>Realistyczne ujęcie proponowanych rozwiązań technologicznych</a:t>
          </a:r>
        </a:p>
      </dgm:t>
    </dgm:pt>
    <dgm:pt modelId="{89702FF1-A27A-484E-8BA2-BC06D781BC2C}" type="parTrans" cxnId="{C60A7091-B23E-42B9-9AB2-F215F33FC5A8}">
      <dgm:prSet/>
      <dgm:spPr/>
      <dgm:t>
        <a:bodyPr/>
        <a:lstStyle/>
        <a:p>
          <a:endParaRPr lang="pl-PL"/>
        </a:p>
      </dgm:t>
    </dgm:pt>
    <dgm:pt modelId="{1F5B6408-6120-4A7C-B6A3-5A816A61F422}" type="sibTrans" cxnId="{C60A7091-B23E-42B9-9AB2-F215F33FC5A8}">
      <dgm:prSet/>
      <dgm:spPr/>
      <dgm:t>
        <a:bodyPr/>
        <a:lstStyle/>
        <a:p>
          <a:endParaRPr lang="pl-PL"/>
        </a:p>
      </dgm:t>
    </dgm:pt>
    <dgm:pt modelId="{A21EE9EE-3C4D-4ED0-8DED-552EE9113C47}">
      <dgm:prSet custT="1"/>
      <dgm:spPr/>
      <dgm:t>
        <a:bodyPr/>
        <a:lstStyle/>
        <a:p>
          <a:r>
            <a:rPr lang="pl-PL" sz="1800" dirty="0"/>
            <a:t>Wprowadzanie rozwiązań spełniających wymogów przy ograniczeniu ponoszonych kosztów</a:t>
          </a:r>
        </a:p>
      </dgm:t>
    </dgm:pt>
    <dgm:pt modelId="{36BDAC60-E784-43BD-A827-6448B221EABB}" type="parTrans" cxnId="{307F7CB6-DB7C-465B-986F-546AE5966C96}">
      <dgm:prSet/>
      <dgm:spPr/>
      <dgm:t>
        <a:bodyPr/>
        <a:lstStyle/>
        <a:p>
          <a:endParaRPr lang="pl-PL"/>
        </a:p>
      </dgm:t>
    </dgm:pt>
    <dgm:pt modelId="{939523B2-B969-4134-A886-A7CEBCB52070}" type="sibTrans" cxnId="{307F7CB6-DB7C-465B-986F-546AE5966C96}">
      <dgm:prSet/>
      <dgm:spPr/>
      <dgm:t>
        <a:bodyPr/>
        <a:lstStyle/>
        <a:p>
          <a:endParaRPr lang="pl-PL"/>
        </a:p>
      </dgm:t>
    </dgm:pt>
    <dgm:pt modelId="{395C11A8-63E6-44F2-9A43-2C64AE5E9FEF}">
      <dgm:prSet custT="1"/>
      <dgm:spPr/>
      <dgm:t>
        <a:bodyPr/>
        <a:lstStyle/>
        <a:p>
          <a:r>
            <a:rPr lang="pl-PL" sz="1800" dirty="0"/>
            <a:t>Co najmniej koncepcja projektowa od podmiotu publicznego</a:t>
          </a:r>
        </a:p>
      </dgm:t>
    </dgm:pt>
    <dgm:pt modelId="{4FDBB524-36EA-42DD-A629-C987ABA9E334}" type="parTrans" cxnId="{446E5A01-8F68-4D78-934E-30BA5355F4B8}">
      <dgm:prSet/>
      <dgm:spPr/>
      <dgm:t>
        <a:bodyPr/>
        <a:lstStyle/>
        <a:p>
          <a:endParaRPr lang="pl-PL"/>
        </a:p>
      </dgm:t>
    </dgm:pt>
    <dgm:pt modelId="{16E04432-E657-47F7-A26F-8FE865A33B07}" type="sibTrans" cxnId="{446E5A01-8F68-4D78-934E-30BA5355F4B8}">
      <dgm:prSet/>
      <dgm:spPr/>
      <dgm:t>
        <a:bodyPr/>
        <a:lstStyle/>
        <a:p>
          <a:endParaRPr lang="pl-PL"/>
        </a:p>
      </dgm:t>
    </dgm:pt>
    <dgm:pt modelId="{126108BB-B562-4E31-9EF9-A222C5587EF4}">
      <dgm:prSet custT="1"/>
      <dgm:spPr/>
      <dgm:t>
        <a:bodyPr/>
        <a:lstStyle/>
        <a:p>
          <a:r>
            <a:rPr lang="pl-PL" sz="1800" dirty="0"/>
            <a:t>Jeśli jest projekt budowlany można proponować dostosowanie</a:t>
          </a:r>
        </a:p>
      </dgm:t>
    </dgm:pt>
    <dgm:pt modelId="{F7D138DC-9642-4429-93D7-C87BF56858D6}" type="parTrans" cxnId="{152204C9-3933-45A9-9F43-74074069AC05}">
      <dgm:prSet/>
      <dgm:spPr/>
      <dgm:t>
        <a:bodyPr/>
        <a:lstStyle/>
        <a:p>
          <a:endParaRPr lang="pl-PL"/>
        </a:p>
      </dgm:t>
    </dgm:pt>
    <dgm:pt modelId="{34F4FB20-5E72-4824-939A-343FD6B4ED64}" type="sibTrans" cxnId="{152204C9-3933-45A9-9F43-74074069AC05}">
      <dgm:prSet/>
      <dgm:spPr/>
      <dgm:t>
        <a:bodyPr/>
        <a:lstStyle/>
        <a:p>
          <a:endParaRPr lang="pl-PL"/>
        </a:p>
      </dgm:t>
    </dgm:pt>
    <dgm:pt modelId="{DBBA6830-D559-471B-9C6F-442D9433B76E}">
      <dgm:prSet custT="1"/>
      <dgm:spPr/>
      <dgm:t>
        <a:bodyPr/>
        <a:lstStyle/>
        <a:p>
          <a:r>
            <a:rPr lang="pl-PL" sz="1800" dirty="0"/>
            <a:t>Uwzględnienie wszystkich kosztów</a:t>
          </a:r>
        </a:p>
      </dgm:t>
    </dgm:pt>
    <dgm:pt modelId="{95680180-B7B6-4A77-8B57-DDF47E962991}" type="parTrans" cxnId="{714976B7-5DAA-4B55-BAE2-03CCF67F396D}">
      <dgm:prSet/>
      <dgm:spPr/>
      <dgm:t>
        <a:bodyPr/>
        <a:lstStyle/>
        <a:p>
          <a:endParaRPr lang="pl-PL"/>
        </a:p>
      </dgm:t>
    </dgm:pt>
    <dgm:pt modelId="{02B0FE1C-3ACE-4B58-8987-E7D88C13CFE2}" type="sibTrans" cxnId="{714976B7-5DAA-4B55-BAE2-03CCF67F396D}">
      <dgm:prSet/>
      <dgm:spPr/>
      <dgm:t>
        <a:bodyPr/>
        <a:lstStyle/>
        <a:p>
          <a:endParaRPr lang="pl-PL"/>
        </a:p>
      </dgm:t>
    </dgm:pt>
    <dgm:pt modelId="{74CF911A-E0DB-4128-B2ED-64BE40D102AF}">
      <dgm:prSet custT="1"/>
      <dgm:spPr/>
      <dgm:t>
        <a:bodyPr/>
        <a:lstStyle/>
        <a:p>
          <a:r>
            <a:rPr lang="pl-PL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Koszty inwestycyjne</a:t>
          </a:r>
        </a:p>
      </dgm:t>
    </dgm:pt>
    <dgm:pt modelId="{22C4E169-704C-4F51-9F16-CAD52E438972}" type="parTrans" cxnId="{4E634837-1AB8-4CA8-9CDD-E3FF60AA1347}">
      <dgm:prSet/>
      <dgm:spPr/>
      <dgm:t>
        <a:bodyPr/>
        <a:lstStyle/>
        <a:p>
          <a:endParaRPr lang="pl-PL"/>
        </a:p>
      </dgm:t>
    </dgm:pt>
    <dgm:pt modelId="{4931CF73-C202-48B1-A204-E02355FA8577}" type="sibTrans" cxnId="{4E634837-1AB8-4CA8-9CDD-E3FF60AA1347}">
      <dgm:prSet/>
      <dgm:spPr/>
      <dgm:t>
        <a:bodyPr/>
        <a:lstStyle/>
        <a:p>
          <a:endParaRPr lang="pl-PL"/>
        </a:p>
      </dgm:t>
    </dgm:pt>
    <dgm:pt modelId="{730369BC-1ABD-4CEF-A174-52964BC1BA03}">
      <dgm:prSet custT="1"/>
      <dgm:spPr/>
      <dgm:t>
        <a:bodyPr/>
        <a:lstStyle/>
        <a:p>
          <a:r>
            <a:rPr lang="pl-PL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Koszty zarządzania i utrzymania</a:t>
          </a:r>
        </a:p>
      </dgm:t>
    </dgm:pt>
    <dgm:pt modelId="{F7F42438-82E8-46AC-B7BF-90FF00D8B25A}" type="parTrans" cxnId="{AC091EA0-4986-4114-AA09-C27BAF664AD2}">
      <dgm:prSet/>
      <dgm:spPr/>
      <dgm:t>
        <a:bodyPr/>
        <a:lstStyle/>
        <a:p>
          <a:endParaRPr lang="pl-PL"/>
        </a:p>
      </dgm:t>
    </dgm:pt>
    <dgm:pt modelId="{07A4C88C-712A-401F-95EB-0FFC0707FDC2}" type="sibTrans" cxnId="{AC091EA0-4986-4114-AA09-C27BAF664AD2}">
      <dgm:prSet/>
      <dgm:spPr/>
      <dgm:t>
        <a:bodyPr/>
        <a:lstStyle/>
        <a:p>
          <a:endParaRPr lang="pl-PL"/>
        </a:p>
      </dgm:t>
    </dgm:pt>
    <dgm:pt modelId="{D3B387BB-33FE-413C-B430-8237C149BBC6}">
      <dgm:prSet custT="1"/>
      <dgm:spPr/>
      <dgm:t>
        <a:bodyPr/>
        <a:lstStyle/>
        <a:p>
          <a:r>
            <a:rPr lang="pl-PL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Koszty finansowania</a:t>
          </a:r>
        </a:p>
      </dgm:t>
    </dgm:pt>
    <dgm:pt modelId="{F0ABAEF2-F839-4916-8A54-BB4ADDE01C41}" type="parTrans" cxnId="{B0666566-DF02-4328-9659-F330CF5B6286}">
      <dgm:prSet/>
      <dgm:spPr/>
      <dgm:t>
        <a:bodyPr/>
        <a:lstStyle/>
        <a:p>
          <a:endParaRPr lang="pl-PL"/>
        </a:p>
      </dgm:t>
    </dgm:pt>
    <dgm:pt modelId="{82EA3F0D-4D03-4C11-80DA-F99656B4CBC7}" type="sibTrans" cxnId="{B0666566-DF02-4328-9659-F330CF5B6286}">
      <dgm:prSet/>
      <dgm:spPr/>
      <dgm:t>
        <a:bodyPr/>
        <a:lstStyle/>
        <a:p>
          <a:endParaRPr lang="pl-PL"/>
        </a:p>
      </dgm:t>
    </dgm:pt>
    <dgm:pt modelId="{D4BDCCE9-0BA2-4C88-9BB3-D9345B8104E9}">
      <dgm:prSet custT="1"/>
      <dgm:spPr/>
      <dgm:t>
        <a:bodyPr/>
        <a:lstStyle/>
        <a:p>
          <a:r>
            <a:rPr lang="pl-PL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Koszty przejętych </a:t>
          </a:r>
          <a:r>
            <a:rPr lang="pl-PL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ryzyk</a:t>
          </a:r>
          <a:endParaRPr lang="pl-PL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291C639F-5BD7-4B3A-928E-13386986ED47}" type="parTrans" cxnId="{11414385-7508-484E-8AE9-AD5EDE85DBDC}">
      <dgm:prSet/>
      <dgm:spPr/>
      <dgm:t>
        <a:bodyPr/>
        <a:lstStyle/>
        <a:p>
          <a:endParaRPr lang="pl-PL"/>
        </a:p>
      </dgm:t>
    </dgm:pt>
    <dgm:pt modelId="{9E47D987-A19B-4434-AD89-209BE9772F70}" type="sibTrans" cxnId="{11414385-7508-484E-8AE9-AD5EDE85DBDC}">
      <dgm:prSet/>
      <dgm:spPr/>
      <dgm:t>
        <a:bodyPr/>
        <a:lstStyle/>
        <a:p>
          <a:endParaRPr lang="pl-PL"/>
        </a:p>
      </dgm:t>
    </dgm:pt>
    <dgm:pt modelId="{D60ECA9C-4280-4F10-9033-714904A4F46A}" type="pres">
      <dgm:prSet presAssocID="{0FD06927-F864-449C-8237-52127D2DF992}" presName="Name0" presStyleCnt="0">
        <dgm:presLayoutVars>
          <dgm:dir/>
          <dgm:animLvl val="lvl"/>
          <dgm:resizeHandles val="exact"/>
        </dgm:presLayoutVars>
      </dgm:prSet>
      <dgm:spPr/>
    </dgm:pt>
    <dgm:pt modelId="{DC82A6BE-A4BD-4D54-8DCA-4156B99A9418}" type="pres">
      <dgm:prSet presAssocID="{395C11A8-63E6-44F2-9A43-2C64AE5E9FEF}" presName="composite" presStyleCnt="0"/>
      <dgm:spPr/>
    </dgm:pt>
    <dgm:pt modelId="{D5346500-905C-4063-8D8F-544A524E4597}" type="pres">
      <dgm:prSet presAssocID="{395C11A8-63E6-44F2-9A43-2C64AE5E9FEF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3626998-6038-419A-8D50-2DA9B89830DB}" type="pres">
      <dgm:prSet presAssocID="{395C11A8-63E6-44F2-9A43-2C64AE5E9FEF}" presName="desTx" presStyleLbl="alignAccFollowNode1" presStyleIdx="0" presStyleCnt="4">
        <dgm:presLayoutVars>
          <dgm:bulletEnabled val="1"/>
        </dgm:presLayoutVars>
      </dgm:prSet>
      <dgm:spPr/>
    </dgm:pt>
    <dgm:pt modelId="{A9E0AA81-72DA-4AFA-9D5B-3637540AF4BB}" type="pres">
      <dgm:prSet presAssocID="{16E04432-E657-47F7-A26F-8FE865A33B07}" presName="space" presStyleCnt="0"/>
      <dgm:spPr/>
    </dgm:pt>
    <dgm:pt modelId="{CB148580-7672-4487-9C67-4B3AE71FAD74}" type="pres">
      <dgm:prSet presAssocID="{C44FCD7B-2A5A-44A3-BFA3-F344ED0D254B}" presName="composite" presStyleCnt="0"/>
      <dgm:spPr/>
    </dgm:pt>
    <dgm:pt modelId="{B1F6F490-70F6-4614-8C0C-DB5859C00A65}" type="pres">
      <dgm:prSet presAssocID="{C44FCD7B-2A5A-44A3-BFA3-F344ED0D254B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1BDE910-563A-44DB-9F56-64BF92F4ED9D}" type="pres">
      <dgm:prSet presAssocID="{C44FCD7B-2A5A-44A3-BFA3-F344ED0D254B}" presName="desTx" presStyleLbl="alignAccFollowNode1" presStyleIdx="1" presStyleCnt="4" custLinFactNeighborY="1544">
        <dgm:presLayoutVars>
          <dgm:bulletEnabled val="1"/>
        </dgm:presLayoutVars>
      </dgm:prSet>
      <dgm:spPr/>
    </dgm:pt>
    <dgm:pt modelId="{6BF6D508-96AC-4C7C-A5D3-DE55BB71D840}" type="pres">
      <dgm:prSet presAssocID="{56F47969-1A4B-4151-9369-5E7ED6F98CFE}" presName="space" presStyleCnt="0"/>
      <dgm:spPr/>
    </dgm:pt>
    <dgm:pt modelId="{D9287EDB-638E-4038-805F-6FFCCD72FC23}" type="pres">
      <dgm:prSet presAssocID="{17E1E909-DEDB-4104-8EFD-FF95C22AD77B}" presName="composite" presStyleCnt="0"/>
      <dgm:spPr/>
    </dgm:pt>
    <dgm:pt modelId="{3E357223-6539-4C51-B723-275F589A4E4A}" type="pres">
      <dgm:prSet presAssocID="{17E1E909-DEDB-4104-8EFD-FF95C22AD77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FB5395B1-49D4-4C46-85CF-E43889D157B7}" type="pres">
      <dgm:prSet presAssocID="{17E1E909-DEDB-4104-8EFD-FF95C22AD77B}" presName="desTx" presStyleLbl="alignAccFollowNode1" presStyleIdx="2" presStyleCnt="4">
        <dgm:presLayoutVars>
          <dgm:bulletEnabled val="1"/>
        </dgm:presLayoutVars>
      </dgm:prSet>
      <dgm:spPr/>
    </dgm:pt>
    <dgm:pt modelId="{2731EEAD-085E-4BE4-B6A6-5C399AAFE357}" type="pres">
      <dgm:prSet presAssocID="{4887E7C9-12CF-498C-BD34-62CD6654B1BA}" presName="space" presStyleCnt="0"/>
      <dgm:spPr/>
    </dgm:pt>
    <dgm:pt modelId="{E89E6456-3809-4585-92C9-53100FF26CD3}" type="pres">
      <dgm:prSet presAssocID="{DBBA6830-D559-471B-9C6F-442D9433B76E}" presName="composite" presStyleCnt="0"/>
      <dgm:spPr/>
    </dgm:pt>
    <dgm:pt modelId="{EBD37302-B0B0-46D7-92B0-8D35B06A58AF}" type="pres">
      <dgm:prSet presAssocID="{DBBA6830-D559-471B-9C6F-442D9433B76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C0A0E4F1-A649-446D-9549-C56D2B6F8513}" type="pres">
      <dgm:prSet presAssocID="{DBBA6830-D559-471B-9C6F-442D9433B76E}" presName="desTx" presStyleLbl="alignAccFollowNode1" presStyleIdx="3" presStyleCnt="4" custLinFactNeighborX="2008" custLinFactNeighborY="356">
        <dgm:presLayoutVars>
          <dgm:bulletEnabled val="1"/>
        </dgm:presLayoutVars>
      </dgm:prSet>
      <dgm:spPr/>
    </dgm:pt>
  </dgm:ptLst>
  <dgm:cxnLst>
    <dgm:cxn modelId="{446E5A01-8F68-4D78-934E-30BA5355F4B8}" srcId="{0FD06927-F864-449C-8237-52127D2DF992}" destId="{395C11A8-63E6-44F2-9A43-2C64AE5E9FEF}" srcOrd="0" destOrd="0" parTransId="{4FDBB524-36EA-42DD-A629-C987ABA9E334}" sibTransId="{16E04432-E657-47F7-A26F-8FE865A33B07}"/>
    <dgm:cxn modelId="{3AD66804-5097-4B16-BF7C-93B04C8F868A}" type="presOf" srcId="{126108BB-B562-4E31-9EF9-A222C5587EF4}" destId="{93626998-6038-419A-8D50-2DA9B89830DB}" srcOrd="0" destOrd="0" presId="urn:microsoft.com/office/officeart/2005/8/layout/hList1"/>
    <dgm:cxn modelId="{DB5B200A-1617-4855-A98A-03D9E012A618}" type="presOf" srcId="{74CF911A-E0DB-4128-B2ED-64BE40D102AF}" destId="{C0A0E4F1-A649-446D-9549-C56D2B6F8513}" srcOrd="0" destOrd="0" presId="urn:microsoft.com/office/officeart/2005/8/layout/hList1"/>
    <dgm:cxn modelId="{6879F20C-E19B-4A13-B44A-CA6F81EA3996}" type="presOf" srcId="{A21EE9EE-3C4D-4ED0-8DED-552EE9113C47}" destId="{FB5395B1-49D4-4C46-85CF-E43889D157B7}" srcOrd="0" destOrd="0" presId="urn:microsoft.com/office/officeart/2005/8/layout/hList1"/>
    <dgm:cxn modelId="{4E634837-1AB8-4CA8-9CDD-E3FF60AA1347}" srcId="{DBBA6830-D559-471B-9C6F-442D9433B76E}" destId="{74CF911A-E0DB-4128-B2ED-64BE40D102AF}" srcOrd="0" destOrd="0" parTransId="{22C4E169-704C-4F51-9F16-CAD52E438972}" sibTransId="{4931CF73-C202-48B1-A204-E02355FA8577}"/>
    <dgm:cxn modelId="{18F81B3C-9FF3-4CB1-9E87-856A14897CAD}" srcId="{C44FCD7B-2A5A-44A3-BFA3-F344ED0D254B}" destId="{64D72F08-ABEC-4369-A3B9-E9A5F50F5B4F}" srcOrd="0" destOrd="0" parTransId="{0613199F-E6D6-4926-AD1E-C8BB5CC9852D}" sibTransId="{D8525A64-EEE4-44D7-8D70-9BF376EC8B33}"/>
    <dgm:cxn modelId="{039F463D-D726-4106-A727-FB1D6AA9DF27}" srcId="{0FD06927-F864-449C-8237-52127D2DF992}" destId="{17E1E909-DEDB-4104-8EFD-FF95C22AD77B}" srcOrd="2" destOrd="0" parTransId="{6094673E-0241-4866-A030-6A44615DB591}" sibTransId="{4887E7C9-12CF-498C-BD34-62CD6654B1BA}"/>
    <dgm:cxn modelId="{B0666566-DF02-4328-9659-F330CF5B6286}" srcId="{DBBA6830-D559-471B-9C6F-442D9433B76E}" destId="{D3B387BB-33FE-413C-B430-8237C149BBC6}" srcOrd="2" destOrd="0" parTransId="{F0ABAEF2-F839-4916-8A54-BB4ADDE01C41}" sibTransId="{82EA3F0D-4D03-4C11-80DA-F99656B4CBC7}"/>
    <dgm:cxn modelId="{C93CDD4D-67DA-42D2-B536-7BA9736F13A3}" type="presOf" srcId="{D4BDCCE9-0BA2-4C88-9BB3-D9345B8104E9}" destId="{C0A0E4F1-A649-446D-9549-C56D2B6F8513}" srcOrd="0" destOrd="3" presId="urn:microsoft.com/office/officeart/2005/8/layout/hList1"/>
    <dgm:cxn modelId="{8F31B355-27D9-490A-90D2-B1726367CD01}" type="presOf" srcId="{0FE14895-32E1-4B84-8ADF-8764E0DCDA34}" destId="{81BDE910-563A-44DB-9F56-64BF92F4ED9D}" srcOrd="0" destOrd="2" presId="urn:microsoft.com/office/officeart/2005/8/layout/hList1"/>
    <dgm:cxn modelId="{11414385-7508-484E-8AE9-AD5EDE85DBDC}" srcId="{DBBA6830-D559-471B-9C6F-442D9433B76E}" destId="{D4BDCCE9-0BA2-4C88-9BB3-D9345B8104E9}" srcOrd="3" destOrd="0" parTransId="{291C639F-5BD7-4B3A-928E-13386986ED47}" sibTransId="{9E47D987-A19B-4434-AD89-209BE9772F70}"/>
    <dgm:cxn modelId="{C60A7091-B23E-42B9-9AB2-F215F33FC5A8}" srcId="{C44FCD7B-2A5A-44A3-BFA3-F344ED0D254B}" destId="{0FE14895-32E1-4B84-8ADF-8764E0DCDA34}" srcOrd="2" destOrd="0" parTransId="{89702FF1-A27A-484E-8BA2-BC06D781BC2C}" sibTransId="{1F5B6408-6120-4A7C-B6A3-5A816A61F422}"/>
    <dgm:cxn modelId="{7EAD1694-939A-4836-B81A-A3D7789DD0B4}" type="presOf" srcId="{D6F76E9A-30C3-443E-A54F-6D4AB005CEA6}" destId="{81BDE910-563A-44DB-9F56-64BF92F4ED9D}" srcOrd="0" destOrd="1" presId="urn:microsoft.com/office/officeart/2005/8/layout/hList1"/>
    <dgm:cxn modelId="{C720F89C-E1A0-46AF-AB05-800B7632EF7E}" type="presOf" srcId="{64D72F08-ABEC-4369-A3B9-E9A5F50F5B4F}" destId="{81BDE910-563A-44DB-9F56-64BF92F4ED9D}" srcOrd="0" destOrd="0" presId="urn:microsoft.com/office/officeart/2005/8/layout/hList1"/>
    <dgm:cxn modelId="{AC091EA0-4986-4114-AA09-C27BAF664AD2}" srcId="{DBBA6830-D559-471B-9C6F-442D9433B76E}" destId="{730369BC-1ABD-4CEF-A174-52964BC1BA03}" srcOrd="1" destOrd="0" parTransId="{F7F42438-82E8-46AC-B7BF-90FF00D8B25A}" sibTransId="{07A4C88C-712A-401F-95EB-0FFC0707FDC2}"/>
    <dgm:cxn modelId="{015BE6AC-0E05-4DA3-88F2-B4ABBCD7BF60}" type="presOf" srcId="{C44FCD7B-2A5A-44A3-BFA3-F344ED0D254B}" destId="{B1F6F490-70F6-4614-8C0C-DB5859C00A65}" srcOrd="0" destOrd="0" presId="urn:microsoft.com/office/officeart/2005/8/layout/hList1"/>
    <dgm:cxn modelId="{FA339FB2-53CB-42A0-A0D3-830EC7D52AA0}" type="presOf" srcId="{730369BC-1ABD-4CEF-A174-52964BC1BA03}" destId="{C0A0E4F1-A649-446D-9549-C56D2B6F8513}" srcOrd="0" destOrd="1" presId="urn:microsoft.com/office/officeart/2005/8/layout/hList1"/>
    <dgm:cxn modelId="{307F7CB6-DB7C-465B-986F-546AE5966C96}" srcId="{17E1E909-DEDB-4104-8EFD-FF95C22AD77B}" destId="{A21EE9EE-3C4D-4ED0-8DED-552EE9113C47}" srcOrd="0" destOrd="0" parTransId="{36BDAC60-E784-43BD-A827-6448B221EABB}" sibTransId="{939523B2-B969-4134-A886-A7CEBCB52070}"/>
    <dgm:cxn modelId="{714976B7-5DAA-4B55-BAE2-03CCF67F396D}" srcId="{0FD06927-F864-449C-8237-52127D2DF992}" destId="{DBBA6830-D559-471B-9C6F-442D9433B76E}" srcOrd="3" destOrd="0" parTransId="{95680180-B7B6-4A77-8B57-DDF47E962991}" sibTransId="{02B0FE1C-3ACE-4B58-8987-E7D88C13CFE2}"/>
    <dgm:cxn modelId="{8E764EBF-C945-416F-B233-B17ACA9D67D8}" type="presOf" srcId="{395C11A8-63E6-44F2-9A43-2C64AE5E9FEF}" destId="{D5346500-905C-4063-8D8F-544A524E4597}" srcOrd="0" destOrd="0" presId="urn:microsoft.com/office/officeart/2005/8/layout/hList1"/>
    <dgm:cxn modelId="{B6BD10C5-EF73-4DFF-A6C3-DBCB50E4F80C}" type="presOf" srcId="{D3B387BB-33FE-413C-B430-8237C149BBC6}" destId="{C0A0E4F1-A649-446D-9549-C56D2B6F8513}" srcOrd="0" destOrd="2" presId="urn:microsoft.com/office/officeart/2005/8/layout/hList1"/>
    <dgm:cxn modelId="{C444CAC5-311C-4506-BEBA-A25C6622C83E}" srcId="{0FD06927-F864-449C-8237-52127D2DF992}" destId="{C44FCD7B-2A5A-44A3-BFA3-F344ED0D254B}" srcOrd="1" destOrd="0" parTransId="{0ED0C864-23D1-4D79-A4B4-301FA8A9E618}" sibTransId="{56F47969-1A4B-4151-9369-5E7ED6F98CFE}"/>
    <dgm:cxn modelId="{152204C9-3933-45A9-9F43-74074069AC05}" srcId="{395C11A8-63E6-44F2-9A43-2C64AE5E9FEF}" destId="{126108BB-B562-4E31-9EF9-A222C5587EF4}" srcOrd="0" destOrd="0" parTransId="{F7D138DC-9642-4429-93D7-C87BF56858D6}" sibTransId="{34F4FB20-5E72-4824-939A-343FD6B4ED64}"/>
    <dgm:cxn modelId="{0F3800D2-A86D-4A37-B5B9-85D48DA837C4}" type="presOf" srcId="{0FD06927-F864-449C-8237-52127D2DF992}" destId="{D60ECA9C-4280-4F10-9033-714904A4F46A}" srcOrd="0" destOrd="0" presId="urn:microsoft.com/office/officeart/2005/8/layout/hList1"/>
    <dgm:cxn modelId="{5980F5E8-51FE-4DB2-A1C0-5ABC193EBD58}" type="presOf" srcId="{DBBA6830-D559-471B-9C6F-442D9433B76E}" destId="{EBD37302-B0B0-46D7-92B0-8D35B06A58AF}" srcOrd="0" destOrd="0" presId="urn:microsoft.com/office/officeart/2005/8/layout/hList1"/>
    <dgm:cxn modelId="{FCAA8EF3-E9D5-4E0B-8BAA-869A9A0B1F05}" type="presOf" srcId="{17E1E909-DEDB-4104-8EFD-FF95C22AD77B}" destId="{3E357223-6539-4C51-B723-275F589A4E4A}" srcOrd="0" destOrd="0" presId="urn:microsoft.com/office/officeart/2005/8/layout/hList1"/>
    <dgm:cxn modelId="{0B95FAFD-51E7-4373-B68A-C46B58799777}" srcId="{C44FCD7B-2A5A-44A3-BFA3-F344ED0D254B}" destId="{D6F76E9A-30C3-443E-A54F-6D4AB005CEA6}" srcOrd="1" destOrd="0" parTransId="{36A16377-40B8-48E5-9F11-AE99CE123014}" sibTransId="{39EE5C58-5C6C-4B5D-8EFE-0578FC39D84F}"/>
    <dgm:cxn modelId="{BC304541-8507-4034-8834-B2BAF3E6CD33}" type="presParOf" srcId="{D60ECA9C-4280-4F10-9033-714904A4F46A}" destId="{DC82A6BE-A4BD-4D54-8DCA-4156B99A9418}" srcOrd="0" destOrd="0" presId="urn:microsoft.com/office/officeart/2005/8/layout/hList1"/>
    <dgm:cxn modelId="{9F8CFCCF-1341-433E-AFCA-1348ECC409E4}" type="presParOf" srcId="{DC82A6BE-A4BD-4D54-8DCA-4156B99A9418}" destId="{D5346500-905C-4063-8D8F-544A524E4597}" srcOrd="0" destOrd="0" presId="urn:microsoft.com/office/officeart/2005/8/layout/hList1"/>
    <dgm:cxn modelId="{74D03CB6-D705-4E62-8AC3-6A33D11D8625}" type="presParOf" srcId="{DC82A6BE-A4BD-4D54-8DCA-4156B99A9418}" destId="{93626998-6038-419A-8D50-2DA9B89830DB}" srcOrd="1" destOrd="0" presId="urn:microsoft.com/office/officeart/2005/8/layout/hList1"/>
    <dgm:cxn modelId="{9352F42F-6590-4179-A04E-D1E5DEF4E4D4}" type="presParOf" srcId="{D60ECA9C-4280-4F10-9033-714904A4F46A}" destId="{A9E0AA81-72DA-4AFA-9D5B-3637540AF4BB}" srcOrd="1" destOrd="0" presId="urn:microsoft.com/office/officeart/2005/8/layout/hList1"/>
    <dgm:cxn modelId="{7303A1F2-D739-4F52-A45C-168D29E7558E}" type="presParOf" srcId="{D60ECA9C-4280-4F10-9033-714904A4F46A}" destId="{CB148580-7672-4487-9C67-4B3AE71FAD74}" srcOrd="2" destOrd="0" presId="urn:microsoft.com/office/officeart/2005/8/layout/hList1"/>
    <dgm:cxn modelId="{B47A2D9A-4F5A-48E2-9681-1244E4DEE6BF}" type="presParOf" srcId="{CB148580-7672-4487-9C67-4B3AE71FAD74}" destId="{B1F6F490-70F6-4614-8C0C-DB5859C00A65}" srcOrd="0" destOrd="0" presId="urn:microsoft.com/office/officeart/2005/8/layout/hList1"/>
    <dgm:cxn modelId="{262EF982-3D8D-498F-9D16-E1F4E20E4378}" type="presParOf" srcId="{CB148580-7672-4487-9C67-4B3AE71FAD74}" destId="{81BDE910-563A-44DB-9F56-64BF92F4ED9D}" srcOrd="1" destOrd="0" presId="urn:microsoft.com/office/officeart/2005/8/layout/hList1"/>
    <dgm:cxn modelId="{DFCEDB5C-8759-4683-805A-222D1FA0128A}" type="presParOf" srcId="{D60ECA9C-4280-4F10-9033-714904A4F46A}" destId="{6BF6D508-96AC-4C7C-A5D3-DE55BB71D840}" srcOrd="3" destOrd="0" presId="urn:microsoft.com/office/officeart/2005/8/layout/hList1"/>
    <dgm:cxn modelId="{E4B68389-D474-49B8-B418-766D76CA698B}" type="presParOf" srcId="{D60ECA9C-4280-4F10-9033-714904A4F46A}" destId="{D9287EDB-638E-4038-805F-6FFCCD72FC23}" srcOrd="4" destOrd="0" presId="urn:microsoft.com/office/officeart/2005/8/layout/hList1"/>
    <dgm:cxn modelId="{376B2FDE-E7F6-4D54-8D71-0078A22EBC9A}" type="presParOf" srcId="{D9287EDB-638E-4038-805F-6FFCCD72FC23}" destId="{3E357223-6539-4C51-B723-275F589A4E4A}" srcOrd="0" destOrd="0" presId="urn:microsoft.com/office/officeart/2005/8/layout/hList1"/>
    <dgm:cxn modelId="{92A7B910-F51B-4531-B33E-5DB2E4D2F2C1}" type="presParOf" srcId="{D9287EDB-638E-4038-805F-6FFCCD72FC23}" destId="{FB5395B1-49D4-4C46-85CF-E43889D157B7}" srcOrd="1" destOrd="0" presId="urn:microsoft.com/office/officeart/2005/8/layout/hList1"/>
    <dgm:cxn modelId="{4DD2C578-2AB0-44FC-812B-B052E244A45F}" type="presParOf" srcId="{D60ECA9C-4280-4F10-9033-714904A4F46A}" destId="{2731EEAD-085E-4BE4-B6A6-5C399AAFE357}" srcOrd="5" destOrd="0" presId="urn:microsoft.com/office/officeart/2005/8/layout/hList1"/>
    <dgm:cxn modelId="{6B7E5286-CF04-47EF-AC9B-3C5EA8AB6579}" type="presParOf" srcId="{D60ECA9C-4280-4F10-9033-714904A4F46A}" destId="{E89E6456-3809-4585-92C9-53100FF26CD3}" srcOrd="6" destOrd="0" presId="urn:microsoft.com/office/officeart/2005/8/layout/hList1"/>
    <dgm:cxn modelId="{AAFB3A5F-BC5A-496C-8FA5-440EA11E1F00}" type="presParOf" srcId="{E89E6456-3809-4585-92C9-53100FF26CD3}" destId="{EBD37302-B0B0-46D7-92B0-8D35B06A58AF}" srcOrd="0" destOrd="0" presId="urn:microsoft.com/office/officeart/2005/8/layout/hList1"/>
    <dgm:cxn modelId="{216F9DE2-32DB-40E9-B892-13AEA4E97834}" type="presParOf" srcId="{E89E6456-3809-4585-92C9-53100FF26CD3}" destId="{C0A0E4F1-A649-446D-9549-C56D2B6F85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01628-2CA5-46C4-B528-5391F3C62409}">
      <dsp:nvSpPr>
        <dsp:cNvPr id="0" name=""/>
        <dsp:cNvSpPr/>
      </dsp:nvSpPr>
      <dsp:spPr>
        <a:xfrm>
          <a:off x="4123312" y="57963"/>
          <a:ext cx="2782251" cy="2782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model realizacji zadań publicznych </a:t>
          </a:r>
        </a:p>
      </dsp:txBody>
      <dsp:txXfrm>
        <a:off x="4494279" y="544857"/>
        <a:ext cx="2040317" cy="1252013"/>
      </dsp:txXfrm>
    </dsp:sp>
    <dsp:sp modelId="{A51BA412-90D6-41C5-8F36-A3328C66219D}">
      <dsp:nvSpPr>
        <dsp:cNvPr id="0" name=""/>
        <dsp:cNvSpPr/>
      </dsp:nvSpPr>
      <dsp:spPr>
        <a:xfrm>
          <a:off x="5127241" y="1796870"/>
          <a:ext cx="2782251" cy="2782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wieloletnia umowa </a:t>
          </a:r>
        </a:p>
      </dsp:txBody>
      <dsp:txXfrm>
        <a:off x="5978147" y="2515619"/>
        <a:ext cx="1669350" cy="1530238"/>
      </dsp:txXfrm>
    </dsp:sp>
    <dsp:sp modelId="{CEE2D4AD-2A3F-48B6-BB71-A764C67F286C}">
      <dsp:nvSpPr>
        <dsp:cNvPr id="0" name=""/>
        <dsp:cNvSpPr/>
      </dsp:nvSpPr>
      <dsp:spPr>
        <a:xfrm>
          <a:off x="3119383" y="1796870"/>
          <a:ext cx="2782251" cy="278225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podział zadań i </a:t>
          </a:r>
          <a:r>
            <a:rPr lang="pl-PL" sz="2400" kern="1200" dirty="0" err="1"/>
            <a:t>ryzyk</a:t>
          </a:r>
          <a:endParaRPr lang="pl-PL" sz="2400" kern="1200" dirty="0"/>
        </a:p>
      </dsp:txBody>
      <dsp:txXfrm>
        <a:off x="3381378" y="2515619"/>
        <a:ext cx="1669350" cy="1530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5BCD4-066B-4BE1-9BE1-BFA70E620671}">
      <dsp:nvSpPr>
        <dsp:cNvPr id="0" name=""/>
        <dsp:cNvSpPr/>
      </dsp:nvSpPr>
      <dsp:spPr>
        <a:xfrm>
          <a:off x="0" y="0"/>
          <a:ext cx="6497320" cy="97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zapewnienie długoterminowego finansowania (np. umowy z Instytucjami finansowymi)</a:t>
          </a:r>
        </a:p>
      </dsp:txBody>
      <dsp:txXfrm>
        <a:off x="28478" y="28478"/>
        <a:ext cx="5365959" cy="915356"/>
      </dsp:txXfrm>
    </dsp:sp>
    <dsp:sp modelId="{E004F2AF-3BF2-4630-B658-A60777CFAD40}">
      <dsp:nvSpPr>
        <dsp:cNvPr id="0" name=""/>
        <dsp:cNvSpPr/>
      </dsp:nvSpPr>
      <dsp:spPr>
        <a:xfrm>
          <a:off x="544150" y="1149096"/>
          <a:ext cx="6497320" cy="97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projektowanie i roboty budowlane dot. infrastruktury publicznej</a:t>
          </a:r>
        </a:p>
      </dsp:txBody>
      <dsp:txXfrm>
        <a:off x="572628" y="1177574"/>
        <a:ext cx="5264210" cy="915356"/>
      </dsp:txXfrm>
    </dsp:sp>
    <dsp:sp modelId="{ACE2BB5B-19D9-4D55-A4CA-73897B808D4A}">
      <dsp:nvSpPr>
        <dsp:cNvPr id="0" name=""/>
        <dsp:cNvSpPr/>
      </dsp:nvSpPr>
      <dsp:spPr>
        <a:xfrm>
          <a:off x="1080179" y="2298192"/>
          <a:ext cx="6497320" cy="97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utrzymanie lub zarządzanie istniejącym obiektem infrastruktury publicznej</a:t>
          </a:r>
        </a:p>
      </dsp:txBody>
      <dsp:txXfrm>
        <a:off x="1108657" y="2326670"/>
        <a:ext cx="5272332" cy="915356"/>
      </dsp:txXfrm>
    </dsp:sp>
    <dsp:sp modelId="{DA61D287-6B04-4290-9B64-88B02FB477EA}">
      <dsp:nvSpPr>
        <dsp:cNvPr id="0" name=""/>
        <dsp:cNvSpPr/>
      </dsp:nvSpPr>
      <dsp:spPr>
        <a:xfrm>
          <a:off x="1624329" y="3447288"/>
          <a:ext cx="6497320" cy="9723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zwrot infrastruktury podmiotowi publicznemu</a:t>
          </a:r>
        </a:p>
      </dsp:txBody>
      <dsp:txXfrm>
        <a:off x="1652807" y="3475766"/>
        <a:ext cx="5264210" cy="915356"/>
      </dsp:txXfrm>
    </dsp:sp>
    <dsp:sp modelId="{06FE03B9-87D3-4BDC-ABD1-E6F95C0D169B}">
      <dsp:nvSpPr>
        <dsp:cNvPr id="0" name=""/>
        <dsp:cNvSpPr/>
      </dsp:nvSpPr>
      <dsp:spPr>
        <a:xfrm>
          <a:off x="5865317" y="744702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>
        <a:off x="6007517" y="744702"/>
        <a:ext cx="347602" cy="475582"/>
      </dsp:txXfrm>
    </dsp:sp>
    <dsp:sp modelId="{9DFCEBF3-40F2-4C66-BDCA-9D5271863620}">
      <dsp:nvSpPr>
        <dsp:cNvPr id="0" name=""/>
        <dsp:cNvSpPr/>
      </dsp:nvSpPr>
      <dsp:spPr>
        <a:xfrm>
          <a:off x="6409467" y="1893798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>
        <a:off x="6551667" y="1893798"/>
        <a:ext cx="347602" cy="475582"/>
      </dsp:txXfrm>
    </dsp:sp>
    <dsp:sp modelId="{B03B31A2-673D-4D78-B7D7-C64A4EF8FE3D}">
      <dsp:nvSpPr>
        <dsp:cNvPr id="0" name=""/>
        <dsp:cNvSpPr/>
      </dsp:nvSpPr>
      <dsp:spPr>
        <a:xfrm>
          <a:off x="6945496" y="3042894"/>
          <a:ext cx="632002" cy="6320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kern="1200"/>
        </a:p>
      </dsp:txBody>
      <dsp:txXfrm>
        <a:off x="7087696" y="3042894"/>
        <a:ext cx="347602" cy="475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753E4-48C2-44FC-9D21-C937DD0ECD72}">
      <dsp:nvSpPr>
        <dsp:cNvPr id="0" name=""/>
        <dsp:cNvSpPr/>
      </dsp:nvSpPr>
      <dsp:spPr>
        <a:xfrm>
          <a:off x="-5357214" y="-820453"/>
          <a:ext cx="6379593" cy="6379593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45E10-6A59-4F06-B618-229B6EF90F36}">
      <dsp:nvSpPr>
        <dsp:cNvPr id="0" name=""/>
        <dsp:cNvSpPr/>
      </dsp:nvSpPr>
      <dsp:spPr>
        <a:xfrm>
          <a:off x="657729" y="473868"/>
          <a:ext cx="9543753" cy="947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266" tIns="124460" rIns="124460" bIns="12446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/>
            <a:t>know-how, innowacyjność</a:t>
          </a:r>
        </a:p>
      </dsp:txBody>
      <dsp:txXfrm>
        <a:off x="657729" y="473868"/>
        <a:ext cx="9543753" cy="947737"/>
      </dsp:txXfrm>
    </dsp:sp>
    <dsp:sp modelId="{77B8E644-1D00-4E32-96A3-2771469681F7}">
      <dsp:nvSpPr>
        <dsp:cNvPr id="0" name=""/>
        <dsp:cNvSpPr/>
      </dsp:nvSpPr>
      <dsp:spPr>
        <a:xfrm>
          <a:off x="65393" y="355401"/>
          <a:ext cx="1184671" cy="1184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96C8F-E557-4859-AAA5-7F2C2ED53C50}">
      <dsp:nvSpPr>
        <dsp:cNvPr id="0" name=""/>
        <dsp:cNvSpPr/>
      </dsp:nvSpPr>
      <dsp:spPr>
        <a:xfrm>
          <a:off x="1002232" y="1895474"/>
          <a:ext cx="9199251" cy="947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266" tIns="124460" rIns="124460" bIns="12446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/>
            <a:t>finanse</a:t>
          </a:r>
        </a:p>
      </dsp:txBody>
      <dsp:txXfrm>
        <a:off x="1002232" y="1895474"/>
        <a:ext cx="9199251" cy="947737"/>
      </dsp:txXfrm>
    </dsp:sp>
    <dsp:sp modelId="{D8E5BB65-47E7-41D4-80C3-BAF63257258E}">
      <dsp:nvSpPr>
        <dsp:cNvPr id="0" name=""/>
        <dsp:cNvSpPr/>
      </dsp:nvSpPr>
      <dsp:spPr>
        <a:xfrm>
          <a:off x="409896" y="1777007"/>
          <a:ext cx="1184671" cy="1184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A4814-3A36-45DC-8951-F7F329608BEC}">
      <dsp:nvSpPr>
        <dsp:cNvPr id="0" name=""/>
        <dsp:cNvSpPr/>
      </dsp:nvSpPr>
      <dsp:spPr>
        <a:xfrm>
          <a:off x="657729" y="3317080"/>
          <a:ext cx="9543753" cy="947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2266" tIns="124460" rIns="124460" bIns="12446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900" kern="1200" dirty="0"/>
            <a:t>aktywa</a:t>
          </a:r>
        </a:p>
      </dsp:txBody>
      <dsp:txXfrm>
        <a:off x="657729" y="3317080"/>
        <a:ext cx="9543753" cy="947737"/>
      </dsp:txXfrm>
    </dsp:sp>
    <dsp:sp modelId="{9914274E-C738-4C59-8F8C-39060EA5522A}">
      <dsp:nvSpPr>
        <dsp:cNvPr id="0" name=""/>
        <dsp:cNvSpPr/>
      </dsp:nvSpPr>
      <dsp:spPr>
        <a:xfrm>
          <a:off x="65393" y="3198613"/>
          <a:ext cx="1184671" cy="11846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F9C754-BED7-44A4-AD93-A67DA049D516}">
      <dsp:nvSpPr>
        <dsp:cNvPr id="0" name=""/>
        <dsp:cNvSpPr/>
      </dsp:nvSpPr>
      <dsp:spPr>
        <a:xfrm>
          <a:off x="4866646" y="1489590"/>
          <a:ext cx="1800664" cy="625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512"/>
              </a:lnTo>
              <a:lnTo>
                <a:pt x="1800664" y="312512"/>
              </a:lnTo>
              <a:lnTo>
                <a:pt x="1800664" y="6250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F95796-8B86-40CE-A9BC-663BB3FD3920}">
      <dsp:nvSpPr>
        <dsp:cNvPr id="0" name=""/>
        <dsp:cNvSpPr/>
      </dsp:nvSpPr>
      <dsp:spPr>
        <a:xfrm>
          <a:off x="3065981" y="1489590"/>
          <a:ext cx="1800664" cy="625024"/>
        </a:xfrm>
        <a:custGeom>
          <a:avLst/>
          <a:gdLst/>
          <a:ahLst/>
          <a:cxnLst/>
          <a:rect l="0" t="0" r="0" b="0"/>
          <a:pathLst>
            <a:path>
              <a:moveTo>
                <a:pt x="1800664" y="0"/>
              </a:moveTo>
              <a:lnTo>
                <a:pt x="1800664" y="312512"/>
              </a:lnTo>
              <a:lnTo>
                <a:pt x="0" y="312512"/>
              </a:lnTo>
              <a:lnTo>
                <a:pt x="0" y="6250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7AE74-35AE-4300-8A9C-49BF0C26F75A}">
      <dsp:nvSpPr>
        <dsp:cNvPr id="0" name=""/>
        <dsp:cNvSpPr/>
      </dsp:nvSpPr>
      <dsp:spPr>
        <a:xfrm>
          <a:off x="3378493" y="1438"/>
          <a:ext cx="2976305" cy="1488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długoletnie zarządzanie/utrzymanie zgodnie </a:t>
          </a:r>
          <a:br>
            <a:rPr lang="pl-PL" sz="1700" kern="1200" dirty="0"/>
          </a:br>
          <a:r>
            <a:rPr lang="pl-PL" sz="1700" kern="1200" dirty="0"/>
            <a:t>z określonymi w umowie o PPP standardami i konsekwencjami ich niedotrzymania.</a:t>
          </a:r>
        </a:p>
      </dsp:txBody>
      <dsp:txXfrm>
        <a:off x="3378493" y="1438"/>
        <a:ext cx="2976305" cy="1488152"/>
      </dsp:txXfrm>
    </dsp:sp>
    <dsp:sp modelId="{EA5770C9-E026-48C7-8886-E860F592F1EA}">
      <dsp:nvSpPr>
        <dsp:cNvPr id="0" name=""/>
        <dsp:cNvSpPr/>
      </dsp:nvSpPr>
      <dsp:spPr>
        <a:xfrm>
          <a:off x="1577828" y="2114615"/>
          <a:ext cx="2976305" cy="1488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optymalizacja kosztów projektu w okresie trwania umowy o PPP</a:t>
          </a:r>
        </a:p>
      </dsp:txBody>
      <dsp:txXfrm>
        <a:off x="1577828" y="2114615"/>
        <a:ext cx="2976305" cy="1488152"/>
      </dsp:txXfrm>
    </dsp:sp>
    <dsp:sp modelId="{54BE30F0-39F2-4426-84CF-48677C01A965}">
      <dsp:nvSpPr>
        <dsp:cNvPr id="0" name=""/>
        <dsp:cNvSpPr/>
      </dsp:nvSpPr>
      <dsp:spPr>
        <a:xfrm>
          <a:off x="5179158" y="2114615"/>
          <a:ext cx="2976305" cy="1488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kern="1200" dirty="0"/>
            <a:t>wyższa motywacja partnera prywatnego do zapewnienia wysokiej jakości infrastruktury publicznej</a:t>
          </a:r>
          <a:endParaRPr lang="pl-PL" sz="1700" kern="1200" dirty="0"/>
        </a:p>
      </dsp:txBody>
      <dsp:txXfrm>
        <a:off x="5179158" y="2114615"/>
        <a:ext cx="2976305" cy="14881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77381-9DBB-4141-9F33-4098758E3E33}">
      <dsp:nvSpPr>
        <dsp:cNvPr id="0" name=""/>
        <dsp:cNvSpPr/>
      </dsp:nvSpPr>
      <dsp:spPr>
        <a:xfrm>
          <a:off x="1127583" y="0"/>
          <a:ext cx="10282042" cy="517064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04D5A-9590-435F-95EA-5DB1EFC2F35F}">
      <dsp:nvSpPr>
        <dsp:cNvPr id="0" name=""/>
        <dsp:cNvSpPr/>
      </dsp:nvSpPr>
      <dsp:spPr>
        <a:xfrm>
          <a:off x="234489" y="1564161"/>
          <a:ext cx="1656774" cy="2068258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Ocena efektywności (podmiot publiczny)</a:t>
          </a:r>
        </a:p>
      </dsp:txBody>
      <dsp:txXfrm>
        <a:off x="315366" y="1645038"/>
        <a:ext cx="1495020" cy="1906504"/>
      </dsp:txXfrm>
    </dsp:sp>
    <dsp:sp modelId="{F03A4011-2F67-4D24-80E0-0082AF1883BA}">
      <dsp:nvSpPr>
        <dsp:cNvPr id="0" name=""/>
        <dsp:cNvSpPr/>
      </dsp:nvSpPr>
      <dsp:spPr>
        <a:xfrm>
          <a:off x="1740646" y="1551193"/>
          <a:ext cx="1656774" cy="2068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Wstępne konsultacje rynkowe (testy rynku)</a:t>
          </a:r>
        </a:p>
      </dsp:txBody>
      <dsp:txXfrm>
        <a:off x="1821523" y="1632070"/>
        <a:ext cx="1495020" cy="1906504"/>
      </dsp:txXfrm>
    </dsp:sp>
    <dsp:sp modelId="{8FA6BDF8-E8D7-4A1F-A063-619AB60430DB}">
      <dsp:nvSpPr>
        <dsp:cNvPr id="0" name=""/>
        <dsp:cNvSpPr/>
      </dsp:nvSpPr>
      <dsp:spPr>
        <a:xfrm>
          <a:off x="3480259" y="1551193"/>
          <a:ext cx="1656774" cy="2068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Ogłoszenie </a:t>
          </a:r>
        </a:p>
      </dsp:txBody>
      <dsp:txXfrm>
        <a:off x="3561136" y="1632070"/>
        <a:ext cx="1495020" cy="1906504"/>
      </dsp:txXfrm>
    </dsp:sp>
    <dsp:sp modelId="{464F82C0-F227-49A0-9D67-BE7EED6D9284}">
      <dsp:nvSpPr>
        <dsp:cNvPr id="0" name=""/>
        <dsp:cNvSpPr/>
      </dsp:nvSpPr>
      <dsp:spPr>
        <a:xfrm>
          <a:off x="5219872" y="1551193"/>
          <a:ext cx="1656774" cy="2068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Prekwalifikacja </a:t>
          </a:r>
        </a:p>
      </dsp:txBody>
      <dsp:txXfrm>
        <a:off x="5300749" y="1632070"/>
        <a:ext cx="1495020" cy="1906504"/>
      </dsp:txXfrm>
    </dsp:sp>
    <dsp:sp modelId="{69348D85-3354-4615-A892-F1322E2E00F9}">
      <dsp:nvSpPr>
        <dsp:cNvPr id="0" name=""/>
        <dsp:cNvSpPr/>
      </dsp:nvSpPr>
      <dsp:spPr>
        <a:xfrm>
          <a:off x="6959485" y="1551193"/>
          <a:ext cx="1656774" cy="2068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Negocjacje</a:t>
          </a:r>
        </a:p>
      </dsp:txBody>
      <dsp:txXfrm>
        <a:off x="7040362" y="1632070"/>
        <a:ext cx="1495020" cy="1906504"/>
      </dsp:txXfrm>
    </dsp:sp>
    <dsp:sp modelId="{B5410C6C-F1F5-4027-84E5-94DBE1EE3A65}">
      <dsp:nvSpPr>
        <dsp:cNvPr id="0" name=""/>
        <dsp:cNvSpPr/>
      </dsp:nvSpPr>
      <dsp:spPr>
        <a:xfrm>
          <a:off x="8699098" y="1551193"/>
          <a:ext cx="1656774" cy="2068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Oferty i rozstrzygnięcie  </a:t>
          </a:r>
        </a:p>
      </dsp:txBody>
      <dsp:txXfrm>
        <a:off x="8779975" y="1632070"/>
        <a:ext cx="1495020" cy="1906504"/>
      </dsp:txXfrm>
    </dsp:sp>
    <dsp:sp modelId="{2B7EDD3F-0850-4139-994B-C73B9F8F7124}">
      <dsp:nvSpPr>
        <dsp:cNvPr id="0" name=""/>
        <dsp:cNvSpPr/>
      </dsp:nvSpPr>
      <dsp:spPr>
        <a:xfrm>
          <a:off x="10438712" y="1551193"/>
          <a:ext cx="1656774" cy="20682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Umowa o PPP</a:t>
          </a:r>
        </a:p>
      </dsp:txBody>
      <dsp:txXfrm>
        <a:off x="10519589" y="1632070"/>
        <a:ext cx="1495020" cy="19065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6500-905C-4063-8D8F-544A524E4597}">
      <dsp:nvSpPr>
        <dsp:cNvPr id="0" name=""/>
        <dsp:cNvSpPr/>
      </dsp:nvSpPr>
      <dsp:spPr>
        <a:xfrm>
          <a:off x="4286" y="584367"/>
          <a:ext cx="2577663" cy="1031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Co najmniej koncepcja projektowa od podmiotu publicznego</a:t>
          </a:r>
        </a:p>
      </dsp:txBody>
      <dsp:txXfrm>
        <a:off x="4286" y="584367"/>
        <a:ext cx="2577663" cy="1031065"/>
      </dsp:txXfrm>
    </dsp:sp>
    <dsp:sp modelId="{93626998-6038-419A-8D50-2DA9B89830DB}">
      <dsp:nvSpPr>
        <dsp:cNvPr id="0" name=""/>
        <dsp:cNvSpPr/>
      </dsp:nvSpPr>
      <dsp:spPr>
        <a:xfrm>
          <a:off x="4286" y="1615432"/>
          <a:ext cx="257766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Jeśli jest projekt budowlany można proponować dostosowanie</a:t>
          </a:r>
        </a:p>
      </dsp:txBody>
      <dsp:txXfrm>
        <a:off x="4286" y="1615432"/>
        <a:ext cx="2577663" cy="2854800"/>
      </dsp:txXfrm>
    </dsp:sp>
    <dsp:sp modelId="{B1F6F490-70F6-4614-8C0C-DB5859C00A65}">
      <dsp:nvSpPr>
        <dsp:cNvPr id="0" name=""/>
        <dsp:cNvSpPr/>
      </dsp:nvSpPr>
      <dsp:spPr>
        <a:xfrm>
          <a:off x="2942823" y="584367"/>
          <a:ext cx="2577663" cy="1031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Realistyczne założenia</a:t>
          </a:r>
        </a:p>
      </dsp:txBody>
      <dsp:txXfrm>
        <a:off x="2942823" y="584367"/>
        <a:ext cx="2577663" cy="1031065"/>
      </dsp:txXfrm>
    </dsp:sp>
    <dsp:sp modelId="{81BDE910-563A-44DB-9F56-64BF92F4ED9D}">
      <dsp:nvSpPr>
        <dsp:cNvPr id="0" name=""/>
        <dsp:cNvSpPr/>
      </dsp:nvSpPr>
      <dsp:spPr>
        <a:xfrm>
          <a:off x="2942823" y="1659510"/>
          <a:ext cx="257766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Potrzeby podmiotu publicznego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Skala potrzeb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Realistyczne ujęcie proponowanych rozwiązań technologicznych</a:t>
          </a:r>
        </a:p>
      </dsp:txBody>
      <dsp:txXfrm>
        <a:off x="2942823" y="1659510"/>
        <a:ext cx="2577663" cy="2854800"/>
      </dsp:txXfrm>
    </dsp:sp>
    <dsp:sp modelId="{3E357223-6539-4C51-B723-275F589A4E4A}">
      <dsp:nvSpPr>
        <dsp:cNvPr id="0" name=""/>
        <dsp:cNvSpPr/>
      </dsp:nvSpPr>
      <dsp:spPr>
        <a:xfrm>
          <a:off x="5881359" y="584367"/>
          <a:ext cx="2577663" cy="1031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Wykorzystanie wiedzy i innowacyjności</a:t>
          </a:r>
        </a:p>
      </dsp:txBody>
      <dsp:txXfrm>
        <a:off x="5881359" y="584367"/>
        <a:ext cx="2577663" cy="1031065"/>
      </dsp:txXfrm>
    </dsp:sp>
    <dsp:sp modelId="{FB5395B1-49D4-4C46-85CF-E43889D157B7}">
      <dsp:nvSpPr>
        <dsp:cNvPr id="0" name=""/>
        <dsp:cNvSpPr/>
      </dsp:nvSpPr>
      <dsp:spPr>
        <a:xfrm>
          <a:off x="5881359" y="1615432"/>
          <a:ext cx="257766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/>
            <a:t>Wprowadzanie rozwiązań spełniających wymogów przy ograniczeniu ponoszonych kosztów</a:t>
          </a:r>
        </a:p>
      </dsp:txBody>
      <dsp:txXfrm>
        <a:off x="5881359" y="1615432"/>
        <a:ext cx="2577663" cy="2854800"/>
      </dsp:txXfrm>
    </dsp:sp>
    <dsp:sp modelId="{EBD37302-B0B0-46D7-92B0-8D35B06A58AF}">
      <dsp:nvSpPr>
        <dsp:cNvPr id="0" name=""/>
        <dsp:cNvSpPr/>
      </dsp:nvSpPr>
      <dsp:spPr>
        <a:xfrm>
          <a:off x="8819895" y="584367"/>
          <a:ext cx="2577663" cy="1031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Uwzględnienie wszystkich kosztów</a:t>
          </a:r>
        </a:p>
      </dsp:txBody>
      <dsp:txXfrm>
        <a:off x="8819895" y="584367"/>
        <a:ext cx="2577663" cy="1031065"/>
      </dsp:txXfrm>
    </dsp:sp>
    <dsp:sp modelId="{C0A0E4F1-A649-446D-9549-C56D2B6F8513}">
      <dsp:nvSpPr>
        <dsp:cNvPr id="0" name=""/>
        <dsp:cNvSpPr/>
      </dsp:nvSpPr>
      <dsp:spPr>
        <a:xfrm>
          <a:off x="8824182" y="1625595"/>
          <a:ext cx="2577663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Koszty inwestycyjne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Koszty zarządzania i utrzymania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Koszty finansowania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Koszty przejętych </a:t>
          </a:r>
          <a:r>
            <a:rPr lang="pl-PL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ryzyk</a:t>
          </a:r>
          <a:endParaRPr lang="pl-PL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8824182" y="1625595"/>
        <a:ext cx="2577663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5244E-4DBB-4A76-A02A-06E9690AACDA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6E4DC-69E3-48C1-98C2-BA90BC81A4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64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48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=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59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=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1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413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2313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184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6063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3303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72716-BE01-4049-87E5-A9C9AF2F149C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496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72716-BE01-4049-87E5-A9C9AF2F149C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0980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60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5351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=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964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=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387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=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2704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=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603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=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6506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=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E4DC-69E3-48C1-98C2-BA90BC81A42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993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03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6403" y="1149790"/>
            <a:ext cx="8148873" cy="540898"/>
          </a:xfrm>
        </p:spPr>
        <p:txBody>
          <a:bodyPr>
            <a:noAutofit/>
          </a:bodyPr>
          <a:lstStyle>
            <a:lvl1pPr>
              <a:defRPr sz="42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3569" y="2055814"/>
            <a:ext cx="8121708" cy="4419914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idx="10"/>
          </p:nvPr>
        </p:nvSpPr>
        <p:spPr>
          <a:xfrm>
            <a:off x="574893" y="3922361"/>
            <a:ext cx="2163783" cy="1951229"/>
          </a:xfrm>
        </p:spPr>
        <p:txBody>
          <a:bodyPr>
            <a:normAutofit/>
          </a:bodyPr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4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67979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5794217" y="3709657"/>
            <a:ext cx="5640309" cy="1016251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518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6403" y="1149790"/>
            <a:ext cx="8148873" cy="540898"/>
          </a:xfrm>
        </p:spPr>
        <p:txBody>
          <a:bodyPr>
            <a:noAutofit/>
          </a:bodyPr>
          <a:lstStyle>
            <a:lvl1pPr>
              <a:defRPr sz="42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3569" y="2055814"/>
            <a:ext cx="8121708" cy="4419914"/>
          </a:xfrm>
        </p:spPr>
        <p:txBody>
          <a:bodyPr/>
          <a:lstStyle>
            <a:lvl1pPr marL="457200" indent="-457200">
              <a:buClr>
                <a:srgbClr val="0F4496"/>
              </a:buClr>
              <a:buFont typeface="Wingdings" panose="05000000000000000000" pitchFamily="2" charset="2"/>
              <a:buChar char="§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967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6403" y="1149790"/>
            <a:ext cx="8148873" cy="540898"/>
          </a:xfrm>
        </p:spPr>
        <p:txBody>
          <a:bodyPr>
            <a:noAutofit/>
          </a:bodyPr>
          <a:lstStyle>
            <a:lvl1pPr>
              <a:defRPr sz="42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3569" y="2055814"/>
            <a:ext cx="8121708" cy="4419914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6282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6403" y="1149790"/>
            <a:ext cx="8148873" cy="540898"/>
          </a:xfrm>
        </p:spPr>
        <p:txBody>
          <a:bodyPr>
            <a:noAutofit/>
          </a:bodyPr>
          <a:lstStyle>
            <a:lvl1pPr>
              <a:defRPr sz="42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13569" y="2055814"/>
            <a:ext cx="8121708" cy="4419914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0F4496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2"/>
          <p:cNvSpPr>
            <a:spLocks noGrp="1"/>
          </p:cNvSpPr>
          <p:nvPr>
            <p:ph idx="10"/>
          </p:nvPr>
        </p:nvSpPr>
        <p:spPr>
          <a:xfrm>
            <a:off x="574893" y="3922361"/>
            <a:ext cx="2163783" cy="1951229"/>
          </a:xfrm>
        </p:spPr>
        <p:txBody>
          <a:bodyPr>
            <a:normAutofit/>
          </a:bodyPr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4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1E2B6AC-9843-4B99-8BC4-122F7C3B2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5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6403" y="1149790"/>
            <a:ext cx="8148873" cy="540898"/>
          </a:xfrm>
        </p:spPr>
        <p:txBody>
          <a:bodyPr>
            <a:noAutofit/>
          </a:bodyPr>
          <a:lstStyle>
            <a:lvl1pPr>
              <a:defRPr sz="42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286404" y="2281473"/>
            <a:ext cx="8148872" cy="2123141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3286403" y="4655692"/>
            <a:ext cx="8148873" cy="1951229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B461D32-AF5A-4081-8D1D-D19ACB38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6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6403" y="1149790"/>
            <a:ext cx="8148873" cy="540898"/>
          </a:xfrm>
        </p:spPr>
        <p:txBody>
          <a:bodyPr>
            <a:noAutofit/>
          </a:bodyPr>
          <a:lstStyle>
            <a:lvl1pPr>
              <a:defRPr sz="42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286404" y="2453385"/>
            <a:ext cx="4242552" cy="4149296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8039594" y="2453385"/>
            <a:ext cx="3395681" cy="4149296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8885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F7556-CBE1-403E-BB50-22FF4A99015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60E7-CE23-42BE-8DF0-59BE8B7D7B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0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86403" y="1149790"/>
            <a:ext cx="8148873" cy="540898"/>
          </a:xfrm>
        </p:spPr>
        <p:txBody>
          <a:bodyPr>
            <a:noAutofit/>
          </a:bodyPr>
          <a:lstStyle>
            <a:lvl1pPr>
              <a:defRPr sz="4200">
                <a:solidFill>
                  <a:srgbClr val="0F44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286404" y="2281473"/>
            <a:ext cx="8148872" cy="2123141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9" name="Symbol zastępczy zawartości 2"/>
          <p:cNvSpPr>
            <a:spLocks noGrp="1"/>
          </p:cNvSpPr>
          <p:nvPr>
            <p:ph idx="10"/>
          </p:nvPr>
        </p:nvSpPr>
        <p:spPr>
          <a:xfrm>
            <a:off x="3286403" y="4655692"/>
            <a:ext cx="8148873" cy="1951229"/>
          </a:xfrm>
        </p:spPr>
        <p:txBody>
          <a:bodyPr/>
          <a:lstStyle>
            <a:lvl1pPr marL="0" indent="0">
              <a:buClr>
                <a:srgbClr val="0F4496"/>
              </a:buClr>
              <a:buFont typeface="Wingdings" panose="05000000000000000000" pitchFamily="2" charset="2"/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Clr>
                <a:srgbClr val="0F4496"/>
              </a:buClr>
              <a:buFont typeface="Wingdings" panose="05000000000000000000" pitchFamily="2" charset="2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255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F7556-CBE1-403E-BB50-22FF4A990152}" type="datetimeFigureOut">
              <a:rPr lang="pl-PL" smtClean="0"/>
              <a:t>25.09.2025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160E7-CE23-42BE-8DF0-59BE8B7D7B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362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60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p.gov.pl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svg"/><Relationship Id="rId1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sv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F75D46-4509-4E86-A7AF-E7CD0E708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555" y="4150332"/>
            <a:ext cx="5640309" cy="1016251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Rola partnera prywatnego </a:t>
            </a:r>
            <a:br>
              <a:rPr lang="pl-PL" dirty="0"/>
            </a:br>
            <a:r>
              <a:rPr lang="pl-PL" dirty="0"/>
              <a:t>w projektach PPP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3E2F345-F15F-4B22-B2B0-B8AA9D465F73}"/>
              </a:ext>
            </a:extLst>
          </p:cNvPr>
          <p:cNvSpPr txBox="1"/>
          <p:nvPr/>
        </p:nvSpPr>
        <p:spPr>
          <a:xfrm>
            <a:off x="6512346" y="5437281"/>
            <a:ext cx="5524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</a:rPr>
              <a:t>Magdalena Ostrowska </a:t>
            </a:r>
            <a:br>
              <a:rPr lang="pl-PL" sz="2000" b="1" dirty="0">
                <a:solidFill>
                  <a:schemeClr val="bg1"/>
                </a:solidFill>
              </a:rPr>
            </a:br>
            <a:endParaRPr lang="pl-PL" sz="2000" b="1" dirty="0">
              <a:solidFill>
                <a:schemeClr val="bg1"/>
              </a:solidFill>
            </a:endParaRPr>
          </a:p>
          <a:p>
            <a:pPr algn="ctr"/>
            <a:r>
              <a:rPr lang="pl-PL" sz="2000" dirty="0">
                <a:solidFill>
                  <a:schemeClr val="bg1"/>
                </a:solidFill>
              </a:rPr>
              <a:t>Departament Partnerstwa Publiczno-Prywatnego,</a:t>
            </a:r>
          </a:p>
          <a:p>
            <a:pPr algn="ctr"/>
            <a:r>
              <a:rPr lang="pl-PL" sz="2000" dirty="0">
                <a:solidFill>
                  <a:schemeClr val="bg1"/>
                </a:solidFill>
              </a:rPr>
              <a:t>Ministerstwo Funduszy i Polityki Regionalnej</a:t>
            </a:r>
          </a:p>
        </p:txBody>
      </p:sp>
    </p:spTree>
    <p:extLst>
      <p:ext uri="{BB962C8B-B14F-4D97-AF65-F5344CB8AC3E}">
        <p14:creationId xmlns:p14="http://schemas.microsoft.com/office/powerpoint/2010/main" val="3451254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C14ADD-8408-404E-B206-BB244DEB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Wybór Partnera Prywatnego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280871-2232-4D42-B525-CDAFFF3C9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169" y="2500314"/>
            <a:ext cx="8121708" cy="3341687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dirty="0"/>
              <a:t>Otwarta konkurencyjna procedura – </a:t>
            </a:r>
            <a:r>
              <a:rPr lang="pl-PL" b="1" dirty="0">
                <a:solidFill>
                  <a:schemeClr val="accent6">
                    <a:lumMod val="75000"/>
                  </a:schemeClr>
                </a:solidFill>
              </a:rPr>
              <a:t>co do zasady udzielane w  formie zamówienia publicznego </a:t>
            </a:r>
            <a:r>
              <a:rPr lang="pl-PL" dirty="0"/>
              <a:t>lub koncesji na roboty budowlane/usługi</a:t>
            </a:r>
          </a:p>
          <a:p>
            <a:r>
              <a:rPr lang="pl-PL" dirty="0"/>
              <a:t>Najczęściej stosowane tryby negocjacyjne (zalecany dialog konkurencyjny)</a:t>
            </a:r>
          </a:p>
        </p:txBody>
      </p:sp>
      <p:pic>
        <p:nvPicPr>
          <p:cNvPr id="9" name="Grafika 8" descr="Sala posiedzeń z wypełnieniem pełnym">
            <a:extLst>
              <a:ext uri="{FF2B5EF4-FFF2-40B4-BE49-F238E27FC236}">
                <a16:creationId xmlns:a16="http://schemas.microsoft.com/office/drawing/2014/main" id="{D936CDE9-5560-4615-AC49-C58393DC8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2198" y="3594100"/>
            <a:ext cx="2291202" cy="229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30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C572FC-5901-40DD-9D2F-7DD023702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Zalety trybów negocjacyjnych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A310F0C-9DAF-4A86-957C-A0BCBBB8D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altLang="pl-PL" sz="2800" dirty="0"/>
              <a:t>Duża elastyczność i możliwość zmian</a:t>
            </a:r>
          </a:p>
          <a:p>
            <a:r>
              <a:rPr lang="pl-PL" altLang="pl-PL" dirty="0"/>
              <a:t>Negocjacje obejmują  praktycznie cały zakres projektu z wyjątkiem ceny</a:t>
            </a:r>
          </a:p>
          <a:p>
            <a:endParaRPr lang="pl-PL" altLang="pl-PL" dirty="0"/>
          </a:p>
          <a:p>
            <a:pPr marL="0" indent="0">
              <a:buNone/>
            </a:pPr>
            <a:r>
              <a:rPr lang="pl-PL" altLang="pl-PL" dirty="0"/>
              <a:t>EFEKT:</a:t>
            </a:r>
          </a:p>
          <a:p>
            <a:r>
              <a:rPr lang="pl-PL" altLang="pl-PL" dirty="0"/>
              <a:t>Ustalony realny zakres przedsięwzięcia</a:t>
            </a:r>
          </a:p>
          <a:p>
            <a:r>
              <a:rPr lang="pl-PL" altLang="pl-PL" dirty="0"/>
              <a:t>Optymalizacja przedsięwzięcia</a:t>
            </a:r>
          </a:p>
          <a:p>
            <a:endParaRPr lang="pl-PL" altLang="pl-PL" dirty="0"/>
          </a:p>
          <a:p>
            <a:pPr marL="0" indent="0">
              <a:buNone/>
            </a:pPr>
            <a:endParaRPr lang="pl-PL" altLang="pl-PL" dirty="0"/>
          </a:p>
          <a:p>
            <a:endParaRPr lang="pl-PL" alt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424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>
            <a:extLst>
              <a:ext uri="{FF2B5EF4-FFF2-40B4-BE49-F238E27FC236}">
                <a16:creationId xmlns:a16="http://schemas.microsoft.com/office/drawing/2014/main" id="{05DCEFD5-028D-4F39-881E-3A07789F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752" y="1483624"/>
            <a:ext cx="8199437" cy="4492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altLang="pl-PL" dirty="0"/>
              <a:t>Etap przygotowawczy </a:t>
            </a:r>
            <a:br>
              <a:rPr lang="pl-PL" altLang="pl-PL" dirty="0"/>
            </a:br>
            <a:r>
              <a:rPr lang="pl-PL" altLang="pl-PL" dirty="0"/>
              <a:t>Przebieg postępowania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62D2B63-3994-4D78-8C01-210AFB9518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825189"/>
              </p:ext>
            </p:extLst>
          </p:nvPr>
        </p:nvGraphicFramePr>
        <p:xfrm>
          <a:off x="0" y="1687354"/>
          <a:ext cx="12096520" cy="517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8C9136-7F1F-4ABA-820F-1F85C1C10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 przygotowawczy</a:t>
            </a:r>
            <a:br>
              <a:rPr lang="pl-PL" dirty="0"/>
            </a:br>
            <a:r>
              <a:rPr lang="pl-PL" dirty="0"/>
              <a:t>Kluczowe aspekty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7D5BCD28-C1CF-40CB-A047-7C9290D45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570049"/>
              </p:ext>
            </p:extLst>
          </p:nvPr>
        </p:nvGraphicFramePr>
        <p:xfrm>
          <a:off x="254000" y="1803400"/>
          <a:ext cx="11401846" cy="505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1304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5F15D8-AE64-4F77-9C69-1A2A957D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Etapy po podpisaniu umowy o PPP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C1B5CA4-D502-4E91-B627-408C6D54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2374900"/>
            <a:ext cx="11176001" cy="4483100"/>
          </a:xfrm>
        </p:spPr>
        <p:txBody>
          <a:bodyPr>
            <a:normAutofit fontScale="55000" lnSpcReduction="20000"/>
          </a:bodyPr>
          <a:lstStyle/>
          <a:p>
            <a:endParaRPr lang="pl-PL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0" indent="0">
              <a:buNone/>
            </a:pPr>
            <a:r>
              <a:rPr lang="pl-PL" sz="3300" b="1" dirty="0">
                <a:solidFill>
                  <a:schemeClr val="accent6">
                    <a:lumMod val="75000"/>
                  </a:schemeClr>
                </a:solidFill>
              </a:rPr>
              <a:t>ETAP INWESTYCYJNY</a:t>
            </a:r>
          </a:p>
          <a:p>
            <a:pPr marL="0" indent="0">
              <a:buNone/>
            </a:pPr>
            <a:r>
              <a:rPr lang="pl-PL" sz="3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Wykonanie określonych prac zgodnie z dokumentacją postępowania w tym np.:</a:t>
            </a:r>
          </a:p>
          <a:p>
            <a:r>
              <a:rPr lang="pl-PL" sz="3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zaprojektowanie aktywa, realizacja jego budowy</a:t>
            </a:r>
            <a:endParaRPr lang="pl-PL" sz="3300" dirty="0">
              <a:ea typeface="Calibri" panose="020F0502020204030204" pitchFamily="34" charset="0"/>
            </a:endParaRPr>
          </a:p>
          <a:p>
            <a:r>
              <a:rPr lang="pl-PL" sz="33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terminowa realizacja inwestycji</a:t>
            </a:r>
          </a:p>
          <a:p>
            <a:pPr marL="0" indent="0">
              <a:buNone/>
            </a:pPr>
            <a:r>
              <a:rPr lang="pl-PL" sz="3300" dirty="0"/>
              <a:t>Partner prywatny nie otrzymuje wynagrodzenia. Inwestycja finansowana jest przez partnera prywatnego ze środków własnych lub uzyskanych przez niego od instytucji finansujących.</a:t>
            </a:r>
            <a:endParaRPr lang="pl-PL" sz="33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endParaRPr lang="pl-PL" sz="33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3300" b="1" dirty="0">
                <a:solidFill>
                  <a:schemeClr val="accent6">
                    <a:lumMod val="75000"/>
                  </a:schemeClr>
                </a:solidFill>
              </a:rPr>
              <a:t>ETAP OPERACYJNY</a:t>
            </a:r>
          </a:p>
          <a:p>
            <a:pPr marL="0" indent="0">
              <a:buNone/>
            </a:pPr>
            <a:r>
              <a:rPr lang="pl-PL" sz="3300" dirty="0">
                <a:ea typeface="Calibri" panose="020F0502020204030204" pitchFamily="34" charset="0"/>
                <a:cs typeface="Times New Roman" panose="02020603050405020304" pitchFamily="18" charset="0"/>
              </a:rPr>
              <a:t>Stałe utrzymywanie dostępności w standardach  określonych w umowie o PPP w tym np.:</a:t>
            </a:r>
          </a:p>
          <a:p>
            <a:r>
              <a:rPr lang="pl-PL" sz="3300" dirty="0">
                <a:ea typeface="Calibri" panose="020F0502020204030204" pitchFamily="34" charset="0"/>
                <a:cs typeface="Times New Roman" panose="02020603050405020304" pitchFamily="18" charset="0"/>
              </a:rPr>
              <a:t>bieżące remonty</a:t>
            </a:r>
          </a:p>
          <a:p>
            <a:r>
              <a:rPr lang="pl-PL" sz="3300" dirty="0">
                <a:ea typeface="Calibri" panose="020F0502020204030204" pitchFamily="34" charset="0"/>
                <a:cs typeface="Times New Roman" panose="02020603050405020304" pitchFamily="18" charset="0"/>
              </a:rPr>
              <a:t>naprawa awarii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3300" dirty="0"/>
              <a:t>Partner prywatny otrzymuje wynagrodzenie od podmiotu publicznego, użytkowników lub podmiotów trzecich i rozpoczyna spłatę zaciągniętego finansowania.</a:t>
            </a:r>
            <a:br>
              <a:rPr lang="pl-PL" dirty="0"/>
            </a:br>
            <a:endParaRPr lang="pl-P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4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B89F85-360D-48C2-A4E1-D324EF18D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Mechanizmy wynagradzania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A829FE-90A4-4439-8A10-1358DB214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Opłata za dostępność </a:t>
            </a:r>
            <a:r>
              <a:rPr lang="pl-PL" dirty="0"/>
              <a:t>– wypłacane przez podmiot publiczny ze środków budżetowych</a:t>
            </a:r>
          </a:p>
          <a:p>
            <a:r>
              <a:rPr lang="pl-PL" b="1" dirty="0"/>
              <a:t>Opłaty od użytkowników </a:t>
            </a:r>
            <a:r>
              <a:rPr lang="pl-PL" dirty="0"/>
              <a:t>- prawo do pobierania Opłat od użytkowników danej infrastruktury publicznej w okresie trwania umowy o PPP</a:t>
            </a:r>
          </a:p>
          <a:p>
            <a:r>
              <a:rPr lang="pl-PL" b="1" dirty="0"/>
              <a:t>Mieszane źródła przychodów</a:t>
            </a:r>
            <a:r>
              <a:rPr lang="pl-PL" dirty="0"/>
              <a:t>– połączenie np. opłaty za dostępność, opłat od użytkowników, myta ukrytego</a:t>
            </a:r>
          </a:p>
          <a:p>
            <a:r>
              <a:rPr lang="pl-PL" b="1" dirty="0"/>
              <a:t>Myto ukryte </a:t>
            </a:r>
            <a:r>
              <a:rPr lang="pl-PL" dirty="0"/>
              <a:t>– </a:t>
            </a:r>
            <a:r>
              <a:rPr lang="pl-PL" b="0" i="0" dirty="0">
                <a:solidFill>
                  <a:srgbClr val="001D35"/>
                </a:solidFill>
                <a:effectLst/>
                <a:latin typeface="Google Sans"/>
              </a:rPr>
              <a:t>opłaty pobierane przez podmiot publiczny od użytkowników wpisane w wynagrodzenie partnera prywatnego świadczącego usługi</a:t>
            </a:r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Grafika 4" descr="Koła zębate z wypełnieniem pełnym">
            <a:extLst>
              <a:ext uri="{FF2B5EF4-FFF2-40B4-BE49-F238E27FC236}">
                <a16:creationId xmlns:a16="http://schemas.microsoft.com/office/drawing/2014/main" id="{BE22AEE6-54D3-448D-B95B-43A63E1E51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023" y="3187700"/>
            <a:ext cx="24765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37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0B2046-BB12-4642-8D1E-49889A74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Wynagrodzenie partnera prywatnego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00C346-7CE0-4C92-843C-561C45E52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obliczane na podstawie wypracowanego w trakcie wyboru partnera prywatnego kształtu projektu i prognozowanych przez niego </a:t>
            </a:r>
            <a:r>
              <a:rPr lang="pl-PL" b="1" dirty="0"/>
              <a:t>kosztów i poziomu zwrotu z zainwestowanego kapitału, </a:t>
            </a:r>
            <a:endParaRPr lang="pl-PL" dirty="0"/>
          </a:p>
          <a:p>
            <a:r>
              <a:rPr lang="pl-PL" dirty="0"/>
              <a:t>powiązane z </a:t>
            </a:r>
            <a:r>
              <a:rPr lang="pl-PL" b="1" dirty="0"/>
              <a:t>okresem na jaki mogłoby zostać pozyskane finansowanie</a:t>
            </a:r>
            <a:r>
              <a:rPr lang="pl-PL" dirty="0"/>
              <a:t> oraz okresem, w jakim partner prywatny może </a:t>
            </a:r>
            <a:r>
              <a:rPr lang="pl-PL" b="1" dirty="0"/>
              <a:t>uzyskać zwrot z inwestycji</a:t>
            </a:r>
            <a:r>
              <a:rPr lang="pl-PL" dirty="0"/>
              <a:t>,</a:t>
            </a:r>
          </a:p>
          <a:p>
            <a:r>
              <a:rPr lang="pl-PL" dirty="0"/>
              <a:t>finalna wysokość wynagrodzenia zal</a:t>
            </a:r>
            <a:r>
              <a:rPr lang="pl-PL" b="1" dirty="0"/>
              <a:t>eżna jest od osiągnięcia określonych w umowie o PPP rezultatów,</a:t>
            </a:r>
          </a:p>
          <a:p>
            <a:r>
              <a:rPr lang="pl-PL" b="1" dirty="0"/>
              <a:t>stabilność przewidywanego strumienia przychodów.</a:t>
            </a:r>
          </a:p>
          <a:p>
            <a:endParaRPr lang="pl-PL" dirty="0"/>
          </a:p>
        </p:txBody>
      </p:sp>
      <p:pic>
        <p:nvPicPr>
          <p:cNvPr id="6" name="Grafika 5" descr="Monety z wypełnieniem pełnym">
            <a:extLst>
              <a:ext uri="{FF2B5EF4-FFF2-40B4-BE49-F238E27FC236}">
                <a16:creationId xmlns:a16="http://schemas.microsoft.com/office/drawing/2014/main" id="{95E718FA-6E58-4550-858B-D070EEA9D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880" y="3351370"/>
            <a:ext cx="2238791" cy="22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6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1381" y="1606546"/>
            <a:ext cx="9234624" cy="1180359"/>
          </a:xfrm>
        </p:spPr>
        <p:txBody>
          <a:bodyPr/>
          <a:lstStyle/>
          <a:p>
            <a:pPr algn="ctr"/>
            <a:r>
              <a:rPr lang="pl-PL" sz="2500" b="1" dirty="0"/>
              <a:t>Dep. PPP w MFiPR – </a:t>
            </a:r>
            <a:r>
              <a:rPr lang="pl-PL" sz="2500" dirty="0"/>
              <a:t>Centralna Jednostka ds. PPP w Polsce</a:t>
            </a:r>
            <a:br>
              <a:rPr lang="pl-PL" sz="2500" b="1" dirty="0"/>
            </a:br>
            <a:br>
              <a:rPr lang="pl-PL" sz="2500" b="1" dirty="0"/>
            </a:br>
            <a:r>
              <a:rPr lang="pl-PL" sz="2500" b="1" dirty="0">
                <a:solidFill>
                  <a:schemeClr val="accent6">
                    <a:lumMod val="75000"/>
                  </a:schemeClr>
                </a:solidFill>
              </a:rPr>
              <a:t>Nasze działania: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E3C99675-7797-4E4D-9F6E-D4F8971E7203}"/>
              </a:ext>
            </a:extLst>
          </p:cNvPr>
          <p:cNvGrpSpPr/>
          <p:nvPr/>
        </p:nvGrpSpPr>
        <p:grpSpPr>
          <a:xfrm>
            <a:off x="459882" y="2954473"/>
            <a:ext cx="11238518" cy="3338561"/>
            <a:chOff x="763025" y="2922099"/>
            <a:chExt cx="11559945" cy="3338561"/>
          </a:xfrm>
        </p:grpSpPr>
        <p:sp>
          <p:nvSpPr>
            <p:cNvPr id="6" name="Prostokąt: zaokrąglone rogi 5" descr="Żarówka i koło zębate z wypełnieniem pełnym">
              <a:extLst>
                <a:ext uri="{FF2B5EF4-FFF2-40B4-BE49-F238E27FC236}">
                  <a16:creationId xmlns:a16="http://schemas.microsoft.com/office/drawing/2014/main" id="{B89645A3-3DCA-43ED-ADB3-F2B20F4A4965}"/>
                </a:ext>
              </a:extLst>
            </p:cNvPr>
            <p:cNvSpPr/>
            <p:nvPr/>
          </p:nvSpPr>
          <p:spPr>
            <a:xfrm>
              <a:off x="4866361" y="2922099"/>
              <a:ext cx="824245" cy="599032"/>
            </a:xfrm>
            <a:prstGeom prst="round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7" name="Dowolny kształt: kształt 6">
              <a:extLst>
                <a:ext uri="{FF2B5EF4-FFF2-40B4-BE49-F238E27FC236}">
                  <a16:creationId xmlns:a16="http://schemas.microsoft.com/office/drawing/2014/main" id="{2E89ED22-BC3D-4DA4-9CB6-CDD62CC99371}"/>
                </a:ext>
              </a:extLst>
            </p:cNvPr>
            <p:cNvSpPr/>
            <p:nvPr/>
          </p:nvSpPr>
          <p:spPr>
            <a:xfrm>
              <a:off x="3575348" y="3514285"/>
              <a:ext cx="3406268" cy="1202900"/>
            </a:xfrm>
            <a:custGeom>
              <a:avLst/>
              <a:gdLst>
                <a:gd name="connsiteX0" fmla="*/ 0 w 2512287"/>
                <a:gd name="connsiteY0" fmla="*/ 0 h 546482"/>
                <a:gd name="connsiteX1" fmla="*/ 2512287 w 2512287"/>
                <a:gd name="connsiteY1" fmla="*/ 0 h 546482"/>
                <a:gd name="connsiteX2" fmla="*/ 2512287 w 2512287"/>
                <a:gd name="connsiteY2" fmla="*/ 546482 h 546482"/>
                <a:gd name="connsiteX3" fmla="*/ 0 w 2512287"/>
                <a:gd name="connsiteY3" fmla="*/ 546482 h 546482"/>
                <a:gd name="connsiteX4" fmla="*/ 0 w 2512287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2287" h="546482">
                  <a:moveTo>
                    <a:pt x="0" y="0"/>
                  </a:moveTo>
                  <a:lnTo>
                    <a:pt x="2512287" y="0"/>
                  </a:lnTo>
                  <a:lnTo>
                    <a:pt x="2512287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kompleksowe wsparcie dla projektów: doradztwo bezpośrednie </a:t>
              </a:r>
              <a:b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zewnętrzne (</a:t>
              </a:r>
              <a:r>
                <a:rPr lang="pl-PL" altLang="pl-PL" sz="1400" b="1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prawne, ekonomiczno-finansowe i techniczne</a:t>
              </a: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pl-PL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rostokąt: zaokrąglone rogi 7" descr="Czat z wypełnieniem pełnym">
              <a:extLst>
                <a:ext uri="{FF2B5EF4-FFF2-40B4-BE49-F238E27FC236}">
                  <a16:creationId xmlns:a16="http://schemas.microsoft.com/office/drawing/2014/main" id="{6FA314F2-69EF-4C84-8465-7A8F09F98E3C}"/>
                </a:ext>
              </a:extLst>
            </p:cNvPr>
            <p:cNvSpPr/>
            <p:nvPr/>
          </p:nvSpPr>
          <p:spPr>
            <a:xfrm>
              <a:off x="7963557" y="3088580"/>
              <a:ext cx="824245" cy="599032"/>
            </a:xfrm>
            <a:prstGeom prst="round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9" name="Dowolny kształt: kształt 8">
              <a:extLst>
                <a:ext uri="{FF2B5EF4-FFF2-40B4-BE49-F238E27FC236}">
                  <a16:creationId xmlns:a16="http://schemas.microsoft.com/office/drawing/2014/main" id="{85C9EE04-0CA6-4CEB-BEDB-919E10090F51}"/>
                </a:ext>
              </a:extLst>
            </p:cNvPr>
            <p:cNvSpPr/>
            <p:nvPr/>
          </p:nvSpPr>
          <p:spPr>
            <a:xfrm>
              <a:off x="6842488" y="3740752"/>
              <a:ext cx="3009439" cy="757681"/>
            </a:xfrm>
            <a:custGeom>
              <a:avLst/>
              <a:gdLst>
                <a:gd name="connsiteX0" fmla="*/ 0 w 3009439"/>
                <a:gd name="connsiteY0" fmla="*/ 0 h 757681"/>
                <a:gd name="connsiteX1" fmla="*/ 3009439 w 3009439"/>
                <a:gd name="connsiteY1" fmla="*/ 0 h 757681"/>
                <a:gd name="connsiteX2" fmla="*/ 3009439 w 3009439"/>
                <a:gd name="connsiteY2" fmla="*/ 757681 h 757681"/>
                <a:gd name="connsiteX3" fmla="*/ 0 w 3009439"/>
                <a:gd name="connsiteY3" fmla="*/ 757681 h 757681"/>
                <a:gd name="connsiteX4" fmla="*/ 0 w 3009439"/>
                <a:gd name="connsiteY4" fmla="*/ 0 h 75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439" h="757681">
                  <a:moveTo>
                    <a:pt x="0" y="0"/>
                  </a:moveTo>
                  <a:lnTo>
                    <a:pt x="3009439" y="0"/>
                  </a:lnTo>
                  <a:lnTo>
                    <a:pt x="3009439" y="757681"/>
                  </a:lnTo>
                  <a:lnTo>
                    <a:pt x="0" y="75768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opiniowanie projektów PPP</a:t>
              </a:r>
              <a:b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pl-PL" altLang="pl-PL" sz="1400" b="1" i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PPP, Opinia PPP</a:t>
              </a: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pl-PL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rostokąt: zaokrąglone rogi 9" descr="Uniesiony kciuk z wypełnieniem pełnym">
              <a:extLst>
                <a:ext uri="{FF2B5EF4-FFF2-40B4-BE49-F238E27FC236}">
                  <a16:creationId xmlns:a16="http://schemas.microsoft.com/office/drawing/2014/main" id="{867D1ADB-D82A-479E-86B3-4165F32D9599}"/>
                </a:ext>
              </a:extLst>
            </p:cNvPr>
            <p:cNvSpPr/>
            <p:nvPr/>
          </p:nvSpPr>
          <p:spPr>
            <a:xfrm>
              <a:off x="1651039" y="4944030"/>
              <a:ext cx="824245" cy="599032"/>
            </a:xfrm>
            <a:prstGeom prst="round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1" name="Dowolny kształt: kształt 10">
              <a:extLst>
                <a:ext uri="{FF2B5EF4-FFF2-40B4-BE49-F238E27FC236}">
                  <a16:creationId xmlns:a16="http://schemas.microsoft.com/office/drawing/2014/main" id="{3B8A14C7-875D-48C7-8FEB-5793FBF705F9}"/>
                </a:ext>
              </a:extLst>
            </p:cNvPr>
            <p:cNvSpPr/>
            <p:nvPr/>
          </p:nvSpPr>
          <p:spPr>
            <a:xfrm>
              <a:off x="951476" y="5714178"/>
              <a:ext cx="2128865" cy="546482"/>
            </a:xfrm>
            <a:custGeom>
              <a:avLst/>
              <a:gdLst>
                <a:gd name="connsiteX0" fmla="*/ 0 w 2128865"/>
                <a:gd name="connsiteY0" fmla="*/ 0 h 546482"/>
                <a:gd name="connsiteX1" fmla="*/ 2128865 w 2128865"/>
                <a:gd name="connsiteY1" fmla="*/ 0 h 546482"/>
                <a:gd name="connsiteX2" fmla="*/ 2128865 w 2128865"/>
                <a:gd name="connsiteY2" fmla="*/ 546482 h 546482"/>
                <a:gd name="connsiteX3" fmla="*/ 0 w 2128865"/>
                <a:gd name="connsiteY3" fmla="*/ 546482 h 546482"/>
                <a:gd name="connsiteX4" fmla="*/ 0 w 2128865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8865" h="546482">
                  <a:moveTo>
                    <a:pt x="0" y="0"/>
                  </a:moveTo>
                  <a:lnTo>
                    <a:pt x="2128865" y="0"/>
                  </a:lnTo>
                  <a:lnTo>
                    <a:pt x="2128865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dobre praktyki</a:t>
              </a:r>
              <a:endParaRPr lang="pl-PL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rostokąt: zaokrąglone rogi 11" descr="Komputer z wypełnieniem pełnym">
              <a:extLst>
                <a:ext uri="{FF2B5EF4-FFF2-40B4-BE49-F238E27FC236}">
                  <a16:creationId xmlns:a16="http://schemas.microsoft.com/office/drawing/2014/main" id="{5F6F2223-1C73-4A65-8406-FA9938A76843}"/>
                </a:ext>
              </a:extLst>
            </p:cNvPr>
            <p:cNvSpPr/>
            <p:nvPr/>
          </p:nvSpPr>
          <p:spPr>
            <a:xfrm>
              <a:off x="4830388" y="4896306"/>
              <a:ext cx="824245" cy="599032"/>
            </a:xfrm>
            <a:prstGeom prst="round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id="{F7D23691-46DC-48D4-BB7D-C3754F09C65A}"/>
                </a:ext>
              </a:extLst>
            </p:cNvPr>
            <p:cNvSpPr/>
            <p:nvPr/>
          </p:nvSpPr>
          <p:spPr>
            <a:xfrm>
              <a:off x="4592580" y="5695029"/>
              <a:ext cx="1472998" cy="546482"/>
            </a:xfrm>
            <a:custGeom>
              <a:avLst/>
              <a:gdLst>
                <a:gd name="connsiteX0" fmla="*/ 0 w 1472998"/>
                <a:gd name="connsiteY0" fmla="*/ 0 h 546482"/>
                <a:gd name="connsiteX1" fmla="*/ 1472998 w 1472998"/>
                <a:gd name="connsiteY1" fmla="*/ 0 h 546482"/>
                <a:gd name="connsiteX2" fmla="*/ 1472998 w 1472998"/>
                <a:gd name="connsiteY2" fmla="*/ 546482 h 546482"/>
                <a:gd name="connsiteX3" fmla="*/ 0 w 1472998"/>
                <a:gd name="connsiteY3" fmla="*/ 546482 h 546482"/>
                <a:gd name="connsiteX4" fmla="*/ 0 w 1472998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998" h="546482">
                  <a:moveTo>
                    <a:pt x="0" y="0"/>
                  </a:moveTo>
                  <a:lnTo>
                    <a:pt x="1472998" y="0"/>
                  </a:lnTo>
                  <a:lnTo>
                    <a:pt x="1472998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lang="en-GB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-learning</a:t>
              </a:r>
              <a:endParaRPr lang="pl-PL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rostokąt: zaokrąglone rogi 13" descr="Lista z wypełnieniem pełnym">
              <a:extLst>
                <a:ext uri="{FF2B5EF4-FFF2-40B4-BE49-F238E27FC236}">
                  <a16:creationId xmlns:a16="http://schemas.microsoft.com/office/drawing/2014/main" id="{7EA1F725-74C7-4F28-9C79-BD895F177260}"/>
                </a:ext>
              </a:extLst>
            </p:cNvPr>
            <p:cNvSpPr/>
            <p:nvPr/>
          </p:nvSpPr>
          <p:spPr>
            <a:xfrm>
              <a:off x="1660921" y="3272421"/>
              <a:ext cx="824245" cy="599032"/>
            </a:xfrm>
            <a:prstGeom prst="round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id="{282BC54F-12F4-41BC-8856-915B0805E2A8}"/>
                </a:ext>
              </a:extLst>
            </p:cNvPr>
            <p:cNvSpPr/>
            <p:nvPr/>
          </p:nvSpPr>
          <p:spPr>
            <a:xfrm>
              <a:off x="763025" y="3867025"/>
              <a:ext cx="2641174" cy="546482"/>
            </a:xfrm>
            <a:custGeom>
              <a:avLst/>
              <a:gdLst>
                <a:gd name="connsiteX0" fmla="*/ 0 w 2641174"/>
                <a:gd name="connsiteY0" fmla="*/ 0 h 546482"/>
                <a:gd name="connsiteX1" fmla="*/ 2641174 w 2641174"/>
                <a:gd name="connsiteY1" fmla="*/ 0 h 546482"/>
                <a:gd name="connsiteX2" fmla="*/ 2641174 w 2641174"/>
                <a:gd name="connsiteY2" fmla="*/ 546482 h 546482"/>
                <a:gd name="connsiteX3" fmla="*/ 0 w 2641174"/>
                <a:gd name="connsiteY3" fmla="*/ 546482 h 546482"/>
                <a:gd name="connsiteX4" fmla="*/ 0 w 2641174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1174" h="546482">
                  <a:moveTo>
                    <a:pt x="0" y="0"/>
                  </a:moveTo>
                  <a:lnTo>
                    <a:pt x="2641174" y="0"/>
                  </a:lnTo>
                  <a:lnTo>
                    <a:pt x="2641174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wytyczne, interpretacje prawne </a:t>
              </a:r>
              <a:endParaRPr lang="pl-PL" sz="1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rostokąt: zaokrąglone rogi 15" descr="Klasa z wypełnieniem pełnym">
              <a:extLst>
                <a:ext uri="{FF2B5EF4-FFF2-40B4-BE49-F238E27FC236}">
                  <a16:creationId xmlns:a16="http://schemas.microsoft.com/office/drawing/2014/main" id="{E8002A35-B452-461B-B05F-C722121CF938}"/>
                </a:ext>
              </a:extLst>
            </p:cNvPr>
            <p:cNvSpPr/>
            <p:nvPr/>
          </p:nvSpPr>
          <p:spPr>
            <a:xfrm>
              <a:off x="8005245" y="4947085"/>
              <a:ext cx="824245" cy="599032"/>
            </a:xfrm>
            <a:prstGeom prst="roundRect">
              <a:avLst/>
            </a:pr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7" name="Dowolny kształt: kształt 16">
              <a:extLst>
                <a:ext uri="{FF2B5EF4-FFF2-40B4-BE49-F238E27FC236}">
                  <a16:creationId xmlns:a16="http://schemas.microsoft.com/office/drawing/2014/main" id="{78D9FF84-5231-4679-85E2-8D0C933C351A}"/>
                </a:ext>
              </a:extLst>
            </p:cNvPr>
            <p:cNvSpPr/>
            <p:nvPr/>
          </p:nvSpPr>
          <p:spPr>
            <a:xfrm>
              <a:off x="7086995" y="5543062"/>
              <a:ext cx="2440066" cy="546482"/>
            </a:xfrm>
            <a:custGeom>
              <a:avLst/>
              <a:gdLst>
                <a:gd name="connsiteX0" fmla="*/ 0 w 2440066"/>
                <a:gd name="connsiteY0" fmla="*/ 0 h 546482"/>
                <a:gd name="connsiteX1" fmla="*/ 2440066 w 2440066"/>
                <a:gd name="connsiteY1" fmla="*/ 0 h 546482"/>
                <a:gd name="connsiteX2" fmla="*/ 2440066 w 2440066"/>
                <a:gd name="connsiteY2" fmla="*/ 546482 h 546482"/>
                <a:gd name="connsiteX3" fmla="*/ 0 w 2440066"/>
                <a:gd name="connsiteY3" fmla="*/ 546482 h 546482"/>
                <a:gd name="connsiteX4" fmla="*/ 0 w 2440066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0066" h="546482">
                  <a:moveTo>
                    <a:pt x="0" y="0"/>
                  </a:moveTo>
                  <a:lnTo>
                    <a:pt x="2440066" y="0"/>
                  </a:lnTo>
                  <a:lnTo>
                    <a:pt x="2440066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szkolenia, warsztaty, webinaria</a:t>
              </a:r>
            </a:p>
          </p:txBody>
        </p:sp>
        <p:sp>
          <p:nvSpPr>
            <p:cNvPr id="18" name="Prostokąt: zaokrąglone rogi 17" descr="Internet z wypełnieniem pełnym">
              <a:extLst>
                <a:ext uri="{FF2B5EF4-FFF2-40B4-BE49-F238E27FC236}">
                  <a16:creationId xmlns:a16="http://schemas.microsoft.com/office/drawing/2014/main" id="{7B27622C-D976-4D13-A983-82E402BFFA9C}"/>
                </a:ext>
              </a:extLst>
            </p:cNvPr>
            <p:cNvSpPr/>
            <p:nvPr/>
          </p:nvSpPr>
          <p:spPr>
            <a:xfrm>
              <a:off x="10769753" y="4851179"/>
              <a:ext cx="824245" cy="599032"/>
            </a:xfrm>
            <a:prstGeom prst="roundRect">
              <a:avLst/>
            </a:prstGeom>
            <a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Dowolny kształt: kształt 18">
              <a:extLst>
                <a:ext uri="{FF2B5EF4-FFF2-40B4-BE49-F238E27FC236}">
                  <a16:creationId xmlns:a16="http://schemas.microsoft.com/office/drawing/2014/main" id="{86F25EE5-AAEC-4CD8-825E-940546568999}"/>
                </a:ext>
              </a:extLst>
            </p:cNvPr>
            <p:cNvSpPr/>
            <p:nvPr/>
          </p:nvSpPr>
          <p:spPr>
            <a:xfrm>
              <a:off x="10398124" y="5409306"/>
              <a:ext cx="1472998" cy="546482"/>
            </a:xfrm>
            <a:custGeom>
              <a:avLst/>
              <a:gdLst>
                <a:gd name="connsiteX0" fmla="*/ 0 w 1472998"/>
                <a:gd name="connsiteY0" fmla="*/ 0 h 546482"/>
                <a:gd name="connsiteX1" fmla="*/ 1472998 w 1472998"/>
                <a:gd name="connsiteY1" fmla="*/ 0 h 546482"/>
                <a:gd name="connsiteX2" fmla="*/ 1472998 w 1472998"/>
                <a:gd name="connsiteY2" fmla="*/ 546482 h 546482"/>
                <a:gd name="connsiteX3" fmla="*/ 0 w 1472998"/>
                <a:gd name="connsiteY3" fmla="*/ 546482 h 546482"/>
                <a:gd name="connsiteX4" fmla="*/ 0 w 1472998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998" h="546482">
                  <a:moveTo>
                    <a:pt x="0" y="0"/>
                  </a:moveTo>
                  <a:lnTo>
                    <a:pt x="1472998" y="0"/>
                  </a:lnTo>
                  <a:lnTo>
                    <a:pt x="1472998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strona internetowa </a:t>
              </a:r>
              <a:r>
                <a:rPr lang="en-GB" alt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ppp.gov.pl </a:t>
              </a:r>
            </a:p>
          </p:txBody>
        </p:sp>
        <p:sp>
          <p:nvSpPr>
            <p:cNvPr id="20" name="Prostokąt: zaokrąglone rogi 19" descr="Prezentacja z wykresem słupkowym z wypełnieniem pełnym">
              <a:extLst>
                <a:ext uri="{FF2B5EF4-FFF2-40B4-BE49-F238E27FC236}">
                  <a16:creationId xmlns:a16="http://schemas.microsoft.com/office/drawing/2014/main" id="{316FBF8F-9677-4AB0-910C-607BB00ED28C}"/>
                </a:ext>
              </a:extLst>
            </p:cNvPr>
            <p:cNvSpPr/>
            <p:nvPr/>
          </p:nvSpPr>
          <p:spPr>
            <a:xfrm>
              <a:off x="10633203" y="3088580"/>
              <a:ext cx="824245" cy="599032"/>
            </a:xfrm>
            <a:prstGeom prst="roundRect">
              <a:avLst/>
            </a:prstGeom>
            <a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/>
              <a:stretch>
                <a:fillRect t="-23000" b="-2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21" name="Dowolny kształt: kształt 20">
              <a:extLst>
                <a:ext uri="{FF2B5EF4-FFF2-40B4-BE49-F238E27FC236}">
                  <a16:creationId xmlns:a16="http://schemas.microsoft.com/office/drawing/2014/main" id="{3DC1D96A-2997-4E8B-BF81-7B59F2DA60B1}"/>
                </a:ext>
              </a:extLst>
            </p:cNvPr>
            <p:cNvSpPr/>
            <p:nvPr/>
          </p:nvSpPr>
          <p:spPr>
            <a:xfrm>
              <a:off x="9787542" y="3775776"/>
              <a:ext cx="2535428" cy="546482"/>
            </a:xfrm>
            <a:custGeom>
              <a:avLst/>
              <a:gdLst>
                <a:gd name="connsiteX0" fmla="*/ 0 w 2535428"/>
                <a:gd name="connsiteY0" fmla="*/ 0 h 546482"/>
                <a:gd name="connsiteX1" fmla="*/ 2535428 w 2535428"/>
                <a:gd name="connsiteY1" fmla="*/ 0 h 546482"/>
                <a:gd name="connsiteX2" fmla="*/ 2535428 w 2535428"/>
                <a:gd name="connsiteY2" fmla="*/ 546482 h 546482"/>
                <a:gd name="connsiteX3" fmla="*/ 0 w 2535428"/>
                <a:gd name="connsiteY3" fmla="*/ 546482 h 546482"/>
                <a:gd name="connsiteX4" fmla="*/ 0 w 2535428"/>
                <a:gd name="connsiteY4" fmla="*/ 0 h 546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5428" h="546482">
                  <a:moveTo>
                    <a:pt x="0" y="0"/>
                  </a:moveTo>
                  <a:lnTo>
                    <a:pt x="2535428" y="0"/>
                  </a:lnTo>
                  <a:lnTo>
                    <a:pt x="2535428" y="546482"/>
                  </a:lnTo>
                  <a:lnTo>
                    <a:pt x="0" y="5464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monitorowanie i analiza rynku PPP</a:t>
              </a:r>
              <a:endParaRPr lang="en-GB" altLang="pl-PL" sz="14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73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0569FE-8703-441D-BB59-B4586610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0790" y="1206309"/>
            <a:ext cx="6882677" cy="540898"/>
          </a:xfrm>
        </p:spPr>
        <p:txBody>
          <a:bodyPr/>
          <a:lstStyle/>
          <a:p>
            <a:r>
              <a:rPr lang="pl-PL" sz="2500" b="1" dirty="0"/>
              <a:t>Wytyczne PPP</a:t>
            </a:r>
            <a:endParaRPr lang="pl-PL" sz="25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11FEB56-AF1F-43F2-9022-C103A72DDA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72767" y="2002467"/>
            <a:ext cx="11089618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br>
              <a:rPr kumimoji="0" lang="pl-PL" altLang="pl-PL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</a:rPr>
              <a:t>Wytyczne PPP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pl-PL" sz="1800" b="1" dirty="0"/>
              <a:t>Tom I: Przygotowanie projektów PPP</a:t>
            </a:r>
            <a:endParaRPr lang="pl-PL" sz="1800" dirty="0"/>
          </a:p>
          <a:p>
            <a:pPr marL="354013" indent="-1762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Identyfikacja potrzeb, ocena efektywności, analiza </a:t>
            </a:r>
            <a:r>
              <a:rPr lang="pl-PL" sz="1800" dirty="0" err="1"/>
              <a:t>ryzyk</a:t>
            </a:r>
            <a:endParaRPr lang="pl-PL" sz="1800" dirty="0"/>
          </a:p>
          <a:p>
            <a:pPr marL="354013" indent="-1762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Przygotowanie dokumentacji i harmonogramu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pl-PL" sz="1800" b="1" dirty="0"/>
              <a:t>Tom II: Postępowanie przetargowe</a:t>
            </a:r>
            <a:endParaRPr lang="pl-PL" sz="1800" dirty="0"/>
          </a:p>
          <a:p>
            <a:pPr marL="177800" indent="1762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Procedury wyboru partnera prywatnego</a:t>
            </a:r>
          </a:p>
          <a:p>
            <a:pPr marL="177800" indent="1762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Rekomendacje dot. dialogu konkurencyjnego, wzory dokumentów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pl-PL" sz="1800" b="1" dirty="0"/>
              <a:t>Tom III: Umowa PPP</a:t>
            </a:r>
            <a:endParaRPr lang="pl-PL" sz="1800" dirty="0"/>
          </a:p>
          <a:p>
            <a:pPr marL="93663" indent="176213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Kluczowe elementy umowy: struktura, wynagrodzenie, podział </a:t>
            </a:r>
            <a:r>
              <a:rPr lang="pl-PL" sz="1800" dirty="0" err="1"/>
              <a:t>ryzyk</a:t>
            </a:r>
            <a:r>
              <a:rPr lang="pl-PL" sz="1800" dirty="0"/>
              <a:t>, aspekty prawne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lang="pl-PL" sz="1800" b="1" dirty="0"/>
              <a:t>Tom IV: Zarządzanie projektem</a:t>
            </a:r>
            <a:endParaRPr lang="pl-PL" sz="1800" dirty="0"/>
          </a:p>
          <a:p>
            <a:pPr marL="269875" indent="-1762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Monitorowanie realizacji, zarządzanie ryzykiem, kontrola jakości</a:t>
            </a:r>
          </a:p>
          <a:p>
            <a:pPr marL="9366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800" b="1" dirty="0"/>
              <a:t>Tom V: Rozwiązywanie sporów w Projektach PPP</a:t>
            </a:r>
          </a:p>
          <a:p>
            <a:pPr marL="379412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Etapy postępowania w przypadku sporu</a:t>
            </a:r>
          </a:p>
        </p:txBody>
      </p:sp>
      <p:sp>
        <p:nvSpPr>
          <p:cNvPr id="6" name="Prostokąt: zaokrąglone rogi 5" descr="Żarówka i koło zębate z wypełnieniem pełnym">
            <a:extLst>
              <a:ext uri="{FF2B5EF4-FFF2-40B4-BE49-F238E27FC236}">
                <a16:creationId xmlns:a16="http://schemas.microsoft.com/office/drawing/2014/main" id="{CCD968D5-BD69-48A0-A0D7-4D3650609158}"/>
              </a:ext>
            </a:extLst>
          </p:cNvPr>
          <p:cNvSpPr/>
          <p:nvPr/>
        </p:nvSpPr>
        <p:spPr>
          <a:xfrm>
            <a:off x="3096544" y="1058772"/>
            <a:ext cx="824245" cy="599032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7" name="Prostokąt: zaokrąglone rogi 6" descr="Lista z wypełnieniem pełnym">
            <a:extLst>
              <a:ext uri="{FF2B5EF4-FFF2-40B4-BE49-F238E27FC236}">
                <a16:creationId xmlns:a16="http://schemas.microsoft.com/office/drawing/2014/main" id="{B6A5B924-F63B-4C75-9BC2-F08AD5C4899A}"/>
              </a:ext>
            </a:extLst>
          </p:cNvPr>
          <p:cNvSpPr/>
          <p:nvPr/>
        </p:nvSpPr>
        <p:spPr>
          <a:xfrm>
            <a:off x="9893487" y="2530353"/>
            <a:ext cx="1819960" cy="1360511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2384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5860A3-93A3-498D-B7D7-802FBDD6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569" y="1294509"/>
            <a:ext cx="7307578" cy="540898"/>
          </a:xfrm>
        </p:spPr>
        <p:txBody>
          <a:bodyPr/>
          <a:lstStyle/>
          <a:p>
            <a:r>
              <a:rPr lang="pl-PL" altLang="pl-PL" sz="2500" b="1" dirty="0">
                <a:solidFill>
                  <a:schemeClr val="accent1">
                    <a:lumMod val="75000"/>
                  </a:schemeClr>
                </a:solidFill>
              </a:rPr>
              <a:t>Monitorowanie i analiza rynku PPP – </a:t>
            </a:r>
            <a:br>
              <a:rPr lang="pl-PL" altLang="pl-PL" sz="25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altLang="pl-PL" sz="2500" b="1" dirty="0">
                <a:solidFill>
                  <a:schemeClr val="accent1">
                    <a:lumMod val="75000"/>
                  </a:schemeClr>
                </a:solidFill>
              </a:rPr>
              <a:t>bazy projektów PPP na </a:t>
            </a:r>
            <a:r>
              <a:rPr lang="pl-PL" altLang="pl-PL" sz="2500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www.ppp.gov.pl</a:t>
            </a:r>
            <a:r>
              <a:rPr lang="pl-PL" altLang="pl-PL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pl-PL"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2CA6D-2F6D-4B7C-A7A6-76E9649FACAA}"/>
              </a:ext>
            </a:extLst>
          </p:cNvPr>
          <p:cNvSpPr txBox="1">
            <a:spLocks noChangeArrowheads="1"/>
          </p:cNvSpPr>
          <p:nvPr/>
        </p:nvSpPr>
        <p:spPr>
          <a:xfrm>
            <a:off x="1360231" y="2547723"/>
            <a:ext cx="10491411" cy="3299093"/>
          </a:xfrm>
          <a:prstGeom prst="rect">
            <a:avLst/>
          </a:prstGeom>
        </p:spPr>
        <p:txBody>
          <a:bodyPr/>
          <a:lstStyle>
            <a:lvl1pPr marL="269875" indent="-269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Baza </a:t>
            </a: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zawartych</a:t>
            </a: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umów PPP: </a:t>
            </a:r>
          </a:p>
          <a:p>
            <a:pPr marL="0" indent="0" ea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Zawiera wszystkie umowy PPP zawarte od 2009 roku.</a:t>
            </a:r>
          </a:p>
          <a:p>
            <a:pPr marL="0" indent="0" eaLnBrk="0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l-PL" alt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0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pl-PL" altLang="pl-P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Baza </a:t>
            </a:r>
            <a:r>
              <a:rPr lang="pl-PL" alt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potencjalnych projektów PPP:</a:t>
            </a:r>
          </a:p>
          <a:p>
            <a:pPr marL="0" indent="0" eaLnBrk="0" hangingPunct="0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defRPr/>
            </a:pP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Inwestycje w podziale na etapy realizacji: przed ogłoszeniem postępowania </a:t>
            </a:r>
            <a:b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 postępowanie w toku</a:t>
            </a:r>
          </a:p>
        </p:txBody>
      </p:sp>
      <p:sp>
        <p:nvSpPr>
          <p:cNvPr id="9" name="Prostokąt zaokrąglony 8">
            <a:extLst>
              <a:ext uri="{FF2B5EF4-FFF2-40B4-BE49-F238E27FC236}">
                <a16:creationId xmlns:a16="http://schemas.microsoft.com/office/drawing/2014/main" id="{43A2FA23-79CF-4036-B03F-96D17FDA0058}"/>
              </a:ext>
            </a:extLst>
          </p:cNvPr>
          <p:cNvSpPr/>
          <p:nvPr/>
        </p:nvSpPr>
        <p:spPr>
          <a:xfrm>
            <a:off x="667790" y="5775121"/>
            <a:ext cx="10856420" cy="593889"/>
          </a:xfrm>
          <a:prstGeom prst="roundRect">
            <a:avLst/>
          </a:prstGeom>
          <a:ln w="19050">
            <a:solidFill>
              <a:srgbClr val="0166B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 bazy umożliwiają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filtrowanie i generowanie odpowiednich raportów </a:t>
            </a:r>
            <a:b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według wielu dostępnych kryteriów</a:t>
            </a:r>
          </a:p>
        </p:txBody>
      </p:sp>
      <p:sp>
        <p:nvSpPr>
          <p:cNvPr id="6" name="Prostokąt: zaokrąglone rogi 5" descr="Prezentacja z wykresem słupkowym z wypełnieniem pełnym">
            <a:extLst>
              <a:ext uri="{FF2B5EF4-FFF2-40B4-BE49-F238E27FC236}">
                <a16:creationId xmlns:a16="http://schemas.microsoft.com/office/drawing/2014/main" id="{9AD8B4AF-60B3-47F2-B324-A9C9C6395F40}"/>
              </a:ext>
            </a:extLst>
          </p:cNvPr>
          <p:cNvSpPr/>
          <p:nvPr/>
        </p:nvSpPr>
        <p:spPr>
          <a:xfrm>
            <a:off x="9687236" y="2859269"/>
            <a:ext cx="2289065" cy="1752050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16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CA476E-A923-4165-BC64-893846E0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wystąpienia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16A5A9-3373-44A9-A2E3-90EA33ED8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568" y="2055814"/>
            <a:ext cx="8421231" cy="3862386"/>
          </a:xfrm>
        </p:spPr>
        <p:txBody>
          <a:bodyPr/>
          <a:lstStyle/>
          <a:p>
            <a:r>
              <a:rPr lang="pl-PL" dirty="0"/>
              <a:t>Co to jest PPP?</a:t>
            </a:r>
          </a:p>
          <a:p>
            <a:r>
              <a:rPr lang="pl-PL" dirty="0"/>
              <a:t>Kim jest partner prywatny?</a:t>
            </a:r>
          </a:p>
          <a:p>
            <a:r>
              <a:rPr lang="pl-PL" dirty="0"/>
              <a:t>Jak przebiega wybór partnera prywatnego?</a:t>
            </a:r>
          </a:p>
          <a:p>
            <a:r>
              <a:rPr lang="pl-PL" dirty="0"/>
              <a:t>Jakie są etapy realizacji projektu (umowy o PPP)?</a:t>
            </a:r>
          </a:p>
          <a:p>
            <a:r>
              <a:rPr lang="pl-PL" dirty="0"/>
              <a:t>Jak wynagradzany jest partner prywatny?</a:t>
            </a:r>
          </a:p>
          <a:p>
            <a:r>
              <a:rPr lang="pl-PL" dirty="0"/>
              <a:t>Jak </a:t>
            </a:r>
            <a:r>
              <a:rPr lang="pl-PL" dirty="0" err="1"/>
              <a:t>MFiPR</a:t>
            </a:r>
            <a:r>
              <a:rPr lang="pl-PL" dirty="0"/>
              <a:t> wspiera PPP?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Grafika 4" descr="Lista kontrolna z wypełnieniem pełnym">
            <a:extLst>
              <a:ext uri="{FF2B5EF4-FFF2-40B4-BE49-F238E27FC236}">
                <a16:creationId xmlns:a16="http://schemas.microsoft.com/office/drawing/2014/main" id="{F24AD1AE-E36A-4937-8980-BF1D9DD93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9901" y="2971800"/>
            <a:ext cx="26543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321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1">
            <a:extLst>
              <a:ext uri="{FF2B5EF4-FFF2-40B4-BE49-F238E27FC236}">
                <a16:creationId xmlns:a16="http://schemas.microsoft.com/office/drawing/2014/main" id="{9BBEB4FE-3897-40F9-906B-0ADAAC1C06D7}"/>
              </a:ext>
            </a:extLst>
          </p:cNvPr>
          <p:cNvSpPr txBox="1">
            <a:spLocks/>
          </p:cNvSpPr>
          <p:nvPr/>
        </p:nvSpPr>
        <p:spPr bwMode="auto">
          <a:xfrm>
            <a:off x="4397256" y="1503491"/>
            <a:ext cx="4609584" cy="4060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Zapraszamy na: </a:t>
            </a:r>
            <a:r>
              <a:rPr lang="pl-PL" altLang="pl-PL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www.ppp.gov.pl</a:t>
            </a:r>
            <a:endParaRPr lang="pl-PL" altLang="pl-PL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2000" b="1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9004B55-A9AF-4DD4-BDD5-E21FA14BB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532" y="2535924"/>
            <a:ext cx="7882467" cy="37537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76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54FED8-4D6E-4D38-95B9-06AA3F8F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to jest PPP?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073DDEC-6452-4451-B8F1-540E73C38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1721788"/>
              </p:ext>
            </p:extLst>
          </p:nvPr>
        </p:nvGraphicFramePr>
        <p:xfrm>
          <a:off x="957243" y="1967679"/>
          <a:ext cx="11028877" cy="463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a 3" descr="Uścisk dłoni z wypełnieniem pełnym">
            <a:extLst>
              <a:ext uri="{FF2B5EF4-FFF2-40B4-BE49-F238E27FC236}">
                <a16:creationId xmlns:a16="http://schemas.microsoft.com/office/drawing/2014/main" id="{12C8B53A-E6C1-477B-88D4-88CD98A1DB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373" y="2919919"/>
            <a:ext cx="2448448" cy="244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69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9FB2E2-B076-40AD-B2FA-707FC18AD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PPP – wspólny cel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9E7868-D425-4718-9BEB-45A2CEB07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u="sng" dirty="0"/>
              <a:t>Dla podmiotu publicznego </a:t>
            </a:r>
            <a:r>
              <a:rPr lang="pl-PL" dirty="0"/>
              <a:t>celem realizacji projektu w modelu PPP jest </a:t>
            </a:r>
            <a:r>
              <a:rPr lang="pl-PL" b="1" dirty="0"/>
              <a:t>świadczenie usług publicznych i osiągnięcie ich wysokiej jakości w stosunku do ponoszonych kosztów</a:t>
            </a:r>
            <a:r>
              <a:rPr lang="pl-PL" dirty="0"/>
              <a:t> (wzrost efektywności).</a:t>
            </a:r>
          </a:p>
          <a:p>
            <a:pPr marL="0" indent="0">
              <a:buNone/>
            </a:pPr>
            <a:r>
              <a:rPr lang="pl-PL" b="1" u="sng" dirty="0"/>
              <a:t>Dla partnera prywatnego </a:t>
            </a:r>
            <a:r>
              <a:rPr lang="pl-PL" dirty="0"/>
              <a:t>celem jest </a:t>
            </a:r>
            <a:r>
              <a:rPr lang="pl-PL" b="1" dirty="0"/>
              <a:t>wypracowanie zysku z zaangażowanego kapitału.</a:t>
            </a:r>
          </a:p>
          <a:p>
            <a:pPr marL="0" indent="0">
              <a:buNone/>
            </a:pPr>
            <a:r>
              <a:rPr lang="pl-PL" b="1" u="sng" dirty="0"/>
              <a:t>Pogodzenie celów </a:t>
            </a:r>
            <a:r>
              <a:rPr lang="pl-PL" dirty="0"/>
              <a:t>podmiotu publicznego i partnera prywatnego jest możliwe poprzez </a:t>
            </a:r>
            <a:r>
              <a:rPr lang="pl-PL" b="1" dirty="0"/>
              <a:t>wynegocjowanie i zawarcie akceptowalnej dla obu stron umowy o PPP</a:t>
            </a:r>
            <a:r>
              <a:rPr lang="pl-PL" dirty="0"/>
              <a:t>.</a:t>
            </a:r>
          </a:p>
        </p:txBody>
      </p:sp>
      <p:pic>
        <p:nvPicPr>
          <p:cNvPr id="5" name="Grafika 4" descr="Strzał w dziesiątkę z wypełnieniem pełnym">
            <a:extLst>
              <a:ext uri="{FF2B5EF4-FFF2-40B4-BE49-F238E27FC236}">
                <a16:creationId xmlns:a16="http://schemas.microsoft.com/office/drawing/2014/main" id="{A41C6622-D3AF-41CA-AA74-12E53AF79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000" y="2959100"/>
            <a:ext cx="27559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4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87F3D8-BA0F-4531-95B6-804D5E5D3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Partner Prywatny – główny uczestnik PPP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C6F11B-639E-4F5C-B679-B1E5A3662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1" y="2208214"/>
            <a:ext cx="11544300" cy="4217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Przedsiębiorca: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Partner prywatny w rozumieniu ustawy o PPP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Wykonawca w rozumieniu ustawy PZP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Koncesjonariusz w rozumieniu ustawy o umowie koncesji na roboty budowlane lub usługi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0889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09A775-2DF0-4BB2-9629-A8FAA9DD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Zadania partnera prywatnego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19888F4D-7DED-478A-A375-BE8A048D3A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020475"/>
              </p:ext>
            </p:extLst>
          </p:nvPr>
        </p:nvGraphicFramePr>
        <p:xfrm>
          <a:off x="3313113" y="2055813"/>
          <a:ext cx="812165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fika 9" descr="Pieniądze z wypełnieniem pełnym">
            <a:extLst>
              <a:ext uri="{FF2B5EF4-FFF2-40B4-BE49-F238E27FC236}">
                <a16:creationId xmlns:a16="http://schemas.microsoft.com/office/drawing/2014/main" id="{3521DC4B-E9D0-4AFC-8FCE-0256AC9CD3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81339" y="2055813"/>
            <a:ext cx="914400" cy="914400"/>
          </a:xfrm>
          <a:prstGeom prst="rect">
            <a:avLst/>
          </a:prstGeom>
        </p:spPr>
      </p:pic>
      <p:pic>
        <p:nvPicPr>
          <p:cNvPr id="11" name="Grafika 10" descr="Narzędzia z wypełnieniem pełnym">
            <a:extLst>
              <a:ext uri="{FF2B5EF4-FFF2-40B4-BE49-F238E27FC236}">
                <a16:creationId xmlns:a16="http://schemas.microsoft.com/office/drawing/2014/main" id="{AB9D38BB-D92F-40B6-AFC3-6E00AFAF30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8539" y="3213822"/>
            <a:ext cx="914400" cy="914400"/>
          </a:xfrm>
          <a:prstGeom prst="rect">
            <a:avLst/>
          </a:prstGeom>
        </p:spPr>
      </p:pic>
      <p:pic>
        <p:nvPicPr>
          <p:cNvPr id="12" name="Picture 6" descr="C:\Users\Anna_Ochwat\Downloads\noun_school building_2451775.png">
            <a:extLst>
              <a:ext uri="{FF2B5EF4-FFF2-40B4-BE49-F238E27FC236}">
                <a16:creationId xmlns:a16="http://schemas.microsoft.com/office/drawing/2014/main" id="{5FA0C66D-483C-4B1A-9E7C-3BDFC7FB2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4349" r="9652" b="18574"/>
          <a:stretch/>
        </p:blipFill>
        <p:spPr bwMode="auto">
          <a:xfrm>
            <a:off x="3095739" y="4168311"/>
            <a:ext cx="1210801" cy="119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a 12" descr="Wstecz z wypełnieniem pełnym">
            <a:extLst>
              <a:ext uri="{FF2B5EF4-FFF2-40B4-BE49-F238E27FC236}">
                <a16:creationId xmlns:a16="http://schemas.microsoft.com/office/drawing/2014/main" id="{E266777E-00CF-4117-9CE6-937F1BF4A6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49340" y="55610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4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34433B-FCAB-4BD8-8E31-1FFC2156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Wkład partnera prywatnego</a:t>
            </a:r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13ECA407-FDC2-4977-9BE1-EA93E16E9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263627"/>
              </p:ext>
            </p:extLst>
          </p:nvPr>
        </p:nvGraphicFramePr>
        <p:xfrm>
          <a:off x="1168400" y="2055814"/>
          <a:ext cx="10266877" cy="4738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fika 9" descr="Głowa z kołami zębatymi z wypełnieniem pełnym">
            <a:extLst>
              <a:ext uri="{FF2B5EF4-FFF2-40B4-BE49-F238E27FC236}">
                <a16:creationId xmlns:a16="http://schemas.microsoft.com/office/drawing/2014/main" id="{0A113F43-1A2A-4C70-94E2-77A3601D5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24236" y="2578100"/>
            <a:ext cx="850900" cy="850900"/>
          </a:xfrm>
          <a:prstGeom prst="rect">
            <a:avLst/>
          </a:prstGeom>
        </p:spPr>
      </p:pic>
      <p:pic>
        <p:nvPicPr>
          <p:cNvPr id="4" name="Grafika 3" descr="Pieniądze z wypełnieniem pełnym">
            <a:extLst>
              <a:ext uri="{FF2B5EF4-FFF2-40B4-BE49-F238E27FC236}">
                <a16:creationId xmlns:a16="http://schemas.microsoft.com/office/drawing/2014/main" id="{DBF9022B-195E-49FC-837B-3ED5904C53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89370" y="3951286"/>
            <a:ext cx="914400" cy="914400"/>
          </a:xfrm>
          <a:prstGeom prst="rect">
            <a:avLst/>
          </a:prstGeom>
        </p:spPr>
      </p:pic>
      <p:pic>
        <p:nvPicPr>
          <p:cNvPr id="6" name="Grafika 5" descr="Lista z wypełnieniem pełnym">
            <a:extLst>
              <a:ext uri="{FF2B5EF4-FFF2-40B4-BE49-F238E27FC236}">
                <a16:creationId xmlns:a16="http://schemas.microsoft.com/office/drawing/2014/main" id="{002AF598-7D11-4037-B573-80A6CFF342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60736" y="53879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E7E86D-C98E-4446-A262-282360BA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Partner prywatny - podejście do projektu</a:t>
            </a:r>
            <a:endParaRPr lang="pl-PL" dirty="0">
              <a:highlight>
                <a:srgbClr val="FFFF00"/>
              </a:highlight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D2FFDD-C2EA-4FAD-B060-8670B563F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036846"/>
              </p:ext>
            </p:extLst>
          </p:nvPr>
        </p:nvGraphicFramePr>
        <p:xfrm>
          <a:off x="1701985" y="2569664"/>
          <a:ext cx="9733292" cy="360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2684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6471" y="2713754"/>
            <a:ext cx="11455529" cy="426215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Regulacja ogólna: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Ustawa o </a:t>
            </a:r>
            <a:r>
              <a:rPr lang="pl-PL" sz="2400" b="1" dirty="0">
                <a:solidFill>
                  <a:schemeClr val="accent6">
                    <a:lumMod val="75000"/>
                  </a:schemeClr>
                </a:solidFill>
              </a:rPr>
              <a:t>partnerstwie publiczno-prywatnym </a:t>
            </a:r>
          </a:p>
          <a:p>
            <a:pPr>
              <a:lnSpc>
                <a:spcPct val="120000"/>
              </a:lnSpc>
            </a:pPr>
            <a:r>
              <a:rPr lang="pl-PL" sz="2000" dirty="0"/>
              <a:t>Regulacje proceduralne:</a:t>
            </a:r>
          </a:p>
          <a:p>
            <a:pPr>
              <a:lnSpc>
                <a:spcPct val="120000"/>
              </a:lnSpc>
            </a:pPr>
            <a:r>
              <a:rPr lang="pl-PL" sz="2000" dirty="0"/>
              <a:t>Ustawa </a:t>
            </a:r>
            <a:r>
              <a:rPr lang="pl-PL" sz="2000" b="1" dirty="0"/>
              <a:t>Prawo zamówień publicznych </a:t>
            </a:r>
          </a:p>
          <a:p>
            <a:pPr>
              <a:lnSpc>
                <a:spcPct val="120000"/>
              </a:lnSpc>
            </a:pPr>
            <a:r>
              <a:rPr lang="pl-PL" sz="2000" dirty="0"/>
              <a:t>Ustawa o </a:t>
            </a:r>
            <a:r>
              <a:rPr lang="pl-PL" sz="2000" b="1" dirty="0"/>
              <a:t>umowie koncesji na roboty budowlane lub usługi </a:t>
            </a:r>
          </a:p>
          <a:p>
            <a:pPr>
              <a:lnSpc>
                <a:spcPct val="120000"/>
              </a:lnSpc>
            </a:pPr>
            <a:endParaRPr lang="pl-PL" sz="2000" dirty="0"/>
          </a:p>
          <a:p>
            <a:pPr>
              <a:lnSpc>
                <a:spcPct val="120000"/>
              </a:lnSpc>
            </a:pPr>
            <a:r>
              <a:rPr lang="pl-PL" sz="2000" dirty="0"/>
              <a:t>Inne: m.in. o </a:t>
            </a:r>
            <a:r>
              <a:rPr lang="pl-PL" sz="2000" b="1" dirty="0"/>
              <a:t>efektywności energetycznej </a:t>
            </a:r>
            <a:r>
              <a:rPr lang="pl-PL" sz="2000" i="1" dirty="0"/>
              <a:t>(projekty EPC)</a:t>
            </a:r>
            <a:endParaRPr lang="pl-PL" sz="2000" b="1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F9F4FB62-B87F-4585-BDAF-A6225DC7F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109" y="1657086"/>
            <a:ext cx="8148873" cy="540898"/>
          </a:xfrm>
        </p:spPr>
        <p:txBody>
          <a:bodyPr/>
          <a:lstStyle/>
          <a:p>
            <a:pPr algn="ctr"/>
            <a:r>
              <a:rPr lang="pl-PL" dirty="0"/>
              <a:t>Podstawy prawne PPP w Polsce</a:t>
            </a:r>
          </a:p>
        </p:txBody>
      </p:sp>
      <p:pic>
        <p:nvPicPr>
          <p:cNvPr id="2049" name="Picture 1" descr="legal Icon 6962464">
            <a:extLst>
              <a:ext uri="{FF2B5EF4-FFF2-40B4-BE49-F238E27FC236}">
                <a16:creationId xmlns:a16="http://schemas.microsoft.com/office/drawing/2014/main" id="{8E2C3247-26AD-4968-B624-7FC01A78E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6" t="16135" r="14894" b="18086"/>
          <a:stretch/>
        </p:blipFill>
        <p:spPr bwMode="auto">
          <a:xfrm>
            <a:off x="9253076" y="3739243"/>
            <a:ext cx="2477084" cy="22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6589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2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2" id="{D593F991-9488-4ED8-A4F5-14CB1C21AA9D}" vid="{8D9891A8-B4B9-446C-AB38-BEFA21A11F5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1737</TotalTime>
  <Words>917</Words>
  <Application>Microsoft Office PowerPoint</Application>
  <PresentationFormat>Panoramiczny</PresentationFormat>
  <Paragraphs>162</Paragraphs>
  <Slides>20</Slides>
  <Notes>18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Google Sans</vt:lpstr>
      <vt:lpstr>Wingdings</vt:lpstr>
      <vt:lpstr>Motyw2</vt:lpstr>
      <vt:lpstr>Rola partnera prywatnego  w projektach PPP</vt:lpstr>
      <vt:lpstr>Plan wystąpienia</vt:lpstr>
      <vt:lpstr>Co to jest PPP?</vt:lpstr>
      <vt:lpstr>PPP – wspólny cel</vt:lpstr>
      <vt:lpstr>Partner Prywatny – główny uczestnik PPP </vt:lpstr>
      <vt:lpstr>Zadania partnera prywatnego</vt:lpstr>
      <vt:lpstr>Wkład partnera prywatnego</vt:lpstr>
      <vt:lpstr>Partner prywatny - podejście do projektu</vt:lpstr>
      <vt:lpstr>Podstawy prawne PPP w Polsce</vt:lpstr>
      <vt:lpstr>Wybór Partnera Prywatnego</vt:lpstr>
      <vt:lpstr>Zalety trybów negocjacyjnych </vt:lpstr>
      <vt:lpstr>Etap przygotowawczy  Przebieg postępowania</vt:lpstr>
      <vt:lpstr>Etap przygotowawczy Kluczowe aspekty</vt:lpstr>
      <vt:lpstr>Etapy po podpisaniu umowy o PPP</vt:lpstr>
      <vt:lpstr>Mechanizmy wynagradzania</vt:lpstr>
      <vt:lpstr>Wynagrodzenie partnera prywatnego</vt:lpstr>
      <vt:lpstr>Dep. PPP w MFiPR – Centralna Jednostka ds. PPP w Polsce  Nasze działania:</vt:lpstr>
      <vt:lpstr>Wytyczne PPP</vt:lpstr>
      <vt:lpstr>Monitorowanie i analiza rynku PPP –  bazy projektów PPP na www.ppp.gov.pl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Rola partnera prywatnego  w PPP</dc:title>
  <dc:creator>Tomczak Natalia</dc:creator>
  <cp:lastModifiedBy>Jarosz Katarzyna</cp:lastModifiedBy>
  <cp:revision>92</cp:revision>
  <dcterms:created xsi:type="dcterms:W3CDTF">2025-09-09T13:55:09Z</dcterms:created>
  <dcterms:modified xsi:type="dcterms:W3CDTF">2025-09-25T09:26:22Z</dcterms:modified>
</cp:coreProperties>
</file>