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15"/>
  </p:notesMasterIdLst>
  <p:sldIdLst>
    <p:sldId id="335" r:id="rId2"/>
    <p:sldId id="421" r:id="rId3"/>
    <p:sldId id="405" r:id="rId4"/>
    <p:sldId id="422" r:id="rId5"/>
    <p:sldId id="423" r:id="rId6"/>
    <p:sldId id="424" r:id="rId7"/>
    <p:sldId id="425" r:id="rId8"/>
    <p:sldId id="426" r:id="rId9"/>
    <p:sldId id="427" r:id="rId10"/>
    <p:sldId id="406" r:id="rId11"/>
    <p:sldId id="428" r:id="rId12"/>
    <p:sldId id="420" r:id="rId13"/>
    <p:sldId id="332" r:id="rId14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007033"/>
    <a:srgbClr val="93C67B"/>
    <a:srgbClr val="8B12B6"/>
    <a:srgbClr val="554B97"/>
    <a:srgbClr val="FFFFFF"/>
    <a:srgbClr val="002073"/>
    <a:srgbClr val="FA8606"/>
    <a:srgbClr val="FDABFF"/>
    <a:srgbClr val="3C3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61" autoAdjust="0"/>
    <p:restoredTop sz="86405" autoAdjust="0"/>
  </p:normalViewPr>
  <p:slideViewPr>
    <p:cSldViewPr>
      <p:cViewPr varScale="1">
        <p:scale>
          <a:sx n="100" d="100"/>
          <a:sy n="100" d="100"/>
        </p:scale>
        <p:origin x="1158" y="78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2024-01-22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2024-01-22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2024-01-22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2024-01-22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2024-01-22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2024-01-22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2024-01-22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c.europa.eu/competition-policy/state-aid/legislation/sgei/swap-rate-proxies_en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5075981"/>
            <a:ext cx="9433048" cy="55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dirty="0"/>
              <a:t>Pomoc publiczna w działaniu FENX.01.04 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81782" y="6012086"/>
            <a:ext cx="943304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25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Piotr Ruciński, Wydział Pomocy Publicznej</a:t>
            </a:r>
          </a:p>
          <a:p>
            <a:pPr algn="ctr" eaLnBrk="1" hangingPunct="1">
              <a:lnSpc>
                <a:spcPts val="25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25 stycznia 2024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719485"/>
            <a:ext cx="8640763" cy="972120"/>
          </a:xfrm>
        </p:spPr>
        <p:txBody>
          <a:bodyPr/>
          <a:lstStyle/>
          <a:p>
            <a:r>
              <a:rPr lang="pl-PL" dirty="0"/>
              <a:t>Pomoc de </a:t>
            </a:r>
            <a:r>
              <a:rPr lang="pl-PL" dirty="0" err="1"/>
              <a:t>minimis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	– Rozporządzenie Komisji Nr 2023/2832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822091"/>
            <a:ext cx="8640763" cy="4751934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Rozporządzenie Komisji (UE) nr 2023/2832 z dn. 13 grudnia 2023 r. w  sprawie stosowania art. 107 i 108 Traktatu o funkcjonowaniu Unii  Europejskiej do pomocy de </a:t>
            </a: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minimis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 przyznawanej przedsiębiorstwom  wykonującym usługi świadczone w ogólnym interesie gospodarczym</a:t>
            </a:r>
          </a:p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Powierzenie powinno być dokonane na piśmie i zawierać informacje o usłudze świadczonej w ogólnym interesie gospodarczym</a:t>
            </a:r>
          </a:p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Limit pomocy de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minimis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wynosi 750.000 euro w okresie 3 ostatnich lat rozumianych jako lata kroczące, tj. okres 3 x 365 dni wstecz</a:t>
            </a:r>
          </a:p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Limit ten dotyczy grupy podmiotów powiązanych tworzących „jedno przedsiębiorstwo” w rozumieniu przepisów o pomocy de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minimis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Pomoc de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minimis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udzielona zgodnie z Rozporządzeniem KE 2023/2832 nie może być kumulowana z jakąkolwiek inną rekompensatą (wynagrodzeniem) dotyczącą tych samych usług w ogólnym interesie gospodarczym, bez względu na to, czy rekompensata ta stanowi, czy też nie stanowi pomocy publicznej w rozumieniu art. 107 ust. 1 TFUE.</a:t>
            </a:r>
          </a:p>
          <a:p>
            <a:pPr algn="just"/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59450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8184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719485"/>
            <a:ext cx="8640763" cy="1115814"/>
          </a:xfrm>
        </p:spPr>
        <p:txBody>
          <a:bodyPr/>
          <a:lstStyle/>
          <a:p>
            <a:r>
              <a:rPr lang="pl-PL" dirty="0"/>
              <a:t>Pomoc de </a:t>
            </a:r>
            <a:r>
              <a:rPr lang="pl-PL" dirty="0" err="1"/>
              <a:t>minimis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		– Rozporządzenie Komisji 2023/2831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195661"/>
            <a:ext cx="8640763" cy="4463902"/>
          </a:xfrm>
        </p:spPr>
        <p:txBody>
          <a:bodyPr/>
          <a:lstStyle/>
          <a:p>
            <a:pPr marL="180975" indent="0" algn="just">
              <a:lnSpc>
                <a:spcPts val="2200"/>
              </a:lnSpc>
              <a:spcBef>
                <a:spcPts val="800"/>
              </a:spcBef>
              <a:buNone/>
              <a:tabLst>
                <a:tab pos="447675" algn="l"/>
              </a:tabLst>
            </a:pPr>
            <a:r>
              <a:rPr lang="pl-PL" b="1" dirty="0"/>
              <a:t>Rozporządzenie Komisji (UE) nr 2023/2831 z dnia 13 grudnia 2023 r. w sprawie stosowania art. 107 i 108 Traktatu o funkcjonowaniu Unii Europejskiej do pomocy de </a:t>
            </a:r>
            <a:r>
              <a:rPr lang="pl-PL" b="1" dirty="0" err="1"/>
              <a:t>minimis</a:t>
            </a:r>
            <a:endParaRPr lang="pl-PL" b="1" dirty="0"/>
          </a:p>
          <a:p>
            <a:pPr marL="180975" indent="0" algn="just">
              <a:lnSpc>
                <a:spcPts val="2200"/>
              </a:lnSpc>
              <a:spcBef>
                <a:spcPts val="800"/>
              </a:spcBef>
              <a:buNone/>
              <a:tabLst>
                <a:tab pos="447675" algn="l"/>
              </a:tabLst>
            </a:pPr>
            <a:endParaRPr lang="pl-PL" b="1" dirty="0"/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dirty="0"/>
              <a:t>Nie jest wymagane powierzenie UOIG</a:t>
            </a:r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dirty="0"/>
              <a:t>Limit kwotowy pomocy de </a:t>
            </a:r>
            <a:r>
              <a:rPr lang="pl-PL" dirty="0" err="1"/>
              <a:t>minimis</a:t>
            </a:r>
            <a:r>
              <a:rPr lang="pl-PL" dirty="0"/>
              <a:t>: 300.000 euro w okresie 3 ostatnich lat rozumianych jako lata kroczące, tj. okres 3 x 365 dni wstecz</a:t>
            </a:r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dirty="0"/>
              <a:t>Limit ten dotyczy grupy podmiotów powiązanych tworzących „jedno przedsiębiorstwo” w rozumieniu przepisów o pomocy de </a:t>
            </a:r>
            <a:r>
              <a:rPr lang="pl-PL" dirty="0" err="1"/>
              <a:t>minimis</a:t>
            </a:r>
            <a:endParaRPr lang="pl-PL" dirty="0"/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dirty="0"/>
              <a:t>Udzielenie pomocy de </a:t>
            </a:r>
            <a:r>
              <a:rPr lang="pl-PL" dirty="0" err="1"/>
              <a:t>minimis</a:t>
            </a:r>
            <a:r>
              <a:rPr lang="pl-PL" dirty="0"/>
              <a:t> potwierdzane jest zaświadczeniem</a:t>
            </a:r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7675" algn="l"/>
              </a:tabLst>
            </a:pPr>
            <a:endParaRPr lang="pl-PL" dirty="0"/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7675" algn="l"/>
              </a:tabLst>
            </a:pPr>
            <a:endParaRPr lang="pl-PL" dirty="0"/>
          </a:p>
          <a:p>
            <a:pPr marL="466725" indent="-285750" algn="just">
              <a:lnSpc>
                <a:spcPts val="2200"/>
              </a:lnSpc>
              <a:spcBef>
                <a:spcPts val="800"/>
              </a:spcBef>
              <a:buFont typeface="Wingdings" panose="05000000000000000000" pitchFamily="2" charset="2"/>
              <a:buChar char="Ø"/>
              <a:tabLst>
                <a:tab pos="447675" algn="l"/>
              </a:tabLst>
            </a:pPr>
            <a:endParaRPr lang="pl-PL" dirty="0"/>
          </a:p>
          <a:p>
            <a:pPr algn="just"/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59450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44109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Elementy wniosku związane z pomocą publiczną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937" y="1691629"/>
            <a:ext cx="8640763" cy="468049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000" dirty="0"/>
              <a:t>Wniosek o dofinansowanie, sekcja I (</a:t>
            </a:r>
            <a:r>
              <a:rPr lang="pl-PL" sz="2000" i="1" dirty="0"/>
              <a:t>Dodatkowe informacje</a:t>
            </a:r>
            <a:r>
              <a:rPr lang="pl-PL" sz="2000" dirty="0"/>
              <a:t>) wraz z instrukcją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000" dirty="0"/>
              <a:t>Załącznik dotyczący wystąpienia pomocy publicznej lub pomocy de </a:t>
            </a:r>
            <a:r>
              <a:rPr lang="pl-PL" sz="2000" dirty="0" err="1"/>
              <a:t>minimis</a:t>
            </a:r>
            <a:r>
              <a:rPr lang="pl-PL" sz="2000" dirty="0"/>
              <a:t> (zał. 20)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000" dirty="0"/>
              <a:t>Akt powierzający świadczenie usługi w ogólnym interesie gospodarczym, na którą wnioskowana jest pomoc (zał. 21)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000" dirty="0"/>
              <a:t>Model finansowy dla całego okresu powierzenia odpowiadający aktowi powierzenia, wykazujący, iż w wyniku otrzymania dofinansowania łączna rekompensata nie przekroczy dopuszczalnej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000" dirty="0"/>
              <a:t>Załącznik pn. Dokumenty potwierdzające dopuszczalność pomocy (zał. 21 zawierający 3 Formularze informacji przedstawiane przy ubieganiu się o pomoc – wybrać w zależności od przeznaczenia wnioskowanej pomocy)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18083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629382" y="5629491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solidFill>
                  <a:srgbClr val="00703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www.gov.pl/web/nfosigw/fundusze-europejskie-na-infrastrukture-klimat-i-srodowisko</a:t>
            </a: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13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Tx/>
              <a:buFont typeface="+mj-lt"/>
              <a:buAutoNum type="arabicPeriod"/>
            </a:pPr>
            <a:r>
              <a:rPr lang="pl-PL" sz="2000" dirty="0"/>
              <a:t>Regulacje prawne i zasady udzielania: </a:t>
            </a:r>
          </a:p>
          <a:p>
            <a:pPr marL="628650">
              <a:buClrTx/>
              <a:buFont typeface="Symbol" panose="05050102010706020507" pitchFamily="18" charset="2"/>
              <a:buChar char="-"/>
            </a:pPr>
            <a:r>
              <a:rPr lang="pl-PL" sz="2000" dirty="0"/>
              <a:t>pomocy publicznej stanowiącej rekompensatę za świadczenie usług w ogólnym interesie gospodarczym </a:t>
            </a:r>
          </a:p>
          <a:p>
            <a:pPr marL="628650">
              <a:buClrTx/>
              <a:buFont typeface="Symbol" panose="05050102010706020507" pitchFamily="18" charset="2"/>
              <a:buChar char="-"/>
            </a:pPr>
            <a:r>
              <a:rPr lang="pl-PL" sz="2000" dirty="0"/>
              <a:t>pomocy de </a:t>
            </a:r>
            <a:r>
              <a:rPr lang="pl-PL" sz="2000" dirty="0" err="1"/>
              <a:t>minimis</a:t>
            </a:r>
            <a:r>
              <a:rPr lang="pl-PL" sz="2000" dirty="0"/>
              <a:t> stanowiącej rekompensatę za świadczenie usług w ogólnym interesie gospodarczym </a:t>
            </a:r>
          </a:p>
          <a:p>
            <a:pPr marL="628650">
              <a:buClrTx/>
              <a:buFont typeface="Symbol" panose="05050102010706020507" pitchFamily="18" charset="2"/>
              <a:buChar char="-"/>
            </a:pPr>
            <a:r>
              <a:rPr lang="pl-PL" sz="2000" dirty="0"/>
              <a:t>pomocy de </a:t>
            </a:r>
            <a:r>
              <a:rPr lang="pl-PL" sz="2000" dirty="0" err="1"/>
              <a:t>minimis</a:t>
            </a:r>
            <a:r>
              <a:rPr lang="pl-PL" sz="2000" dirty="0"/>
              <a:t> </a:t>
            </a:r>
          </a:p>
          <a:p>
            <a:pPr marL="342900" indent="-342900">
              <a:spcBef>
                <a:spcPts val="2400"/>
              </a:spcBef>
              <a:buClrTx/>
              <a:buFont typeface="+mj-lt"/>
              <a:buAutoNum type="arabicPeriod" startAt="2"/>
            </a:pPr>
            <a:r>
              <a:rPr lang="pl-PL" sz="2000" dirty="0"/>
              <a:t>Elementy wniosku związane z pomocą publiczną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831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 publiczna – regulacje prawne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418" y="1619597"/>
            <a:ext cx="8640763" cy="4679950"/>
          </a:xfrm>
        </p:spPr>
        <p:txBody>
          <a:bodyPr/>
          <a:lstStyle/>
          <a:p>
            <a:pPr marL="0" indent="0" algn="just">
              <a:buNone/>
            </a:pPr>
            <a:r>
              <a:rPr lang="x-none" dirty="0"/>
              <a:t>Zgodnie z art. 107 ust. 1 Traktatu o funkcjonowaniu Unii Europejskiej (TFUE) wsparcie stanowi pomoc publiczną, jeśli łącznie spełnia następujące przesłanki</a:t>
            </a:r>
            <a:r>
              <a:rPr lang="pl-PL" dirty="0"/>
              <a:t>:</a:t>
            </a:r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 udzielane jest przez państwo lub ze źródeł państwowych;</a:t>
            </a:r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 udzielane jest przedsiębiorcy (podmiotowi prowadzącemu działalność gospodarczą, tj. oferującemu produkty lub usługi na rynku);</a:t>
            </a:r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 powoduje uzyskanie przez przedsiębiorstwo korzyści;</a:t>
            </a:r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 ma charakter selektywny oraz</a:t>
            </a:r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 grozi zakłóceniem lub zakłóca konkurencję oraz wpływa na wymianę handlową między państwami członkowskimi UE.</a:t>
            </a:r>
          </a:p>
          <a:p>
            <a:pPr marL="0" indent="0" algn="just">
              <a:buNone/>
            </a:pPr>
            <a:r>
              <a:rPr lang="pl-PL" dirty="0"/>
              <a:t>W naborze FENX.01.04 zasadniczo przesłanki powyższe będą spełnione, z nielicznymi wyjątkami, a zatem dofinansowanie inwestycji będzie stanowić pomoc publiczną.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011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 publiczna – regulacje prawne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02" y="1547589"/>
            <a:ext cx="9073008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     Brak pomocy publicznej (wyjątki):</a:t>
            </a:r>
          </a:p>
          <a:p>
            <a:pPr marL="0" indent="0" algn="just">
              <a:buNone/>
            </a:pPr>
            <a:endParaRPr lang="pl-PL" dirty="0"/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Przesłanka korzyści może być niespełniona w przypadku, gdy Wnioskodawca wnioskuje o dofinansowanie instalacji, a został wybrany w konkurencyjnym nieograniczonym przetargu na jej prowadzenie (ustalone w takim przetargu wynagrodzenie ma charakter rynkowy), a wnioskowana dotacja zastąpi część tego wynagrodzenia, co zostało przewidziane w umowie zawieranej po przetargu. </a:t>
            </a:r>
          </a:p>
          <a:p>
            <a:pPr marL="542925" lvl="0" algn="just">
              <a:buFont typeface="Arial" panose="020B0604020202020204" pitchFamily="34" charset="0"/>
              <a:buChar char="•"/>
            </a:pPr>
            <a:r>
              <a:rPr lang="pl-PL" dirty="0"/>
              <a:t>Wnioskodawcą i właścicielem infrastruktury wytworzonej w ramach projektu będzie gmina, natomiast nie będzie ona operatorem tego majątku (tj. nie będzie prowadzić instalacji), lecz wyłoni operatora w konkurencyjnym nieograniczonym przetargu (w warunkach zamówienia należy przewidzieć nieodpłatne udostępnienie operatorowi infrastruktury należącej do gminy).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334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 publiczna – regulacje prawne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02" y="1547589"/>
            <a:ext cx="9073008" cy="5040560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Rodzaje pomocy publicznej możliwe do zastosowania na przedsięwzięcia dedykowane instalacjom do przetwarzania odpadów komunalnych: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rekompensata za świadczenie usług w ogólnym interesie gospodarczym (UOIG)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pomoc de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minimis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dla przedsiębiorstw zobowiązanych do świadczenia UOIG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pomoc de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minimis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(dla innych przedsiębiorstw)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0641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672603"/>
            <a:ext cx="8640763" cy="1079500"/>
          </a:xfrm>
        </p:spPr>
        <p:txBody>
          <a:bodyPr/>
          <a:lstStyle/>
          <a:p>
            <a:r>
              <a:rPr lang="pl-PL" dirty="0"/>
              <a:t>Rekompensata – Decyzja Komisji 2012/21/UE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02" y="1403573"/>
            <a:ext cx="9073008" cy="5184576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Decyzja Komisji z 20 grudnia 2011 r. w sprawie stosowania art. 106 ust. 2 Traktatu o funkcjonowaniu Unii Europejskiej do pomocy państwa w formie rekompensaty z tytułu świadczenia usług publicznych, przyznawanej przedsiębiorstwom zobowiązanym do wykonywania usług świadczonych w ogólnym interesie gospodarczym (Dz. Urz. UE 2012 L 7/3)</a:t>
            </a:r>
          </a:p>
          <a:p>
            <a:pPr marL="0" marR="0" lvl="0" indent="0" algn="just" defTabSz="9144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Operator musi zostać specjalnie zobowiązany przez organ publiczny do wykonywania szczególnych UOIG. Nałożenie zobowiązania następuje w formie jednego lub kilku aktów wskazujących: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przedmiot i czas trwania zobowiązania z tytułu świadczenia UOIG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nazwę przedsiębiorstwa i terytorium, którego zobowiązanie dotyczy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rodzaj wszystkich wyłącznych lub specjalnych praw przyznanych przedsiębiorstwu przez organ powierzający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wskaźniki służące do obliczania, kontrolowania i przeglądu wysokości rekompensaty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ustalenia dotyczące unikania i zwrotów nadwyżek rekompensat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odniesienie do Decyzji Komisji 2012/21/UE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9490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672603"/>
            <a:ext cx="8640763" cy="1079500"/>
          </a:xfrm>
        </p:spPr>
        <p:txBody>
          <a:bodyPr/>
          <a:lstStyle/>
          <a:p>
            <a:r>
              <a:rPr lang="pl-PL" dirty="0"/>
              <a:t>Rekompensata – Decyzja Komisji 2012/21/UE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0" y="1835349"/>
            <a:ext cx="9073008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Zobowiązanie do świadczenia UOIG stanowiących zadanie własne gminy może dotyczyć jedynie gminy macierzystej. Wobec innych gmin spółka ma status podmiotu zewnętrznego.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Przypadki szczególne: spółka kilku gmin, porozumienie międzygminne.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7198818C-0D7E-2E71-AC92-6B0B3AF38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498" y="3838685"/>
            <a:ext cx="954401" cy="381255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873EBF2-92AF-9F4D-262E-646D9D972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084" y="2847290"/>
            <a:ext cx="3865644" cy="92988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C58D58B3-46D6-B12B-16D4-C3F9936E2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3422" y="4289348"/>
            <a:ext cx="3865644" cy="929889"/>
          </a:xfrm>
          <a:prstGeom prst="rect">
            <a:avLst/>
          </a:prstGeom>
        </p:spPr>
      </p:pic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84A864FD-939B-8D8A-5A28-54D930862124}"/>
              </a:ext>
            </a:extLst>
          </p:cNvPr>
          <p:cNvCxnSpPr/>
          <p:nvPr/>
        </p:nvCxnSpPr>
        <p:spPr>
          <a:xfrm flipV="1">
            <a:off x="3105992" y="3353572"/>
            <a:ext cx="720080" cy="464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88E9CC24-9D51-97BA-7D06-D857FE1D9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3116761" y="4155843"/>
            <a:ext cx="788499" cy="5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669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672603"/>
            <a:ext cx="8640763" cy="1079500"/>
          </a:xfrm>
        </p:spPr>
        <p:txBody>
          <a:bodyPr/>
          <a:lstStyle/>
          <a:p>
            <a:r>
              <a:rPr lang="pl-PL" dirty="0"/>
              <a:t>Rekompensata – Decyzja Komisji 2012/21/UE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0" y="1403573"/>
            <a:ext cx="9073008" cy="5112568"/>
          </a:xfrm>
        </p:spPr>
        <p:txBody>
          <a:bodyPr/>
          <a:lstStyle/>
          <a:p>
            <a:pPr marL="285750" marR="0" lvl="0" indent="-285750" algn="just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Czas zobowiązania do świadczenia UOIG nie może być dłuższy niż 10 lat, chyba że operator przeprowadził znaczne inwestycje, które muszą być amortyzowane przez dłuższy czas zgodnie z ogólnie przyjętymi zasadami rachunkowości. W takim przypadku okres powierzenia może być odpowiednio dłuższy.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Roczna kwota rekompensaty z tytułu świadczenia UOIG, nie może przekroczyć 15 mln euro (jeśli wartość rekompensaty zmienia się w okresie powierzenia, kwotę roczną oblicza się dzieląc całkowitą rekompensatę przewidywaną w okresie powierzenia przez liczbę lat okresu powierzenie).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Rekompensata nie może przekraczać kwoty niezbędnej do pokrycia kosztów netto wynikających z wywiązywania się z zobowiązań z tytułu świadczenia usług publicznych, z uwzględnieniem rozsądnego zysku.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0874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672603"/>
            <a:ext cx="8640763" cy="1079500"/>
          </a:xfrm>
        </p:spPr>
        <p:txBody>
          <a:bodyPr/>
          <a:lstStyle/>
          <a:p>
            <a:r>
              <a:rPr lang="pl-PL" dirty="0"/>
              <a:t>Rekompensata – Decyzja Komisji 2012/21/UE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0" y="1752103"/>
            <a:ext cx="9073008" cy="3827934"/>
          </a:xfrm>
        </p:spPr>
        <p:txBody>
          <a:bodyPr/>
          <a:lstStyle/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Podstawowym wskaźnikiem do badania czy rekompensata nie jest nadmierna jest wewnętrzna stopa zwrotu (IRR –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Internal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Rate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of Return). Zastosowanie innych wskaźników jest możliwe, gdy z jakichś względów nie można zastosować IRR. </a:t>
            </a:r>
          </a:p>
          <a:p>
            <a:pPr marL="0" marR="0" lvl="0" indent="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Rozsądny zysk (mierzony wskaźnikiem IRR) nie może przekraczać odpowiedniej stopy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swap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powiększonej o premię w wysokości 100 punktów bazowych, chyba że operator ponosi szczególne ryzyko. Stopy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swap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są publikowane na stronach Komisji Europejskiej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2"/>
              </a:rPr>
              <a:t>https://ec.europa.eu/competition-policy/state-aid/legislation/sgei/swap-rate-proxies_en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6079647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1100</Words>
  <Application>Microsoft Office PowerPoint</Application>
  <PresentationFormat>Niestandardowy</PresentationFormat>
  <Paragraphs>97</Paragraphs>
  <Slides>13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9" baseType="lpstr">
      <vt:lpstr>Arial</vt:lpstr>
      <vt:lpstr>Calibri</vt:lpstr>
      <vt:lpstr>Open Sans</vt:lpstr>
      <vt:lpstr>Symbol</vt:lpstr>
      <vt:lpstr>Wingdings</vt:lpstr>
      <vt:lpstr>Motyw pakietu Office</vt:lpstr>
      <vt:lpstr>Slajd tytułowy</vt:lpstr>
      <vt:lpstr>Plan szkolenia</vt:lpstr>
      <vt:lpstr>Pomoc publiczna – regulacje prawne</vt:lpstr>
      <vt:lpstr>Pomoc publiczna – regulacje prawne</vt:lpstr>
      <vt:lpstr>Pomoc publiczna – regulacje prawne</vt:lpstr>
      <vt:lpstr>Rekompensata – Decyzja Komisji 2012/21/UE</vt:lpstr>
      <vt:lpstr>Rekompensata – Decyzja Komisji 2012/21/UE</vt:lpstr>
      <vt:lpstr>Rekompensata – Decyzja Komisji 2012/21/UE</vt:lpstr>
      <vt:lpstr>Rekompensata – Decyzja Komisji 2012/21/UE</vt:lpstr>
      <vt:lpstr>Pomoc de minimis   – Rozporządzenie Komisji Nr 2023/2832 </vt:lpstr>
      <vt:lpstr>Pomoc de minimis    – Rozporządzenie Komisji 2023/2831</vt:lpstr>
      <vt:lpstr>Elementy wniosku związane z pomocą publiczną </vt:lpstr>
      <vt:lpstr>Dziękuję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/>
  <cp:lastModifiedBy/>
  <cp:revision>1</cp:revision>
  <dcterms:created xsi:type="dcterms:W3CDTF">2023-09-15T11:09:44Z</dcterms:created>
  <dcterms:modified xsi:type="dcterms:W3CDTF">2024-01-22T14:29:41Z</dcterms:modified>
</cp:coreProperties>
</file>