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82" r:id="rId3"/>
    <p:sldId id="257" r:id="rId4"/>
    <p:sldId id="266" r:id="rId5"/>
    <p:sldId id="267" r:id="rId6"/>
    <p:sldId id="270" r:id="rId7"/>
    <p:sldId id="268" r:id="rId8"/>
    <p:sldId id="289" r:id="rId9"/>
    <p:sldId id="277" r:id="rId10"/>
    <p:sldId id="283" r:id="rId11"/>
    <p:sldId id="278" r:id="rId12"/>
    <p:sldId id="279" r:id="rId13"/>
    <p:sldId id="280" r:id="rId14"/>
    <p:sldId id="288" r:id="rId15"/>
    <p:sldId id="281" r:id="rId16"/>
    <p:sldId id="275" r:id="rId17"/>
    <p:sldId id="273" r:id="rId18"/>
    <p:sldId id="271" r:id="rId19"/>
    <p:sldId id="269" r:id="rId20"/>
    <p:sldId id="284" r:id="rId21"/>
    <p:sldId id="285" r:id="rId22"/>
    <p:sldId id="286" r:id="rId23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71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29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424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27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814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10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063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636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675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598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86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904D6-8C82-4BC4-8DCC-6D29FCD4DAD8}" type="datetimeFigureOut">
              <a:rPr lang="pl-PL" smtClean="0"/>
              <a:t>21.05.2024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97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pl/web/planodbudowy/strategia-promocji-i-informacji-kpo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koros@uw.olsztyn.pl" TargetMode="External"/><Relationship Id="rId5" Type="http://schemas.openxmlformats.org/officeDocument/2006/relationships/hyperlink" Target="mailto:marta.chlusewicz@uw.olsztyn.pl" TargetMode="External"/><Relationship Id="rId4" Type="http://schemas.openxmlformats.org/officeDocument/2006/relationships/hyperlink" Target="mailto:joanna.gapon@uw.olsztyn.p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132" y="5619017"/>
            <a:ext cx="5593941" cy="848091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3DCF60F9-C2F7-2C20-D624-7F7C0AD3D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312" y="5619017"/>
            <a:ext cx="3202064" cy="8480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8C48AB8-E770-D92B-F22F-1542DE901D9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3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AKTYWNY MALUCH 2022-2029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Program rozwoju instytucji opieki nad dziećmi 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w wieku do lat 3 </a:t>
            </a:r>
          </a:p>
          <a:p>
            <a:endParaRPr lang="pl-PL" dirty="0">
              <a:solidFill>
                <a:schemeClr val="bg1">
                  <a:lumMod val="95000"/>
                </a:schemeClr>
              </a:solidFill>
            </a:endParaRPr>
          </a:p>
          <a:p>
            <a:endParaRPr lang="pl-P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9C2E944-A20F-FB38-EA46-488D9B03D3D0}"/>
              </a:ext>
            </a:extLst>
          </p:cNvPr>
          <p:cNvSpPr txBox="1"/>
          <p:nvPr/>
        </p:nvSpPr>
        <p:spPr>
          <a:xfrm>
            <a:off x="4114800" y="4895850"/>
            <a:ext cx="4362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Olsztyn, 21 maja 2024 r.</a:t>
            </a:r>
          </a:p>
        </p:txBody>
      </p:sp>
    </p:spTree>
    <p:extLst>
      <p:ext uri="{BB962C8B-B14F-4D97-AF65-F5344CB8AC3E}">
        <p14:creationId xmlns:p14="http://schemas.microsoft.com/office/powerpoint/2010/main" val="176971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084" y="5837354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502" y="5837354"/>
            <a:ext cx="5365341" cy="807021"/>
          </a:xfrm>
          <a:prstGeom prst="rect">
            <a:avLst/>
          </a:prstGeom>
        </p:spPr>
      </p:pic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17A056DE-1EA0-5011-1267-8DFC3B81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7529" y="213625"/>
            <a:ext cx="8622174" cy="9550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3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KLUCZOWE ZMIANY W PROGRAMIE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obsadzenie miejsc -</a:t>
            </a:r>
          </a:p>
          <a:p>
            <a:pPr marL="0" indent="0">
              <a:buNone/>
            </a:pP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B46D7AB-3D3F-28BD-6252-9AF14D35A975}"/>
              </a:ext>
            </a:extLst>
          </p:cNvPr>
          <p:cNvSpPr txBox="1"/>
          <p:nvPr/>
        </p:nvSpPr>
        <p:spPr>
          <a:xfrm>
            <a:off x="270303" y="1168688"/>
            <a:ext cx="11436626" cy="442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W przypadku nieosiągnięcia wskaźnika obsadzenia miejsc opieki na wymaganym minimalnym poziomie 80%, wojewoda otrzymał możliwość odstąpienia od dochodzenia zwrotu środków na tworzenie w przypadku środków z KPO, jeśli podmiot udowodni, że nieosiągnięcie wymaganego obsadzenia było spowodowane obiektywnymi okolicznościami – pkt. 4.3. Programu  (w przypadku FERS – działanie siły wyższej),</a:t>
            </a:r>
          </a:p>
          <a:p>
            <a:pPr lvl="0" algn="just">
              <a:lnSpc>
                <a:spcPct val="107000"/>
              </a:lnSpc>
            </a:pPr>
            <a:endParaRPr lang="pl-P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Dodanie zasady (pkt. 4.3.4.1), która stanowi, że dofinansowanie do funkcjonowania na utworzone w ramach Programu miejsca opieki nieobsadzone powyżej minimalnego wymaganego progu 80%, będzie przyznane, jeśli w przypadku tych nieobsadzonych miejsc opieki, podmiot zapewni dostępność usługi opiekuńczej poprzez:</a:t>
            </a:r>
            <a:endParaRPr lang="pl-P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gotowość do przyjęcia dzieci (na przykład placówka pozostaje czynna, jest zatrudniony personel, prowadzona jest rekrutacja na nieobsadzone miejsca według obniżonej opłaty),</a:t>
            </a:r>
            <a:endParaRPr lang="pl-P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spełni inne warunki kwalifikowalności przewidziane Programem dla okresu funkcjonowania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1" algn="just">
              <a:lnSpc>
                <a:spcPct val="107000"/>
              </a:lnSpc>
            </a:pPr>
            <a:endParaRPr lang="pl-P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Wprowadzenie wykładni „miesiąca” jako okresu, za który przysługuje dofinansowanie do funkcjonowania oraz okresu podlegającego wskaźnikowaniu. Jeśli podmiot rozpocznie funkcjonowanie w trakcie trwania miesiąca, ale będzie świadczył opiekę do 10 godzin dziennie oraz w żaden inny sposób nie ograniczy prawa rodzica w dostępie do usługi opiekuńczej, wówczas taki miesiąc traktuje się jako pełny miesięczny okres funkcjonowania.</a:t>
            </a:r>
          </a:p>
        </p:txBody>
      </p:sp>
    </p:spTree>
    <p:extLst>
      <p:ext uri="{BB962C8B-B14F-4D97-AF65-F5344CB8AC3E}">
        <p14:creationId xmlns:p14="http://schemas.microsoft.com/office/powerpoint/2010/main" val="50813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17A056DE-1EA0-5011-1267-8DFC3B81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459" y="412408"/>
            <a:ext cx="8622174" cy="96581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pl-PL" sz="11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KLUCZOWE ZMIANY W PROGRAMIE</a:t>
            </a:r>
          </a:p>
          <a:p>
            <a:pPr marL="0" indent="0" algn="ctr">
              <a:buNone/>
            </a:pPr>
            <a:r>
              <a:rPr lang="pl-PL" sz="11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opłata podstawowa -</a:t>
            </a:r>
            <a:br>
              <a:rPr lang="pl-PL" sz="20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20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B46D7AB-3D3F-28BD-6252-9AF14D35A975}"/>
              </a:ext>
            </a:extLst>
          </p:cNvPr>
          <p:cNvSpPr txBox="1"/>
          <p:nvPr/>
        </p:nvSpPr>
        <p:spPr>
          <a:xfrm>
            <a:off x="477079" y="1643155"/>
            <a:ext cx="111930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l-PL"/>
            </a:defPPr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5. Doprecyzowanie definicji </a:t>
            </a:r>
            <a:r>
              <a:rPr lang="pl-PL" b="1" dirty="0"/>
              <a:t>opłaty podstawowej</a:t>
            </a:r>
            <a:r>
              <a:rPr lang="pl-PL" dirty="0"/>
              <a:t>, stanowiącej podstawę dla ustalania przez ministra maksymalnej wysokości opłaty – która stanowi 120% średniej miesięcznej opłaty podstawowej za pobyt pobieranej w miastach wojewódzkich przez podmioty inne niż </a:t>
            </a:r>
            <a:r>
              <a:rPr lang="pl-PL" dirty="0" err="1"/>
              <a:t>jst</a:t>
            </a:r>
            <a:r>
              <a:rPr lang="pl-PL" dirty="0"/>
              <a:t> z wyłączeniem instytucji publicznych – jaką podmiot może ustalić dla rodzica korzystającego z miejsc opieki utworzonych z Programu.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F7D9026-2CE0-02CD-6216-4E20694C9460}"/>
              </a:ext>
            </a:extLst>
          </p:cNvPr>
          <p:cNvSpPr txBox="1"/>
          <p:nvPr/>
        </p:nvSpPr>
        <p:spPr>
          <a:xfrm>
            <a:off x="477079" y="2875743"/>
            <a:ext cx="11378624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Aktualizacja limitu opłaty będzie publikowana nie rzadziej niż co pół roku. </a:t>
            </a:r>
          </a:p>
          <a:p>
            <a:r>
              <a:rPr lang="pl-PL" dirty="0">
                <a:solidFill>
                  <a:schemeClr val="bg1"/>
                </a:solidFill>
              </a:rPr>
              <a:t>Limit miesięcznej opłaty za pobyt dziecka obowiązujący w pierwszym półroczu 2024 r. wynosi </a:t>
            </a:r>
            <a:r>
              <a:rPr lang="pl-PL" sz="2000" b="1" u="sng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1560 zł.</a:t>
            </a:r>
          </a:p>
          <a:p>
            <a:r>
              <a:rPr lang="pl-PL" dirty="0">
                <a:solidFill>
                  <a:schemeClr val="bg1"/>
                </a:solidFill>
              </a:rPr>
              <a:t>Limit miesięcznej opłaty za pobyt dziecka obowiązujący w drugim półroczu 2023 r. wynosił 1512 zł. (obowiązuje do końca grudnia 2023 r.)</a:t>
            </a:r>
          </a:p>
          <a:p>
            <a:r>
              <a:rPr lang="pl-PL" dirty="0">
                <a:solidFill>
                  <a:schemeClr val="bg1"/>
                </a:solidFill>
              </a:rPr>
              <a:t>Limit miesięcznej opłaty za pobyt dziecka obowiązujący w pierwszym półroczu 2023 r. wynosił 1368 zł. (obowiązuje do końca czerwca 2023 r.) </a:t>
            </a:r>
          </a:p>
          <a:p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Kolejna aktualizacja limitu zostanie opublikowana w </a:t>
            </a:r>
            <a:r>
              <a:rPr lang="pl-PL" b="1" u="sng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czerwcu 2024 r. </a:t>
            </a:r>
            <a:endParaRPr lang="pl-PL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5379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FB46D7AB-3D3F-28BD-6252-9AF14D35A975}"/>
              </a:ext>
            </a:extLst>
          </p:cNvPr>
          <p:cNvSpPr txBox="1"/>
          <p:nvPr/>
        </p:nvSpPr>
        <p:spPr>
          <a:xfrm>
            <a:off x="377687" y="1378226"/>
            <a:ext cx="11436626" cy="2450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pl-P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pl-P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Doprecyzowanie w zakresie kwalifikowalności kosztów w instytucji opieki, która zwiększa liczbę miejsc opieki ze środków Programu oraz doprecyzowanie obowiązywania zasady proporcjonalnej kwalifikowalności środków w przypadku finansowania tzw. „części wspólnych” ze środków programu.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endParaRPr lang="pl-PL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</a:pPr>
            <a:r>
              <a:rPr lang="pl-P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Pkt. 5.3.1.8 Programu:</a:t>
            </a:r>
          </a:p>
          <a:p>
            <a:pPr lvl="0" algn="just">
              <a:lnSpc>
                <a:spcPct val="107000"/>
              </a:lnSpc>
            </a:pPr>
            <a:r>
              <a:rPr lang="pl-P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kosztów poniesionych na rzecz „części wspólnych” – koszty proporcjonalne do udziału nowych miejsc opieki w instytucji opieki w stosunku do wszystkich miejsc w instytucji po zakończeniu zadania, jeśli związane są z utworzeniem nowych miejsc.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D4E3C9-E07F-2F03-8E64-782DB4B2E8CA}"/>
              </a:ext>
            </a:extLst>
          </p:cNvPr>
          <p:cNvSpPr txBox="1">
            <a:spLocks/>
          </p:cNvSpPr>
          <p:nvPr/>
        </p:nvSpPr>
        <p:spPr>
          <a:xfrm>
            <a:off x="1531754" y="412408"/>
            <a:ext cx="8622174" cy="96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l-PL" sz="1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KLUCZOWE ZMIANY W PROGRAMIE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l-PL" sz="1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„części wspólne” -</a:t>
            </a:r>
            <a:br>
              <a:rPr lang="pl-PL" sz="24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DD59AA2-FDFD-556E-0A34-81061A4B90A2}"/>
              </a:ext>
            </a:extLst>
          </p:cNvPr>
          <p:cNvSpPr txBox="1"/>
          <p:nvPr/>
        </p:nvSpPr>
        <p:spPr>
          <a:xfrm>
            <a:off x="4450468" y="3815068"/>
            <a:ext cx="68778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i="1" dirty="0">
                <a:solidFill>
                  <a:schemeClr val="bg2">
                    <a:lumMod val="75000"/>
                  </a:schemeClr>
                </a:solidFill>
              </a:rPr>
              <a:t>Ważne! </a:t>
            </a:r>
            <a:r>
              <a:rPr lang="pl-PL" i="1" dirty="0">
                <a:solidFill>
                  <a:schemeClr val="bg1"/>
                </a:solidFill>
              </a:rPr>
              <a:t>W przypadku tworzenia miejsc w budynkach, gdzie funkcjonują inne instytucje/placówki zaleca się stosowanie zasady dzielenia kosztów dot. części wspólnych  proporcjonalnie do zajmowanej powierzchni, a następnie proporcjonalnie do miejsc (w przypadku tworzenia miejsc w instytucji opieki już funkcjonującej).</a:t>
            </a:r>
          </a:p>
        </p:txBody>
      </p:sp>
    </p:spTree>
    <p:extLst>
      <p:ext uri="{BB962C8B-B14F-4D97-AF65-F5344CB8AC3E}">
        <p14:creationId xmlns:p14="http://schemas.microsoft.com/office/powerpoint/2010/main" val="4034215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FB46D7AB-3D3F-28BD-6252-9AF14D35A975}"/>
              </a:ext>
            </a:extLst>
          </p:cNvPr>
          <p:cNvSpPr txBox="1"/>
          <p:nvPr/>
        </p:nvSpPr>
        <p:spPr>
          <a:xfrm>
            <a:off x="377687" y="1812677"/>
            <a:ext cx="11436626" cy="2053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pl-P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pl-PL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Usunięcie z listy zadań ostatecznego odbiorcy wsparcia wymogu zamieszczenia tablicy informacyjnej o uczestnictwie w Programie, o której mowa w pkt 9.3.3.3. Programu – wersji przed zmianami (tzw. tablica krajowa – MALUCH+ 2022-2029).</a:t>
            </a:r>
          </a:p>
          <a:p>
            <a:pPr lvl="0" algn="just">
              <a:lnSpc>
                <a:spcPct val="107000"/>
              </a:lnSpc>
            </a:pPr>
            <a:endParaRPr lang="pl-PL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pl-PL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Wprowadzenie rozdziału 12 regulującego zasady przejściowe, które obejmują wnioski uczestników pierwszego naboru wniosków oraz I, II i III tury naboru ciągłego.</a:t>
            </a:r>
            <a:endParaRPr lang="pl-PL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D4E3C9-E07F-2F03-8E64-782DB4B2E8CA}"/>
              </a:ext>
            </a:extLst>
          </p:cNvPr>
          <p:cNvSpPr txBox="1">
            <a:spLocks/>
          </p:cNvSpPr>
          <p:nvPr/>
        </p:nvSpPr>
        <p:spPr>
          <a:xfrm>
            <a:off x="1531754" y="412408"/>
            <a:ext cx="8622174" cy="96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l-PL" sz="1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KLUCZOWE ZMIANY W PROGRAMIE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l-PL" sz="1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pozostałe -</a:t>
            </a:r>
            <a:br>
              <a:rPr lang="pl-PL" sz="24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415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FB46D7AB-3D3F-28BD-6252-9AF14D35A975}"/>
              </a:ext>
            </a:extLst>
          </p:cNvPr>
          <p:cNvSpPr txBox="1"/>
          <p:nvPr/>
        </p:nvSpPr>
        <p:spPr>
          <a:xfrm>
            <a:off x="205564" y="1046069"/>
            <a:ext cx="11436626" cy="3045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107000"/>
              </a:lnSpc>
              <a:buAutoNum type="arabicPeriod"/>
            </a:pP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Realizacja obowiązków </a:t>
            </a:r>
            <a:r>
              <a:rPr lang="pl-PL" sz="15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informacyjno-promocyjnych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 zależności od środków dofinansowania KPO/FERS,</a:t>
            </a:r>
          </a:p>
          <a:p>
            <a:pPr marL="457200" indent="-457200" algn="just">
              <a:lnSpc>
                <a:spcPct val="107000"/>
              </a:lnSpc>
              <a:buFontTx/>
              <a:buAutoNum type="arabicPeriod"/>
            </a:pP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Zapewnienie aktualności i poprawności danych w RŻ i WDO, zgodnych ze stanem faktycznym,</a:t>
            </a:r>
          </a:p>
          <a:p>
            <a:pPr marL="457200" lvl="0" indent="-457200" algn="just">
              <a:lnSpc>
                <a:spcPct val="107000"/>
              </a:lnSpc>
              <a:buAutoNum type="arabicPeriod"/>
            </a:pP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kosztów na tworzenie nowych miejsc opieki zalicza się wydatki poniesione i zapłacone </a:t>
            </a:r>
            <a:r>
              <a:rPr lang="pl-PL" sz="15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dnia wpisu 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instytucji opieki do </a:t>
            </a: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RŻ i WDO lub 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ww. wpisu (pkt. 5.3.4),</a:t>
            </a:r>
          </a:p>
          <a:p>
            <a:pPr marL="457200" lvl="0" indent="-457200" algn="just">
              <a:lnSpc>
                <a:spcPct val="107000"/>
              </a:lnSpc>
              <a:buAutoNum type="arabicPeriod"/>
            </a:pPr>
            <a:r>
              <a:rPr lang="pl-PL" sz="15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Zakończenie zadania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polegającego na utworzeniu nowych miejsc opieki to dzień dokonania wpisu instytucji  opieki do </a:t>
            </a: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RŻ i WDO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bądź dzień dokonania zmiany ww. wpisu, który dla gmin może przypadać do 3 lat od ostatniego dnia na złożenie oświadczenia o przyjęciu środków (max. do 30 czerwca 2026 r. w przypadku KPO lub max. do 31 grudnia 2026 r. w przypadku FERS) – pkt. 5.4.3,</a:t>
            </a:r>
          </a:p>
          <a:p>
            <a:pPr marL="457200" lvl="0" indent="-457200" algn="just">
              <a:lnSpc>
                <a:spcPct val="107000"/>
              </a:lnSpc>
              <a:buAutoNum type="arabicPeriod"/>
            </a:pP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Dofinansowanie funkcjonowania miejsc opieki dotyczy zadań realizowanych przez 12 miesięcy, a następnie przez kolejne 24 miesiące po zakończeniu tworzenia miejsc opieki, maksymalnie do 31 grudnia 2029 r. Ostateczny odbiorca wsparcia ma dodatkowo </a:t>
            </a:r>
            <a:r>
              <a:rPr lang="pl-PL" sz="1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okres do 3 miesięcy </a:t>
            </a: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 dokonaniu wpisu miejsc opieki utworzonych ze środków KPO i FERS do RŻ i WDO, w czasie którego miejsca powinny zostać </a:t>
            </a:r>
            <a:r>
              <a:rPr lang="pl-PL" sz="1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obsadzone </a:t>
            </a: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przez dzieci, o czym mowa w pkt 4.3.1. Przy wykorzystaniu dodatkowych 3 miesięcy na obsadzenie miejsc nie można przekroczyć terminu 31 grudnia 2029 r. na realizację zadania dofinansowania funkcjonowania miejsc opieki (pkt. 5.4.2.)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D4E3C9-E07F-2F03-8E64-782DB4B2E8CA}"/>
              </a:ext>
            </a:extLst>
          </p:cNvPr>
          <p:cNvSpPr txBox="1">
            <a:spLocks/>
          </p:cNvSpPr>
          <p:nvPr/>
        </p:nvSpPr>
        <p:spPr>
          <a:xfrm>
            <a:off x="1488723" y="186498"/>
            <a:ext cx="8622174" cy="663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Ważne przy realizacji Programu</a:t>
            </a:r>
            <a:endParaRPr lang="pl-PL" sz="6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sz="6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1299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FB46D7AB-3D3F-28BD-6252-9AF14D35A975}"/>
              </a:ext>
            </a:extLst>
          </p:cNvPr>
          <p:cNvSpPr txBox="1"/>
          <p:nvPr/>
        </p:nvSpPr>
        <p:spPr>
          <a:xfrm>
            <a:off x="205564" y="1046069"/>
            <a:ext cx="11436626" cy="2798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P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rzekazanie wojewodzie, </a:t>
            </a:r>
            <a:r>
              <a:rPr lang="pl-PL" sz="15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ciągu trzech dni roboczych 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 uzyskania wpisu do </a:t>
            </a: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RŻ lub WDO bądź dokonania </a:t>
            </a:r>
            <a:r>
              <a:rPr lang="pl-PL" sz="15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ww. wpisu, drogą elektroniczną co najmniej 5 zdjęć lokalu, w którym będzie prowadzona instytucja opieki, na której urządzenie ostateczny odbiorca wsparcia otrzymał dofinansowanie z KPO lub FERS, a jeżeli dofinansowanie dot. robót budowlanych bądź zakupu budynku, albo jeśli obejmowało prace na zewnątrz budynku (odświeżenie elewacji, montaż placu zabaw itp.) także min. 5 zdjęć przedstawiających budynek oraz jego otoczenie (plac zabaw, ogród); ewentualnie zdjęć przed rozpoczęciem realizacji inwestycji lub w jej trakcie, a także kompletnych informacji uzupełnionych w tabeli „Informacja ostatecznego odbiorcy wsparcia o miejscach utworzonych w ramach Programu Aktywny Maluch 2022-2029”; </a:t>
            </a:r>
          </a:p>
          <a:p>
            <a:pPr lvl="0" algn="just">
              <a:lnSpc>
                <a:spcPct val="107000"/>
              </a:lnSpc>
            </a:pPr>
            <a:endParaRPr lang="pl-PL" sz="1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Wszystkie zmiany w obszarze zakresu rzeczowego i finansowego zadania wymagają </a:t>
            </a:r>
            <a:r>
              <a:rPr lang="pl-PL" sz="1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zgody wojewody</a:t>
            </a:r>
            <a:r>
              <a:rPr lang="pl-PL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wynikającej z analizy jednostkowego przypadku. Ponadto, zachowane muszą zostać zasady wskazane w pkt 5.1.1. – 5.1.5. Programu w zakresie wysokości wnioskowanego/przyznanego dofinansowania.</a:t>
            </a:r>
          </a:p>
          <a:p>
            <a:pPr marL="457200" indent="-457200" algn="just">
              <a:lnSpc>
                <a:spcPct val="107000"/>
              </a:lnSpc>
              <a:buAutoNum type="arabicPeriod"/>
            </a:pPr>
            <a:endParaRPr lang="pl-PL" sz="1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D4E3C9-E07F-2F03-8E64-782DB4B2E8CA}"/>
              </a:ext>
            </a:extLst>
          </p:cNvPr>
          <p:cNvSpPr txBox="1">
            <a:spLocks/>
          </p:cNvSpPr>
          <p:nvPr/>
        </p:nvSpPr>
        <p:spPr>
          <a:xfrm>
            <a:off x="1488723" y="186498"/>
            <a:ext cx="8622174" cy="663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Ważne przy realizacji Programu</a:t>
            </a:r>
            <a:endParaRPr lang="pl-PL" sz="6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sz="6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7084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17A056DE-1EA0-5011-1267-8DFC3B81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189" y="640279"/>
            <a:ext cx="8622174" cy="6258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I NADZÓR </a:t>
            </a: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5E54D-12EF-8224-8939-488BF1F6B143}"/>
              </a:ext>
            </a:extLst>
          </p:cNvPr>
          <p:cNvSpPr txBox="1">
            <a:spLocks/>
          </p:cNvSpPr>
          <p:nvPr/>
        </p:nvSpPr>
        <p:spPr>
          <a:xfrm>
            <a:off x="793253" y="1401556"/>
            <a:ext cx="10100034" cy="3923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Symbol" panose="05050102010706020507" pitchFamily="18" charset="2"/>
                <a:cs typeface="Calibri" panose="020F0502020204030204" pitchFamily="34" charset="0"/>
              </a:rPr>
              <a:t>1.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Wojewoda </a:t>
            </a: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kontro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luje</a:t>
            </a: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 nad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zoruje realizację zadania, w tym:</a:t>
            </a:r>
          </a:p>
          <a:p>
            <a:pPr marL="800100" lvl="1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 przypadku zadania dofinansowanego ze środków </a:t>
            </a: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KPO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kontrola realizacji obowiązków informacyjno-promocyjnych, przewidzianych dla ostatecznego odbiorcy wsparcia w Strategii Promocji i Informacji Krajowego Planu Odbudowy i Zwiększenia Odporności, dostępnej na stronie 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https://www.gov.pl/web/planodbudowy/strategia-promocji-i-informacji-kpo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(pkt 10.2.16.1.) </a:t>
            </a:r>
          </a:p>
          <a:p>
            <a:pPr marL="800100" lvl="1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 przypadku zadania dofinansowanego ze środków </a:t>
            </a: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FERS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kontrola spełniania przez ostatecznego odbiorcę wsparcia wymogów w zakresie informacji i promocji, o których mowa w pkt. 10.3.3. (pkt 10.2.16.2.)</a:t>
            </a:r>
          </a:p>
          <a:p>
            <a:pPr marL="0" lvl="1" indent="0" algn="just">
              <a:lnSpc>
                <a:spcPct val="100000"/>
              </a:lnSpc>
              <a:spcBef>
                <a:spcPts val="1000"/>
              </a:spcBef>
              <a:buNone/>
            </a:pP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 na kwartał 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dokonuje monitoringu realizacji zadania na podstawie otrzymanych przez JST dokumentów, kontroli zadania na miejscu i/lub w inny sposób. Jeśli w ocenie wojewody nie ma postępu realizacji zadania, to wojewoda może rozwiązać umowę i nakazać zwrot środków. 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dokonuje monitoringu w dniu zawarcia umowy oraz co pół roku od dnia zawarcia ww. umowy dostępności danych pochodzących z Rejestru Żłobków na stronie podmiotowej gminy. 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Ostateczny Odbiorca Wsparcia zobowiązuje się do poddania kontroli Instytucji Pośredniczącej i każdego innego podmiotu uprawnionego do dokonywania kontroli środków KPO lub FERS</a:t>
            </a:r>
          </a:p>
        </p:txBody>
      </p:sp>
    </p:spTree>
    <p:extLst>
      <p:ext uri="{BB962C8B-B14F-4D97-AF65-F5344CB8AC3E}">
        <p14:creationId xmlns:p14="http://schemas.microsoft.com/office/powerpoint/2010/main" val="38267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084" y="6156672"/>
            <a:ext cx="2609899" cy="6842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746" y="6163729"/>
            <a:ext cx="5209472" cy="685373"/>
          </a:xfrm>
          <a:prstGeom prst="rect">
            <a:avLst/>
          </a:prstGeom>
        </p:spPr>
      </p:pic>
      <p:graphicFrame>
        <p:nvGraphicFramePr>
          <p:cNvPr id="2" name="Symbol zastępczy zawartości 6">
            <a:extLst>
              <a:ext uri="{FF2B5EF4-FFF2-40B4-BE49-F238E27FC236}">
                <a16:creationId xmlns:a16="http://schemas.microsoft.com/office/drawing/2014/main" id="{7D133B8A-8979-12E8-2B1A-80E65019C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927248"/>
              </p:ext>
            </p:extLst>
          </p:nvPr>
        </p:nvGraphicFramePr>
        <p:xfrm>
          <a:off x="1490708" y="447195"/>
          <a:ext cx="9210583" cy="5458755"/>
        </p:xfrm>
        <a:graphic>
          <a:graphicData uri="http://schemas.openxmlformats.org/drawingml/2006/table">
            <a:tbl>
              <a:tblPr firstRow="1" firstCol="1" bandRow="1"/>
              <a:tblGrid>
                <a:gridCol w="3600581">
                  <a:extLst>
                    <a:ext uri="{9D8B030D-6E8A-4147-A177-3AD203B41FA5}">
                      <a16:colId xmlns:a16="http://schemas.microsoft.com/office/drawing/2014/main" val="1948448580"/>
                    </a:ext>
                  </a:extLst>
                </a:gridCol>
                <a:gridCol w="5610002">
                  <a:extLst>
                    <a:ext uri="{9D8B030D-6E8A-4147-A177-3AD203B41FA5}">
                      <a16:colId xmlns:a16="http://schemas.microsoft.com/office/drawing/2014/main" val="3695320526"/>
                    </a:ext>
                  </a:extLst>
                </a:gridCol>
              </a:tblGrid>
              <a:tr h="360747">
                <a:tc gridSpan="2">
                  <a:txBody>
                    <a:bodyPr/>
                    <a:lstStyle/>
                    <a:p>
                      <a:pPr marL="29146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TERMINY </a:t>
                      </a:r>
                      <a:endParaRPr lang="pl-PL" sz="2000" dirty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23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644282"/>
                  </a:ext>
                </a:extLst>
              </a:tr>
              <a:tr h="73477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składanie nowych wniosków w naborze ciągłym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 25 kwietnia 2024 r. - </a:t>
                      </a:r>
                      <a:r>
                        <a:rPr lang="pl-PL" sz="14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 pomocą Moduł 2 Rejestr Żłobków, potrwa nie dłużej niż do 31 grudnia 2025 r. lub do momentu osiągnięcia wskaźników wskazanych w pkt 2.1. Programu albo wyczerpania środków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729100"/>
                  </a:ext>
                </a:extLst>
              </a:tr>
              <a:tr h="595000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wnioskowanie o zwiększoną kwotę z KPO 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 6 maja 2024 r. </a:t>
                      </a:r>
                      <a:r>
                        <a:rPr lang="pl-PL" sz="14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na załączniku przygotowanym przez Wojewodę (dostępny na stronie), proces odbywa się poza Rejestrem Żłobków 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250127"/>
                  </a:ext>
                </a:extLst>
              </a:tr>
              <a:tr h="595000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Ocena wniosków przez UW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zgodnie z harmonogramem z zał. 2 na stronie </a:t>
                      </a:r>
                      <a:r>
                        <a:rPr lang="pl-PL" sz="14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MRPiPS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267610"/>
                  </a:ext>
                </a:extLst>
              </a:tr>
              <a:tr h="595000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Ogłoszenie wyników przez </a:t>
                      </a:r>
                      <a:r>
                        <a:rPr lang="pl-PL" sz="14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MRiPS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zgodnie z harmonogramem z zał. 2 na stronie </a:t>
                      </a:r>
                      <a:r>
                        <a:rPr lang="pl-PL" sz="14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MRPiPS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521781"/>
                  </a:ext>
                </a:extLst>
              </a:tr>
              <a:tr h="595000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4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Złożenia oświadczenia o przyjęciu środków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1797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10 dni roboczych od dnia ogłoszenia przez Ministra informacji o przyznanym dofinansowaniu </a:t>
                      </a:r>
                      <a:endParaRPr lang="pl-PL" sz="14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543488"/>
                  </a:ext>
                </a:extLst>
              </a:tr>
              <a:tr h="595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Kwalifikowalność kosztów na tworzenie miejsc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KPO:	od 1 lutego 2020 r. </a:t>
                      </a:r>
                      <a:b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FERS:	od 1 stycznia 2021 r. 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645295"/>
                  </a:ext>
                </a:extLst>
              </a:tr>
              <a:tr h="69411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Czas na realizację inwestycji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3 lata, jednak nie później niż do: 30 czerwca 2026 r. w ramach środków z KPO oraz  31 grudnia 2026 r.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w ramach środków z FERS 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130441"/>
                  </a:ext>
                </a:extLst>
              </a:tr>
              <a:tr h="69411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 Dofinasowanie do funkcjonowania nowoutworzonych miejsc 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12 i 24 miesiące jednak nie później niż do : 31 grudnia 2029 r (pod warunkiem wymaganego obsadzenia powstałych miejsc)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528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5064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084" y="6156672"/>
            <a:ext cx="2609899" cy="6842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746" y="6163729"/>
            <a:ext cx="4818751" cy="685373"/>
          </a:xfrm>
          <a:prstGeom prst="rect">
            <a:avLst/>
          </a:prstGeom>
        </p:spPr>
      </p:pic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989B6102-2FC2-3DC9-B84E-FC87F1C7F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077453"/>
              </p:ext>
            </p:extLst>
          </p:nvPr>
        </p:nvGraphicFramePr>
        <p:xfrm>
          <a:off x="866390" y="309284"/>
          <a:ext cx="10702758" cy="5854445"/>
        </p:xfrm>
        <a:graphic>
          <a:graphicData uri="http://schemas.openxmlformats.org/drawingml/2006/table">
            <a:tbl>
              <a:tblPr firstRow="1" firstCol="1" bandRow="1"/>
              <a:tblGrid>
                <a:gridCol w="5276308">
                  <a:extLst>
                    <a:ext uri="{9D8B030D-6E8A-4147-A177-3AD203B41FA5}">
                      <a16:colId xmlns:a16="http://schemas.microsoft.com/office/drawing/2014/main" val="2383922201"/>
                    </a:ext>
                  </a:extLst>
                </a:gridCol>
                <a:gridCol w="5426450">
                  <a:extLst>
                    <a:ext uri="{9D8B030D-6E8A-4147-A177-3AD203B41FA5}">
                      <a16:colId xmlns:a16="http://schemas.microsoft.com/office/drawing/2014/main" val="2997543216"/>
                    </a:ext>
                  </a:extLst>
                </a:gridCol>
              </a:tblGrid>
              <a:tr h="452550">
                <a:tc gridSpan="2">
                  <a:txBody>
                    <a:bodyPr/>
                    <a:lstStyle/>
                    <a:p>
                      <a:pPr marL="29146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WYDATKI NA TWORZENIE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23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501719"/>
                  </a:ext>
                </a:extLst>
              </a:tr>
              <a:tr h="289035">
                <a:tc>
                  <a:txBody>
                    <a:bodyPr/>
                    <a:lstStyle/>
                    <a:p>
                      <a:pPr marL="29146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KPO (żłobki i kluby dziecięce)</a:t>
                      </a:r>
                      <a:endParaRPr lang="pl-PL" sz="1200" dirty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FERS (wszystkie typy instytucji)</a:t>
                      </a:r>
                      <a:endParaRPr lang="pl-PL" sz="1200" dirty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9995360"/>
                  </a:ext>
                </a:extLst>
              </a:tr>
              <a:tr h="1830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zakup nieruchomości (…)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5584078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 startAt="2"/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zgodnie z zasadami uniwersalnego projektowania, (…) odbudowa, rozbudowa, nadbudowa obiektu budowlanego,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822663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 startAt="3"/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adaptacja zgodnie z zasadami uniwersalnego projektowania, (…) w celu utworzenia żłobka lub klubu dziecięcego.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	adaptacji zgodnie z zasadami uniwersalnego projektowania, (…) w celu utworzenia żłobka lub klubu dziecięcego lub dziennego opiekuna,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7957161"/>
                  </a:ext>
                </a:extLst>
              </a:tr>
              <a:tr h="1332330">
                <a:tc>
                  <a:txBody>
                    <a:bodyPr/>
                    <a:lstStyle/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u="sng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Uzupełniająco w stosunku do wydatków wskazanych w lit. a – c finansowaniu mogą podlegać działania polegające na: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rozbiórce obiektu budowlanego, 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montażu, tj. rodzaju robót budowlanych polegających na wytworzeniu obiektu z gotowych, połączonych (montowanych) w jedną funkcjonalną całość elementów, np. montaż instalacji centralnego ogrzewania budynku,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189320"/>
                  </a:ext>
                </a:extLst>
              </a:tr>
              <a:tr h="2461121">
                <a:tc>
                  <a:txBody>
                    <a:bodyPr/>
                    <a:lstStyle/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zakupie i montażu wyposażenia (w tym m.in. meble, wyposażenie wypoczynkowe, wyposażenie sanitarne, wyposażenie kuchenne, zabawki), 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zakupie pomocy do prowadzenia zajęć opiekuńczo-wychowawczych i edukacyjnych, (…)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wyposażeniu i montażu placu zabaw wraz z bezpieczną nawierzchnią i ogrodzeniem,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dostosowaniu otoczenia (…)</a:t>
                      </a:r>
                    </a:p>
                    <a:p>
                      <a:pPr marL="29146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promocji i informacji (…)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	zakupu i montażu wyposażenia (w tym m. in. meble, wyposażenie wypoczynkowe, wyposażenie sanitarne, wyposażenie kuchenne, zabawki).</a:t>
                      </a:r>
                    </a:p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7239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74620" algn="l"/>
                        </a:tabLst>
                      </a:pPr>
                      <a:r>
                        <a:rPr lang="pl-PL" sz="1200" b="1" u="sng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Uzupełniająco w stosunku do kosztów wskazanych w lit. a i b, finansowaniu mogą podlegać działania polegające na</a:t>
                      </a:r>
                      <a:r>
                        <a:rPr lang="pl-PL" sz="1200" u="sng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74620" algn="l"/>
                        </a:tabLs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zakupie pomocy do prowadzenia zajęć opiekuńczo-wychowawczych i edukacyjnych, (…)</a:t>
                      </a:r>
                    </a:p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74620" algn="l"/>
                        </a:tabLs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wyposażeniu i montażu placu zabaw wraz z bezpieczną nawierzchnią i ogrodzeniem,</a:t>
                      </a:r>
                    </a:p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74620" algn="l"/>
                        </a:tabLs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dostosowaniu otoczenia (…)</a:t>
                      </a:r>
                    </a:p>
                    <a:p>
                      <a:pPr marL="252095" indent="-17970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74620" algn="l"/>
                        </a:tabLs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	promocji i informacji (…)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83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649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17A056DE-1EA0-5011-1267-8DFC3B81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189" y="640280"/>
            <a:ext cx="8622174" cy="5000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Calibri" panose="020F0502020204030204" pitchFamily="34" charset="0"/>
              </a:rPr>
              <a:t>Wydatki na zapewnienie funkcjonowania miejsc opieki:</a:t>
            </a:r>
            <a:br>
              <a:rPr lang="pl-PL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l-PL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580AD9C0-2AE9-C378-0989-95710580A136}"/>
              </a:ext>
            </a:extLst>
          </p:cNvPr>
          <p:cNvSpPr txBox="1">
            <a:spLocks/>
          </p:cNvSpPr>
          <p:nvPr/>
        </p:nvSpPr>
        <p:spPr>
          <a:xfrm>
            <a:off x="793253" y="1266178"/>
            <a:ext cx="10590364" cy="37253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wynagrodzenia całego personelu instytucji opieki nad dziećmi do lat 3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niezbędnego do obsługi utworzonych ze środków KPO lub FERS miejsc opieki</a:t>
            </a: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w tym wynagrodzenia personelu specjalizującego się w pracy z dziećmi z niepełnosprawnościami i wymagającymi szczególnej opieki,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dostaw mediów (m.in. opłaty za energię elektryczną, cieplną, gazową i wodę, opłaty przesyłowe, opłaty za odprowadzanie ścieków, opłaty za usługi telefoniczne i internetowe),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czynszu, najmu, opłat administracyjnych dotyczących lokalu (m.in. wywóz śmieci), w którym sprawowana jest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opieka,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kosztów związanych z utrzymaniem czystości w instytucji opieki,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zakup środków higienicznych,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zakup </a:t>
            </a:r>
            <a:r>
              <a:rPr lang="pl-PL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stanowiących wyposażenie instytucji opieki – </a:t>
            </a:r>
            <a:r>
              <a:rPr lang="x-none" sz="1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pomocy do prowadzenia zajęć opiekuńczo-wychowawczych i edukacyjnych, specjalistycznego sprzętu oraz narzędzi do rozpoznawania potrzeb rozwojowych i edukacyjnych oraz możliwości psychofizycznych dzieci, wspomagania rozwoju i prowadzenia terapii dzieci ze specjalnymi potrzebami, ze szczególnym uwzględnieniem tych pomocy, sprzętu dla dzieci ze specjalnymi potrzebami edukacyjnymi.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60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132" y="5619017"/>
            <a:ext cx="5593941" cy="848091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3DCF60F9-C2F7-2C20-D624-7F7C0AD3D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312" y="5619017"/>
            <a:ext cx="3202064" cy="8480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8C48AB8-E770-D92B-F22F-1542DE901D95}"/>
              </a:ext>
            </a:extLst>
          </p:cNvPr>
          <p:cNvSpPr txBox="1">
            <a:spLocks/>
          </p:cNvSpPr>
          <p:nvPr/>
        </p:nvSpPr>
        <p:spPr>
          <a:xfrm>
            <a:off x="1959665" y="509674"/>
            <a:ext cx="8272670" cy="9387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Instytucje opieki nad dziećmi w wieku do lat 3 </a:t>
            </a:r>
          </a:p>
          <a:p>
            <a:r>
              <a:rPr lang="pl-PL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-województwo warmińsko-mazurskie-</a:t>
            </a:r>
          </a:p>
          <a:p>
            <a:endParaRPr lang="pl-PL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6F1B1F7-40E0-2C3D-A1A4-F70137923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343" y="3625583"/>
            <a:ext cx="1004872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województwie warmińsko-mazurskim p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ozostaje 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55 gmin tzw. białych plam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na terenie których nie funkcjonują żadne instytucjonalne miejsca opieki nad dziećmi  w wieku do lat 3.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10 gminach, które były białymi plamami, powstają nowe miejsca w ramach Programu.  </a:t>
            </a:r>
            <a:endParaRPr kumimoji="0" lang="pl-PL" altLang="pl-PL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D73146E-EC4B-4472-80E8-5DF008A343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2054"/>
              </p:ext>
            </p:extLst>
          </p:nvPr>
        </p:nvGraphicFramePr>
        <p:xfrm>
          <a:off x="2324773" y="1891569"/>
          <a:ext cx="6927989" cy="1246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7871">
                  <a:extLst>
                    <a:ext uri="{9D8B030D-6E8A-4147-A177-3AD203B41FA5}">
                      <a16:colId xmlns:a16="http://schemas.microsoft.com/office/drawing/2014/main" val="1963617240"/>
                    </a:ext>
                  </a:extLst>
                </a:gridCol>
                <a:gridCol w="1787868">
                  <a:extLst>
                    <a:ext uri="{9D8B030D-6E8A-4147-A177-3AD203B41FA5}">
                      <a16:colId xmlns:a16="http://schemas.microsoft.com/office/drawing/2014/main" val="4165808808"/>
                    </a:ext>
                  </a:extLst>
                </a:gridCol>
                <a:gridCol w="1822250">
                  <a:extLst>
                    <a:ext uri="{9D8B030D-6E8A-4147-A177-3AD203B41FA5}">
                      <a16:colId xmlns:a16="http://schemas.microsoft.com/office/drawing/2014/main" val="372006188"/>
                    </a:ext>
                  </a:extLst>
                </a:gridCol>
              </a:tblGrid>
              <a:tr h="236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Forma opieki 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Liczba miejsc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Liczba instytucji 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46811376"/>
                  </a:ext>
                </a:extLst>
              </a:tr>
              <a:tr h="236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Dzienny opiekun 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415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62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23178789"/>
                  </a:ext>
                </a:extLst>
              </a:tr>
              <a:tr h="236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Klub dziecięcy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502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26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92141648"/>
                  </a:ext>
                </a:extLst>
              </a:tr>
              <a:tr h="236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Żłobek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4599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>
                          <a:effectLst/>
                        </a:rPr>
                        <a:t>113</a:t>
                      </a:r>
                      <a:endParaRPr lang="pl-P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54744684"/>
                  </a:ext>
                </a:extLst>
              </a:tr>
              <a:tr h="236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effectLst/>
                        </a:rPr>
                        <a:t>Suma końcowa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effectLst/>
                        </a:rPr>
                        <a:t>5516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effectLst/>
                        </a:rPr>
                        <a:t>201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86748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994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8D74A887-C67F-5B63-922F-814689F362C8}"/>
              </a:ext>
            </a:extLst>
          </p:cNvPr>
          <p:cNvSpPr txBox="1"/>
          <p:nvPr/>
        </p:nvSpPr>
        <p:spPr>
          <a:xfrm>
            <a:off x="701936" y="1305753"/>
            <a:ext cx="10970110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5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Zgodnie z art. 54 ustawy o opiece nad dziećmi w wieku do lat 3 Wójt, burmistrz lub prezydent miasta, właściwy ze względu na miejsce prowadzenia żłobka lub klubu dziecięcego albo miejsce sprawowania opieki przez dziennego opiekuna, ma obowiązek </a:t>
            </a:r>
            <a:r>
              <a:rPr lang="pl-PL" sz="15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sprawowania nadzoru </a:t>
            </a:r>
            <a:r>
              <a:rPr lang="pl-PL" sz="15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nad żłobkiem, klubem dziecięcym oraz dziennym opiekunem </a:t>
            </a:r>
            <a:r>
              <a:rPr lang="pl-PL" sz="15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w zakresie warunków i jakości świadczonej opieki</a:t>
            </a:r>
            <a:r>
              <a:rPr lang="pl-PL" sz="15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. Sprawuje także nadzór nad żłobkiem, klubem dziecięcym, podmiotem zatrudniającym dziennego opiekuna oraz osobą fizyczną prowadzącą działalność na własny rachunek i będącą dziennym opiekunem w zakresie:</a:t>
            </a:r>
          </a:p>
          <a:p>
            <a:pPr marL="342900" indent="-342900">
              <a:buFont typeface="+mj-lt"/>
              <a:buAutoNum type="arabicParenR"/>
            </a:pPr>
            <a:r>
              <a:rPr lang="pl-PL" sz="15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zgodności danych zawartych w rejestrze żłobków i klubów dziecięcych lub w wykazie dziennych opiekunów ze stanem faktycznym;</a:t>
            </a:r>
          </a:p>
          <a:p>
            <a:pPr marL="342900" indent="-342900">
              <a:buFont typeface="+mj-lt"/>
              <a:buAutoNum type="arabicParenR"/>
            </a:pPr>
            <a:r>
              <a:rPr lang="pl-PL" sz="15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wywiązywania się z obowiązku sporządzania i przekazywania sprawozdań,</a:t>
            </a:r>
          </a:p>
          <a:p>
            <a:pPr marL="342900" indent="-342900">
              <a:buFont typeface="+mj-lt"/>
              <a:buAutoNum type="arabicParenR"/>
            </a:pPr>
            <a:r>
              <a:rPr lang="pl-PL" sz="1500" dirty="0">
                <a:solidFill>
                  <a:schemeClr val="bg1"/>
                </a:solidFill>
              </a:rPr>
              <a:t>wywiązywania się z obowiązku obniżenia opłaty rodzica za pobyt dziecka w żłobku, klubie dziecięcym lub u dziennego opiekuna w związku z otrzymaniem dofinansowania, o którym mowa w art. 64c ust. 1.</a:t>
            </a:r>
          </a:p>
          <a:p>
            <a:endParaRPr lang="pl-PL" sz="15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endParaRPr lang="pl-PL" sz="15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74957FF-7590-5150-90CA-2A249EA12259}"/>
              </a:ext>
            </a:extLst>
          </p:cNvPr>
          <p:cNvSpPr txBox="1"/>
          <p:nvPr/>
        </p:nvSpPr>
        <p:spPr>
          <a:xfrm>
            <a:off x="610945" y="3706571"/>
            <a:ext cx="109701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C</a:t>
            </a:r>
            <a:r>
              <a:rPr lang="pl-PL" sz="1400" dirty="0">
                <a:solidFill>
                  <a:schemeClr val="bg1"/>
                </a:solidFill>
              </a:rPr>
              <a:t>zynności nadzorcze prowadzone (również poza planem nadzoru), gdy wójt, burmistrz, prezydent miasta jest w </a:t>
            </a:r>
            <a:r>
              <a:rPr lang="pl-PL" sz="1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posiadaniu informacji o:</a:t>
            </a:r>
          </a:p>
          <a:p>
            <a:r>
              <a:rPr lang="pl-PL" sz="1400" dirty="0">
                <a:solidFill>
                  <a:schemeClr val="bg1"/>
                </a:solidFill>
              </a:rPr>
              <a:t>1) nieprawidłowościach w organizacji i funkcjonowaniu żłobka, klubu dziecięcego lub sprawowanej opieki przez dziennego opiekuna,</a:t>
            </a:r>
          </a:p>
          <a:p>
            <a:r>
              <a:rPr lang="pl-PL" sz="1400" dirty="0">
                <a:solidFill>
                  <a:schemeClr val="bg1"/>
                </a:solidFill>
              </a:rPr>
              <a:t>2) </a:t>
            </a:r>
            <a:r>
              <a:rPr lang="pl-PL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nieprawidłowościach w zakresie zgodności danych zawartych odpowiednio w rejestrze lub wykazie ze stanem faktycznym,</a:t>
            </a:r>
          </a:p>
          <a:p>
            <a:r>
              <a:rPr lang="pl-PL" sz="1400" dirty="0">
                <a:solidFill>
                  <a:schemeClr val="bg1"/>
                </a:solidFill>
              </a:rPr>
              <a:t>3) niewywiązywaniu się z obowiązku sporządzania i przekazywania sprawozdań, o których mowa w art. 64,</a:t>
            </a:r>
          </a:p>
          <a:p>
            <a:r>
              <a:rPr lang="pl-PL" sz="1400" dirty="0">
                <a:solidFill>
                  <a:schemeClr val="bg1"/>
                </a:solidFill>
              </a:rPr>
              <a:t>4) niewywiązywaniu się z obowiązku obniżenia opłaty rodzica za pobyt dziecka w żłobku, klubie dziecięcym lub u dziennego opiekuna w związku z otrzymaniem dofinansowania, o którym mowa w art. 64c ust. 1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0958565-7822-B754-083C-4AEB2E99260B}"/>
              </a:ext>
            </a:extLst>
          </p:cNvPr>
          <p:cNvSpPr txBox="1"/>
          <p:nvPr/>
        </p:nvSpPr>
        <p:spPr>
          <a:xfrm>
            <a:off x="1003150" y="412408"/>
            <a:ext cx="100341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bg2">
                    <a:lumMod val="90000"/>
                  </a:schemeClr>
                </a:solidFill>
              </a:rPr>
              <a:t>Nadzór nad instytucjami opieki </a:t>
            </a:r>
          </a:p>
          <a:p>
            <a:pPr algn="ctr"/>
            <a:r>
              <a:rPr lang="pl-PL" sz="2400" b="1" dirty="0">
                <a:solidFill>
                  <a:schemeClr val="bg2">
                    <a:lumMod val="90000"/>
                  </a:schemeClr>
                </a:solidFill>
              </a:rPr>
              <a:t>sprawowany przez wójta, burmistrza, prezydenta miasta</a:t>
            </a:r>
            <a:endParaRPr lang="pl-PL" sz="2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0144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CE67454F-8549-7657-699D-0C024A9188BA}"/>
              </a:ext>
            </a:extLst>
          </p:cNvPr>
          <p:cNvSpPr txBox="1"/>
          <p:nvPr/>
        </p:nvSpPr>
        <p:spPr>
          <a:xfrm>
            <a:off x="702385" y="1702015"/>
            <a:ext cx="1078723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1. Jeżeli podmiot prowadzący żłobek, klub dziecięcy lub dzienny opiekun nie spełnia standardów dotyczących sprawowanej opieki, organ sprawujący nadzór zobowiązuje te podmioty do usunięcia nieprawidłowości w wyznaczonym terminie. </a:t>
            </a:r>
          </a:p>
          <a:p>
            <a:r>
              <a:rPr lang="pl-PL" dirty="0">
                <a:solidFill>
                  <a:schemeClr val="bg1"/>
                </a:solidFill>
              </a:rPr>
              <a:t>2. Jeżeli podmiot prowadzący żłobek, klub dziecięcy, podmiot zatrudniający dziennego opiekuna lub osoba prowadząca działalność na własny rachunek i będąca dziennym opiekunem nie dopełnia obowiązku w zakresie </a:t>
            </a:r>
            <a:r>
              <a:rPr lang="pl-PL" b="1" dirty="0">
                <a:solidFill>
                  <a:schemeClr val="bg1"/>
                </a:solidFill>
              </a:rPr>
              <a:t>zapewnienia zgodności danych zawartych w rejestrze lub wykazie ze stanem faktycznym </a:t>
            </a:r>
            <a:r>
              <a:rPr lang="pl-PL" dirty="0">
                <a:solidFill>
                  <a:schemeClr val="bg1"/>
                </a:solidFill>
              </a:rPr>
              <a:t>lub nie sporządza i nie przekazuje sprawozdań, organ sprawujący nadzór zobowiązuje te podmioty do usunięcia nieprawidłowości w wyznaczonym terminie.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6636CE1-6143-4663-410A-49EE2D719DB0}"/>
              </a:ext>
            </a:extLst>
          </p:cNvPr>
          <p:cNvSpPr txBox="1"/>
          <p:nvPr/>
        </p:nvSpPr>
        <p:spPr>
          <a:xfrm>
            <a:off x="1003150" y="412408"/>
            <a:ext cx="100341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bg2">
                    <a:lumMod val="90000"/>
                  </a:schemeClr>
                </a:solidFill>
              </a:rPr>
              <a:t>Nadzór nad instytucjami opieki </a:t>
            </a:r>
          </a:p>
          <a:p>
            <a:pPr algn="ctr"/>
            <a:r>
              <a:rPr lang="pl-PL" sz="2400" b="1" dirty="0">
                <a:solidFill>
                  <a:schemeClr val="bg2">
                    <a:lumMod val="90000"/>
                  </a:schemeClr>
                </a:solidFill>
              </a:rPr>
              <a:t>sprawowany przez wójta, burmistrza, prezydenta miasta</a:t>
            </a:r>
            <a:endParaRPr lang="pl-PL" sz="2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692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CE67454F-8549-7657-699D-0C024A9188BA}"/>
              </a:ext>
            </a:extLst>
          </p:cNvPr>
          <p:cNvSpPr txBox="1"/>
          <p:nvPr/>
        </p:nvSpPr>
        <p:spPr>
          <a:xfrm>
            <a:off x="616324" y="959737"/>
            <a:ext cx="107872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DZIĘKUJEMY ZA UWAGĘ</a:t>
            </a:r>
          </a:p>
          <a:p>
            <a:pPr algn="ctr"/>
            <a:endParaRPr lang="pl-PL" dirty="0">
              <a:solidFill>
                <a:schemeClr val="bg1"/>
              </a:solidFill>
            </a:endParaRPr>
          </a:p>
          <a:p>
            <a:pPr algn="ctr"/>
            <a:r>
              <a:rPr lang="pl-PL" dirty="0">
                <a:solidFill>
                  <a:schemeClr val="bg1"/>
                </a:solidFill>
              </a:rPr>
              <a:t>Wydział Polityki Społecznej</a:t>
            </a:r>
          </a:p>
          <a:p>
            <a:pPr algn="ctr"/>
            <a:r>
              <a:rPr lang="pl-PL" dirty="0">
                <a:solidFill>
                  <a:schemeClr val="bg1"/>
                </a:solidFill>
              </a:rPr>
              <a:t>tel.: 89-523 22 59</a:t>
            </a:r>
          </a:p>
          <a:p>
            <a:pPr algn="ctr"/>
            <a:r>
              <a:rPr lang="pl-PL" dirty="0">
                <a:solidFill>
                  <a:schemeClr val="bg1"/>
                </a:solidFill>
              </a:rPr>
              <a:t>sekrps@uw.olsztyn.pl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7BF87FD-D6E0-69EC-D2B6-2E416A3DED22}"/>
              </a:ext>
            </a:extLst>
          </p:cNvPr>
          <p:cNvSpPr txBox="1"/>
          <p:nvPr/>
        </p:nvSpPr>
        <p:spPr>
          <a:xfrm>
            <a:off x="1882588" y="3523129"/>
            <a:ext cx="80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Do kontaktu w sprawie Programu: </a:t>
            </a:r>
          </a:p>
          <a:p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Joanna </a:t>
            </a:r>
            <a:r>
              <a:rPr lang="pl-PL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Gapon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– tel.: 89-523 25 16, 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joanna.gapon@uw.olsztyn.pl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Marta </a:t>
            </a:r>
            <a:r>
              <a:rPr lang="pl-PL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Chłusewicz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– tel.: 89-523 27 58, 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marta.chlusewicz@uw.olsztyn.pl</a:t>
            </a:r>
            <a:endParaRPr lang="pl-PL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Anna Koroś-Czubak – tel.: 89-523 26 86, 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akoros@uw.olsztyn.pl</a:t>
            </a:r>
            <a:r>
              <a:rPr lang="pl-P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804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378"/>
            <a:ext cx="9873343" cy="35211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 kwietnia br. – ogłoszenie przez </a:t>
            </a:r>
            <a:r>
              <a:rPr lang="pl-PL" sz="20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MRPiPS</a:t>
            </a:r>
            <a:r>
              <a:rPr lang="pl-PL" sz="20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Programu Aktywny Maluch 2022-2029 (wcześniej Maluch+ 2022-2029), </a:t>
            </a:r>
            <a:endParaRPr lang="pl-PL" sz="20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Zadanie realizowane na podstawie art. 62 ustawy z dnia 4 lutego 2011 r. o opiece nad dziećmi w wieku do lat 3.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Modyfikacje zapisów Programu powstały wskutek zgłoszeń jednostek samorządu terytorialnego oraz podmiotów prywatnych, które uczestniczą już w Programie oraz tych planujących aplikować o środki. Aktualizacja Programu ma na celu dostosowanie Programu do kierunku działań </a:t>
            </a:r>
            <a:r>
              <a:rPr lang="pl-PL" sz="2000" dirty="0" err="1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MRPiPS</a:t>
            </a:r>
            <a:r>
              <a:rPr lang="pl-PL" sz="20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związanych z nowym podejściem do polityki rodzinnej, która ma stanowić kompleksowe wsparcie finansowe i instytucjonalne wychowania dzieci w wieku do lat 3. Jest to zatem powiązane z Programem „Aktywny rodzic”.</a:t>
            </a:r>
            <a:endParaRPr lang="pl-PL" sz="20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922A36E-4CC0-BC39-5D33-143E58154303}"/>
              </a:ext>
            </a:extLst>
          </p:cNvPr>
          <p:cNvSpPr txBox="1"/>
          <p:nvPr/>
        </p:nvSpPr>
        <p:spPr>
          <a:xfrm>
            <a:off x="3273015" y="708219"/>
            <a:ext cx="6094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AKTYWNY MALUCH 2022-2029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96215EF-5ED1-81C3-9AA2-169CC5A30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7B80E734-C87E-E0E2-CEC6-F2737F7A317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4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3CDF2300-1944-57A6-942E-88FBE945B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325" y="541187"/>
            <a:ext cx="5627945" cy="954761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Do kogo Program jest skierowany?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7AD3D5F6-0FE0-3F40-902E-93C56D5BD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98" y="1615227"/>
            <a:ext cx="8272670" cy="3128896"/>
          </a:xfrm>
          <a:noFill/>
        </p:spPr>
        <p:txBody>
          <a:bodyPr anchor="t">
            <a:normAutofit lnSpcReduction="10000"/>
          </a:bodyPr>
          <a:lstStyle/>
          <a:p>
            <a:pPr>
              <a:spcBef>
                <a:spcPts val="2200"/>
              </a:spcBef>
            </a:pPr>
            <a:r>
              <a:rPr lang="pl-PL" sz="2400" dirty="0">
                <a:solidFill>
                  <a:schemeClr val="bg1">
                    <a:lumMod val="95000"/>
                  </a:schemeClr>
                </a:solidFill>
              </a:rPr>
              <a:t>Gmina oraz pozostałe podmioty mogące tworzyć instytucje opieki nad dziećmi w wieku do lat 3 </a:t>
            </a:r>
          </a:p>
          <a:p>
            <a:pPr>
              <a:spcBef>
                <a:spcPts val="2200"/>
              </a:spcBef>
            </a:pPr>
            <a:r>
              <a:rPr lang="pl-PL" sz="2400" dirty="0">
                <a:solidFill>
                  <a:schemeClr val="bg1">
                    <a:lumMod val="95000"/>
                  </a:schemeClr>
                </a:solidFill>
              </a:rPr>
              <a:t>Każda gmina ma zagwarantowane środki na utworzenie miejsc opieki w nowych lub istniejących już instytucjach, przy czym pierwszeństwo mają tzw. „białe plamy”</a:t>
            </a:r>
          </a:p>
          <a:p>
            <a:pPr>
              <a:spcBef>
                <a:spcPts val="2200"/>
              </a:spcBef>
            </a:pPr>
            <a:r>
              <a:rPr lang="pl-PL" sz="2400" dirty="0">
                <a:solidFill>
                  <a:schemeClr val="bg1">
                    <a:lumMod val="95000"/>
                  </a:schemeClr>
                </a:solidFill>
              </a:rPr>
              <a:t>Każdy podmiot, który utworzy miejsca ma zagwarantowane środki na dofinansowanie przez 36 miesięcy funkcjonowania miejsc opieki utworzonych ze środków KPO i FERS</a:t>
            </a:r>
          </a:p>
          <a:p>
            <a:pPr>
              <a:spcBef>
                <a:spcPts val="2200"/>
              </a:spcBef>
            </a:pPr>
            <a:endParaRPr lang="pl-PL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583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grpSp>
        <p:nvGrpSpPr>
          <p:cNvPr id="14" name="Grupa 13">
            <a:extLst>
              <a:ext uri="{FF2B5EF4-FFF2-40B4-BE49-F238E27FC236}">
                <a16:creationId xmlns:a16="http://schemas.microsoft.com/office/drawing/2014/main" id="{634680E2-221E-7BE2-B5B9-CC88A056731F}"/>
              </a:ext>
            </a:extLst>
          </p:cNvPr>
          <p:cNvGrpSpPr/>
          <p:nvPr/>
        </p:nvGrpSpPr>
        <p:grpSpPr>
          <a:xfrm>
            <a:off x="5747882" y="3046874"/>
            <a:ext cx="3619339" cy="1154382"/>
            <a:chOff x="2652124" y="1631696"/>
            <a:chExt cx="5792063" cy="1533738"/>
          </a:xfrm>
        </p:grpSpPr>
        <p:pic>
          <p:nvPicPr>
            <p:cNvPr id="15" name="Obraz 14" descr="Obraz zawierający tekst&#10;&#10;Opis wygenerowany automatycznie">
              <a:extLst>
                <a:ext uri="{FF2B5EF4-FFF2-40B4-BE49-F238E27FC236}">
                  <a16:creationId xmlns:a16="http://schemas.microsoft.com/office/drawing/2014/main" id="{74B4BC10-DD26-5FA0-AEA3-3A4342420C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2124" y="1631696"/>
              <a:ext cx="4551271" cy="1533738"/>
            </a:xfrm>
            <a:prstGeom prst="rect">
              <a:avLst/>
            </a:prstGeom>
            <a:ln>
              <a:noFill/>
            </a:ln>
          </p:spPr>
        </p:pic>
        <p:sp>
          <p:nvSpPr>
            <p:cNvPr id="16" name="pole tekstowe 15">
              <a:extLst>
                <a:ext uri="{FF2B5EF4-FFF2-40B4-BE49-F238E27FC236}">
                  <a16:creationId xmlns:a16="http://schemas.microsoft.com/office/drawing/2014/main" id="{BDF19037-C6DA-E408-B4ED-8441FF649C0E}"/>
                </a:ext>
              </a:extLst>
            </p:cNvPr>
            <p:cNvSpPr txBox="1"/>
            <p:nvPr/>
          </p:nvSpPr>
          <p:spPr>
            <a:xfrm>
              <a:off x="3048001" y="1813080"/>
              <a:ext cx="5396186" cy="8587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3600" b="1" dirty="0">
                  <a:solidFill>
                    <a:schemeClr val="bg1"/>
                  </a:solidFill>
                  <a:latin typeface="+mj-lt"/>
                </a:rPr>
                <a:t>1 mld zł</a:t>
              </a:r>
            </a:p>
          </p:txBody>
        </p:sp>
      </p:grp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BF4FFA5-104E-BB17-7585-3616C32DEDAF}"/>
              </a:ext>
            </a:extLst>
          </p:cNvPr>
          <p:cNvSpPr txBox="1"/>
          <p:nvPr/>
        </p:nvSpPr>
        <p:spPr>
          <a:xfrm>
            <a:off x="1090914" y="1565593"/>
            <a:ext cx="9824013" cy="1724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Nowy Program uwzględnia zmiany wynikające z Decyzji Wykonawczej Rady Unii Europejskiej z 7</a:t>
            </a:r>
            <a:r>
              <a:rPr lang="pl-PL" sz="20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grudnia 2023 r., która m.in. zaktualizowała Krajowy Plan Odbudowy i Zwiększania Odporności (KPO) dla Polski w zakresie zwiększenia alokacji na inwestycję A.4.2.1 pn. Wsparcie programów dofinansowania miejsc opieki nad dziećmi 0-3 lat (żłobki, kluby dziecięce) w ramach MALUCH+ o blisko</a:t>
            </a:r>
            <a:endParaRPr lang="pl-PL" sz="20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355D7F62-1232-C2A5-80B7-751D945143D6}"/>
              </a:ext>
            </a:extLst>
          </p:cNvPr>
          <p:cNvSpPr txBox="1"/>
          <p:nvPr/>
        </p:nvSpPr>
        <p:spPr>
          <a:xfrm>
            <a:off x="3273015" y="708219"/>
            <a:ext cx="6094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AKTYWNY MALUCH 2022-2029</a:t>
            </a:r>
          </a:p>
        </p:txBody>
      </p:sp>
    </p:spTree>
    <p:extLst>
      <p:ext uri="{BB962C8B-B14F-4D97-AF65-F5344CB8AC3E}">
        <p14:creationId xmlns:p14="http://schemas.microsoft.com/office/powerpoint/2010/main" val="143736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pic>
        <p:nvPicPr>
          <p:cNvPr id="15" name="Obraz 14" descr="Obraz zawierający tekst&#10;&#10;Opis wygenerowany automatycznie">
            <a:extLst>
              <a:ext uri="{FF2B5EF4-FFF2-40B4-BE49-F238E27FC236}">
                <a16:creationId xmlns:a16="http://schemas.microsoft.com/office/drawing/2014/main" id="{74B4BC10-DD26-5FA0-AEA3-3A4342420C5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283" y="1704880"/>
            <a:ext cx="4494471" cy="996821"/>
          </a:xfrm>
          <a:prstGeom prst="rect">
            <a:avLst/>
          </a:prstGeom>
        </p:spPr>
      </p:pic>
      <p:sp>
        <p:nvSpPr>
          <p:cNvPr id="16" name="pole tekstowe 15">
            <a:extLst>
              <a:ext uri="{FF2B5EF4-FFF2-40B4-BE49-F238E27FC236}">
                <a16:creationId xmlns:a16="http://schemas.microsoft.com/office/drawing/2014/main" id="{BDF19037-C6DA-E408-B4ED-8441FF649C0E}"/>
              </a:ext>
            </a:extLst>
          </p:cNvPr>
          <p:cNvSpPr txBox="1"/>
          <p:nvPr/>
        </p:nvSpPr>
        <p:spPr>
          <a:xfrm>
            <a:off x="4099674" y="1837173"/>
            <a:ext cx="44944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6 495 930,6 tys. zł</a:t>
            </a:r>
            <a:endParaRPr lang="pl-PL" sz="36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355D7F62-1232-C2A5-80B7-751D945143D6}"/>
              </a:ext>
            </a:extLst>
          </p:cNvPr>
          <p:cNvSpPr txBox="1"/>
          <p:nvPr/>
        </p:nvSpPr>
        <p:spPr>
          <a:xfrm>
            <a:off x="3273015" y="708219"/>
            <a:ext cx="68648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AKTYWNY MALUCH </a:t>
            </a:r>
            <a:r>
              <a:rPr lang="pl-PL" sz="3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2022-2029</a:t>
            </a:r>
            <a:endParaRPr lang="pl-PL" sz="28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65262A63-3F49-FCAC-8AA2-9D3B459A1C1A}"/>
              </a:ext>
            </a:extLst>
          </p:cNvPr>
          <p:cNvSpPr txBox="1">
            <a:spLocks/>
          </p:cNvSpPr>
          <p:nvPr/>
        </p:nvSpPr>
        <p:spPr>
          <a:xfrm>
            <a:off x="854614" y="1264369"/>
            <a:ext cx="10488576" cy="512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400" dirty="0"/>
              <a:t>Łączny budżet </a:t>
            </a:r>
            <a:r>
              <a:rPr lang="pl-PL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Programu na tworzenie i funkcjonowanie nowych miejsc opieki</a:t>
            </a:r>
            <a:endParaRPr lang="pl-PL" sz="2400" dirty="0"/>
          </a:p>
        </p:txBody>
      </p:sp>
      <p:pic>
        <p:nvPicPr>
          <p:cNvPr id="6" name="Obraz 5" descr="Obraz zawierający tekst&#10;&#10;Opis wygenerowany automatycznie">
            <a:extLst>
              <a:ext uri="{FF2B5EF4-FFF2-40B4-BE49-F238E27FC236}">
                <a16:creationId xmlns:a16="http://schemas.microsoft.com/office/drawing/2014/main" id="{03104347-285C-2A99-0C1C-C268604FD7F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149" y="3769911"/>
            <a:ext cx="4494471" cy="1154382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00980D4-C54D-471E-7EB3-82D752BD7D73}"/>
              </a:ext>
            </a:extLst>
          </p:cNvPr>
          <p:cNvSpPr txBox="1"/>
          <p:nvPr/>
        </p:nvSpPr>
        <p:spPr>
          <a:xfrm>
            <a:off x="1536700" y="4026815"/>
            <a:ext cx="41769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KPO 2 732 608 tys. zł</a:t>
            </a:r>
            <a:endParaRPr lang="pl-PL" sz="2400" b="1" dirty="0">
              <a:solidFill>
                <a:srgbClr val="FFFF00"/>
              </a:solidFill>
              <a:latin typeface="+mj-lt"/>
            </a:endParaRPr>
          </a:p>
        </p:txBody>
      </p:sp>
      <p:grpSp>
        <p:nvGrpSpPr>
          <p:cNvPr id="29" name="Grupa 28">
            <a:extLst>
              <a:ext uri="{FF2B5EF4-FFF2-40B4-BE49-F238E27FC236}">
                <a16:creationId xmlns:a16="http://schemas.microsoft.com/office/drawing/2014/main" id="{027E71B0-B8FB-EB78-E6BE-410097CFE041}"/>
              </a:ext>
            </a:extLst>
          </p:cNvPr>
          <p:cNvGrpSpPr/>
          <p:nvPr/>
        </p:nvGrpSpPr>
        <p:grpSpPr>
          <a:xfrm>
            <a:off x="6478380" y="3680457"/>
            <a:ext cx="4494471" cy="1154382"/>
            <a:chOff x="6478380" y="3680457"/>
            <a:chExt cx="4494471" cy="1154382"/>
          </a:xfrm>
        </p:grpSpPr>
        <p:pic>
          <p:nvPicPr>
            <p:cNvPr id="5" name="Obraz 4" descr="Obraz zawierający tekst&#10;&#10;Opis wygenerowany automatycznie">
              <a:extLst>
                <a:ext uri="{FF2B5EF4-FFF2-40B4-BE49-F238E27FC236}">
                  <a16:creationId xmlns:a16="http://schemas.microsoft.com/office/drawing/2014/main" id="{671C481F-78D2-7EB7-2C7C-4461D7E947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8380" y="3680457"/>
              <a:ext cx="4494471" cy="1154382"/>
            </a:xfrm>
            <a:prstGeom prst="rect">
              <a:avLst/>
            </a:prstGeom>
          </p:spPr>
        </p:pic>
        <p:sp>
          <p:nvSpPr>
            <p:cNvPr id="12" name="pole tekstowe 11">
              <a:extLst>
                <a:ext uri="{FF2B5EF4-FFF2-40B4-BE49-F238E27FC236}">
                  <a16:creationId xmlns:a16="http://schemas.microsoft.com/office/drawing/2014/main" id="{8BA25AC5-2B9D-3687-90DF-13603FDFE47D}"/>
                </a:ext>
              </a:extLst>
            </p:cNvPr>
            <p:cNvSpPr txBox="1"/>
            <p:nvPr/>
          </p:nvSpPr>
          <p:spPr>
            <a:xfrm>
              <a:off x="6795932" y="3950894"/>
              <a:ext cx="417691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2400" dirty="0">
                  <a:solidFill>
                    <a:srgbClr val="FFFF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FERS 3 763 322,6 tys. zł</a:t>
              </a:r>
              <a:endParaRPr lang="pl-PL" sz="2400" b="1" dirty="0">
                <a:solidFill>
                  <a:srgbClr val="FFFF00"/>
                </a:solidFill>
                <a:latin typeface="+mj-lt"/>
              </a:endParaRPr>
            </a:p>
          </p:txBody>
        </p:sp>
      </p:grp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C809EB3D-4C3D-7DDF-368D-895A262701F2}"/>
              </a:ext>
            </a:extLst>
          </p:cNvPr>
          <p:cNvSpPr txBox="1"/>
          <p:nvPr/>
        </p:nvSpPr>
        <p:spPr>
          <a:xfrm>
            <a:off x="6902032" y="4709337"/>
            <a:ext cx="48355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</a:t>
            </a:r>
            <a:r>
              <a:rPr lang="pl-PL" i="1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uwzględnieniem współfinansowania krajowego</a:t>
            </a:r>
            <a:endParaRPr lang="pl-PL" b="1" i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2AB31899-D8ED-9AA8-4673-32ACF33FA94F}"/>
              </a:ext>
            </a:extLst>
          </p:cNvPr>
          <p:cNvCxnSpPr/>
          <p:nvPr/>
        </p:nvCxnSpPr>
        <p:spPr>
          <a:xfrm>
            <a:off x="7525617" y="2580944"/>
            <a:ext cx="936000" cy="1224000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D975C59A-61EE-AAAC-62A6-0789E583085B}"/>
              </a:ext>
            </a:extLst>
          </p:cNvPr>
          <p:cNvCxnSpPr>
            <a:cxnSpLocks/>
          </p:cNvCxnSpPr>
          <p:nvPr/>
        </p:nvCxnSpPr>
        <p:spPr>
          <a:xfrm flipH="1">
            <a:off x="3240144" y="2709925"/>
            <a:ext cx="1085771" cy="1188000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42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638571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737" y="5638571"/>
            <a:ext cx="5365341" cy="807021"/>
          </a:xfrm>
          <a:prstGeom prst="rect">
            <a:avLst/>
          </a:prstGeom>
        </p:spPr>
      </p:pic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C4DC4EAB-C638-DDD8-313F-6449EADC6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00" y="2557614"/>
            <a:ext cx="10009588" cy="6258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</a:t>
            </a:r>
            <a:r>
              <a:rPr lang="pl-PL" sz="2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ysokość dofinansowania na tworzenie miejsc opieki dla </a:t>
            </a:r>
            <a:r>
              <a:rPr lang="pl-PL" sz="2800" dirty="0" err="1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jst</a:t>
            </a:r>
            <a:r>
              <a:rPr lang="pl-PL" sz="16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26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z </a:t>
            </a:r>
            <a:r>
              <a:rPr lang="pl-PL" sz="29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FERS pozostaje w wysokości 12 410 zł z VAT </a:t>
            </a:r>
            <a:r>
              <a:rPr lang="pl-PL" sz="2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 jedno tworzone miejsce w żłobku, klubie dziecięcym lub u dziennego opiekuna:</a:t>
            </a:r>
            <a:br>
              <a:rPr lang="pl-PL" sz="1800" dirty="0">
                <a:solidFill>
                  <a:schemeClr val="bg1">
                    <a:lumMod val="95000"/>
                  </a:schemeClr>
                </a:solidFill>
              </a:rPr>
            </a:br>
            <a:endParaRPr lang="pl-PL" sz="1800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Obraz 3" descr="Obraz zawierający tekst&#10;&#10;Opis wygenerowany automatycznie">
            <a:extLst>
              <a:ext uri="{FF2B5EF4-FFF2-40B4-BE49-F238E27FC236}">
                <a16:creationId xmlns:a16="http://schemas.microsoft.com/office/drawing/2014/main" id="{B5445687-8E91-698A-1B8E-966AB664178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73" y="1493392"/>
            <a:ext cx="2376827" cy="878048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237F08F5-9E3B-E4A8-63A0-32E29269830F}"/>
              </a:ext>
            </a:extLst>
          </p:cNvPr>
          <p:cNvSpPr txBox="1"/>
          <p:nvPr/>
        </p:nvSpPr>
        <p:spPr>
          <a:xfrm>
            <a:off x="3827266" y="1631126"/>
            <a:ext cx="35523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FFFF00"/>
                </a:solidFill>
                <a:latin typeface="+mj-lt"/>
              </a:rPr>
              <a:t>do 57 528 zł</a:t>
            </a:r>
          </a:p>
        </p:txBody>
      </p:sp>
      <p:grpSp>
        <p:nvGrpSpPr>
          <p:cNvPr id="6" name="Grupa 5">
            <a:extLst>
              <a:ext uri="{FF2B5EF4-FFF2-40B4-BE49-F238E27FC236}">
                <a16:creationId xmlns:a16="http://schemas.microsoft.com/office/drawing/2014/main" id="{BCD24037-E8F1-86B3-304C-3D6EB0837D1E}"/>
              </a:ext>
            </a:extLst>
          </p:cNvPr>
          <p:cNvGrpSpPr/>
          <p:nvPr/>
        </p:nvGrpSpPr>
        <p:grpSpPr>
          <a:xfrm>
            <a:off x="3959250" y="3124600"/>
            <a:ext cx="3151555" cy="902625"/>
            <a:chOff x="2957767" y="3720538"/>
            <a:chExt cx="5286115" cy="1403148"/>
          </a:xfrm>
        </p:grpSpPr>
        <p:pic>
          <p:nvPicPr>
            <p:cNvPr id="7" name="Obraz 6" descr="Obraz zawierający tekst&#10;&#10;Opis wygenerowany automatycznie">
              <a:extLst>
                <a:ext uri="{FF2B5EF4-FFF2-40B4-BE49-F238E27FC236}">
                  <a16:creationId xmlns:a16="http://schemas.microsoft.com/office/drawing/2014/main" id="{9C1B0890-49DE-8A53-23F7-8547EC3FA6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7767" y="3720538"/>
              <a:ext cx="3842607" cy="1403148"/>
            </a:xfrm>
            <a:prstGeom prst="rect">
              <a:avLst/>
            </a:prstGeom>
          </p:spPr>
        </p:pic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D1D19854-9EBA-5AE7-B6A8-63A6CB513FF4}"/>
                </a:ext>
              </a:extLst>
            </p:cNvPr>
            <p:cNvSpPr txBox="1"/>
            <p:nvPr/>
          </p:nvSpPr>
          <p:spPr>
            <a:xfrm>
              <a:off x="3081131" y="4013264"/>
              <a:ext cx="5162751" cy="7236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2800" b="1" dirty="0">
                  <a:solidFill>
                    <a:srgbClr val="FFFF00"/>
                  </a:solidFill>
                  <a:latin typeface="+mj-lt"/>
                </a:rPr>
                <a:t>do 12 410 zł</a:t>
              </a:r>
            </a:p>
          </p:txBody>
        </p:sp>
      </p:grp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D72F8C1-BD5D-2DD0-BC4C-0F27B4D31DED}"/>
              </a:ext>
            </a:extLst>
          </p:cNvPr>
          <p:cNvSpPr txBox="1"/>
          <p:nvPr/>
        </p:nvSpPr>
        <p:spPr>
          <a:xfrm>
            <a:off x="732100" y="958149"/>
            <a:ext cx="96817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 wyniku rewizji KPO podwyższeniu o 21 666 zł ulega wysokość dofinansowania na tworzenie miejsc opieki dla </a:t>
            </a:r>
            <a:r>
              <a:rPr lang="pl-PL" sz="1800" dirty="0" err="1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jst</a:t>
            </a:r>
            <a:r>
              <a:rPr lang="pl-PL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z KPO,</a:t>
            </a:r>
            <a:r>
              <a:rPr lang="pl-PL" sz="1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tj. z 35 862 zł bez VAT na jedno tworzone miejsce w żłobku lub klubie dziecięcym:</a:t>
            </a: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338110E-623F-962E-3116-BE056E50F8C5}"/>
              </a:ext>
            </a:extLst>
          </p:cNvPr>
          <p:cNvSpPr txBox="1"/>
          <p:nvPr/>
        </p:nvSpPr>
        <p:spPr>
          <a:xfrm>
            <a:off x="2799679" y="289491"/>
            <a:ext cx="6094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AKTYWNY MALUCH 2022-2029</a:t>
            </a:r>
          </a:p>
        </p:txBody>
      </p:sp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5108F646-6B03-C372-863A-4983F4A80D02}"/>
              </a:ext>
            </a:extLst>
          </p:cNvPr>
          <p:cNvSpPr txBox="1">
            <a:spLocks/>
          </p:cNvSpPr>
          <p:nvPr/>
        </p:nvSpPr>
        <p:spPr>
          <a:xfrm>
            <a:off x="732100" y="4196259"/>
            <a:ext cx="8622174" cy="6258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600" dirty="0">
                <a:solidFill>
                  <a:schemeClr val="bg1">
                    <a:lumMod val="95000"/>
                  </a:schemeClr>
                </a:solidFill>
              </a:rPr>
              <a:t>Kwota dofinansowania do funkcjonowania jednego utworzonego miejsca opieki (wypłacana co m-c przez 3 lata funkcjonowania):</a:t>
            </a:r>
            <a:br>
              <a:rPr lang="pl-PL" sz="1800" dirty="0">
                <a:solidFill>
                  <a:schemeClr val="bg1">
                    <a:lumMod val="95000"/>
                  </a:schemeClr>
                </a:solidFill>
              </a:rPr>
            </a:br>
            <a:endParaRPr lang="pl-PL" sz="1800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sz="1800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id="{98B2FBE0-66FB-F12A-E912-E59DF878B5B1}"/>
              </a:ext>
            </a:extLst>
          </p:cNvPr>
          <p:cNvGrpSpPr/>
          <p:nvPr/>
        </p:nvGrpSpPr>
        <p:grpSpPr>
          <a:xfrm>
            <a:off x="4203784" y="4637623"/>
            <a:ext cx="2422927" cy="857987"/>
            <a:chOff x="2957767" y="3720538"/>
            <a:chExt cx="5286115" cy="1651398"/>
          </a:xfrm>
        </p:grpSpPr>
        <p:pic>
          <p:nvPicPr>
            <p:cNvPr id="15" name="Obraz 14" descr="Obraz zawierający tekst&#10;&#10;Opis wygenerowany automatycznie">
              <a:extLst>
                <a:ext uri="{FF2B5EF4-FFF2-40B4-BE49-F238E27FC236}">
                  <a16:creationId xmlns:a16="http://schemas.microsoft.com/office/drawing/2014/main" id="{77414CF7-B481-3285-EDED-5E2DDEB0F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7767" y="3720538"/>
              <a:ext cx="3879671" cy="1651398"/>
            </a:xfrm>
            <a:prstGeom prst="rect">
              <a:avLst/>
            </a:prstGeom>
          </p:spPr>
        </p:pic>
        <p:sp>
          <p:nvSpPr>
            <p:cNvPr id="16" name="pole tekstowe 15">
              <a:extLst>
                <a:ext uri="{FF2B5EF4-FFF2-40B4-BE49-F238E27FC236}">
                  <a16:creationId xmlns:a16="http://schemas.microsoft.com/office/drawing/2014/main" id="{4B652782-AF33-3DB9-74FC-CFA776BC02A5}"/>
                </a:ext>
              </a:extLst>
            </p:cNvPr>
            <p:cNvSpPr txBox="1"/>
            <p:nvPr/>
          </p:nvSpPr>
          <p:spPr>
            <a:xfrm>
              <a:off x="3081131" y="4013263"/>
              <a:ext cx="5162751" cy="63849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2400" b="1" dirty="0">
                  <a:solidFill>
                    <a:srgbClr val="FFFF00"/>
                  </a:solidFill>
                  <a:latin typeface="+mj-lt"/>
                </a:rPr>
                <a:t>do 837 zł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472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638" y="6087629"/>
            <a:ext cx="2162362" cy="5727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550" y="6096003"/>
            <a:ext cx="4616450" cy="555970"/>
          </a:xfrm>
          <a:prstGeom prst="rect">
            <a:avLst/>
          </a:prstGeom>
        </p:spPr>
      </p:pic>
      <p:grpSp>
        <p:nvGrpSpPr>
          <p:cNvPr id="24" name="Grupa 23">
            <a:extLst>
              <a:ext uri="{FF2B5EF4-FFF2-40B4-BE49-F238E27FC236}">
                <a16:creationId xmlns:a16="http://schemas.microsoft.com/office/drawing/2014/main" id="{8EA48E6E-CE18-C1A6-FC0A-B7C42DA17B5D}"/>
              </a:ext>
            </a:extLst>
          </p:cNvPr>
          <p:cNvGrpSpPr/>
          <p:nvPr/>
        </p:nvGrpSpPr>
        <p:grpSpPr>
          <a:xfrm>
            <a:off x="3407710" y="1066321"/>
            <a:ext cx="5625758" cy="4852157"/>
            <a:chOff x="3253705" y="1102793"/>
            <a:chExt cx="5053564" cy="4725356"/>
          </a:xfrm>
        </p:grpSpPr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EC560CB3-6037-40AA-9028-2D5F04449B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53705" y="1102793"/>
              <a:ext cx="5053564" cy="720299"/>
            </a:xfrm>
            <a:prstGeom prst="rect">
              <a:avLst/>
            </a:prstGeom>
          </p:spPr>
        </p:pic>
        <p:pic>
          <p:nvPicPr>
            <p:cNvPr id="23" name="Obraz 22">
              <a:extLst>
                <a:ext uri="{FF2B5EF4-FFF2-40B4-BE49-F238E27FC236}">
                  <a16:creationId xmlns:a16="http://schemas.microsoft.com/office/drawing/2014/main" id="{77321192-59E9-B03F-0D6D-CFACF3CECC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53705" y="1823093"/>
              <a:ext cx="5053564" cy="4005056"/>
            </a:xfrm>
            <a:prstGeom prst="rect">
              <a:avLst/>
            </a:prstGeom>
          </p:spPr>
        </p:pic>
      </p:grp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79A97F4B-8BD8-6EEF-9490-22C2AD6EC833}"/>
              </a:ext>
            </a:extLst>
          </p:cNvPr>
          <p:cNvSpPr txBox="1"/>
          <p:nvPr/>
        </p:nvSpPr>
        <p:spPr>
          <a:xfrm>
            <a:off x="2118528" y="289544"/>
            <a:ext cx="7787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Zał. 2 Harmonogram naboru ciągłego w Programie Aktywny Maluch 2022-2029 </a:t>
            </a:r>
            <a:r>
              <a:rPr lang="pl-PL" sz="16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(od 2024r.)</a:t>
            </a:r>
            <a:endParaRPr lang="pl-PL" sz="2000" i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525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6D6DB250-CB3F-6DC7-2DAB-269E914F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084" y="5837354"/>
            <a:ext cx="3047000" cy="807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DD49CEB-4732-4D50-3281-CDFE81019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502" y="5837354"/>
            <a:ext cx="5365341" cy="807021"/>
          </a:xfrm>
          <a:prstGeom prst="rect">
            <a:avLst/>
          </a:prstGeom>
        </p:spPr>
      </p:pic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17A056DE-1EA0-5011-1267-8DFC3B81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7529" y="213625"/>
            <a:ext cx="8622174" cy="9550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32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KLUCZOWE ZMIANY W PROGRAMIE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kwoty -</a:t>
            </a:r>
          </a:p>
          <a:p>
            <a:pPr marL="0" indent="0">
              <a:buNone/>
            </a:pPr>
            <a:endParaRPr lang="pl-PL" sz="24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923A428-15FB-28F6-0AEC-1FE9C697EE88}"/>
              </a:ext>
            </a:extLst>
          </p:cNvPr>
          <p:cNvSpPr txBox="1"/>
          <p:nvPr/>
        </p:nvSpPr>
        <p:spPr>
          <a:xfrm>
            <a:off x="270303" y="1124580"/>
            <a:ext cx="11245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 Podwyższenie o 21 666 zł wysokoś</a:t>
            </a:r>
            <a:r>
              <a:rPr lang="pl-PL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ci</a:t>
            </a:r>
            <a:r>
              <a:rPr lang="pl-PL" sz="1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dofinansowania na tworzenie miejsc opieki dla </a:t>
            </a:r>
            <a:r>
              <a:rPr lang="pl-PL" sz="1800" dirty="0" err="1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jst</a:t>
            </a:r>
            <a:r>
              <a:rPr lang="pl-PL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z </a:t>
            </a:r>
            <a:r>
              <a:rPr lang="pl-PL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KPO,</a:t>
            </a:r>
            <a:r>
              <a:rPr lang="pl-PL" sz="180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tj. z 35 862 zł bez VAT na jedno tworzone miejsce w żłobku lub klubie dziecięcym</a:t>
            </a:r>
            <a:endParaRPr lang="pl-PL" dirty="0"/>
          </a:p>
        </p:txBody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03B51466-1745-1F55-2A65-DCC7718F95D3}"/>
              </a:ext>
            </a:extLst>
          </p:cNvPr>
          <p:cNvGrpSpPr/>
          <p:nvPr/>
        </p:nvGrpSpPr>
        <p:grpSpPr>
          <a:xfrm>
            <a:off x="4652090" y="1571881"/>
            <a:ext cx="3517219" cy="976016"/>
            <a:chOff x="3256249" y="1814854"/>
            <a:chExt cx="4022292" cy="976016"/>
          </a:xfrm>
        </p:grpSpPr>
        <p:pic>
          <p:nvPicPr>
            <p:cNvPr id="5" name="Obraz 4" descr="Obraz zawierający tekst&#10;&#10;Opis wygenerowany automatycznie">
              <a:extLst>
                <a:ext uri="{FF2B5EF4-FFF2-40B4-BE49-F238E27FC236}">
                  <a16:creationId xmlns:a16="http://schemas.microsoft.com/office/drawing/2014/main" id="{E62D7BFA-3384-5CB1-8D15-DB7741618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56249" y="1814854"/>
              <a:ext cx="4022292" cy="976016"/>
            </a:xfrm>
            <a:prstGeom prst="rect">
              <a:avLst/>
            </a:prstGeom>
          </p:spPr>
        </p:pic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C8A659FD-E7B1-4D34-951D-DDCCF0EEDF1E}"/>
                </a:ext>
              </a:extLst>
            </p:cNvPr>
            <p:cNvSpPr txBox="1"/>
            <p:nvPr/>
          </p:nvSpPr>
          <p:spPr>
            <a:xfrm>
              <a:off x="3406088" y="2045197"/>
              <a:ext cx="355235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2800" b="1" dirty="0">
                  <a:solidFill>
                    <a:srgbClr val="FFFF00"/>
                  </a:solidFill>
                  <a:latin typeface="+mj-lt"/>
                </a:rPr>
                <a:t>do 57 528 zł bez VAT</a:t>
              </a:r>
            </a:p>
          </p:txBody>
        </p:sp>
      </p:grp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6F3711F5-428E-FE82-228D-1DCFDD52EC99}"/>
              </a:ext>
            </a:extLst>
          </p:cNvPr>
          <p:cNvSpPr txBox="1"/>
          <p:nvPr/>
        </p:nvSpPr>
        <p:spPr>
          <a:xfrm>
            <a:off x="376518" y="2391811"/>
            <a:ext cx="1104810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Środki mogą otrzymać gminy, które zakończyły już inwestycje, są w trakcie realizacji bądź jeszcze nie rozpoczęły prac albo będą wnioskować o dofinansowanie pierwszy raz.</a:t>
            </a:r>
          </a:p>
          <a:p>
            <a:r>
              <a:rPr lang="pl-PL" sz="1600" dirty="0">
                <a:solidFill>
                  <a:schemeClr val="bg1"/>
                </a:solidFill>
              </a:rPr>
              <a:t>Zasady regulujące wnioskowanie o dodatkowe środki z KPO dla gmin wynikające z rewizji KPO zostały zawarte w </a:t>
            </a:r>
            <a:r>
              <a:rPr lang="pl-PL" sz="1600" b="1" dirty="0">
                <a:solidFill>
                  <a:schemeClr val="bg1"/>
                </a:solidFill>
              </a:rPr>
              <a:t>rozdziale 9.</a:t>
            </a:r>
          </a:p>
          <a:p>
            <a:endParaRPr lang="pl-PL" sz="1600" dirty="0">
              <a:solidFill>
                <a:schemeClr val="bg1"/>
              </a:solidFill>
            </a:endParaRPr>
          </a:p>
          <a:p>
            <a:r>
              <a:rPr lang="pl-PL" sz="1600" dirty="0">
                <a:solidFill>
                  <a:schemeClr val="bg1"/>
                </a:solidFill>
              </a:rPr>
              <a:t>Gmina składa zapotrzebowanie na zwiększoną wysokość dofinansowania utworzenia miejsca opieki, o której mowa w pkt. 5.1.2. Programu zgodnie ze wzorem przygotowanym przez wojewodę (dostępny na stronie www),</a:t>
            </a:r>
          </a:p>
          <a:p>
            <a:r>
              <a:rPr lang="pl-PL" sz="1600" dirty="0">
                <a:solidFill>
                  <a:schemeClr val="bg1"/>
                </a:solidFill>
              </a:rPr>
              <a:t>Wojewoda dokonuje oceny zasadności zwiększenia dofinansowania na podstawie zebranych informacji o zapotrzebowaniu w terminach określonych w harmonogramie stanowiącym załącznik nr 2 do Programu.</a:t>
            </a:r>
          </a:p>
          <a:p>
            <a:endParaRPr lang="pl-PL" sz="1600" dirty="0">
              <a:solidFill>
                <a:schemeClr val="bg1"/>
              </a:solidFill>
            </a:endParaRPr>
          </a:p>
          <a:p>
            <a:r>
              <a:rPr lang="pl-PL" sz="16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Aktualne terminy: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bg1"/>
                </a:solidFill>
              </a:rPr>
              <a:t>od 6 maja br. do 30 czerwca br. – pierwszy termin dla gmin na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w</a:t>
            </a: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nioskowanie o zwiększenie środków KPO,</a:t>
            </a:r>
            <a:endParaRPr lang="pl-PL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bg1"/>
                </a:solidFill>
              </a:rPr>
              <a:t>do 12 lipca br. –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w</a:t>
            </a: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eryfikacja wniosków przez Wojewodę,</a:t>
            </a:r>
            <a:endParaRPr lang="pl-PL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bg1"/>
                </a:solidFill>
              </a:rPr>
              <a:t>do 26 lipca br. –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o</a:t>
            </a: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głoszenie listy wyników przez </a:t>
            </a:r>
            <a:r>
              <a:rPr lang="pl-PL" sz="16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MRPiPS</a:t>
            </a:r>
            <a:r>
              <a:rPr lang="pl-PL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pl-PL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4554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biesk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</TotalTime>
  <Words>3028</Words>
  <Application>Microsoft Office PowerPoint</Application>
  <PresentationFormat>Panoramiczny</PresentationFormat>
  <Paragraphs>187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Do kogo Program jest skierowany?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RADOSŁAW CZUBAK</dc:creator>
  <cp:lastModifiedBy>Anna Koroś-Czubak</cp:lastModifiedBy>
  <cp:revision>106</cp:revision>
  <cp:lastPrinted>2024-05-20T08:21:22Z</cp:lastPrinted>
  <dcterms:created xsi:type="dcterms:W3CDTF">2024-03-16T18:38:08Z</dcterms:created>
  <dcterms:modified xsi:type="dcterms:W3CDTF">2024-05-21T06:57:12Z</dcterms:modified>
</cp:coreProperties>
</file>