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4"/>
  </p:notesMasterIdLst>
  <p:handoutMasterIdLst>
    <p:handoutMasterId r:id="rId15"/>
  </p:handoutMasterIdLst>
  <p:sldIdLst>
    <p:sldId id="269" r:id="rId5"/>
    <p:sldId id="270" r:id="rId6"/>
    <p:sldId id="275" r:id="rId7"/>
    <p:sldId id="271" r:id="rId8"/>
    <p:sldId id="274" r:id="rId9"/>
    <p:sldId id="273" r:id="rId10"/>
    <p:sldId id="282" r:id="rId11"/>
    <p:sldId id="276" r:id="rId12"/>
    <p:sldId id="277" r:id="rId13"/>
  </p:sldIdLst>
  <p:sldSz cx="12192000" cy="6858000"/>
  <p:notesSz cx="6858000" cy="9144000"/>
  <p:defaultTextStyle>
    <a:defPPr>
      <a:defRPr lang="pl-PL"/>
    </a:defPPr>
    <a:lvl1pPr marL="0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1pPr>
    <a:lvl2pPr marL="728630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2pPr>
    <a:lvl3pPr marL="1457262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3pPr>
    <a:lvl4pPr marL="2185893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4pPr>
    <a:lvl5pPr marL="2914523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5pPr>
    <a:lvl6pPr marL="3643155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6pPr>
    <a:lvl7pPr marL="4371785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7pPr>
    <a:lvl8pPr marL="5100416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8pPr>
    <a:lvl9pPr marL="5829047" algn="l" defTabSz="1457262" rtl="0" eaLnBrk="1" latinLnBrk="0" hangingPunct="1">
      <a:defRPr sz="28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Klicki" initials="PK" lastIdx="6" clrIdx="0">
    <p:extLst>
      <p:ext uri="{19B8F6BF-5375-455C-9EA6-DF929625EA0E}">
        <p15:presenceInfo xmlns:p15="http://schemas.microsoft.com/office/powerpoint/2012/main" userId="Piotr Klic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3C3"/>
    <a:srgbClr val="F8F8F8"/>
    <a:srgbClr val="FFFFFF"/>
    <a:srgbClr val="FF760A"/>
    <a:srgbClr val="77D9FF"/>
    <a:srgbClr val="00A9EC"/>
    <a:srgbClr val="101C28"/>
    <a:srgbClr val="151015"/>
    <a:srgbClr val="124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518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46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7D535-E5C3-4989-9371-05548B0D9DFF}" type="datetimeFigureOut">
              <a:rPr lang="pl-PL" smtClean="0"/>
              <a:t>2021-08-05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7D6B-B4D8-457F-8BE3-11370E2C65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65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8D461-7502-457F-8605-B69A35815B08}" type="datetimeFigureOut">
              <a:rPr lang="pl-PL" smtClean="0"/>
              <a:t>2021-08-05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5F245-ADEC-4999-A701-9AE7E13BEA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75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1pPr>
    <a:lvl2pPr marL="728630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2pPr>
    <a:lvl3pPr marL="1457262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3pPr>
    <a:lvl4pPr marL="2185893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4pPr>
    <a:lvl5pPr marL="2914523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5pPr>
    <a:lvl6pPr marL="3643155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6pPr>
    <a:lvl7pPr marL="4371785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7pPr>
    <a:lvl8pPr marL="5100416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8pPr>
    <a:lvl9pPr marL="5829047" algn="l" defTabSz="1457262" rtl="0" eaLnBrk="1" latinLnBrk="0" hangingPunct="1">
      <a:defRPr sz="19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nocne niebo&#10;&#10;Opis wygenerowany automatycznie">
            <a:extLst>
              <a:ext uri="{FF2B5EF4-FFF2-40B4-BE49-F238E27FC236}">
                <a16:creationId xmlns:a16="http://schemas.microsoft.com/office/drawing/2014/main" id="{FC36F38C-2815-4062-ADB4-636B358426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95553" y="4360544"/>
            <a:ext cx="6425036" cy="2982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295007" indent="0" algn="ctr">
              <a:buNone/>
              <a:defRPr sz="1291"/>
            </a:lvl2pPr>
            <a:lvl3pPr marL="590014" indent="0" algn="ctr">
              <a:buNone/>
              <a:defRPr sz="1162"/>
            </a:lvl3pPr>
            <a:lvl4pPr marL="885021" indent="0" algn="ctr">
              <a:buNone/>
              <a:defRPr sz="1032"/>
            </a:lvl4pPr>
            <a:lvl5pPr marL="1180026" indent="0" algn="ctr">
              <a:buNone/>
              <a:defRPr sz="1032"/>
            </a:lvl5pPr>
            <a:lvl6pPr marL="1475033" indent="0" algn="ctr">
              <a:buNone/>
              <a:defRPr sz="1032"/>
            </a:lvl6pPr>
            <a:lvl7pPr marL="1770040" indent="0" algn="ctr">
              <a:buNone/>
              <a:defRPr sz="1032"/>
            </a:lvl7pPr>
            <a:lvl8pPr marL="2065049" indent="0" algn="ctr">
              <a:buNone/>
              <a:defRPr sz="1032"/>
            </a:lvl8pPr>
            <a:lvl9pPr marL="2360056" indent="0" algn="ctr">
              <a:buNone/>
              <a:defRPr sz="1032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1" name="Tytuł 10"/>
          <p:cNvSpPr>
            <a:spLocks noGrp="1"/>
          </p:cNvSpPr>
          <p:nvPr userDrawn="1">
            <p:ph type="title"/>
          </p:nvPr>
        </p:nvSpPr>
        <p:spPr>
          <a:xfrm>
            <a:off x="395553" y="2972728"/>
            <a:ext cx="6425036" cy="1319721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9F501E0A-AC9C-4837-9D07-7B8EBC24D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0229" y="1176282"/>
            <a:ext cx="4715772" cy="1109594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BDF94D0F-83C1-4F3A-83C9-DBE5671033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8100" y="6032500"/>
            <a:ext cx="1179941" cy="4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50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+ 2xKolum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53" y="595441"/>
            <a:ext cx="5505319" cy="4935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5" name="Symbol zastępczy tekstu 44"/>
          <p:cNvSpPr>
            <a:spLocks noGrp="1"/>
          </p:cNvSpPr>
          <p:nvPr>
            <p:ph type="body" sz="quarter" idx="12"/>
          </p:nvPr>
        </p:nvSpPr>
        <p:spPr>
          <a:xfrm>
            <a:off x="395552" y="416052"/>
            <a:ext cx="5505319" cy="16814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9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95007" indent="0">
              <a:buNone/>
              <a:defRPr/>
            </a:lvl2pPr>
            <a:lvl3pPr marL="590014" indent="0">
              <a:buNone/>
              <a:defRPr/>
            </a:lvl3pPr>
            <a:lvl4pPr marL="885021" indent="0">
              <a:buNone/>
              <a:defRPr/>
            </a:lvl4pPr>
            <a:lvl5pPr marL="1180026" indent="0"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9" name="Symbol zastępczy zawartości 58"/>
          <p:cNvSpPr>
            <a:spLocks noGrp="1"/>
          </p:cNvSpPr>
          <p:nvPr>
            <p:ph sz="quarter" idx="13"/>
          </p:nvPr>
        </p:nvSpPr>
        <p:spPr>
          <a:xfrm>
            <a:off x="6291133" y="401237"/>
            <a:ext cx="5509286" cy="5631411"/>
          </a:xfrm>
          <a:prstGeom prst="rect">
            <a:avLst/>
          </a:prstGeom>
        </p:spPr>
        <p:txBody>
          <a:bodyPr lIns="0" tIns="0" rIns="0" bIns="0"/>
          <a:lstStyle>
            <a:lvl1pPr marL="237068" indent="-237068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442510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737516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032524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1327531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Symbol zastępczy zawartości 58">
            <a:extLst>
              <a:ext uri="{FF2B5EF4-FFF2-40B4-BE49-F238E27FC236}">
                <a16:creationId xmlns:a16="http://schemas.microsoft.com/office/drawing/2014/main" id="{CD0369DD-9A51-4980-A9D2-CAE222D48B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288" y="1268413"/>
            <a:ext cx="5509286" cy="4764088"/>
          </a:xfrm>
          <a:prstGeom prst="rect">
            <a:avLst/>
          </a:prstGeom>
        </p:spPr>
        <p:txBody>
          <a:bodyPr lIns="0" tIns="0" rIns="0" bIns="0"/>
          <a:lstStyle>
            <a:lvl1pPr marL="237068" indent="-237068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442510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737516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032524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1327531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52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54" y="584201"/>
            <a:ext cx="11401159" cy="5048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5" name="Symbol zastępczy tekstu 44"/>
          <p:cNvSpPr>
            <a:spLocks noGrp="1"/>
          </p:cNvSpPr>
          <p:nvPr>
            <p:ph type="body" sz="quarter" idx="12"/>
          </p:nvPr>
        </p:nvSpPr>
        <p:spPr>
          <a:xfrm>
            <a:off x="395554" y="404812"/>
            <a:ext cx="11401159" cy="17938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9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95007" indent="0">
              <a:buNone/>
              <a:defRPr/>
            </a:lvl2pPr>
            <a:lvl3pPr marL="590014" indent="0">
              <a:buNone/>
              <a:defRPr/>
            </a:lvl3pPr>
            <a:lvl4pPr marL="885021" indent="0">
              <a:buNone/>
              <a:defRPr/>
            </a:lvl4pPr>
            <a:lvl5pPr marL="1180026" indent="0"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Symbol zastępczy zawartości 58">
            <a:extLst>
              <a:ext uri="{FF2B5EF4-FFF2-40B4-BE49-F238E27FC236}">
                <a16:creationId xmlns:a16="http://schemas.microsoft.com/office/drawing/2014/main" id="{06BA16C3-FD7A-41E7-A4EF-FE8129B741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54" y="1268413"/>
            <a:ext cx="11404865" cy="4764235"/>
          </a:xfrm>
          <a:prstGeom prst="rect">
            <a:avLst/>
          </a:prstGeom>
        </p:spPr>
        <p:txBody>
          <a:bodyPr lIns="0" tIns="0" rIns="0" bIns="0"/>
          <a:lstStyle>
            <a:lvl1pPr marL="237068" indent="-237068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442510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737516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032524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1327531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75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+ 1xKolumna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55" y="584201"/>
            <a:ext cx="4842254" cy="5048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5" name="Symbol zastępczy tekstu 44"/>
          <p:cNvSpPr>
            <a:spLocks noGrp="1"/>
          </p:cNvSpPr>
          <p:nvPr>
            <p:ph type="body" sz="quarter" idx="12"/>
          </p:nvPr>
        </p:nvSpPr>
        <p:spPr>
          <a:xfrm>
            <a:off x="395555" y="401236"/>
            <a:ext cx="4842254" cy="1829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9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95007" indent="0">
              <a:buNone/>
              <a:defRPr/>
            </a:lvl2pPr>
            <a:lvl3pPr marL="590014" indent="0">
              <a:buNone/>
              <a:defRPr/>
            </a:lvl3pPr>
            <a:lvl4pPr marL="885021" indent="0">
              <a:buNone/>
              <a:defRPr/>
            </a:lvl4pPr>
            <a:lvl5pPr marL="1180026" indent="0"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E4BDE64B-D894-4F49-A544-049592D8CB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33363" y="584200"/>
            <a:ext cx="5496600" cy="5496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pl-PL" dirty="0"/>
              <a:t>Wstaw zdjęcie klikając obrazek na środku tego pola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58">
            <a:extLst>
              <a:ext uri="{FF2B5EF4-FFF2-40B4-BE49-F238E27FC236}">
                <a16:creationId xmlns:a16="http://schemas.microsoft.com/office/drawing/2014/main" id="{18E18E4D-48E5-44D0-AFAD-488A91D502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555" y="1268413"/>
            <a:ext cx="4842254" cy="4764087"/>
          </a:xfrm>
          <a:prstGeom prst="rect">
            <a:avLst/>
          </a:prstGeom>
        </p:spPr>
        <p:txBody>
          <a:bodyPr lIns="0" tIns="0" rIns="0" bIns="0"/>
          <a:lstStyle>
            <a:lvl1pPr marL="237068" indent="-237068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442510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737516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032524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1327531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95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+ 1xKolumna + F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1263" y="584201"/>
            <a:ext cx="5505450" cy="5048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5" name="Symbol zastępczy tekstu 44"/>
          <p:cNvSpPr>
            <a:spLocks noGrp="1"/>
          </p:cNvSpPr>
          <p:nvPr>
            <p:ph type="body" sz="quarter" idx="12"/>
          </p:nvPr>
        </p:nvSpPr>
        <p:spPr>
          <a:xfrm>
            <a:off x="6291263" y="401236"/>
            <a:ext cx="5505450" cy="1829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9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95007" indent="0">
              <a:buNone/>
              <a:defRPr/>
            </a:lvl2pPr>
            <a:lvl3pPr marL="590014" indent="0">
              <a:buNone/>
              <a:defRPr/>
            </a:lvl3pPr>
            <a:lvl4pPr marL="885021" indent="0">
              <a:buNone/>
              <a:defRPr/>
            </a:lvl4pPr>
            <a:lvl5pPr marL="1180026" indent="0"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E4BDE64B-D894-4F49-A544-049592D8CB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5900738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pl-PL" dirty="0"/>
              <a:t>Wstaw zdjęcie klikając obrazek na środku tego pola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58">
            <a:extLst>
              <a:ext uri="{FF2B5EF4-FFF2-40B4-BE49-F238E27FC236}">
                <a16:creationId xmlns:a16="http://schemas.microsoft.com/office/drawing/2014/main" id="{18E18E4D-48E5-44D0-AFAD-488A91D502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1263" y="1268413"/>
            <a:ext cx="5505450" cy="4764087"/>
          </a:xfrm>
          <a:prstGeom prst="rect">
            <a:avLst/>
          </a:prstGeom>
        </p:spPr>
        <p:txBody>
          <a:bodyPr lIns="0" tIns="0" rIns="0" bIns="0"/>
          <a:lstStyle>
            <a:lvl1pPr marL="237068" indent="-237068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442510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737516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032524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1327531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21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6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Kolum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9" name="Symbol zastępczy zawartości 58"/>
          <p:cNvSpPr>
            <a:spLocks noGrp="1"/>
          </p:cNvSpPr>
          <p:nvPr>
            <p:ph sz="quarter" idx="13"/>
          </p:nvPr>
        </p:nvSpPr>
        <p:spPr>
          <a:xfrm>
            <a:off x="6291133" y="401237"/>
            <a:ext cx="5509286" cy="5631411"/>
          </a:xfrm>
          <a:prstGeom prst="rect">
            <a:avLst/>
          </a:prstGeom>
        </p:spPr>
        <p:txBody>
          <a:bodyPr lIns="0" tIns="0" rIns="0" bIns="0"/>
          <a:lstStyle>
            <a:lvl1pPr marL="237068" indent="-237068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442510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737516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032524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1327531" indent="-147503" algn="l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59AEB4E-EC87-43CE-B9F6-20D088D1C5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288" y="401638"/>
            <a:ext cx="5505450" cy="563086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2pPr>
            <a:lvl3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3pPr>
            <a:lvl4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4pPr>
            <a:lvl5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21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CA73633A-70C8-493D-8951-6702DB77EF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287" y="401638"/>
            <a:ext cx="11401425" cy="563086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2pPr>
            <a:lvl3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3pPr>
            <a:lvl4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4pPr>
            <a:lvl5pPr algn="l">
              <a:lnSpc>
                <a:spcPct val="150000"/>
              </a:lnSpc>
              <a:spcBef>
                <a:spcPts val="8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46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6032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pl-PL" dirty="0"/>
              <a:t>Wstaw zdjęcie klikając obrazek na środku tego pola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11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56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owolny kształt: kształt 41">
            <a:extLst>
              <a:ext uri="{FF2B5EF4-FFF2-40B4-BE49-F238E27FC236}">
                <a16:creationId xmlns:a16="http://schemas.microsoft.com/office/drawing/2014/main" id="{FA97B07E-AFA1-40B4-8E7D-3511B398840F}"/>
              </a:ext>
            </a:extLst>
          </p:cNvPr>
          <p:cNvSpPr/>
          <p:nvPr userDrawn="1"/>
        </p:nvSpPr>
        <p:spPr>
          <a:xfrm>
            <a:off x="11401425" y="6323014"/>
            <a:ext cx="395287" cy="534986"/>
          </a:xfrm>
          <a:custGeom>
            <a:avLst/>
            <a:gdLst>
              <a:gd name="connsiteX0" fmla="*/ 197644 w 395287"/>
              <a:gd name="connsiteY0" fmla="*/ 0 h 534986"/>
              <a:gd name="connsiteX1" fmla="*/ 237475 w 395287"/>
              <a:gd name="connsiteY1" fmla="*/ 4015 h 534986"/>
              <a:gd name="connsiteX2" fmla="*/ 395287 w 395287"/>
              <a:gd name="connsiteY2" fmla="*/ 197644 h 534986"/>
              <a:gd name="connsiteX3" fmla="*/ 395287 w 395287"/>
              <a:gd name="connsiteY3" fmla="*/ 534986 h 534986"/>
              <a:gd name="connsiteX4" fmla="*/ 0 w 395287"/>
              <a:gd name="connsiteY4" fmla="*/ 534986 h 534986"/>
              <a:gd name="connsiteX5" fmla="*/ 0 w 395287"/>
              <a:gd name="connsiteY5" fmla="*/ 197644 h 534986"/>
              <a:gd name="connsiteX6" fmla="*/ 157812 w 395287"/>
              <a:gd name="connsiteY6" fmla="*/ 4015 h 534986"/>
              <a:gd name="connsiteX7" fmla="*/ 197644 w 395287"/>
              <a:gd name="connsiteY7" fmla="*/ 0 h 53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87" h="534986">
                <a:moveTo>
                  <a:pt x="197644" y="0"/>
                </a:moveTo>
                <a:lnTo>
                  <a:pt x="237475" y="4015"/>
                </a:lnTo>
                <a:cubicBezTo>
                  <a:pt x="327538" y="22445"/>
                  <a:pt x="395287" y="102132"/>
                  <a:pt x="395287" y="197644"/>
                </a:cubicBezTo>
                <a:lnTo>
                  <a:pt x="395287" y="534986"/>
                </a:lnTo>
                <a:lnTo>
                  <a:pt x="0" y="534986"/>
                </a:lnTo>
                <a:lnTo>
                  <a:pt x="0" y="197644"/>
                </a:lnTo>
                <a:cubicBezTo>
                  <a:pt x="0" y="102132"/>
                  <a:pt x="67749" y="22445"/>
                  <a:pt x="157812" y="4015"/>
                </a:cubicBezTo>
                <a:lnTo>
                  <a:pt x="1976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5" y="6322220"/>
            <a:ext cx="391607" cy="5357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3" b="1">
                <a:solidFill>
                  <a:schemeClr val="bg1"/>
                </a:solidFill>
              </a:defRPr>
            </a:lvl1pPr>
          </a:lstStyle>
          <a:p>
            <a:fld id="{49BEF169-1A86-4EFD-80E5-FB07BA838F66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67EE711E-9DAA-4E1A-AF0C-8C88F11C9B8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5289" y="6459272"/>
            <a:ext cx="1350962" cy="317873"/>
          </a:xfrm>
          <a:prstGeom prst="rect">
            <a:avLst/>
          </a:prstGeom>
        </p:spPr>
      </p:pic>
      <p:sp>
        <p:nvSpPr>
          <p:cNvPr id="55" name="Dowolny kształt: kształt 54">
            <a:extLst>
              <a:ext uri="{FF2B5EF4-FFF2-40B4-BE49-F238E27FC236}">
                <a16:creationId xmlns:a16="http://schemas.microsoft.com/office/drawing/2014/main" id="{B9CFDAF0-7E29-49E1-BC25-5BC76103A478}"/>
              </a:ext>
            </a:extLst>
          </p:cNvPr>
          <p:cNvSpPr/>
          <p:nvPr/>
        </p:nvSpPr>
        <p:spPr>
          <a:xfrm>
            <a:off x="4540327" y="0"/>
            <a:ext cx="7448644" cy="6858000"/>
          </a:xfrm>
          <a:custGeom>
            <a:avLst/>
            <a:gdLst>
              <a:gd name="connsiteX0" fmla="*/ 6856354 w 7448644"/>
              <a:gd name="connsiteY0" fmla="*/ 0 h 6858000"/>
              <a:gd name="connsiteX1" fmla="*/ 7448644 w 7448644"/>
              <a:gd name="connsiteY1" fmla="*/ 0 h 6858000"/>
              <a:gd name="connsiteX2" fmla="*/ 6402916 w 7448644"/>
              <a:gd name="connsiteY2" fmla="*/ 1046607 h 6858000"/>
              <a:gd name="connsiteX3" fmla="*/ 6107778 w 7448644"/>
              <a:gd name="connsiteY3" fmla="*/ 5882299 h 6858000"/>
              <a:gd name="connsiteX4" fmla="*/ 3836943 w 7448644"/>
              <a:gd name="connsiteY4" fmla="*/ 6742622 h 6858000"/>
              <a:gd name="connsiteX5" fmla="*/ 1565962 w 7448644"/>
              <a:gd name="connsiteY5" fmla="*/ 5883560 h 6858000"/>
              <a:gd name="connsiteX6" fmla="*/ 591522 w 7448644"/>
              <a:gd name="connsiteY6" fmla="*/ 6858000 h 6858000"/>
              <a:gd name="connsiteX7" fmla="*/ 0 w 7448644"/>
              <a:gd name="connsiteY7" fmla="*/ 6858000 h 6858000"/>
              <a:gd name="connsiteX8" fmla="*/ 1561759 w 7448644"/>
              <a:gd name="connsiteY8" fmla="*/ 5295671 h 6858000"/>
              <a:gd name="connsiteX9" fmla="*/ 1710307 w 7448644"/>
              <a:gd name="connsiteY9" fmla="*/ 5443519 h 6858000"/>
              <a:gd name="connsiteX10" fmla="*/ 5963575 w 7448644"/>
              <a:gd name="connsiteY10" fmla="*/ 5443519 h 6858000"/>
              <a:gd name="connsiteX11" fmla="*/ 5963575 w 7448644"/>
              <a:gd name="connsiteY11" fmla="*/ 1190253 h 6858000"/>
              <a:gd name="connsiteX12" fmla="*/ 5814325 w 7448644"/>
              <a:gd name="connsiteY12" fmla="*/ 1042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48644" h="6858000">
                <a:moveTo>
                  <a:pt x="6856354" y="0"/>
                </a:moveTo>
                <a:lnTo>
                  <a:pt x="7448644" y="0"/>
                </a:lnTo>
                <a:lnTo>
                  <a:pt x="6402916" y="1046607"/>
                </a:lnTo>
                <a:cubicBezTo>
                  <a:pt x="7656754" y="2463429"/>
                  <a:pt x="7524602" y="4628461"/>
                  <a:pt x="6107778" y="5882299"/>
                </a:cubicBezTo>
                <a:cubicBezTo>
                  <a:pt x="5481281" y="6436766"/>
                  <a:pt x="4673510" y="6742761"/>
                  <a:pt x="3836943" y="6742622"/>
                </a:cubicBezTo>
                <a:cubicBezTo>
                  <a:pt x="2998409" y="6754465"/>
                  <a:pt x="2186716" y="6447416"/>
                  <a:pt x="1565962" y="5883560"/>
                </a:cubicBezTo>
                <a:lnTo>
                  <a:pt x="591522" y="6858000"/>
                </a:lnTo>
                <a:lnTo>
                  <a:pt x="0" y="6858000"/>
                </a:lnTo>
                <a:lnTo>
                  <a:pt x="1561759" y="5295671"/>
                </a:lnTo>
                <a:lnTo>
                  <a:pt x="1710307" y="5443519"/>
                </a:lnTo>
                <a:cubicBezTo>
                  <a:pt x="2884827" y="6618037"/>
                  <a:pt x="4789054" y="6618037"/>
                  <a:pt x="5963575" y="5443519"/>
                </a:cubicBezTo>
                <a:cubicBezTo>
                  <a:pt x="7138095" y="4269001"/>
                  <a:pt x="7138095" y="2364771"/>
                  <a:pt x="5963575" y="1190253"/>
                </a:cubicBezTo>
                <a:lnTo>
                  <a:pt x="5814325" y="1042402"/>
                </a:lnTo>
                <a:close/>
              </a:path>
            </a:pathLst>
          </a:custGeom>
          <a:solidFill>
            <a:srgbClr val="6D6E70">
              <a:alpha val="5000"/>
            </a:srgbClr>
          </a:solidFill>
          <a:ln w="6223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pic>
        <p:nvPicPr>
          <p:cNvPr id="57" name="Grafika 56">
            <a:extLst>
              <a:ext uri="{FF2B5EF4-FFF2-40B4-BE49-F238E27FC236}">
                <a16:creationId xmlns:a16="http://schemas.microsoft.com/office/drawing/2014/main" id="{383D10AB-1D2B-4832-9C47-9401CCBF587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16406" y="6433669"/>
            <a:ext cx="889080" cy="3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3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5" r:id="rId3"/>
    <p:sldLayoutId id="2147483693" r:id="rId4"/>
    <p:sldLayoutId id="2147483696" r:id="rId5"/>
    <p:sldLayoutId id="2147483692" r:id="rId6"/>
    <p:sldLayoutId id="2147483694" r:id="rId7"/>
    <p:sldLayoutId id="2147483689" r:id="rId8"/>
    <p:sldLayoutId id="2147483691" r:id="rId9"/>
  </p:sldLayoutIdLst>
  <p:hf hdr="0" ftr="0" dt="0"/>
  <p:txStyles>
    <p:titleStyle>
      <a:lvl1pPr algn="l" defTabSz="590014" rtl="0" eaLnBrk="1" latinLnBrk="0" hangingPunct="1">
        <a:lnSpc>
          <a:spcPct val="90000"/>
        </a:lnSpc>
        <a:spcBef>
          <a:spcPct val="0"/>
        </a:spcBef>
        <a:buNone/>
        <a:defRPr sz="259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590014" rtl="0" eaLnBrk="1" latinLnBrk="0" hangingPunct="1">
        <a:lnSpc>
          <a:spcPct val="90000"/>
        </a:lnSpc>
        <a:spcBef>
          <a:spcPts val="645"/>
        </a:spcBef>
        <a:buClr>
          <a:schemeClr val="accent1"/>
        </a:buClr>
        <a:buFont typeface="Arial" panose="020B0604020202020204" pitchFamily="34" charset="0"/>
        <a:buNone/>
        <a:defRPr sz="1556" kern="1200">
          <a:solidFill>
            <a:schemeClr val="tx1"/>
          </a:solidFill>
          <a:latin typeface="+mn-lt"/>
          <a:ea typeface="+mn-ea"/>
          <a:cs typeface="+mn-cs"/>
        </a:defRPr>
      </a:lvl1pPr>
      <a:lvl2pPr marL="442510" indent="-147503" algn="l" defTabSz="590014" rtl="0" eaLnBrk="1" latinLnBrk="0" hangingPunct="1">
        <a:lnSpc>
          <a:spcPct val="90000"/>
        </a:lnSpc>
        <a:spcBef>
          <a:spcPts val="324"/>
        </a:spcBef>
        <a:buClr>
          <a:schemeClr val="accent1"/>
        </a:buClr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2pPr>
      <a:lvl3pPr marL="737516" indent="-147503" algn="l" defTabSz="590014" rtl="0" eaLnBrk="1" latinLnBrk="0" hangingPunct="1">
        <a:lnSpc>
          <a:spcPct val="90000"/>
        </a:lnSpc>
        <a:spcBef>
          <a:spcPts val="324"/>
        </a:spcBef>
        <a:buClr>
          <a:schemeClr val="accent1"/>
        </a:buClr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3pPr>
      <a:lvl4pPr marL="1032524" indent="-147503" algn="l" defTabSz="590014" rtl="0" eaLnBrk="1" latinLnBrk="0" hangingPunct="1">
        <a:lnSpc>
          <a:spcPct val="90000"/>
        </a:lnSpc>
        <a:spcBef>
          <a:spcPts val="324"/>
        </a:spcBef>
        <a:buClr>
          <a:schemeClr val="accent1"/>
        </a:buClr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4pPr>
      <a:lvl5pPr marL="1327531" indent="-147503" algn="l" defTabSz="590014" rtl="0" eaLnBrk="1" latinLnBrk="0" hangingPunct="1">
        <a:lnSpc>
          <a:spcPct val="90000"/>
        </a:lnSpc>
        <a:spcBef>
          <a:spcPts val="324"/>
        </a:spcBef>
        <a:buClr>
          <a:schemeClr val="accent1"/>
        </a:buClr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5pPr>
      <a:lvl6pPr marL="1622538" indent="-147503" algn="l" defTabSz="59001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2" kern="1200">
          <a:solidFill>
            <a:schemeClr val="tx1"/>
          </a:solidFill>
          <a:latin typeface="+mn-lt"/>
          <a:ea typeface="+mn-ea"/>
          <a:cs typeface="+mn-cs"/>
        </a:defRPr>
      </a:lvl6pPr>
      <a:lvl7pPr marL="1917543" indent="-147503" algn="l" defTabSz="59001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2" kern="1200">
          <a:solidFill>
            <a:schemeClr val="tx1"/>
          </a:solidFill>
          <a:latin typeface="+mn-lt"/>
          <a:ea typeface="+mn-ea"/>
          <a:cs typeface="+mn-cs"/>
        </a:defRPr>
      </a:lvl7pPr>
      <a:lvl8pPr marL="2212550" indent="-147503" algn="l" defTabSz="59001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2" kern="1200">
          <a:solidFill>
            <a:schemeClr val="tx1"/>
          </a:solidFill>
          <a:latin typeface="+mn-lt"/>
          <a:ea typeface="+mn-ea"/>
          <a:cs typeface="+mn-cs"/>
        </a:defRPr>
      </a:lvl8pPr>
      <a:lvl9pPr marL="2507557" indent="-147503" algn="l" defTabSz="59001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1pPr>
      <a:lvl2pPr marL="295007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2pPr>
      <a:lvl3pPr marL="590014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3pPr>
      <a:lvl4pPr marL="885021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4pPr>
      <a:lvl5pPr marL="1180026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5pPr>
      <a:lvl6pPr marL="1475033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6pPr>
      <a:lvl7pPr marL="1770040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7pPr>
      <a:lvl8pPr marL="2065049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8pPr>
      <a:lvl9pPr marL="2360056" algn="l" defTabSz="590014" rtl="0" eaLnBrk="1" latinLnBrk="0" hangingPunct="1">
        <a:defRPr sz="1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9" userDrawn="1">
          <p15:clr>
            <a:srgbClr val="5ACBF0"/>
          </p15:clr>
        </p15:guide>
        <p15:guide id="3" pos="7431" userDrawn="1">
          <p15:clr>
            <a:srgbClr val="5ACBF0"/>
          </p15:clr>
        </p15:guide>
        <p15:guide id="4" pos="3963" userDrawn="1">
          <p15:clr>
            <a:srgbClr val="5ACBF0"/>
          </p15:clr>
        </p15:guide>
        <p15:guide id="5" pos="3717" userDrawn="1">
          <p15:clr>
            <a:srgbClr val="5ACBF0"/>
          </p15:clr>
        </p15:guide>
        <p15:guide id="6" orient="horz" pos="2160" userDrawn="1">
          <p15:clr>
            <a:srgbClr val="A4A3A4"/>
          </p15:clr>
        </p15:guide>
        <p15:guide id="7" orient="horz" pos="3983" userDrawn="1">
          <p15:clr>
            <a:srgbClr val="5ACBF0"/>
          </p15:clr>
        </p15:guide>
        <p15:guide id="8" orient="horz" pos="3800" userDrawn="1">
          <p15:clr>
            <a:srgbClr val="5ACBF0"/>
          </p15:clr>
        </p15:guide>
        <p15:guide id="9" orient="horz" pos="255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v.pl/web/rozwoj-praca-technologia/krajowe-inteligentne-specjalizacj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INNOGLOBO </a:t>
            </a:r>
            <a:r>
              <a:rPr lang="pl-PL" b="1" dirty="0"/>
              <a:t>– współpracuj </a:t>
            </a:r>
            <a:r>
              <a:rPr lang="pl-PL" b="1" dirty="0" smtClean="0"/>
              <a:t>            z </a:t>
            </a:r>
            <a:r>
              <a:rPr lang="pl-PL" b="1" dirty="0"/>
              <a:t>całym światem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29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54" y="749672"/>
            <a:ext cx="11401159" cy="504824"/>
          </a:xfrm>
        </p:spPr>
        <p:txBody>
          <a:bodyPr/>
          <a:lstStyle/>
          <a:p>
            <a:pPr algn="ctr"/>
            <a:r>
              <a:rPr lang="pl-PL" sz="3200" b="1" dirty="0" smtClean="0"/>
              <a:t>Cele programu INNOGLOBO</a:t>
            </a:r>
            <a:endParaRPr lang="pl-PL" sz="32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874525" y="1634173"/>
            <a:ext cx="4916675" cy="4764235"/>
          </a:xfrm>
        </p:spPr>
        <p:txBody>
          <a:bodyPr/>
          <a:lstStyle/>
          <a:p>
            <a:r>
              <a:rPr lang="pl-PL" sz="1400" dirty="0" smtClean="0">
                <a:latin typeface="+mj-lt"/>
                <a:cs typeface="Arial" panose="020B0604020202020204" pitchFamily="34" charset="0"/>
              </a:rPr>
              <a:t>Udostępnienie </a:t>
            </a:r>
            <a:r>
              <a:rPr lang="pl-PL" sz="1400" dirty="0">
                <a:latin typeface="+mj-lt"/>
                <a:cs typeface="Arial" panose="020B0604020202020204" pitchFamily="34" charset="0"/>
              </a:rPr>
              <a:t>wsparcia dla polskich podmiotów </a:t>
            </a:r>
            <a:r>
              <a:rPr lang="pl-PL" sz="1400" dirty="0" smtClean="0">
                <a:latin typeface="+mj-lt"/>
                <a:cs typeface="Arial" panose="020B0604020202020204" pitchFamily="34" charset="0"/>
              </a:rPr>
              <a:t>           w </a:t>
            </a:r>
            <a:r>
              <a:rPr lang="pl-PL" sz="1400" dirty="0">
                <a:latin typeface="+mj-lt"/>
                <a:cs typeface="Arial" panose="020B0604020202020204" pitchFamily="34" charset="0"/>
              </a:rPr>
              <a:t>ich </a:t>
            </a:r>
            <a:r>
              <a:rPr lang="pl-PL" sz="1400" dirty="0" smtClean="0">
                <a:latin typeface="+mj-lt"/>
                <a:cs typeface="Arial" panose="020B0604020202020204" pitchFamily="34" charset="0"/>
              </a:rPr>
              <a:t>współpracy z podmiotami zagranicznymi                 w </a:t>
            </a:r>
            <a:r>
              <a:rPr lang="pl-PL" sz="1400" dirty="0">
                <a:latin typeface="+mj-lt"/>
                <a:cs typeface="Arial" panose="020B0604020202020204" pitchFamily="34" charset="0"/>
              </a:rPr>
              <a:t>zakresie rozwijania/adaptowania/implementacji nowoczesnych rozwiązań technologicznych </a:t>
            </a:r>
            <a:r>
              <a:rPr lang="pl-PL" sz="1400" dirty="0" smtClean="0">
                <a:latin typeface="+mj-lt"/>
                <a:cs typeface="Arial" panose="020B0604020202020204" pitchFamily="34" charset="0"/>
              </a:rPr>
              <a:t>                   w </a:t>
            </a:r>
            <a:r>
              <a:rPr lang="pl-PL" sz="1400" dirty="0">
                <a:latin typeface="+mj-lt"/>
                <a:cs typeface="Arial" panose="020B0604020202020204" pitchFamily="34" charset="0"/>
              </a:rPr>
              <a:t>szerokim kontekście </a:t>
            </a:r>
            <a:r>
              <a:rPr lang="pl-PL" sz="1400" dirty="0" smtClean="0">
                <a:latin typeface="+mj-lt"/>
                <a:cs typeface="Arial" panose="020B0604020202020204" pitchFamily="34" charset="0"/>
              </a:rPr>
              <a:t>geograficznym.</a:t>
            </a:r>
            <a:endParaRPr lang="pl-PL" sz="1400" dirty="0">
              <a:latin typeface="+mj-lt"/>
              <a:cs typeface="Arial" panose="020B0604020202020204" pitchFamily="34" charset="0"/>
            </a:endParaRPr>
          </a:p>
          <a:p>
            <a:r>
              <a:rPr lang="pl-PL" sz="1400" dirty="0" smtClean="0">
                <a:latin typeface="+mj-lt"/>
                <a:cs typeface="Arial" panose="020B0604020202020204" pitchFamily="34" charset="0"/>
              </a:rPr>
              <a:t>Zwiększenie </a:t>
            </a:r>
            <a:r>
              <a:rPr lang="pl-PL" sz="1400" dirty="0">
                <a:latin typeface="+mj-lt"/>
                <a:cs typeface="Arial" panose="020B0604020202020204" pitchFamily="34" charset="0"/>
              </a:rPr>
              <a:t>efektywności działania NCBR poprzez realizację celu w odniesieniu do większej grupy państw, bez konieczności uruchamiania programów </a:t>
            </a:r>
            <a:r>
              <a:rPr lang="pl-PL" sz="1400" dirty="0" smtClean="0">
                <a:latin typeface="+mj-lt"/>
                <a:cs typeface="Arial" panose="020B0604020202020204" pitchFamily="34" charset="0"/>
              </a:rPr>
              <a:t>bilateralnych.</a:t>
            </a:r>
          </a:p>
          <a:p>
            <a:r>
              <a:rPr lang="pl-PL" sz="1400" dirty="0">
                <a:latin typeface="+mj-lt"/>
                <a:cs typeface="Arial" panose="020B0604020202020204" pitchFamily="34" charset="0"/>
              </a:rPr>
              <a:t>W</a:t>
            </a:r>
            <a:r>
              <a:rPr lang="pl-PL" sz="1400" dirty="0" smtClean="0">
                <a:latin typeface="+mj-lt"/>
                <a:cs typeface="Arial" panose="020B0604020202020204" pitchFamily="34" charset="0"/>
              </a:rPr>
              <a:t>iększe otwarcie </a:t>
            </a:r>
            <a:r>
              <a:rPr lang="pl-PL" sz="1400" dirty="0">
                <a:latin typeface="+mj-lt"/>
                <a:cs typeface="Arial" panose="020B0604020202020204" pitchFamily="34" charset="0"/>
              </a:rPr>
              <a:t>się NCBR na międzynarodowych partnerów i </a:t>
            </a:r>
            <a:r>
              <a:rPr lang="pl-PL" sz="1400" dirty="0" smtClean="0">
                <a:latin typeface="+mj-lt"/>
                <a:cs typeface="Arial" panose="020B0604020202020204" pitchFamily="34" charset="0"/>
              </a:rPr>
              <a:t>zainteresowanie </a:t>
            </a:r>
            <a:r>
              <a:rPr lang="pl-PL" sz="1400" dirty="0">
                <a:latin typeface="+mj-lt"/>
                <a:cs typeface="Arial" panose="020B0604020202020204" pitchFamily="34" charset="0"/>
              </a:rPr>
              <a:t>ich współpracą z polskimi jednostkami naukowymi oraz przedsiębiorcami prowadzącymi </a:t>
            </a:r>
            <a:r>
              <a:rPr lang="pl-PL" sz="1400" dirty="0" smtClean="0">
                <a:latin typeface="+mj-lt"/>
                <a:cs typeface="Arial" panose="020B0604020202020204" pitchFamily="34" charset="0"/>
              </a:rPr>
              <a:t>B+R.</a:t>
            </a:r>
            <a:endParaRPr lang="pl-PL" sz="1400" dirty="0">
              <a:latin typeface="+mj-lt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13" name="Picture 4" descr="Cel Arrow Osiągnięcia - Darmowa grafika wektorowa na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92" y="1254496"/>
            <a:ext cx="4592840" cy="488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5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 smtClean="0"/>
              <a:t>Planowane efekty programu INNOGLOBO</a:t>
            </a:r>
            <a:endParaRPr lang="pl-PL" sz="32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3"/>
          </p:nvPr>
        </p:nvSpPr>
        <p:spPr>
          <a:xfrm>
            <a:off x="395554" y="1364212"/>
            <a:ext cx="11404865" cy="47642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1600" dirty="0" smtClean="0"/>
              <a:t>Rozwój </a:t>
            </a:r>
            <a:r>
              <a:rPr lang="pl-PL" sz="1600" dirty="0"/>
              <a:t>doskonałości w obszarze badań naukowych oraz rozwoju </a:t>
            </a:r>
            <a:r>
              <a:rPr lang="pl-PL" sz="1600" dirty="0" smtClean="0"/>
              <a:t>innowacji.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 smtClean="0"/>
              <a:t>Szersze </a:t>
            </a:r>
            <a:r>
              <a:rPr lang="pl-PL" sz="1600" dirty="0"/>
              <a:t>otwarcie </a:t>
            </a:r>
            <a:r>
              <a:rPr lang="pl-PL" sz="1600" dirty="0" smtClean="0"/>
              <a:t>nauki </a:t>
            </a:r>
            <a:r>
              <a:rPr lang="pl-PL" sz="1600" dirty="0"/>
              <a:t>i przemysłu na </a:t>
            </a:r>
            <a:r>
              <a:rPr lang="pl-PL" sz="1600" dirty="0" smtClean="0"/>
              <a:t>świat.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 smtClean="0"/>
              <a:t>Rozwój współpracy zagranicznych jednostek z polskimi podmiotami prowadzącymi badania B+R.</a:t>
            </a:r>
            <a:endParaRPr lang="pl-PL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 smtClean="0"/>
              <a:t>Zwiększenie </a:t>
            </a:r>
            <a:r>
              <a:rPr lang="pl-PL" sz="1600" dirty="0"/>
              <a:t>światowej </a:t>
            </a:r>
            <a:r>
              <a:rPr lang="pl-PL" sz="1600" dirty="0" smtClean="0"/>
              <a:t>konkurencyjności B+R.</a:t>
            </a:r>
            <a:endParaRPr lang="pl-PL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 smtClean="0"/>
              <a:t>Wzajemny dostęp do </a:t>
            </a:r>
            <a:r>
              <a:rPr lang="pl-PL" sz="1600" dirty="0"/>
              <a:t>rynków oraz infrastruktury </a:t>
            </a:r>
            <a:r>
              <a:rPr lang="pl-PL" sz="1600" dirty="0" smtClean="0"/>
              <a:t>badawczej.</a:t>
            </a:r>
            <a:endParaRPr lang="pl-PL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 smtClean="0"/>
              <a:t>Globalna promocja myśli </a:t>
            </a:r>
            <a:r>
              <a:rPr lang="pl-PL" sz="1600" dirty="0"/>
              <a:t>naukowo-technicznej oraz polskich projektów z udziałem zagranicznych </a:t>
            </a:r>
            <a:r>
              <a:rPr lang="pl-PL" sz="1600" dirty="0" smtClean="0"/>
              <a:t>partnerów.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 smtClean="0"/>
              <a:t>Efekt </a:t>
            </a:r>
            <a:r>
              <a:rPr lang="pl-PL" sz="1600" dirty="0"/>
              <a:t>synergii, który pozwoli zaadaptować najlepsze </a:t>
            </a:r>
            <a:r>
              <a:rPr lang="pl-PL" sz="1600" dirty="0" smtClean="0"/>
              <a:t>praktyki.</a:t>
            </a:r>
            <a:endParaRPr lang="pl-PL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 smtClean="0"/>
              <a:t>Zapoznanie </a:t>
            </a:r>
            <a:r>
              <a:rPr lang="pl-PL" sz="1600" dirty="0"/>
              <a:t>się ze sposobem zarządzania i współfinansowania projektów przez instytucje zbliżone profilem do NCBR oraz jednostki naukowe na </a:t>
            </a:r>
            <a:r>
              <a:rPr lang="pl-PL" sz="1600" dirty="0" smtClean="0"/>
              <a:t>świecie.</a:t>
            </a:r>
            <a:endParaRPr lang="pl-PL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 smtClean="0"/>
              <a:t>Poszerzenie </a:t>
            </a:r>
            <a:r>
              <a:rPr lang="pl-PL" sz="1600" dirty="0"/>
              <a:t>współpracy międzynarodowej NCBR o nowe kierunki, państwa i </a:t>
            </a:r>
            <a:r>
              <a:rPr lang="pl-PL" sz="1600" dirty="0" smtClean="0"/>
              <a:t>regiony.</a:t>
            </a:r>
            <a:endParaRPr lang="pl-PL" sz="1600" dirty="0"/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 flipV="1">
            <a:off x="5267888" y="3721388"/>
            <a:ext cx="1939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29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313509" y="544448"/>
            <a:ext cx="11756571" cy="5722872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/>
              <a:t>	</a:t>
            </a:r>
            <a:r>
              <a:rPr lang="pl-PL" sz="2000" b="1" dirty="0" smtClean="0"/>
              <a:t>                </a:t>
            </a:r>
            <a:r>
              <a:rPr lang="pl-PL" sz="2000" b="1" dirty="0" smtClean="0">
                <a:solidFill>
                  <a:schemeClr val="accent1"/>
                </a:solidFill>
              </a:rPr>
              <a:t>Zakres </a:t>
            </a:r>
            <a:r>
              <a:rPr lang="pl-PL" sz="2000" b="1" dirty="0">
                <a:solidFill>
                  <a:schemeClr val="accent1"/>
                </a:solidFill>
              </a:rPr>
              <a:t>tematyczny</a:t>
            </a:r>
          </a:p>
          <a:p>
            <a:pPr marL="0" indent="0">
              <a:buNone/>
            </a:pPr>
            <a:r>
              <a:rPr lang="pl-PL" sz="1600" dirty="0" smtClean="0"/>
              <a:t>                     Tematyka </a:t>
            </a:r>
            <a:r>
              <a:rPr lang="pl-PL" sz="1600" dirty="0"/>
              <a:t>projektów powinna wpisywać się w </a:t>
            </a:r>
            <a:r>
              <a:rPr lang="pl-PL" sz="1600" dirty="0" smtClean="0"/>
              <a:t>aktualną polską </a:t>
            </a:r>
            <a:r>
              <a:rPr lang="pl-PL" sz="1600" dirty="0"/>
              <a:t>Listę Krajowych </a:t>
            </a:r>
            <a:r>
              <a:rPr lang="pl-PL" sz="1600" dirty="0" smtClean="0"/>
              <a:t>Inteligentnych                          </a:t>
            </a:r>
          </a:p>
          <a:p>
            <a:pPr marL="0" indent="0">
              <a:buNone/>
            </a:pPr>
            <a:r>
              <a:rPr lang="pl-PL" sz="1600" dirty="0"/>
              <a:t> </a:t>
            </a:r>
            <a:r>
              <a:rPr lang="pl-PL" sz="1600" dirty="0" smtClean="0"/>
              <a:t>                    Specjalizacji (KIS). </a:t>
            </a:r>
            <a:r>
              <a:rPr lang="pl-PL" sz="1600" dirty="0"/>
              <a:t>L</a:t>
            </a:r>
            <a:r>
              <a:rPr lang="en-US" sz="1600" dirty="0" smtClean="0"/>
              <a:t>ink</a:t>
            </a:r>
            <a:r>
              <a:rPr lang="en-US" sz="1600" dirty="0"/>
              <a:t>: </a:t>
            </a:r>
            <a:r>
              <a:rPr lang="en-US" sz="1600" dirty="0" err="1" smtClean="0">
                <a:hlinkClick r:id="rId2"/>
              </a:rPr>
              <a:t>Krajowe</a:t>
            </a:r>
            <a:r>
              <a:rPr lang="en-US" sz="1600" dirty="0" smtClean="0">
                <a:hlinkClick r:id="rId2"/>
              </a:rPr>
              <a:t> </a:t>
            </a:r>
            <a:r>
              <a:rPr lang="en-US" sz="1600" dirty="0" err="1" smtClean="0">
                <a:hlinkClick r:id="rId2"/>
              </a:rPr>
              <a:t>Inteligentne</a:t>
            </a:r>
            <a:r>
              <a:rPr lang="en-US" sz="1600" dirty="0" smtClean="0">
                <a:hlinkClick r:id="rId2"/>
              </a:rPr>
              <a:t> </a:t>
            </a:r>
            <a:r>
              <a:rPr lang="en-US" sz="1600" dirty="0" err="1" smtClean="0">
                <a:hlinkClick r:id="rId2"/>
              </a:rPr>
              <a:t>Specjalizacje</a:t>
            </a:r>
            <a:r>
              <a:rPr lang="en-US" sz="1600" dirty="0" smtClean="0">
                <a:hlinkClick r:id="rId2"/>
              </a:rPr>
              <a:t> (KIS)</a:t>
            </a:r>
            <a:r>
              <a:rPr lang="pl-PL" sz="1600" dirty="0" smtClean="0"/>
              <a:t> </a:t>
            </a:r>
            <a:endParaRPr lang="pl-PL" dirty="0"/>
          </a:p>
          <a:p>
            <a:pPr marL="0" indent="0">
              <a:buNone/>
            </a:pPr>
            <a:r>
              <a:rPr lang="pl-PL" sz="2000" b="1" dirty="0"/>
              <a:t>			</a:t>
            </a:r>
            <a:r>
              <a:rPr lang="pl-PL" sz="2000" b="1" dirty="0" smtClean="0">
                <a:solidFill>
                  <a:schemeClr val="accent1"/>
                </a:solidFill>
              </a:rPr>
              <a:t>Polscy wnioskodawcy:</a:t>
            </a:r>
            <a:endParaRPr lang="pl-PL" sz="2000" b="1" dirty="0">
              <a:solidFill>
                <a:schemeClr val="accent1"/>
              </a:solidFill>
            </a:endParaRPr>
          </a:p>
          <a:p>
            <a:pPr lvl="4">
              <a:buFont typeface="Wingdings" panose="05000000000000000000" pitchFamily="2" charset="2"/>
              <a:buChar char="ü"/>
            </a:pPr>
            <a:r>
              <a:rPr lang="pl-PL" sz="1600" dirty="0"/>
              <a:t>organizacje badawcze,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pl-PL" sz="1600" dirty="0"/>
              <a:t>przedsiębiorcy,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pl-PL" sz="1600" dirty="0"/>
              <a:t>grupy podmiotów.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2000" b="1" dirty="0" smtClean="0"/>
              <a:t>			</a:t>
            </a:r>
            <a:r>
              <a:rPr lang="pl-PL" sz="2000" b="1" dirty="0" smtClean="0">
                <a:solidFill>
                  <a:schemeClr val="accent1"/>
                </a:solidFill>
              </a:rPr>
              <a:t>Zakres wsparcia: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pl-PL" sz="1600" dirty="0" smtClean="0"/>
              <a:t>badania przemysłowe,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pl-PL" sz="1600" dirty="0" smtClean="0"/>
              <a:t>prace </a:t>
            </a:r>
            <a:r>
              <a:rPr lang="pl-PL" sz="1600" dirty="0"/>
              <a:t>rozwojowe.</a:t>
            </a:r>
          </a:p>
          <a:p>
            <a:endParaRPr lang="pl-PL" dirty="0"/>
          </a:p>
        </p:txBody>
      </p:sp>
      <p:grpSp>
        <p:nvGrpSpPr>
          <p:cNvPr id="13" name="Grafika 9" descr="Cykl z osobami">
            <a:extLst>
              <a:ext uri="{FF2B5EF4-FFF2-40B4-BE49-F238E27FC236}">
                <a16:creationId xmlns:a16="http://schemas.microsoft.com/office/drawing/2014/main" id="{268C1703-05D8-4EC0-8562-2B0F0B8212CB}"/>
              </a:ext>
            </a:extLst>
          </p:cNvPr>
          <p:cNvGrpSpPr/>
          <p:nvPr/>
        </p:nvGrpSpPr>
        <p:grpSpPr>
          <a:xfrm>
            <a:off x="1271748" y="1928653"/>
            <a:ext cx="791979" cy="777592"/>
            <a:chOff x="6157619" y="1502471"/>
            <a:chExt cx="557917" cy="557917"/>
          </a:xfrm>
          <a:solidFill>
            <a:schemeClr val="accent1"/>
          </a:solidFill>
        </p:grpSpPr>
        <p:sp>
          <p:nvSpPr>
            <p:cNvPr id="14" name="Dowolny kształt: kształt 164">
              <a:extLst>
                <a:ext uri="{FF2B5EF4-FFF2-40B4-BE49-F238E27FC236}">
                  <a16:creationId xmlns:a16="http://schemas.microsoft.com/office/drawing/2014/main" id="{97BCA298-1586-4679-B890-9F41EB591D80}"/>
                </a:ext>
              </a:extLst>
            </p:cNvPr>
            <p:cNvSpPr/>
            <p:nvPr/>
          </p:nvSpPr>
          <p:spPr>
            <a:xfrm>
              <a:off x="6334990" y="1763239"/>
              <a:ext cx="48759" cy="58871"/>
            </a:xfrm>
            <a:custGeom>
              <a:avLst/>
              <a:gdLst>
                <a:gd name="connsiteX0" fmla="*/ 21968 w 48759"/>
                <a:gd name="connsiteY0" fmla="*/ 58872 h 58871"/>
                <a:gd name="connsiteX1" fmla="*/ 48760 w 48759"/>
                <a:gd name="connsiteY1" fmla="*/ 12379 h 58871"/>
                <a:gd name="connsiteX2" fmla="*/ 29058 w 48759"/>
                <a:gd name="connsiteY2" fmla="*/ 0 h 58871"/>
                <a:gd name="connsiteX3" fmla="*/ 0 w 48759"/>
                <a:gd name="connsiteY3" fmla="*/ 50387 h 58871"/>
                <a:gd name="connsiteX4" fmla="*/ 21968 w 48759"/>
                <a:gd name="connsiteY4" fmla="*/ 58872 h 5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59" h="58871">
                  <a:moveTo>
                    <a:pt x="21968" y="58872"/>
                  </a:moveTo>
                  <a:lnTo>
                    <a:pt x="48760" y="12379"/>
                  </a:lnTo>
                  <a:cubicBezTo>
                    <a:pt x="41790" y="8931"/>
                    <a:pt x="35189" y="4784"/>
                    <a:pt x="29058" y="0"/>
                  </a:cubicBezTo>
                  <a:lnTo>
                    <a:pt x="0" y="50387"/>
                  </a:lnTo>
                  <a:cubicBezTo>
                    <a:pt x="7653" y="52273"/>
                    <a:pt x="15035" y="55124"/>
                    <a:pt x="21968" y="58872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3363779760">
                    <a:custGeom>
                      <a:avLst/>
                      <a:gdLst>
                        <a:gd name="connsiteX0" fmla="*/ 21968 w 48759"/>
                        <a:gd name="connsiteY0" fmla="*/ 58872 h 58871"/>
                        <a:gd name="connsiteX1" fmla="*/ 48760 w 48759"/>
                        <a:gd name="connsiteY1" fmla="*/ 12379 h 58871"/>
                        <a:gd name="connsiteX2" fmla="*/ 29058 w 48759"/>
                        <a:gd name="connsiteY2" fmla="*/ 0 h 58871"/>
                        <a:gd name="connsiteX3" fmla="*/ 0 w 48759"/>
                        <a:gd name="connsiteY3" fmla="*/ 50387 h 58871"/>
                        <a:gd name="connsiteX4" fmla="*/ 21968 w 48759"/>
                        <a:gd name="connsiteY4" fmla="*/ 58872 h 58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8759" h="58871" extrusionOk="0">
                          <a:moveTo>
                            <a:pt x="21968" y="58872"/>
                          </a:moveTo>
                          <a:cubicBezTo>
                            <a:pt x="36412" y="37843"/>
                            <a:pt x="40723" y="25949"/>
                            <a:pt x="48760" y="12379"/>
                          </a:cubicBezTo>
                          <a:cubicBezTo>
                            <a:pt x="40455" y="9473"/>
                            <a:pt x="33795" y="5044"/>
                            <a:pt x="29058" y="0"/>
                          </a:cubicBezTo>
                          <a:cubicBezTo>
                            <a:pt x="19824" y="10434"/>
                            <a:pt x="11935" y="25983"/>
                            <a:pt x="0" y="50387"/>
                          </a:cubicBezTo>
                          <a:cubicBezTo>
                            <a:pt x="7730" y="51280"/>
                            <a:pt x="15111" y="55255"/>
                            <a:pt x="21968" y="5887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65">
              <a:extLst>
                <a:ext uri="{FF2B5EF4-FFF2-40B4-BE49-F238E27FC236}">
                  <a16:creationId xmlns:a16="http://schemas.microsoft.com/office/drawing/2014/main" id="{98C73BF8-4421-401C-AE02-0BCE0EC283CE}"/>
                </a:ext>
              </a:extLst>
            </p:cNvPr>
            <p:cNvSpPr/>
            <p:nvPr/>
          </p:nvSpPr>
          <p:spPr>
            <a:xfrm>
              <a:off x="6406298" y="1897662"/>
              <a:ext cx="60557" cy="23246"/>
            </a:xfrm>
            <a:custGeom>
              <a:avLst/>
              <a:gdLst>
                <a:gd name="connsiteX0" fmla="*/ 60557 w 60557"/>
                <a:gd name="connsiteY0" fmla="*/ 23247 h 23246"/>
                <a:gd name="connsiteX1" fmla="*/ 59337 w 60557"/>
                <a:gd name="connsiteY1" fmla="*/ 8717 h 23246"/>
                <a:gd name="connsiteX2" fmla="*/ 59802 w 60557"/>
                <a:gd name="connsiteY2" fmla="*/ 0 h 23246"/>
                <a:gd name="connsiteX3" fmla="*/ 755 w 60557"/>
                <a:gd name="connsiteY3" fmla="*/ 0 h 23246"/>
                <a:gd name="connsiteX4" fmla="*/ 1220 w 60557"/>
                <a:gd name="connsiteY4" fmla="*/ 8717 h 23246"/>
                <a:gd name="connsiteX5" fmla="*/ 0 w 60557"/>
                <a:gd name="connsiteY5" fmla="*/ 23247 h 2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57" h="23246">
                  <a:moveTo>
                    <a:pt x="60557" y="23247"/>
                  </a:moveTo>
                  <a:cubicBezTo>
                    <a:pt x="59769" y="18443"/>
                    <a:pt x="59361" y="13585"/>
                    <a:pt x="59337" y="8717"/>
                  </a:cubicBezTo>
                  <a:cubicBezTo>
                    <a:pt x="59344" y="5806"/>
                    <a:pt x="59499" y="2896"/>
                    <a:pt x="59802" y="0"/>
                  </a:cubicBezTo>
                  <a:lnTo>
                    <a:pt x="755" y="0"/>
                  </a:lnTo>
                  <a:cubicBezTo>
                    <a:pt x="1058" y="2896"/>
                    <a:pt x="1213" y="5806"/>
                    <a:pt x="1220" y="8717"/>
                  </a:cubicBezTo>
                  <a:cubicBezTo>
                    <a:pt x="1197" y="13585"/>
                    <a:pt x="789" y="18443"/>
                    <a:pt x="0" y="23247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908349077">
                    <a:custGeom>
                      <a:avLst/>
                      <a:gdLst>
                        <a:gd name="connsiteX0" fmla="*/ 60557 w 60557"/>
                        <a:gd name="connsiteY0" fmla="*/ 23247 h 23246"/>
                        <a:gd name="connsiteX1" fmla="*/ 59337 w 60557"/>
                        <a:gd name="connsiteY1" fmla="*/ 8717 h 23246"/>
                        <a:gd name="connsiteX2" fmla="*/ 59802 w 60557"/>
                        <a:gd name="connsiteY2" fmla="*/ 0 h 23246"/>
                        <a:gd name="connsiteX3" fmla="*/ 755 w 60557"/>
                        <a:gd name="connsiteY3" fmla="*/ 0 h 23246"/>
                        <a:gd name="connsiteX4" fmla="*/ 1220 w 60557"/>
                        <a:gd name="connsiteY4" fmla="*/ 8717 h 23246"/>
                        <a:gd name="connsiteX5" fmla="*/ 0 w 60557"/>
                        <a:gd name="connsiteY5" fmla="*/ 23247 h 23246"/>
                        <a:gd name="connsiteX6" fmla="*/ 60557 w 60557"/>
                        <a:gd name="connsiteY6" fmla="*/ 23247 h 232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0557" h="23246" extrusionOk="0">
                          <a:moveTo>
                            <a:pt x="60557" y="23247"/>
                          </a:moveTo>
                          <a:cubicBezTo>
                            <a:pt x="60691" y="18331"/>
                            <a:pt x="59350" y="14025"/>
                            <a:pt x="59337" y="8717"/>
                          </a:cubicBezTo>
                          <a:cubicBezTo>
                            <a:pt x="59826" y="5593"/>
                            <a:pt x="59385" y="3338"/>
                            <a:pt x="59802" y="0"/>
                          </a:cubicBezTo>
                          <a:cubicBezTo>
                            <a:pt x="44380" y="-4739"/>
                            <a:pt x="24761" y="788"/>
                            <a:pt x="755" y="0"/>
                          </a:cubicBezTo>
                          <a:cubicBezTo>
                            <a:pt x="987" y="2885"/>
                            <a:pt x="1443" y="5682"/>
                            <a:pt x="1220" y="8717"/>
                          </a:cubicBezTo>
                          <a:cubicBezTo>
                            <a:pt x="1461" y="13356"/>
                            <a:pt x="162" y="17870"/>
                            <a:pt x="0" y="23247"/>
                          </a:cubicBezTo>
                          <a:cubicBezTo>
                            <a:pt x="17991" y="19466"/>
                            <a:pt x="31541" y="28085"/>
                            <a:pt x="60557" y="2324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66">
              <a:extLst>
                <a:ext uri="{FF2B5EF4-FFF2-40B4-BE49-F238E27FC236}">
                  <a16:creationId xmlns:a16="http://schemas.microsoft.com/office/drawing/2014/main" id="{5AD9AB77-0F41-497E-BA9A-387E1B170594}"/>
                </a:ext>
              </a:extLst>
            </p:cNvPr>
            <p:cNvSpPr/>
            <p:nvPr/>
          </p:nvSpPr>
          <p:spPr>
            <a:xfrm>
              <a:off x="6483593" y="1763122"/>
              <a:ext cx="49805" cy="61370"/>
            </a:xfrm>
            <a:custGeom>
              <a:avLst/>
              <a:gdLst>
                <a:gd name="connsiteX0" fmla="*/ 28535 w 49805"/>
                <a:gd name="connsiteY0" fmla="*/ 61371 h 61370"/>
                <a:gd name="connsiteX1" fmla="*/ 49806 w 49805"/>
                <a:gd name="connsiteY1" fmla="*/ 51665 h 61370"/>
                <a:gd name="connsiteX2" fmla="*/ 19992 w 49805"/>
                <a:gd name="connsiteY2" fmla="*/ 0 h 61370"/>
                <a:gd name="connsiteX3" fmla="*/ 0 w 49805"/>
                <a:gd name="connsiteY3" fmla="*/ 12495 h 6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805" h="61370">
                  <a:moveTo>
                    <a:pt x="28535" y="61371"/>
                  </a:moveTo>
                  <a:cubicBezTo>
                    <a:pt x="35200" y="57275"/>
                    <a:pt x="42344" y="54016"/>
                    <a:pt x="49806" y="51665"/>
                  </a:cubicBezTo>
                  <a:lnTo>
                    <a:pt x="19992" y="0"/>
                  </a:lnTo>
                  <a:cubicBezTo>
                    <a:pt x="13775" y="4841"/>
                    <a:pt x="7076" y="9028"/>
                    <a:pt x="0" y="12495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1350085575">
                    <a:custGeom>
                      <a:avLst/>
                      <a:gdLst>
                        <a:gd name="connsiteX0" fmla="*/ 28535 w 49805"/>
                        <a:gd name="connsiteY0" fmla="*/ 61371 h 61370"/>
                        <a:gd name="connsiteX1" fmla="*/ 49806 w 49805"/>
                        <a:gd name="connsiteY1" fmla="*/ 51665 h 61370"/>
                        <a:gd name="connsiteX2" fmla="*/ 19992 w 49805"/>
                        <a:gd name="connsiteY2" fmla="*/ 0 h 61370"/>
                        <a:gd name="connsiteX3" fmla="*/ 0 w 49805"/>
                        <a:gd name="connsiteY3" fmla="*/ 12495 h 61370"/>
                        <a:gd name="connsiteX4" fmla="*/ 28535 w 49805"/>
                        <a:gd name="connsiteY4" fmla="*/ 61371 h 613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805" h="61370" extrusionOk="0">
                          <a:moveTo>
                            <a:pt x="28535" y="61371"/>
                          </a:moveTo>
                          <a:cubicBezTo>
                            <a:pt x="35058" y="57366"/>
                            <a:pt x="42322" y="53143"/>
                            <a:pt x="49806" y="51665"/>
                          </a:cubicBezTo>
                          <a:cubicBezTo>
                            <a:pt x="39770" y="27713"/>
                            <a:pt x="33926" y="24337"/>
                            <a:pt x="19992" y="0"/>
                          </a:cubicBezTo>
                          <a:cubicBezTo>
                            <a:pt x="12632" y="5681"/>
                            <a:pt x="6617" y="10031"/>
                            <a:pt x="0" y="12495"/>
                          </a:cubicBezTo>
                          <a:cubicBezTo>
                            <a:pt x="11547" y="26571"/>
                            <a:pt x="16562" y="40283"/>
                            <a:pt x="28535" y="6137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7">
              <a:extLst>
                <a:ext uri="{FF2B5EF4-FFF2-40B4-BE49-F238E27FC236}">
                  <a16:creationId xmlns:a16="http://schemas.microsoft.com/office/drawing/2014/main" id="{960A90B3-64C8-4242-8A62-6E76C92A581B}"/>
                </a:ext>
              </a:extLst>
            </p:cNvPr>
            <p:cNvSpPr/>
            <p:nvPr/>
          </p:nvSpPr>
          <p:spPr>
            <a:xfrm>
              <a:off x="6238981" y="1833734"/>
              <a:ext cx="145290" cy="145290"/>
            </a:xfrm>
            <a:custGeom>
              <a:avLst/>
              <a:gdLst>
                <a:gd name="connsiteX0" fmla="*/ 72645 w 145290"/>
                <a:gd name="connsiteY0" fmla="*/ 0 h 145290"/>
                <a:gd name="connsiteX1" fmla="*/ 0 w 145290"/>
                <a:gd name="connsiteY1" fmla="*/ 72645 h 145290"/>
                <a:gd name="connsiteX2" fmla="*/ 72645 w 145290"/>
                <a:gd name="connsiteY2" fmla="*/ 145291 h 145290"/>
                <a:gd name="connsiteX3" fmla="*/ 145291 w 145290"/>
                <a:gd name="connsiteY3" fmla="*/ 72645 h 145290"/>
                <a:gd name="connsiteX4" fmla="*/ 72645 w 145290"/>
                <a:gd name="connsiteY4" fmla="*/ 0 h 145290"/>
                <a:gd name="connsiteX5" fmla="*/ 72645 w 145290"/>
                <a:gd name="connsiteY5" fmla="*/ 28303 h 145290"/>
                <a:gd name="connsiteX6" fmla="*/ 93102 w 145290"/>
                <a:gd name="connsiteY6" fmla="*/ 48643 h 145290"/>
                <a:gd name="connsiteX7" fmla="*/ 72762 w 145290"/>
                <a:gd name="connsiteY7" fmla="*/ 69100 h 145290"/>
                <a:gd name="connsiteX8" fmla="*/ 52305 w 145290"/>
                <a:gd name="connsiteY8" fmla="*/ 48760 h 145290"/>
                <a:gd name="connsiteX9" fmla="*/ 52305 w 145290"/>
                <a:gd name="connsiteY9" fmla="*/ 48643 h 145290"/>
                <a:gd name="connsiteX10" fmla="*/ 72645 w 145290"/>
                <a:gd name="connsiteY10" fmla="*/ 28303 h 145290"/>
                <a:gd name="connsiteX11" fmla="*/ 113327 w 145290"/>
                <a:gd name="connsiteY11" fmla="*/ 110014 h 145290"/>
                <a:gd name="connsiteX12" fmla="*/ 31964 w 145290"/>
                <a:gd name="connsiteY12" fmla="*/ 110014 h 145290"/>
                <a:gd name="connsiteX13" fmla="*/ 31964 w 145290"/>
                <a:gd name="connsiteY13" fmla="*/ 94497 h 145290"/>
                <a:gd name="connsiteX14" fmla="*/ 36032 w 145290"/>
                <a:gd name="connsiteY14" fmla="*/ 86361 h 145290"/>
                <a:gd name="connsiteX15" fmla="*/ 55908 w 145290"/>
                <a:gd name="connsiteY15" fmla="*/ 76655 h 145290"/>
                <a:gd name="connsiteX16" fmla="*/ 72704 w 145290"/>
                <a:gd name="connsiteY16" fmla="*/ 74098 h 145290"/>
                <a:gd name="connsiteX17" fmla="*/ 89499 w 145290"/>
                <a:gd name="connsiteY17" fmla="*/ 76655 h 145290"/>
                <a:gd name="connsiteX18" fmla="*/ 109375 w 145290"/>
                <a:gd name="connsiteY18" fmla="*/ 86361 h 145290"/>
                <a:gd name="connsiteX19" fmla="*/ 113443 w 145290"/>
                <a:gd name="connsiteY19" fmla="*/ 94497 h 14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290" h="145290">
                  <a:moveTo>
                    <a:pt x="72645" y="0"/>
                  </a:moveTo>
                  <a:cubicBezTo>
                    <a:pt x="32524" y="0"/>
                    <a:pt x="0" y="32524"/>
                    <a:pt x="0" y="72645"/>
                  </a:cubicBezTo>
                  <a:cubicBezTo>
                    <a:pt x="0" y="112767"/>
                    <a:pt x="32524" y="145291"/>
                    <a:pt x="72645" y="145291"/>
                  </a:cubicBezTo>
                  <a:cubicBezTo>
                    <a:pt x="112767" y="145291"/>
                    <a:pt x="145291" y="112767"/>
                    <a:pt x="145291" y="72645"/>
                  </a:cubicBezTo>
                  <a:cubicBezTo>
                    <a:pt x="145291" y="32524"/>
                    <a:pt x="112767" y="0"/>
                    <a:pt x="72645" y="0"/>
                  </a:cubicBezTo>
                  <a:close/>
                  <a:moveTo>
                    <a:pt x="72645" y="28303"/>
                  </a:moveTo>
                  <a:cubicBezTo>
                    <a:pt x="83911" y="28271"/>
                    <a:pt x="93070" y="37378"/>
                    <a:pt x="93102" y="48643"/>
                  </a:cubicBezTo>
                  <a:cubicBezTo>
                    <a:pt x="93134" y="59909"/>
                    <a:pt x="84028" y="69068"/>
                    <a:pt x="72762" y="69100"/>
                  </a:cubicBezTo>
                  <a:cubicBezTo>
                    <a:pt x="61496" y="69132"/>
                    <a:pt x="52337" y="60025"/>
                    <a:pt x="52305" y="48760"/>
                  </a:cubicBezTo>
                  <a:cubicBezTo>
                    <a:pt x="52305" y="48721"/>
                    <a:pt x="52305" y="48682"/>
                    <a:pt x="52305" y="48643"/>
                  </a:cubicBezTo>
                  <a:cubicBezTo>
                    <a:pt x="52337" y="37423"/>
                    <a:pt x="61425" y="28335"/>
                    <a:pt x="72645" y="28303"/>
                  </a:cubicBezTo>
                  <a:close/>
                  <a:moveTo>
                    <a:pt x="113327" y="110014"/>
                  </a:moveTo>
                  <a:lnTo>
                    <a:pt x="31964" y="110014"/>
                  </a:lnTo>
                  <a:lnTo>
                    <a:pt x="31964" y="94497"/>
                  </a:lnTo>
                  <a:cubicBezTo>
                    <a:pt x="32041" y="91315"/>
                    <a:pt x="33533" y="88332"/>
                    <a:pt x="36032" y="86361"/>
                  </a:cubicBezTo>
                  <a:cubicBezTo>
                    <a:pt x="42063" y="82029"/>
                    <a:pt x="48783" y="78748"/>
                    <a:pt x="55908" y="76655"/>
                  </a:cubicBezTo>
                  <a:cubicBezTo>
                    <a:pt x="61370" y="75068"/>
                    <a:pt x="67017" y="74209"/>
                    <a:pt x="72704" y="74098"/>
                  </a:cubicBezTo>
                  <a:cubicBezTo>
                    <a:pt x="78397" y="74133"/>
                    <a:pt x="84054" y="74994"/>
                    <a:pt x="89499" y="76655"/>
                  </a:cubicBezTo>
                  <a:cubicBezTo>
                    <a:pt x="96707" y="78527"/>
                    <a:pt x="103466" y="81828"/>
                    <a:pt x="109375" y="86361"/>
                  </a:cubicBezTo>
                  <a:cubicBezTo>
                    <a:pt x="111875" y="88332"/>
                    <a:pt x="113366" y="91315"/>
                    <a:pt x="113443" y="94497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1685228938">
                    <a:custGeom>
                      <a:avLst/>
                      <a:gdLst>
                        <a:gd name="connsiteX0" fmla="*/ 72645 w 145290"/>
                        <a:gd name="connsiteY0" fmla="*/ 0 h 145290"/>
                        <a:gd name="connsiteX1" fmla="*/ 0 w 145290"/>
                        <a:gd name="connsiteY1" fmla="*/ 72645 h 145290"/>
                        <a:gd name="connsiteX2" fmla="*/ 72645 w 145290"/>
                        <a:gd name="connsiteY2" fmla="*/ 145291 h 145290"/>
                        <a:gd name="connsiteX3" fmla="*/ 145291 w 145290"/>
                        <a:gd name="connsiteY3" fmla="*/ 72645 h 145290"/>
                        <a:gd name="connsiteX4" fmla="*/ 72645 w 145290"/>
                        <a:gd name="connsiteY4" fmla="*/ 0 h 145290"/>
                        <a:gd name="connsiteX5" fmla="*/ 72645 w 145290"/>
                        <a:gd name="connsiteY5" fmla="*/ 28303 h 145290"/>
                        <a:gd name="connsiteX6" fmla="*/ 93102 w 145290"/>
                        <a:gd name="connsiteY6" fmla="*/ 48643 h 145290"/>
                        <a:gd name="connsiteX7" fmla="*/ 72762 w 145290"/>
                        <a:gd name="connsiteY7" fmla="*/ 69100 h 145290"/>
                        <a:gd name="connsiteX8" fmla="*/ 52305 w 145290"/>
                        <a:gd name="connsiteY8" fmla="*/ 48760 h 145290"/>
                        <a:gd name="connsiteX9" fmla="*/ 52305 w 145290"/>
                        <a:gd name="connsiteY9" fmla="*/ 48643 h 145290"/>
                        <a:gd name="connsiteX10" fmla="*/ 72645 w 145290"/>
                        <a:gd name="connsiteY10" fmla="*/ 28303 h 145290"/>
                        <a:gd name="connsiteX11" fmla="*/ 113327 w 145290"/>
                        <a:gd name="connsiteY11" fmla="*/ 110014 h 145290"/>
                        <a:gd name="connsiteX12" fmla="*/ 31964 w 145290"/>
                        <a:gd name="connsiteY12" fmla="*/ 110014 h 145290"/>
                        <a:gd name="connsiteX13" fmla="*/ 31964 w 145290"/>
                        <a:gd name="connsiteY13" fmla="*/ 94497 h 145290"/>
                        <a:gd name="connsiteX14" fmla="*/ 36032 w 145290"/>
                        <a:gd name="connsiteY14" fmla="*/ 86361 h 145290"/>
                        <a:gd name="connsiteX15" fmla="*/ 55908 w 145290"/>
                        <a:gd name="connsiteY15" fmla="*/ 76655 h 145290"/>
                        <a:gd name="connsiteX16" fmla="*/ 72704 w 145290"/>
                        <a:gd name="connsiteY16" fmla="*/ 74098 h 145290"/>
                        <a:gd name="connsiteX17" fmla="*/ 89499 w 145290"/>
                        <a:gd name="connsiteY17" fmla="*/ 76655 h 145290"/>
                        <a:gd name="connsiteX18" fmla="*/ 109375 w 145290"/>
                        <a:gd name="connsiteY18" fmla="*/ 86361 h 145290"/>
                        <a:gd name="connsiteX19" fmla="*/ 113443 w 145290"/>
                        <a:gd name="connsiteY19" fmla="*/ 94497 h 145290"/>
                        <a:gd name="connsiteX20" fmla="*/ 113327 w 145290"/>
                        <a:gd name="connsiteY20" fmla="*/ 110014 h 145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45290" h="145290" extrusionOk="0">
                          <a:moveTo>
                            <a:pt x="72645" y="0"/>
                          </a:moveTo>
                          <a:cubicBezTo>
                            <a:pt x="33268" y="-1935"/>
                            <a:pt x="-7138" y="30501"/>
                            <a:pt x="0" y="72645"/>
                          </a:cubicBezTo>
                          <a:cubicBezTo>
                            <a:pt x="2606" y="115648"/>
                            <a:pt x="29843" y="150742"/>
                            <a:pt x="72645" y="145291"/>
                          </a:cubicBezTo>
                          <a:cubicBezTo>
                            <a:pt x="112591" y="148686"/>
                            <a:pt x="141450" y="116120"/>
                            <a:pt x="145291" y="72645"/>
                          </a:cubicBezTo>
                          <a:cubicBezTo>
                            <a:pt x="144100" y="34927"/>
                            <a:pt x="110716" y="7558"/>
                            <a:pt x="72645" y="0"/>
                          </a:cubicBezTo>
                          <a:close/>
                          <a:moveTo>
                            <a:pt x="72645" y="28303"/>
                          </a:moveTo>
                          <a:cubicBezTo>
                            <a:pt x="84727" y="28095"/>
                            <a:pt x="93160" y="36320"/>
                            <a:pt x="93102" y="48643"/>
                          </a:cubicBezTo>
                          <a:cubicBezTo>
                            <a:pt x="93409" y="59710"/>
                            <a:pt x="85681" y="68694"/>
                            <a:pt x="72762" y="69100"/>
                          </a:cubicBezTo>
                          <a:cubicBezTo>
                            <a:pt x="61873" y="70449"/>
                            <a:pt x="52228" y="60332"/>
                            <a:pt x="52305" y="48760"/>
                          </a:cubicBezTo>
                          <a:cubicBezTo>
                            <a:pt x="52305" y="48721"/>
                            <a:pt x="52302" y="48664"/>
                            <a:pt x="52305" y="48643"/>
                          </a:cubicBezTo>
                          <a:cubicBezTo>
                            <a:pt x="51896" y="38773"/>
                            <a:pt x="62865" y="28992"/>
                            <a:pt x="72645" y="28303"/>
                          </a:cubicBezTo>
                          <a:close/>
                          <a:moveTo>
                            <a:pt x="113327" y="110014"/>
                          </a:moveTo>
                          <a:cubicBezTo>
                            <a:pt x="74022" y="104415"/>
                            <a:pt x="67816" y="113690"/>
                            <a:pt x="31964" y="110014"/>
                          </a:cubicBezTo>
                          <a:cubicBezTo>
                            <a:pt x="31231" y="104106"/>
                            <a:pt x="31082" y="100089"/>
                            <a:pt x="31964" y="94497"/>
                          </a:cubicBezTo>
                          <a:cubicBezTo>
                            <a:pt x="32478" y="91535"/>
                            <a:pt x="33967" y="88528"/>
                            <a:pt x="36032" y="86361"/>
                          </a:cubicBezTo>
                          <a:cubicBezTo>
                            <a:pt x="42989" y="80943"/>
                            <a:pt x="49114" y="78297"/>
                            <a:pt x="55908" y="76655"/>
                          </a:cubicBezTo>
                          <a:cubicBezTo>
                            <a:pt x="61186" y="74395"/>
                            <a:pt x="66793" y="75319"/>
                            <a:pt x="72704" y="74098"/>
                          </a:cubicBezTo>
                          <a:cubicBezTo>
                            <a:pt x="78647" y="73945"/>
                            <a:pt x="84083" y="75172"/>
                            <a:pt x="89499" y="76655"/>
                          </a:cubicBezTo>
                          <a:cubicBezTo>
                            <a:pt x="96732" y="77296"/>
                            <a:pt x="103261" y="81715"/>
                            <a:pt x="109375" y="86361"/>
                          </a:cubicBezTo>
                          <a:cubicBezTo>
                            <a:pt x="111677" y="88512"/>
                            <a:pt x="113477" y="91372"/>
                            <a:pt x="113443" y="94497"/>
                          </a:cubicBezTo>
                          <a:cubicBezTo>
                            <a:pt x="112657" y="100104"/>
                            <a:pt x="114352" y="104717"/>
                            <a:pt x="113327" y="11001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68">
              <a:extLst>
                <a:ext uri="{FF2B5EF4-FFF2-40B4-BE49-F238E27FC236}">
                  <a16:creationId xmlns:a16="http://schemas.microsoft.com/office/drawing/2014/main" id="{CE6EE3CC-0202-41C0-BF4B-3E17AE7481E9}"/>
                </a:ext>
              </a:extLst>
            </p:cNvPr>
            <p:cNvSpPr/>
            <p:nvPr/>
          </p:nvSpPr>
          <p:spPr>
            <a:xfrm>
              <a:off x="6343591" y="1583833"/>
              <a:ext cx="180160" cy="180160"/>
            </a:xfrm>
            <a:custGeom>
              <a:avLst/>
              <a:gdLst>
                <a:gd name="connsiteX0" fmla="*/ 180161 w 180160"/>
                <a:gd name="connsiteY0" fmla="*/ 90080 h 180160"/>
                <a:gd name="connsiteX1" fmla="*/ 90080 w 180160"/>
                <a:gd name="connsiteY1" fmla="*/ 0 h 180160"/>
                <a:gd name="connsiteX2" fmla="*/ 0 w 180160"/>
                <a:gd name="connsiteY2" fmla="*/ 90080 h 180160"/>
                <a:gd name="connsiteX3" fmla="*/ 90080 w 180160"/>
                <a:gd name="connsiteY3" fmla="*/ 180161 h 180160"/>
                <a:gd name="connsiteX4" fmla="*/ 180161 w 180160"/>
                <a:gd name="connsiteY4" fmla="*/ 90080 h 180160"/>
                <a:gd name="connsiteX5" fmla="*/ 89906 w 180160"/>
                <a:gd name="connsiteY5" fmla="*/ 34870 h 180160"/>
                <a:gd name="connsiteX6" fmla="*/ 115187 w 180160"/>
                <a:gd name="connsiteY6" fmla="*/ 60150 h 180160"/>
                <a:gd name="connsiteX7" fmla="*/ 89906 w 180160"/>
                <a:gd name="connsiteY7" fmla="*/ 85431 h 180160"/>
                <a:gd name="connsiteX8" fmla="*/ 64625 w 180160"/>
                <a:gd name="connsiteY8" fmla="*/ 60150 h 180160"/>
                <a:gd name="connsiteX9" fmla="*/ 89906 w 180160"/>
                <a:gd name="connsiteY9" fmla="*/ 34870 h 180160"/>
                <a:gd name="connsiteX10" fmla="*/ 140351 w 180160"/>
                <a:gd name="connsiteY10" fmla="*/ 136225 h 180160"/>
                <a:gd name="connsiteX11" fmla="*/ 39403 w 180160"/>
                <a:gd name="connsiteY11" fmla="*/ 136225 h 180160"/>
                <a:gd name="connsiteX12" fmla="*/ 39403 w 180160"/>
                <a:gd name="connsiteY12" fmla="*/ 116814 h 180160"/>
                <a:gd name="connsiteX13" fmla="*/ 44459 w 180160"/>
                <a:gd name="connsiteY13" fmla="*/ 106702 h 180160"/>
                <a:gd name="connsiteX14" fmla="*/ 69042 w 180160"/>
                <a:gd name="connsiteY14" fmla="*/ 94730 h 180160"/>
                <a:gd name="connsiteX15" fmla="*/ 89906 w 180160"/>
                <a:gd name="connsiteY15" fmla="*/ 91591 h 180160"/>
                <a:gd name="connsiteX16" fmla="*/ 110712 w 180160"/>
                <a:gd name="connsiteY16" fmla="*/ 94730 h 180160"/>
                <a:gd name="connsiteX17" fmla="*/ 135353 w 180160"/>
                <a:gd name="connsiteY17" fmla="*/ 106702 h 180160"/>
                <a:gd name="connsiteX18" fmla="*/ 140351 w 180160"/>
                <a:gd name="connsiteY18" fmla="*/ 116814 h 1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0160" h="180160">
                  <a:moveTo>
                    <a:pt x="180161" y="90080"/>
                  </a:moveTo>
                  <a:cubicBezTo>
                    <a:pt x="180161" y="40330"/>
                    <a:pt x="139830" y="0"/>
                    <a:pt x="90080" y="0"/>
                  </a:cubicBezTo>
                  <a:cubicBezTo>
                    <a:pt x="40330" y="0"/>
                    <a:pt x="0" y="40330"/>
                    <a:pt x="0" y="90080"/>
                  </a:cubicBezTo>
                  <a:cubicBezTo>
                    <a:pt x="0" y="139830"/>
                    <a:pt x="40330" y="180161"/>
                    <a:pt x="90080" y="180161"/>
                  </a:cubicBezTo>
                  <a:cubicBezTo>
                    <a:pt x="139830" y="180161"/>
                    <a:pt x="180161" y="139830"/>
                    <a:pt x="180161" y="90080"/>
                  </a:cubicBezTo>
                  <a:close/>
                  <a:moveTo>
                    <a:pt x="89906" y="34870"/>
                  </a:moveTo>
                  <a:cubicBezTo>
                    <a:pt x="103868" y="34870"/>
                    <a:pt x="115187" y="46189"/>
                    <a:pt x="115187" y="60150"/>
                  </a:cubicBezTo>
                  <a:cubicBezTo>
                    <a:pt x="115187" y="74112"/>
                    <a:pt x="103868" y="85431"/>
                    <a:pt x="89906" y="85431"/>
                  </a:cubicBezTo>
                  <a:cubicBezTo>
                    <a:pt x="75944" y="85431"/>
                    <a:pt x="64625" y="74112"/>
                    <a:pt x="64625" y="60150"/>
                  </a:cubicBezTo>
                  <a:cubicBezTo>
                    <a:pt x="64657" y="46201"/>
                    <a:pt x="75957" y="34902"/>
                    <a:pt x="89906" y="34870"/>
                  </a:cubicBezTo>
                  <a:close/>
                  <a:moveTo>
                    <a:pt x="140351" y="136225"/>
                  </a:moveTo>
                  <a:lnTo>
                    <a:pt x="39403" y="136225"/>
                  </a:lnTo>
                  <a:lnTo>
                    <a:pt x="39403" y="116814"/>
                  </a:lnTo>
                  <a:cubicBezTo>
                    <a:pt x="39477" y="112853"/>
                    <a:pt x="41335" y="109137"/>
                    <a:pt x="44459" y="106702"/>
                  </a:cubicBezTo>
                  <a:cubicBezTo>
                    <a:pt x="51905" y="101329"/>
                    <a:pt x="60221" y="97279"/>
                    <a:pt x="69042" y="94730"/>
                  </a:cubicBezTo>
                  <a:cubicBezTo>
                    <a:pt x="75824" y="92750"/>
                    <a:pt x="82842" y="91695"/>
                    <a:pt x="89906" y="91591"/>
                  </a:cubicBezTo>
                  <a:cubicBezTo>
                    <a:pt x="96958" y="91603"/>
                    <a:pt x="103970" y="92661"/>
                    <a:pt x="110712" y="94730"/>
                  </a:cubicBezTo>
                  <a:cubicBezTo>
                    <a:pt x="119636" y="97052"/>
                    <a:pt x="128012" y="101121"/>
                    <a:pt x="135353" y="106702"/>
                  </a:cubicBezTo>
                  <a:cubicBezTo>
                    <a:pt x="138442" y="109159"/>
                    <a:pt x="140274" y="112867"/>
                    <a:pt x="140351" y="116814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3885292726">
                    <a:custGeom>
                      <a:avLst/>
                      <a:gdLst>
                        <a:gd name="connsiteX0" fmla="*/ 180161 w 180160"/>
                        <a:gd name="connsiteY0" fmla="*/ 90080 h 180160"/>
                        <a:gd name="connsiteX1" fmla="*/ 90080 w 180160"/>
                        <a:gd name="connsiteY1" fmla="*/ 0 h 180160"/>
                        <a:gd name="connsiteX2" fmla="*/ 0 w 180160"/>
                        <a:gd name="connsiteY2" fmla="*/ 90080 h 180160"/>
                        <a:gd name="connsiteX3" fmla="*/ 90080 w 180160"/>
                        <a:gd name="connsiteY3" fmla="*/ 180161 h 180160"/>
                        <a:gd name="connsiteX4" fmla="*/ 180161 w 180160"/>
                        <a:gd name="connsiteY4" fmla="*/ 90080 h 180160"/>
                        <a:gd name="connsiteX5" fmla="*/ 89906 w 180160"/>
                        <a:gd name="connsiteY5" fmla="*/ 34870 h 180160"/>
                        <a:gd name="connsiteX6" fmla="*/ 115187 w 180160"/>
                        <a:gd name="connsiteY6" fmla="*/ 60150 h 180160"/>
                        <a:gd name="connsiteX7" fmla="*/ 89906 w 180160"/>
                        <a:gd name="connsiteY7" fmla="*/ 85431 h 180160"/>
                        <a:gd name="connsiteX8" fmla="*/ 64625 w 180160"/>
                        <a:gd name="connsiteY8" fmla="*/ 60150 h 180160"/>
                        <a:gd name="connsiteX9" fmla="*/ 89906 w 180160"/>
                        <a:gd name="connsiteY9" fmla="*/ 34870 h 180160"/>
                        <a:gd name="connsiteX10" fmla="*/ 140351 w 180160"/>
                        <a:gd name="connsiteY10" fmla="*/ 136225 h 180160"/>
                        <a:gd name="connsiteX11" fmla="*/ 39403 w 180160"/>
                        <a:gd name="connsiteY11" fmla="*/ 136225 h 180160"/>
                        <a:gd name="connsiteX12" fmla="*/ 39403 w 180160"/>
                        <a:gd name="connsiteY12" fmla="*/ 116814 h 180160"/>
                        <a:gd name="connsiteX13" fmla="*/ 44459 w 180160"/>
                        <a:gd name="connsiteY13" fmla="*/ 106702 h 180160"/>
                        <a:gd name="connsiteX14" fmla="*/ 69042 w 180160"/>
                        <a:gd name="connsiteY14" fmla="*/ 94730 h 180160"/>
                        <a:gd name="connsiteX15" fmla="*/ 89906 w 180160"/>
                        <a:gd name="connsiteY15" fmla="*/ 91591 h 180160"/>
                        <a:gd name="connsiteX16" fmla="*/ 110712 w 180160"/>
                        <a:gd name="connsiteY16" fmla="*/ 94730 h 180160"/>
                        <a:gd name="connsiteX17" fmla="*/ 135353 w 180160"/>
                        <a:gd name="connsiteY17" fmla="*/ 106702 h 180160"/>
                        <a:gd name="connsiteX18" fmla="*/ 140351 w 180160"/>
                        <a:gd name="connsiteY18" fmla="*/ 116814 h 180160"/>
                        <a:gd name="connsiteX19" fmla="*/ 140351 w 180160"/>
                        <a:gd name="connsiteY19" fmla="*/ 136225 h 1801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80160" h="180160" extrusionOk="0">
                          <a:moveTo>
                            <a:pt x="180161" y="90080"/>
                          </a:moveTo>
                          <a:cubicBezTo>
                            <a:pt x="181970" y="47991"/>
                            <a:pt x="140298" y="2732"/>
                            <a:pt x="90080" y="0"/>
                          </a:cubicBezTo>
                          <a:cubicBezTo>
                            <a:pt x="31679" y="-535"/>
                            <a:pt x="-1460" y="44942"/>
                            <a:pt x="0" y="90080"/>
                          </a:cubicBezTo>
                          <a:cubicBezTo>
                            <a:pt x="6474" y="145099"/>
                            <a:pt x="42330" y="180455"/>
                            <a:pt x="90080" y="180161"/>
                          </a:cubicBezTo>
                          <a:cubicBezTo>
                            <a:pt x="149234" y="177215"/>
                            <a:pt x="184090" y="141900"/>
                            <a:pt x="180161" y="90080"/>
                          </a:cubicBezTo>
                          <a:close/>
                          <a:moveTo>
                            <a:pt x="89906" y="34870"/>
                          </a:moveTo>
                          <a:cubicBezTo>
                            <a:pt x="105402" y="34817"/>
                            <a:pt x="113540" y="44101"/>
                            <a:pt x="115187" y="60150"/>
                          </a:cubicBezTo>
                          <a:cubicBezTo>
                            <a:pt x="112538" y="74037"/>
                            <a:pt x="105174" y="84507"/>
                            <a:pt x="89906" y="85431"/>
                          </a:cubicBezTo>
                          <a:cubicBezTo>
                            <a:pt x="75994" y="83155"/>
                            <a:pt x="64907" y="73825"/>
                            <a:pt x="64625" y="60150"/>
                          </a:cubicBezTo>
                          <a:cubicBezTo>
                            <a:pt x="63651" y="47736"/>
                            <a:pt x="76460" y="37545"/>
                            <a:pt x="89906" y="34870"/>
                          </a:cubicBezTo>
                          <a:close/>
                          <a:moveTo>
                            <a:pt x="140351" y="136225"/>
                          </a:moveTo>
                          <a:cubicBezTo>
                            <a:pt x="129468" y="135457"/>
                            <a:pt x="56592" y="144600"/>
                            <a:pt x="39403" y="136225"/>
                          </a:cubicBezTo>
                          <a:cubicBezTo>
                            <a:pt x="40453" y="131018"/>
                            <a:pt x="40690" y="120307"/>
                            <a:pt x="39403" y="116814"/>
                          </a:cubicBezTo>
                          <a:cubicBezTo>
                            <a:pt x="40083" y="113081"/>
                            <a:pt x="41031" y="109622"/>
                            <a:pt x="44459" y="106702"/>
                          </a:cubicBezTo>
                          <a:cubicBezTo>
                            <a:pt x="51738" y="100985"/>
                            <a:pt x="58540" y="97838"/>
                            <a:pt x="69042" y="94730"/>
                          </a:cubicBezTo>
                          <a:cubicBezTo>
                            <a:pt x="74908" y="91876"/>
                            <a:pt x="82023" y="92532"/>
                            <a:pt x="89906" y="91591"/>
                          </a:cubicBezTo>
                          <a:cubicBezTo>
                            <a:pt x="98066" y="92107"/>
                            <a:pt x="104850" y="93321"/>
                            <a:pt x="110712" y="94730"/>
                          </a:cubicBezTo>
                          <a:cubicBezTo>
                            <a:pt x="119512" y="95880"/>
                            <a:pt x="128514" y="102263"/>
                            <a:pt x="135353" y="106702"/>
                          </a:cubicBezTo>
                          <a:cubicBezTo>
                            <a:pt x="138490" y="109153"/>
                            <a:pt x="140317" y="112191"/>
                            <a:pt x="140351" y="116814"/>
                          </a:cubicBezTo>
                          <a:cubicBezTo>
                            <a:pt x="141721" y="121813"/>
                            <a:pt x="140075" y="128395"/>
                            <a:pt x="140351" y="13622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69">
              <a:extLst>
                <a:ext uri="{FF2B5EF4-FFF2-40B4-BE49-F238E27FC236}">
                  <a16:creationId xmlns:a16="http://schemas.microsoft.com/office/drawing/2014/main" id="{008A0604-D5C7-47F6-B43D-0A08895F1C3A}"/>
                </a:ext>
              </a:extLst>
            </p:cNvPr>
            <p:cNvSpPr/>
            <p:nvPr/>
          </p:nvSpPr>
          <p:spPr>
            <a:xfrm>
              <a:off x="6488882" y="1833734"/>
              <a:ext cx="145290" cy="145290"/>
            </a:xfrm>
            <a:custGeom>
              <a:avLst/>
              <a:gdLst>
                <a:gd name="connsiteX0" fmla="*/ 72645 w 145290"/>
                <a:gd name="connsiteY0" fmla="*/ 0 h 145290"/>
                <a:gd name="connsiteX1" fmla="*/ 0 w 145290"/>
                <a:gd name="connsiteY1" fmla="*/ 72645 h 145290"/>
                <a:gd name="connsiteX2" fmla="*/ 72645 w 145290"/>
                <a:gd name="connsiteY2" fmla="*/ 145291 h 145290"/>
                <a:gd name="connsiteX3" fmla="*/ 145291 w 145290"/>
                <a:gd name="connsiteY3" fmla="*/ 72645 h 145290"/>
                <a:gd name="connsiteX4" fmla="*/ 72645 w 145290"/>
                <a:gd name="connsiteY4" fmla="*/ 0 h 145290"/>
                <a:gd name="connsiteX5" fmla="*/ 72645 w 145290"/>
                <a:gd name="connsiteY5" fmla="*/ 28303 h 145290"/>
                <a:gd name="connsiteX6" fmla="*/ 93102 w 145290"/>
                <a:gd name="connsiteY6" fmla="*/ 48643 h 145290"/>
                <a:gd name="connsiteX7" fmla="*/ 72762 w 145290"/>
                <a:gd name="connsiteY7" fmla="*/ 69100 h 145290"/>
                <a:gd name="connsiteX8" fmla="*/ 52305 w 145290"/>
                <a:gd name="connsiteY8" fmla="*/ 48760 h 145290"/>
                <a:gd name="connsiteX9" fmla="*/ 52305 w 145290"/>
                <a:gd name="connsiteY9" fmla="*/ 48643 h 145290"/>
                <a:gd name="connsiteX10" fmla="*/ 72645 w 145290"/>
                <a:gd name="connsiteY10" fmla="*/ 28303 h 145290"/>
                <a:gd name="connsiteX11" fmla="*/ 113327 w 145290"/>
                <a:gd name="connsiteY11" fmla="*/ 110014 h 145290"/>
                <a:gd name="connsiteX12" fmla="*/ 31964 w 145290"/>
                <a:gd name="connsiteY12" fmla="*/ 110014 h 145290"/>
                <a:gd name="connsiteX13" fmla="*/ 31964 w 145290"/>
                <a:gd name="connsiteY13" fmla="*/ 94497 h 145290"/>
                <a:gd name="connsiteX14" fmla="*/ 36032 w 145290"/>
                <a:gd name="connsiteY14" fmla="*/ 86361 h 145290"/>
                <a:gd name="connsiteX15" fmla="*/ 55908 w 145290"/>
                <a:gd name="connsiteY15" fmla="*/ 76655 h 145290"/>
                <a:gd name="connsiteX16" fmla="*/ 72704 w 145290"/>
                <a:gd name="connsiteY16" fmla="*/ 74098 h 145290"/>
                <a:gd name="connsiteX17" fmla="*/ 89499 w 145290"/>
                <a:gd name="connsiteY17" fmla="*/ 76655 h 145290"/>
                <a:gd name="connsiteX18" fmla="*/ 109375 w 145290"/>
                <a:gd name="connsiteY18" fmla="*/ 86361 h 145290"/>
                <a:gd name="connsiteX19" fmla="*/ 113443 w 145290"/>
                <a:gd name="connsiteY19" fmla="*/ 94497 h 14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290" h="145290">
                  <a:moveTo>
                    <a:pt x="72645" y="0"/>
                  </a:moveTo>
                  <a:cubicBezTo>
                    <a:pt x="32524" y="0"/>
                    <a:pt x="0" y="32524"/>
                    <a:pt x="0" y="72645"/>
                  </a:cubicBezTo>
                  <a:cubicBezTo>
                    <a:pt x="0" y="112767"/>
                    <a:pt x="32524" y="145291"/>
                    <a:pt x="72645" y="145291"/>
                  </a:cubicBezTo>
                  <a:cubicBezTo>
                    <a:pt x="112767" y="145291"/>
                    <a:pt x="145291" y="112767"/>
                    <a:pt x="145291" y="72645"/>
                  </a:cubicBezTo>
                  <a:cubicBezTo>
                    <a:pt x="145291" y="32524"/>
                    <a:pt x="112767" y="0"/>
                    <a:pt x="72645" y="0"/>
                  </a:cubicBezTo>
                  <a:close/>
                  <a:moveTo>
                    <a:pt x="72645" y="28303"/>
                  </a:moveTo>
                  <a:cubicBezTo>
                    <a:pt x="83911" y="28271"/>
                    <a:pt x="93070" y="37378"/>
                    <a:pt x="93102" y="48643"/>
                  </a:cubicBezTo>
                  <a:cubicBezTo>
                    <a:pt x="93134" y="59909"/>
                    <a:pt x="84028" y="69068"/>
                    <a:pt x="72762" y="69100"/>
                  </a:cubicBezTo>
                  <a:cubicBezTo>
                    <a:pt x="61496" y="69132"/>
                    <a:pt x="52337" y="60025"/>
                    <a:pt x="52305" y="48760"/>
                  </a:cubicBezTo>
                  <a:cubicBezTo>
                    <a:pt x="52305" y="48721"/>
                    <a:pt x="52305" y="48682"/>
                    <a:pt x="52305" y="48643"/>
                  </a:cubicBezTo>
                  <a:cubicBezTo>
                    <a:pt x="52337" y="37423"/>
                    <a:pt x="61425" y="28335"/>
                    <a:pt x="72645" y="28303"/>
                  </a:cubicBezTo>
                  <a:close/>
                  <a:moveTo>
                    <a:pt x="113327" y="110014"/>
                  </a:moveTo>
                  <a:lnTo>
                    <a:pt x="31964" y="110014"/>
                  </a:lnTo>
                  <a:lnTo>
                    <a:pt x="31964" y="94497"/>
                  </a:lnTo>
                  <a:cubicBezTo>
                    <a:pt x="32041" y="91315"/>
                    <a:pt x="33533" y="88332"/>
                    <a:pt x="36032" y="86361"/>
                  </a:cubicBezTo>
                  <a:cubicBezTo>
                    <a:pt x="42063" y="82029"/>
                    <a:pt x="48783" y="78748"/>
                    <a:pt x="55908" y="76655"/>
                  </a:cubicBezTo>
                  <a:cubicBezTo>
                    <a:pt x="61370" y="75068"/>
                    <a:pt x="67017" y="74209"/>
                    <a:pt x="72704" y="74098"/>
                  </a:cubicBezTo>
                  <a:cubicBezTo>
                    <a:pt x="78397" y="74133"/>
                    <a:pt x="84054" y="74994"/>
                    <a:pt x="89499" y="76655"/>
                  </a:cubicBezTo>
                  <a:cubicBezTo>
                    <a:pt x="96707" y="78527"/>
                    <a:pt x="103466" y="81828"/>
                    <a:pt x="109375" y="86361"/>
                  </a:cubicBezTo>
                  <a:cubicBezTo>
                    <a:pt x="111875" y="88332"/>
                    <a:pt x="113366" y="91315"/>
                    <a:pt x="113443" y="94497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2207047398">
                    <a:custGeom>
                      <a:avLst/>
                      <a:gdLst>
                        <a:gd name="connsiteX0" fmla="*/ 72645 w 145290"/>
                        <a:gd name="connsiteY0" fmla="*/ 0 h 145290"/>
                        <a:gd name="connsiteX1" fmla="*/ 0 w 145290"/>
                        <a:gd name="connsiteY1" fmla="*/ 72645 h 145290"/>
                        <a:gd name="connsiteX2" fmla="*/ 72645 w 145290"/>
                        <a:gd name="connsiteY2" fmla="*/ 145291 h 145290"/>
                        <a:gd name="connsiteX3" fmla="*/ 145291 w 145290"/>
                        <a:gd name="connsiteY3" fmla="*/ 72645 h 145290"/>
                        <a:gd name="connsiteX4" fmla="*/ 72645 w 145290"/>
                        <a:gd name="connsiteY4" fmla="*/ 0 h 145290"/>
                        <a:gd name="connsiteX5" fmla="*/ 72645 w 145290"/>
                        <a:gd name="connsiteY5" fmla="*/ 28303 h 145290"/>
                        <a:gd name="connsiteX6" fmla="*/ 93102 w 145290"/>
                        <a:gd name="connsiteY6" fmla="*/ 48643 h 145290"/>
                        <a:gd name="connsiteX7" fmla="*/ 72762 w 145290"/>
                        <a:gd name="connsiteY7" fmla="*/ 69100 h 145290"/>
                        <a:gd name="connsiteX8" fmla="*/ 52305 w 145290"/>
                        <a:gd name="connsiteY8" fmla="*/ 48760 h 145290"/>
                        <a:gd name="connsiteX9" fmla="*/ 52305 w 145290"/>
                        <a:gd name="connsiteY9" fmla="*/ 48643 h 145290"/>
                        <a:gd name="connsiteX10" fmla="*/ 72645 w 145290"/>
                        <a:gd name="connsiteY10" fmla="*/ 28303 h 145290"/>
                        <a:gd name="connsiteX11" fmla="*/ 113327 w 145290"/>
                        <a:gd name="connsiteY11" fmla="*/ 110014 h 145290"/>
                        <a:gd name="connsiteX12" fmla="*/ 31964 w 145290"/>
                        <a:gd name="connsiteY12" fmla="*/ 110014 h 145290"/>
                        <a:gd name="connsiteX13" fmla="*/ 31964 w 145290"/>
                        <a:gd name="connsiteY13" fmla="*/ 94497 h 145290"/>
                        <a:gd name="connsiteX14" fmla="*/ 36032 w 145290"/>
                        <a:gd name="connsiteY14" fmla="*/ 86361 h 145290"/>
                        <a:gd name="connsiteX15" fmla="*/ 55908 w 145290"/>
                        <a:gd name="connsiteY15" fmla="*/ 76655 h 145290"/>
                        <a:gd name="connsiteX16" fmla="*/ 72704 w 145290"/>
                        <a:gd name="connsiteY16" fmla="*/ 74098 h 145290"/>
                        <a:gd name="connsiteX17" fmla="*/ 89499 w 145290"/>
                        <a:gd name="connsiteY17" fmla="*/ 76655 h 145290"/>
                        <a:gd name="connsiteX18" fmla="*/ 109375 w 145290"/>
                        <a:gd name="connsiteY18" fmla="*/ 86361 h 145290"/>
                        <a:gd name="connsiteX19" fmla="*/ 113443 w 145290"/>
                        <a:gd name="connsiteY19" fmla="*/ 94497 h 145290"/>
                        <a:gd name="connsiteX20" fmla="*/ 113327 w 145290"/>
                        <a:gd name="connsiteY20" fmla="*/ 110014 h 145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45290" h="145290" extrusionOk="0">
                          <a:moveTo>
                            <a:pt x="72645" y="0"/>
                          </a:moveTo>
                          <a:cubicBezTo>
                            <a:pt x="31768" y="655"/>
                            <a:pt x="4571" y="34839"/>
                            <a:pt x="0" y="72645"/>
                          </a:cubicBezTo>
                          <a:cubicBezTo>
                            <a:pt x="-1158" y="114224"/>
                            <a:pt x="31832" y="145678"/>
                            <a:pt x="72645" y="145291"/>
                          </a:cubicBezTo>
                          <a:cubicBezTo>
                            <a:pt x="114684" y="149897"/>
                            <a:pt x="151098" y="114108"/>
                            <a:pt x="145291" y="72645"/>
                          </a:cubicBezTo>
                          <a:cubicBezTo>
                            <a:pt x="142607" y="36675"/>
                            <a:pt x="113861" y="2924"/>
                            <a:pt x="72645" y="0"/>
                          </a:cubicBezTo>
                          <a:close/>
                          <a:moveTo>
                            <a:pt x="72645" y="28303"/>
                          </a:moveTo>
                          <a:cubicBezTo>
                            <a:pt x="83868" y="30071"/>
                            <a:pt x="93104" y="35850"/>
                            <a:pt x="93102" y="48643"/>
                          </a:cubicBezTo>
                          <a:cubicBezTo>
                            <a:pt x="93099" y="59744"/>
                            <a:pt x="85227" y="69789"/>
                            <a:pt x="72762" y="69100"/>
                          </a:cubicBezTo>
                          <a:cubicBezTo>
                            <a:pt x="61585" y="68701"/>
                            <a:pt x="52574" y="60059"/>
                            <a:pt x="52305" y="48760"/>
                          </a:cubicBezTo>
                          <a:cubicBezTo>
                            <a:pt x="52295" y="48739"/>
                            <a:pt x="52311" y="48666"/>
                            <a:pt x="52305" y="48643"/>
                          </a:cubicBezTo>
                          <a:cubicBezTo>
                            <a:pt x="52637" y="37087"/>
                            <a:pt x="59470" y="27882"/>
                            <a:pt x="72645" y="28303"/>
                          </a:cubicBezTo>
                          <a:close/>
                          <a:moveTo>
                            <a:pt x="113327" y="110014"/>
                          </a:moveTo>
                          <a:cubicBezTo>
                            <a:pt x="96422" y="106924"/>
                            <a:pt x="66552" y="109992"/>
                            <a:pt x="31964" y="110014"/>
                          </a:cubicBezTo>
                          <a:cubicBezTo>
                            <a:pt x="32647" y="102256"/>
                            <a:pt x="32376" y="97538"/>
                            <a:pt x="31964" y="94497"/>
                          </a:cubicBezTo>
                          <a:cubicBezTo>
                            <a:pt x="31949" y="91247"/>
                            <a:pt x="33608" y="88339"/>
                            <a:pt x="36032" y="86361"/>
                          </a:cubicBezTo>
                          <a:cubicBezTo>
                            <a:pt x="41165" y="81713"/>
                            <a:pt x="48352" y="79548"/>
                            <a:pt x="55908" y="76655"/>
                          </a:cubicBezTo>
                          <a:cubicBezTo>
                            <a:pt x="60849" y="74384"/>
                            <a:pt x="66903" y="74412"/>
                            <a:pt x="72704" y="74098"/>
                          </a:cubicBezTo>
                          <a:cubicBezTo>
                            <a:pt x="77775" y="74180"/>
                            <a:pt x="84924" y="75297"/>
                            <a:pt x="89499" y="76655"/>
                          </a:cubicBezTo>
                          <a:cubicBezTo>
                            <a:pt x="95792" y="78898"/>
                            <a:pt x="104538" y="80960"/>
                            <a:pt x="109375" y="86361"/>
                          </a:cubicBezTo>
                          <a:cubicBezTo>
                            <a:pt x="111978" y="88101"/>
                            <a:pt x="113177" y="91185"/>
                            <a:pt x="113443" y="94497"/>
                          </a:cubicBezTo>
                          <a:cubicBezTo>
                            <a:pt x="113413" y="99513"/>
                            <a:pt x="114146" y="104712"/>
                            <a:pt x="113327" y="11001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20" name="Grafika 52" descr="Profesor">
            <a:extLst>
              <a:ext uri="{FF2B5EF4-FFF2-40B4-BE49-F238E27FC236}">
                <a16:creationId xmlns:a16="http://schemas.microsoft.com/office/drawing/2014/main" id="{741EF5CB-BDC7-4539-B26F-3BCF27F11DF2}"/>
              </a:ext>
            </a:extLst>
          </p:cNvPr>
          <p:cNvGrpSpPr/>
          <p:nvPr/>
        </p:nvGrpSpPr>
        <p:grpSpPr>
          <a:xfrm>
            <a:off x="1363467" y="4278159"/>
            <a:ext cx="522575" cy="522575"/>
            <a:chOff x="3743528" y="2426398"/>
            <a:chExt cx="522575" cy="522575"/>
          </a:xfrm>
          <a:solidFill>
            <a:schemeClr val="accent1"/>
          </a:solidFill>
        </p:grpSpPr>
        <p:sp>
          <p:nvSpPr>
            <p:cNvPr id="21" name="Dowolny kształt: kształt 206">
              <a:extLst>
                <a:ext uri="{FF2B5EF4-FFF2-40B4-BE49-F238E27FC236}">
                  <a16:creationId xmlns:a16="http://schemas.microsoft.com/office/drawing/2014/main" id="{6C9E2363-03DF-4076-B085-283282E2475A}"/>
                </a:ext>
              </a:extLst>
            </p:cNvPr>
            <p:cNvSpPr/>
            <p:nvPr/>
          </p:nvSpPr>
          <p:spPr>
            <a:xfrm>
              <a:off x="3754680" y="2645029"/>
              <a:ext cx="102927" cy="224941"/>
            </a:xfrm>
            <a:custGeom>
              <a:avLst/>
              <a:gdLst>
                <a:gd name="connsiteX0" fmla="*/ 102126 w 102927"/>
                <a:gd name="connsiteY0" fmla="*/ 178308 h 224941"/>
                <a:gd name="connsiteX1" fmla="*/ 59939 w 102927"/>
                <a:gd name="connsiteY1" fmla="*/ 152560 h 224941"/>
                <a:gd name="connsiteX2" fmla="*/ 10621 w 102927"/>
                <a:gd name="connsiteY2" fmla="*/ 3735 h 224941"/>
                <a:gd name="connsiteX3" fmla="*/ 3735 w 102927"/>
                <a:gd name="connsiteY3" fmla="*/ 278 h 224941"/>
                <a:gd name="connsiteX4" fmla="*/ 278 w 102927"/>
                <a:gd name="connsiteY4" fmla="*/ 7164 h 224941"/>
                <a:gd name="connsiteX5" fmla="*/ 49596 w 102927"/>
                <a:gd name="connsiteY5" fmla="*/ 155119 h 224941"/>
                <a:gd name="connsiteX6" fmla="*/ 33701 w 102927"/>
                <a:gd name="connsiteY6" fmla="*/ 195509 h 224941"/>
                <a:gd name="connsiteX7" fmla="*/ 73983 w 102927"/>
                <a:gd name="connsiteY7" fmla="*/ 221910 h 224941"/>
                <a:gd name="connsiteX8" fmla="*/ 102126 w 102927"/>
                <a:gd name="connsiteY8" fmla="*/ 178308 h 22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927" h="224941">
                  <a:moveTo>
                    <a:pt x="102126" y="178308"/>
                  </a:moveTo>
                  <a:cubicBezTo>
                    <a:pt x="96887" y="160070"/>
                    <a:pt x="78555" y="148881"/>
                    <a:pt x="59939" y="152560"/>
                  </a:cubicBezTo>
                  <a:lnTo>
                    <a:pt x="10621" y="3735"/>
                  </a:lnTo>
                  <a:cubicBezTo>
                    <a:pt x="9674" y="879"/>
                    <a:pt x="6591" y="-669"/>
                    <a:pt x="3735" y="278"/>
                  </a:cubicBezTo>
                  <a:cubicBezTo>
                    <a:pt x="879" y="1226"/>
                    <a:pt x="-669" y="4308"/>
                    <a:pt x="278" y="7164"/>
                  </a:cubicBezTo>
                  <a:lnTo>
                    <a:pt x="49596" y="155119"/>
                  </a:lnTo>
                  <a:cubicBezTo>
                    <a:pt x="33919" y="159528"/>
                    <a:pt x="26244" y="165461"/>
                    <a:pt x="33701" y="195509"/>
                  </a:cubicBezTo>
                  <a:cubicBezTo>
                    <a:pt x="42302" y="229803"/>
                    <a:pt x="53570" y="226973"/>
                    <a:pt x="73983" y="221910"/>
                  </a:cubicBezTo>
                  <a:cubicBezTo>
                    <a:pt x="93742" y="217565"/>
                    <a:pt x="106304" y="198103"/>
                    <a:pt x="102126" y="178308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2954203619">
                    <a:custGeom>
                      <a:avLst/>
                      <a:gdLst>
                        <a:gd name="connsiteX0" fmla="*/ 102126 w 102927"/>
                        <a:gd name="connsiteY0" fmla="*/ 178308 h 224941"/>
                        <a:gd name="connsiteX1" fmla="*/ 59939 w 102927"/>
                        <a:gd name="connsiteY1" fmla="*/ 152560 h 224941"/>
                        <a:gd name="connsiteX2" fmla="*/ 10621 w 102927"/>
                        <a:gd name="connsiteY2" fmla="*/ 3735 h 224941"/>
                        <a:gd name="connsiteX3" fmla="*/ 3735 w 102927"/>
                        <a:gd name="connsiteY3" fmla="*/ 278 h 224941"/>
                        <a:gd name="connsiteX4" fmla="*/ 278 w 102927"/>
                        <a:gd name="connsiteY4" fmla="*/ 7164 h 224941"/>
                        <a:gd name="connsiteX5" fmla="*/ 49596 w 102927"/>
                        <a:gd name="connsiteY5" fmla="*/ 155119 h 224941"/>
                        <a:gd name="connsiteX6" fmla="*/ 33701 w 102927"/>
                        <a:gd name="connsiteY6" fmla="*/ 195509 h 224941"/>
                        <a:gd name="connsiteX7" fmla="*/ 73983 w 102927"/>
                        <a:gd name="connsiteY7" fmla="*/ 221910 h 224941"/>
                        <a:gd name="connsiteX8" fmla="*/ 102126 w 102927"/>
                        <a:gd name="connsiteY8" fmla="*/ 178308 h 224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2927" h="224941" extrusionOk="0">
                          <a:moveTo>
                            <a:pt x="102126" y="178308"/>
                          </a:moveTo>
                          <a:cubicBezTo>
                            <a:pt x="95883" y="162094"/>
                            <a:pt x="79219" y="145300"/>
                            <a:pt x="59939" y="152560"/>
                          </a:cubicBezTo>
                          <a:cubicBezTo>
                            <a:pt x="49756" y="105577"/>
                            <a:pt x="30039" y="19980"/>
                            <a:pt x="10621" y="3735"/>
                          </a:cubicBezTo>
                          <a:cubicBezTo>
                            <a:pt x="9667" y="1040"/>
                            <a:pt x="6626" y="-649"/>
                            <a:pt x="3735" y="278"/>
                          </a:cubicBezTo>
                          <a:cubicBezTo>
                            <a:pt x="297" y="1365"/>
                            <a:pt x="-566" y="4251"/>
                            <a:pt x="278" y="7164"/>
                          </a:cubicBezTo>
                          <a:cubicBezTo>
                            <a:pt x="12869" y="37157"/>
                            <a:pt x="31827" y="110481"/>
                            <a:pt x="49596" y="155119"/>
                          </a:cubicBezTo>
                          <a:cubicBezTo>
                            <a:pt x="34003" y="159617"/>
                            <a:pt x="25436" y="166996"/>
                            <a:pt x="33701" y="195509"/>
                          </a:cubicBezTo>
                          <a:cubicBezTo>
                            <a:pt x="43453" y="229766"/>
                            <a:pt x="53311" y="227003"/>
                            <a:pt x="73983" y="221910"/>
                          </a:cubicBezTo>
                          <a:cubicBezTo>
                            <a:pt x="91991" y="218807"/>
                            <a:pt x="109952" y="198295"/>
                            <a:pt x="102126" y="178308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07">
              <a:extLst>
                <a:ext uri="{FF2B5EF4-FFF2-40B4-BE49-F238E27FC236}">
                  <a16:creationId xmlns:a16="http://schemas.microsoft.com/office/drawing/2014/main" id="{2F36D9C7-7656-48E7-A26D-018DA01525E8}"/>
                </a:ext>
              </a:extLst>
            </p:cNvPr>
            <p:cNvSpPr/>
            <p:nvPr/>
          </p:nvSpPr>
          <p:spPr>
            <a:xfrm>
              <a:off x="3917719" y="2502606"/>
              <a:ext cx="174191" cy="174191"/>
            </a:xfrm>
            <a:custGeom>
              <a:avLst/>
              <a:gdLst>
                <a:gd name="connsiteX0" fmla="*/ 174192 w 174191"/>
                <a:gd name="connsiteY0" fmla="*/ 87096 h 174191"/>
                <a:gd name="connsiteX1" fmla="*/ 87096 w 174191"/>
                <a:gd name="connsiteY1" fmla="*/ 174192 h 174191"/>
                <a:gd name="connsiteX2" fmla="*/ 0 w 174191"/>
                <a:gd name="connsiteY2" fmla="*/ 87096 h 174191"/>
                <a:gd name="connsiteX3" fmla="*/ 87096 w 174191"/>
                <a:gd name="connsiteY3" fmla="*/ 0 h 174191"/>
                <a:gd name="connsiteX4" fmla="*/ 174192 w 174191"/>
                <a:gd name="connsiteY4" fmla="*/ 87096 h 17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91" h="174191">
                  <a:moveTo>
                    <a:pt x="174192" y="87096"/>
                  </a:moveTo>
                  <a:cubicBezTo>
                    <a:pt x="174192" y="135198"/>
                    <a:pt x="135198" y="174192"/>
                    <a:pt x="87096" y="174192"/>
                  </a:cubicBezTo>
                  <a:cubicBezTo>
                    <a:pt x="38994" y="174192"/>
                    <a:pt x="0" y="135198"/>
                    <a:pt x="0" y="87096"/>
                  </a:cubicBezTo>
                  <a:cubicBezTo>
                    <a:pt x="0" y="38994"/>
                    <a:pt x="38994" y="0"/>
                    <a:pt x="87096" y="0"/>
                  </a:cubicBezTo>
                  <a:cubicBezTo>
                    <a:pt x="135198" y="0"/>
                    <a:pt x="174192" y="38994"/>
                    <a:pt x="174192" y="87096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3748988880">
                    <a:custGeom>
                      <a:avLst/>
                      <a:gdLst>
                        <a:gd name="connsiteX0" fmla="*/ 174192 w 174191"/>
                        <a:gd name="connsiteY0" fmla="*/ 87096 h 174191"/>
                        <a:gd name="connsiteX1" fmla="*/ 87096 w 174191"/>
                        <a:gd name="connsiteY1" fmla="*/ 174192 h 174191"/>
                        <a:gd name="connsiteX2" fmla="*/ 0 w 174191"/>
                        <a:gd name="connsiteY2" fmla="*/ 87096 h 174191"/>
                        <a:gd name="connsiteX3" fmla="*/ 87096 w 174191"/>
                        <a:gd name="connsiteY3" fmla="*/ 0 h 174191"/>
                        <a:gd name="connsiteX4" fmla="*/ 174192 w 174191"/>
                        <a:gd name="connsiteY4" fmla="*/ 87096 h 1741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191" h="174191" extrusionOk="0">
                          <a:moveTo>
                            <a:pt x="174192" y="87096"/>
                          </a:moveTo>
                          <a:cubicBezTo>
                            <a:pt x="170350" y="135907"/>
                            <a:pt x="130940" y="169933"/>
                            <a:pt x="87096" y="174192"/>
                          </a:cubicBezTo>
                          <a:cubicBezTo>
                            <a:pt x="37530" y="171184"/>
                            <a:pt x="-5498" y="140907"/>
                            <a:pt x="0" y="87096"/>
                          </a:cubicBezTo>
                          <a:cubicBezTo>
                            <a:pt x="2681" y="36037"/>
                            <a:pt x="44139" y="4961"/>
                            <a:pt x="87096" y="0"/>
                          </a:cubicBezTo>
                          <a:cubicBezTo>
                            <a:pt x="136453" y="-372"/>
                            <a:pt x="169278" y="45913"/>
                            <a:pt x="174192" y="8709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08">
              <a:extLst>
                <a:ext uri="{FF2B5EF4-FFF2-40B4-BE49-F238E27FC236}">
                  <a16:creationId xmlns:a16="http://schemas.microsoft.com/office/drawing/2014/main" id="{16483EC4-400C-45BB-A84C-540F3441AADC}"/>
                </a:ext>
              </a:extLst>
            </p:cNvPr>
            <p:cNvSpPr/>
            <p:nvPr/>
          </p:nvSpPr>
          <p:spPr>
            <a:xfrm>
              <a:off x="3830623" y="2698572"/>
              <a:ext cx="326609" cy="174191"/>
            </a:xfrm>
            <a:custGeom>
              <a:avLst/>
              <a:gdLst>
                <a:gd name="connsiteX0" fmla="*/ 12466 w 326609"/>
                <a:gd name="connsiteY0" fmla="*/ 174192 h 174191"/>
                <a:gd name="connsiteX1" fmla="*/ 152418 w 326609"/>
                <a:gd name="connsiteY1" fmla="*/ 174192 h 174191"/>
                <a:gd name="connsiteX2" fmla="*/ 152418 w 326609"/>
                <a:gd name="connsiteY2" fmla="*/ 48991 h 174191"/>
                <a:gd name="connsiteX3" fmla="*/ 326609 w 326609"/>
                <a:gd name="connsiteY3" fmla="*/ 48991 h 174191"/>
                <a:gd name="connsiteX4" fmla="*/ 246046 w 326609"/>
                <a:gd name="connsiteY4" fmla="*/ 10887 h 174191"/>
                <a:gd name="connsiteX5" fmla="*/ 174192 w 326609"/>
                <a:gd name="connsiteY5" fmla="*/ 0 h 174191"/>
                <a:gd name="connsiteX6" fmla="*/ 102338 w 326609"/>
                <a:gd name="connsiteY6" fmla="*/ 10887 h 174191"/>
                <a:gd name="connsiteX7" fmla="*/ 17419 w 326609"/>
                <a:gd name="connsiteY7" fmla="*/ 52257 h 174191"/>
                <a:gd name="connsiteX8" fmla="*/ 0 w 326609"/>
                <a:gd name="connsiteY8" fmla="*/ 87096 h 174191"/>
                <a:gd name="connsiteX9" fmla="*/ 0 w 326609"/>
                <a:gd name="connsiteY9" fmla="*/ 88511 h 174191"/>
                <a:gd name="connsiteX10" fmla="*/ 36744 w 326609"/>
                <a:gd name="connsiteY10" fmla="*/ 122152 h 174191"/>
                <a:gd name="connsiteX11" fmla="*/ 12466 w 326609"/>
                <a:gd name="connsiteY11" fmla="*/ 174192 h 17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609" h="174191">
                  <a:moveTo>
                    <a:pt x="12466" y="174192"/>
                  </a:moveTo>
                  <a:lnTo>
                    <a:pt x="152418" y="174192"/>
                  </a:lnTo>
                  <a:lnTo>
                    <a:pt x="152418" y="48991"/>
                  </a:lnTo>
                  <a:lnTo>
                    <a:pt x="326609" y="48991"/>
                  </a:lnTo>
                  <a:cubicBezTo>
                    <a:pt x="302324" y="31448"/>
                    <a:pt x="275013" y="18531"/>
                    <a:pt x="246046" y="10887"/>
                  </a:cubicBezTo>
                  <a:cubicBezTo>
                    <a:pt x="222757" y="3758"/>
                    <a:pt x="198547" y="90"/>
                    <a:pt x="174192" y="0"/>
                  </a:cubicBezTo>
                  <a:cubicBezTo>
                    <a:pt x="149863" y="420"/>
                    <a:pt x="125699" y="4081"/>
                    <a:pt x="102338" y="10887"/>
                  </a:cubicBezTo>
                  <a:cubicBezTo>
                    <a:pt x="71894" y="19771"/>
                    <a:pt x="43179" y="33760"/>
                    <a:pt x="17419" y="52257"/>
                  </a:cubicBezTo>
                  <a:cubicBezTo>
                    <a:pt x="6679" y="60668"/>
                    <a:pt x="284" y="73458"/>
                    <a:pt x="0" y="87096"/>
                  </a:cubicBezTo>
                  <a:lnTo>
                    <a:pt x="0" y="88511"/>
                  </a:lnTo>
                  <a:cubicBezTo>
                    <a:pt x="17767" y="91586"/>
                    <a:pt x="32117" y="104725"/>
                    <a:pt x="36744" y="122152"/>
                  </a:cubicBezTo>
                  <a:cubicBezTo>
                    <a:pt x="41490" y="143008"/>
                    <a:pt x="31497" y="164428"/>
                    <a:pt x="12466" y="174192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265103630">
                    <a:custGeom>
                      <a:avLst/>
                      <a:gdLst>
                        <a:gd name="connsiteX0" fmla="*/ 12466 w 326609"/>
                        <a:gd name="connsiteY0" fmla="*/ 174192 h 174191"/>
                        <a:gd name="connsiteX1" fmla="*/ 152418 w 326609"/>
                        <a:gd name="connsiteY1" fmla="*/ 174192 h 174191"/>
                        <a:gd name="connsiteX2" fmla="*/ 152418 w 326609"/>
                        <a:gd name="connsiteY2" fmla="*/ 48991 h 174191"/>
                        <a:gd name="connsiteX3" fmla="*/ 326609 w 326609"/>
                        <a:gd name="connsiteY3" fmla="*/ 48991 h 174191"/>
                        <a:gd name="connsiteX4" fmla="*/ 246046 w 326609"/>
                        <a:gd name="connsiteY4" fmla="*/ 10887 h 174191"/>
                        <a:gd name="connsiteX5" fmla="*/ 174192 w 326609"/>
                        <a:gd name="connsiteY5" fmla="*/ 0 h 174191"/>
                        <a:gd name="connsiteX6" fmla="*/ 102338 w 326609"/>
                        <a:gd name="connsiteY6" fmla="*/ 10887 h 174191"/>
                        <a:gd name="connsiteX7" fmla="*/ 17419 w 326609"/>
                        <a:gd name="connsiteY7" fmla="*/ 52257 h 174191"/>
                        <a:gd name="connsiteX8" fmla="*/ 0 w 326609"/>
                        <a:gd name="connsiteY8" fmla="*/ 87096 h 174191"/>
                        <a:gd name="connsiteX9" fmla="*/ 0 w 326609"/>
                        <a:gd name="connsiteY9" fmla="*/ 88511 h 174191"/>
                        <a:gd name="connsiteX10" fmla="*/ 36744 w 326609"/>
                        <a:gd name="connsiteY10" fmla="*/ 122152 h 174191"/>
                        <a:gd name="connsiteX11" fmla="*/ 12466 w 326609"/>
                        <a:gd name="connsiteY11" fmla="*/ 174192 h 1741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26609" h="174191" extrusionOk="0">
                          <a:moveTo>
                            <a:pt x="12466" y="174192"/>
                          </a:moveTo>
                          <a:cubicBezTo>
                            <a:pt x="37884" y="166797"/>
                            <a:pt x="101569" y="184277"/>
                            <a:pt x="152418" y="174192"/>
                          </a:cubicBezTo>
                          <a:cubicBezTo>
                            <a:pt x="147619" y="120964"/>
                            <a:pt x="152226" y="63223"/>
                            <a:pt x="152418" y="48991"/>
                          </a:cubicBezTo>
                          <a:cubicBezTo>
                            <a:pt x="225301" y="34304"/>
                            <a:pt x="286600" y="38548"/>
                            <a:pt x="326609" y="48991"/>
                          </a:cubicBezTo>
                          <a:cubicBezTo>
                            <a:pt x="304968" y="31649"/>
                            <a:pt x="273865" y="21024"/>
                            <a:pt x="246046" y="10887"/>
                          </a:cubicBezTo>
                          <a:cubicBezTo>
                            <a:pt x="222071" y="3726"/>
                            <a:pt x="197291" y="2318"/>
                            <a:pt x="174192" y="0"/>
                          </a:cubicBezTo>
                          <a:cubicBezTo>
                            <a:pt x="152243" y="-2852"/>
                            <a:pt x="125291" y="5101"/>
                            <a:pt x="102338" y="10887"/>
                          </a:cubicBezTo>
                          <a:cubicBezTo>
                            <a:pt x="74295" y="20582"/>
                            <a:pt x="40441" y="32962"/>
                            <a:pt x="17419" y="52257"/>
                          </a:cubicBezTo>
                          <a:cubicBezTo>
                            <a:pt x="8725" y="61504"/>
                            <a:pt x="1997" y="72357"/>
                            <a:pt x="0" y="87096"/>
                          </a:cubicBezTo>
                          <a:cubicBezTo>
                            <a:pt x="-31" y="87434"/>
                            <a:pt x="93" y="88282"/>
                            <a:pt x="0" y="88511"/>
                          </a:cubicBezTo>
                          <a:cubicBezTo>
                            <a:pt x="15756" y="94168"/>
                            <a:pt x="30853" y="104535"/>
                            <a:pt x="36744" y="122152"/>
                          </a:cubicBezTo>
                          <a:cubicBezTo>
                            <a:pt x="42082" y="144542"/>
                            <a:pt x="32766" y="168424"/>
                            <a:pt x="12466" y="17419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09">
              <a:extLst>
                <a:ext uri="{FF2B5EF4-FFF2-40B4-BE49-F238E27FC236}">
                  <a16:creationId xmlns:a16="http://schemas.microsoft.com/office/drawing/2014/main" id="{73140CD0-AFD1-462B-AD93-49B57EDC1437}"/>
                </a:ext>
              </a:extLst>
            </p:cNvPr>
            <p:cNvSpPr/>
            <p:nvPr/>
          </p:nvSpPr>
          <p:spPr>
            <a:xfrm>
              <a:off x="3999372" y="2763894"/>
              <a:ext cx="199013" cy="157861"/>
            </a:xfrm>
            <a:custGeom>
              <a:avLst/>
              <a:gdLst>
                <a:gd name="connsiteX0" fmla="*/ 0 w 199013"/>
                <a:gd name="connsiteY0" fmla="*/ 0 h 157861"/>
                <a:gd name="connsiteX1" fmla="*/ 0 w 199013"/>
                <a:gd name="connsiteY1" fmla="*/ 149097 h 157861"/>
                <a:gd name="connsiteX2" fmla="*/ 76209 w 199013"/>
                <a:gd name="connsiteY2" fmla="*/ 149097 h 157861"/>
                <a:gd name="connsiteX3" fmla="*/ 84755 w 199013"/>
                <a:gd name="connsiteY3" fmla="*/ 157861 h 157861"/>
                <a:gd name="connsiteX4" fmla="*/ 113987 w 199013"/>
                <a:gd name="connsiteY4" fmla="*/ 157861 h 157861"/>
                <a:gd name="connsiteX5" fmla="*/ 122805 w 199013"/>
                <a:gd name="connsiteY5" fmla="*/ 149097 h 157861"/>
                <a:gd name="connsiteX6" fmla="*/ 199014 w 199013"/>
                <a:gd name="connsiteY6" fmla="*/ 149097 h 157861"/>
                <a:gd name="connsiteX7" fmla="*/ 199014 w 199013"/>
                <a:gd name="connsiteY7" fmla="*/ 0 h 157861"/>
                <a:gd name="connsiteX8" fmla="*/ 17528 w 199013"/>
                <a:gd name="connsiteY8" fmla="*/ 131569 h 157861"/>
                <a:gd name="connsiteX9" fmla="*/ 17528 w 199013"/>
                <a:gd name="connsiteY9" fmla="*/ 17256 h 157861"/>
                <a:gd name="connsiteX10" fmla="*/ 93737 w 199013"/>
                <a:gd name="connsiteY10" fmla="*/ 17256 h 157861"/>
                <a:gd name="connsiteX11" fmla="*/ 93737 w 199013"/>
                <a:gd name="connsiteY11" fmla="*/ 131569 h 157861"/>
                <a:gd name="connsiteX12" fmla="*/ 181268 w 199013"/>
                <a:gd name="connsiteY12" fmla="*/ 131569 h 157861"/>
                <a:gd name="connsiteX13" fmla="*/ 105059 w 199013"/>
                <a:gd name="connsiteY13" fmla="*/ 131569 h 157861"/>
                <a:gd name="connsiteX14" fmla="*/ 105059 w 199013"/>
                <a:gd name="connsiteY14" fmla="*/ 17256 h 157861"/>
                <a:gd name="connsiteX15" fmla="*/ 181268 w 199013"/>
                <a:gd name="connsiteY15" fmla="*/ 17256 h 15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9013" h="157861">
                  <a:moveTo>
                    <a:pt x="0" y="0"/>
                  </a:moveTo>
                  <a:lnTo>
                    <a:pt x="0" y="149097"/>
                  </a:lnTo>
                  <a:lnTo>
                    <a:pt x="76209" y="149097"/>
                  </a:lnTo>
                  <a:cubicBezTo>
                    <a:pt x="76207" y="153854"/>
                    <a:pt x="80000" y="157743"/>
                    <a:pt x="84755" y="157861"/>
                  </a:cubicBezTo>
                  <a:lnTo>
                    <a:pt x="113987" y="157861"/>
                  </a:lnTo>
                  <a:cubicBezTo>
                    <a:pt x="118836" y="157861"/>
                    <a:pt x="122775" y="153946"/>
                    <a:pt x="122805" y="149097"/>
                  </a:cubicBezTo>
                  <a:lnTo>
                    <a:pt x="199014" y="149097"/>
                  </a:lnTo>
                  <a:lnTo>
                    <a:pt x="199014" y="0"/>
                  </a:lnTo>
                  <a:close/>
                  <a:moveTo>
                    <a:pt x="17528" y="131569"/>
                  </a:moveTo>
                  <a:lnTo>
                    <a:pt x="17528" y="17256"/>
                  </a:lnTo>
                  <a:lnTo>
                    <a:pt x="93737" y="17256"/>
                  </a:lnTo>
                  <a:lnTo>
                    <a:pt x="93737" y="131569"/>
                  </a:lnTo>
                  <a:close/>
                  <a:moveTo>
                    <a:pt x="181268" y="131569"/>
                  </a:moveTo>
                  <a:lnTo>
                    <a:pt x="105059" y="131569"/>
                  </a:lnTo>
                  <a:lnTo>
                    <a:pt x="105059" y="17256"/>
                  </a:lnTo>
                  <a:lnTo>
                    <a:pt x="181268" y="1725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4055269744">
                    <a:custGeom>
                      <a:avLst/>
                      <a:gdLst>
                        <a:gd name="connsiteX0" fmla="*/ 0 w 199013"/>
                        <a:gd name="connsiteY0" fmla="*/ 0 h 157861"/>
                        <a:gd name="connsiteX1" fmla="*/ 0 w 199013"/>
                        <a:gd name="connsiteY1" fmla="*/ 149097 h 157861"/>
                        <a:gd name="connsiteX2" fmla="*/ 76209 w 199013"/>
                        <a:gd name="connsiteY2" fmla="*/ 149097 h 157861"/>
                        <a:gd name="connsiteX3" fmla="*/ 84755 w 199013"/>
                        <a:gd name="connsiteY3" fmla="*/ 157861 h 157861"/>
                        <a:gd name="connsiteX4" fmla="*/ 113987 w 199013"/>
                        <a:gd name="connsiteY4" fmla="*/ 157861 h 157861"/>
                        <a:gd name="connsiteX5" fmla="*/ 122805 w 199013"/>
                        <a:gd name="connsiteY5" fmla="*/ 149097 h 157861"/>
                        <a:gd name="connsiteX6" fmla="*/ 199014 w 199013"/>
                        <a:gd name="connsiteY6" fmla="*/ 149097 h 157861"/>
                        <a:gd name="connsiteX7" fmla="*/ 199014 w 199013"/>
                        <a:gd name="connsiteY7" fmla="*/ 0 h 157861"/>
                        <a:gd name="connsiteX8" fmla="*/ 0 w 199013"/>
                        <a:gd name="connsiteY8" fmla="*/ 0 h 157861"/>
                        <a:gd name="connsiteX9" fmla="*/ 17528 w 199013"/>
                        <a:gd name="connsiteY9" fmla="*/ 131569 h 157861"/>
                        <a:gd name="connsiteX10" fmla="*/ 17528 w 199013"/>
                        <a:gd name="connsiteY10" fmla="*/ 17256 h 157861"/>
                        <a:gd name="connsiteX11" fmla="*/ 93737 w 199013"/>
                        <a:gd name="connsiteY11" fmla="*/ 17256 h 157861"/>
                        <a:gd name="connsiteX12" fmla="*/ 93737 w 199013"/>
                        <a:gd name="connsiteY12" fmla="*/ 131569 h 157861"/>
                        <a:gd name="connsiteX13" fmla="*/ 17528 w 199013"/>
                        <a:gd name="connsiteY13" fmla="*/ 131569 h 157861"/>
                        <a:gd name="connsiteX14" fmla="*/ 181268 w 199013"/>
                        <a:gd name="connsiteY14" fmla="*/ 131569 h 157861"/>
                        <a:gd name="connsiteX15" fmla="*/ 105059 w 199013"/>
                        <a:gd name="connsiteY15" fmla="*/ 131569 h 157861"/>
                        <a:gd name="connsiteX16" fmla="*/ 105059 w 199013"/>
                        <a:gd name="connsiteY16" fmla="*/ 17256 h 157861"/>
                        <a:gd name="connsiteX17" fmla="*/ 181268 w 199013"/>
                        <a:gd name="connsiteY17" fmla="*/ 17256 h 157861"/>
                        <a:gd name="connsiteX18" fmla="*/ 181268 w 199013"/>
                        <a:gd name="connsiteY18" fmla="*/ 131569 h 1578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99013" h="157861" extrusionOk="0">
                          <a:moveTo>
                            <a:pt x="0" y="0"/>
                          </a:moveTo>
                          <a:cubicBezTo>
                            <a:pt x="2332" y="40577"/>
                            <a:pt x="3110" y="100518"/>
                            <a:pt x="0" y="149097"/>
                          </a:cubicBezTo>
                          <a:cubicBezTo>
                            <a:pt x="29845" y="149175"/>
                            <a:pt x="62264" y="147947"/>
                            <a:pt x="76209" y="149097"/>
                          </a:cubicBezTo>
                          <a:cubicBezTo>
                            <a:pt x="77000" y="153567"/>
                            <a:pt x="80140" y="157669"/>
                            <a:pt x="84755" y="157861"/>
                          </a:cubicBezTo>
                          <a:cubicBezTo>
                            <a:pt x="88410" y="159773"/>
                            <a:pt x="100271" y="158864"/>
                            <a:pt x="113987" y="157861"/>
                          </a:cubicBezTo>
                          <a:cubicBezTo>
                            <a:pt x="119287" y="157671"/>
                            <a:pt x="123411" y="153835"/>
                            <a:pt x="122805" y="149097"/>
                          </a:cubicBezTo>
                          <a:cubicBezTo>
                            <a:pt x="137455" y="148105"/>
                            <a:pt x="174328" y="142670"/>
                            <a:pt x="199014" y="149097"/>
                          </a:cubicBezTo>
                          <a:cubicBezTo>
                            <a:pt x="187021" y="107434"/>
                            <a:pt x="209007" y="20273"/>
                            <a:pt x="199014" y="0"/>
                          </a:cubicBezTo>
                          <a:cubicBezTo>
                            <a:pt x="142082" y="3397"/>
                            <a:pt x="78302" y="-14837"/>
                            <a:pt x="0" y="0"/>
                          </a:cubicBezTo>
                          <a:close/>
                          <a:moveTo>
                            <a:pt x="17528" y="131569"/>
                          </a:moveTo>
                          <a:cubicBezTo>
                            <a:pt x="26841" y="78980"/>
                            <a:pt x="25659" y="35793"/>
                            <a:pt x="17528" y="17256"/>
                          </a:cubicBezTo>
                          <a:cubicBezTo>
                            <a:pt x="53229" y="18655"/>
                            <a:pt x="79915" y="10973"/>
                            <a:pt x="93737" y="17256"/>
                          </a:cubicBezTo>
                          <a:cubicBezTo>
                            <a:pt x="86485" y="33831"/>
                            <a:pt x="97374" y="79640"/>
                            <a:pt x="93737" y="131569"/>
                          </a:cubicBezTo>
                          <a:cubicBezTo>
                            <a:pt x="56508" y="130956"/>
                            <a:pt x="26139" y="129799"/>
                            <a:pt x="17528" y="131569"/>
                          </a:cubicBezTo>
                          <a:close/>
                          <a:moveTo>
                            <a:pt x="181268" y="131569"/>
                          </a:moveTo>
                          <a:cubicBezTo>
                            <a:pt x="164287" y="131377"/>
                            <a:pt x="118000" y="130441"/>
                            <a:pt x="105059" y="131569"/>
                          </a:cubicBezTo>
                          <a:cubicBezTo>
                            <a:pt x="111914" y="114370"/>
                            <a:pt x="109252" y="41001"/>
                            <a:pt x="105059" y="17256"/>
                          </a:cubicBezTo>
                          <a:cubicBezTo>
                            <a:pt x="134675" y="12354"/>
                            <a:pt x="158477" y="21338"/>
                            <a:pt x="181268" y="17256"/>
                          </a:cubicBezTo>
                          <a:cubicBezTo>
                            <a:pt x="181658" y="32249"/>
                            <a:pt x="177321" y="79507"/>
                            <a:pt x="181268" y="13156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10">
              <a:extLst>
                <a:ext uri="{FF2B5EF4-FFF2-40B4-BE49-F238E27FC236}">
                  <a16:creationId xmlns:a16="http://schemas.microsoft.com/office/drawing/2014/main" id="{3B7CAAF5-9E61-4A57-8A08-958213F078EA}"/>
                </a:ext>
              </a:extLst>
            </p:cNvPr>
            <p:cNvSpPr/>
            <p:nvPr/>
          </p:nvSpPr>
          <p:spPr>
            <a:xfrm>
              <a:off x="4122177" y="2810653"/>
              <a:ext cx="40935" cy="8764"/>
            </a:xfrm>
            <a:custGeom>
              <a:avLst/>
              <a:gdLst>
                <a:gd name="connsiteX0" fmla="*/ 0 w 40935"/>
                <a:gd name="connsiteY0" fmla="*/ 0 h 8764"/>
                <a:gd name="connsiteX1" fmla="*/ 40935 w 40935"/>
                <a:gd name="connsiteY1" fmla="*/ 0 h 8764"/>
                <a:gd name="connsiteX2" fmla="*/ 40935 w 40935"/>
                <a:gd name="connsiteY2" fmla="*/ 8764 h 8764"/>
                <a:gd name="connsiteX3" fmla="*/ 0 w 40935"/>
                <a:gd name="connsiteY3" fmla="*/ 8764 h 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35" h="8764">
                  <a:moveTo>
                    <a:pt x="0" y="0"/>
                  </a:moveTo>
                  <a:lnTo>
                    <a:pt x="40935" y="0"/>
                  </a:lnTo>
                  <a:lnTo>
                    <a:pt x="40935" y="8764"/>
                  </a:lnTo>
                  <a:lnTo>
                    <a:pt x="0" y="876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971316133"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00" extrusionOk="0">
                          <a:moveTo>
                            <a:pt x="0" y="0"/>
                          </a:moveTo>
                          <a:cubicBezTo>
                            <a:pt x="4368" y="740"/>
                            <a:pt x="6886" y="169"/>
                            <a:pt x="10000" y="0"/>
                          </a:cubicBezTo>
                          <a:cubicBezTo>
                            <a:pt x="9752" y="1146"/>
                            <a:pt x="9825" y="6218"/>
                            <a:pt x="10000" y="10000"/>
                          </a:cubicBezTo>
                          <a:cubicBezTo>
                            <a:pt x="7053" y="10603"/>
                            <a:pt x="1703" y="10724"/>
                            <a:pt x="0" y="10000"/>
                          </a:cubicBezTo>
                          <a:cubicBezTo>
                            <a:pt x="884" y="8547"/>
                            <a:pt x="-73" y="257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11">
              <a:extLst>
                <a:ext uri="{FF2B5EF4-FFF2-40B4-BE49-F238E27FC236}">
                  <a16:creationId xmlns:a16="http://schemas.microsoft.com/office/drawing/2014/main" id="{FA55C53F-5EA0-440D-8A77-6F082406EC0A}"/>
                </a:ext>
              </a:extLst>
            </p:cNvPr>
            <p:cNvSpPr/>
            <p:nvPr/>
          </p:nvSpPr>
          <p:spPr>
            <a:xfrm>
              <a:off x="4122177" y="2828181"/>
              <a:ext cx="40935" cy="8764"/>
            </a:xfrm>
            <a:custGeom>
              <a:avLst/>
              <a:gdLst>
                <a:gd name="connsiteX0" fmla="*/ 0 w 40935"/>
                <a:gd name="connsiteY0" fmla="*/ 0 h 8764"/>
                <a:gd name="connsiteX1" fmla="*/ 40935 w 40935"/>
                <a:gd name="connsiteY1" fmla="*/ 0 h 8764"/>
                <a:gd name="connsiteX2" fmla="*/ 40935 w 40935"/>
                <a:gd name="connsiteY2" fmla="*/ 8764 h 8764"/>
                <a:gd name="connsiteX3" fmla="*/ 0 w 40935"/>
                <a:gd name="connsiteY3" fmla="*/ 8764 h 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35" h="8764">
                  <a:moveTo>
                    <a:pt x="0" y="0"/>
                  </a:moveTo>
                  <a:lnTo>
                    <a:pt x="40935" y="0"/>
                  </a:lnTo>
                  <a:lnTo>
                    <a:pt x="40935" y="8764"/>
                  </a:lnTo>
                  <a:lnTo>
                    <a:pt x="0" y="876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1416168005"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00" extrusionOk="0">
                          <a:moveTo>
                            <a:pt x="0" y="0"/>
                          </a:moveTo>
                          <a:cubicBezTo>
                            <a:pt x="1293" y="-607"/>
                            <a:pt x="8353" y="609"/>
                            <a:pt x="10000" y="0"/>
                          </a:cubicBezTo>
                          <a:cubicBezTo>
                            <a:pt x="9116" y="2329"/>
                            <a:pt x="9365" y="5858"/>
                            <a:pt x="10000" y="10000"/>
                          </a:cubicBezTo>
                          <a:cubicBezTo>
                            <a:pt x="8444" y="10441"/>
                            <a:pt x="2874" y="10121"/>
                            <a:pt x="0" y="10000"/>
                          </a:cubicBezTo>
                          <a:cubicBezTo>
                            <a:pt x="521" y="5541"/>
                            <a:pt x="-285" y="428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12">
              <a:extLst>
                <a:ext uri="{FF2B5EF4-FFF2-40B4-BE49-F238E27FC236}">
                  <a16:creationId xmlns:a16="http://schemas.microsoft.com/office/drawing/2014/main" id="{D21901EB-F1DF-400E-A288-6793F83B40CB}"/>
                </a:ext>
              </a:extLst>
            </p:cNvPr>
            <p:cNvSpPr/>
            <p:nvPr/>
          </p:nvSpPr>
          <p:spPr>
            <a:xfrm>
              <a:off x="4122177" y="2845764"/>
              <a:ext cx="28360" cy="8764"/>
            </a:xfrm>
            <a:custGeom>
              <a:avLst/>
              <a:gdLst>
                <a:gd name="connsiteX0" fmla="*/ 0 w 28360"/>
                <a:gd name="connsiteY0" fmla="*/ 0 h 8764"/>
                <a:gd name="connsiteX1" fmla="*/ 28361 w 28360"/>
                <a:gd name="connsiteY1" fmla="*/ 0 h 8764"/>
                <a:gd name="connsiteX2" fmla="*/ 28361 w 28360"/>
                <a:gd name="connsiteY2" fmla="*/ 8764 h 8764"/>
                <a:gd name="connsiteX3" fmla="*/ 0 w 28360"/>
                <a:gd name="connsiteY3" fmla="*/ 8764 h 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60" h="8764">
                  <a:moveTo>
                    <a:pt x="0" y="0"/>
                  </a:moveTo>
                  <a:lnTo>
                    <a:pt x="28361" y="0"/>
                  </a:lnTo>
                  <a:lnTo>
                    <a:pt x="28361" y="8764"/>
                  </a:lnTo>
                  <a:lnTo>
                    <a:pt x="0" y="876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4181737082"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00" extrusionOk="0">
                          <a:moveTo>
                            <a:pt x="0" y="0"/>
                          </a:moveTo>
                          <a:cubicBezTo>
                            <a:pt x="2217" y="-90"/>
                            <a:pt x="6498" y="307"/>
                            <a:pt x="10000" y="0"/>
                          </a:cubicBezTo>
                          <a:cubicBezTo>
                            <a:pt x="10828" y="2837"/>
                            <a:pt x="9134" y="7935"/>
                            <a:pt x="10000" y="10000"/>
                          </a:cubicBezTo>
                          <a:cubicBezTo>
                            <a:pt x="6210" y="10238"/>
                            <a:pt x="1463" y="10065"/>
                            <a:pt x="0" y="10000"/>
                          </a:cubicBezTo>
                          <a:cubicBezTo>
                            <a:pt x="860" y="8460"/>
                            <a:pt x="65" y="461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28" name="Grafika 8" descr="Lista">
            <a:extLst>
              <a:ext uri="{FF2B5EF4-FFF2-40B4-BE49-F238E27FC236}">
                <a16:creationId xmlns:a16="http://schemas.microsoft.com/office/drawing/2014/main" id="{B39FC013-CD9B-4AE7-9CF0-BDF0F8883726}"/>
              </a:ext>
            </a:extLst>
          </p:cNvPr>
          <p:cNvGrpSpPr/>
          <p:nvPr/>
        </p:nvGrpSpPr>
        <p:grpSpPr>
          <a:xfrm>
            <a:off x="1641524" y="520432"/>
            <a:ext cx="360321" cy="464930"/>
            <a:chOff x="5416305" y="1548964"/>
            <a:chExt cx="360321" cy="464930"/>
          </a:xfrm>
          <a:solidFill>
            <a:schemeClr val="accent1"/>
          </a:solidFill>
        </p:grpSpPr>
        <p:sp>
          <p:nvSpPr>
            <p:cNvPr id="29" name="Dowolny kształt: kształt 154">
              <a:extLst>
                <a:ext uri="{FF2B5EF4-FFF2-40B4-BE49-F238E27FC236}">
                  <a16:creationId xmlns:a16="http://schemas.microsoft.com/office/drawing/2014/main" id="{A837F0BA-687B-4B40-B8EB-5616431875A7}"/>
                </a:ext>
              </a:extLst>
            </p:cNvPr>
            <p:cNvSpPr/>
            <p:nvPr/>
          </p:nvSpPr>
          <p:spPr>
            <a:xfrm>
              <a:off x="5416305" y="1548964"/>
              <a:ext cx="360321" cy="464930"/>
            </a:xfrm>
            <a:custGeom>
              <a:avLst/>
              <a:gdLst>
                <a:gd name="connsiteX0" fmla="*/ 325452 w 360321"/>
                <a:gd name="connsiteY0" fmla="*/ 430061 h 464930"/>
                <a:gd name="connsiteX1" fmla="*/ 34870 w 360321"/>
                <a:gd name="connsiteY1" fmla="*/ 430061 h 464930"/>
                <a:gd name="connsiteX2" fmla="*/ 34870 w 360321"/>
                <a:gd name="connsiteY2" fmla="*/ 34870 h 464930"/>
                <a:gd name="connsiteX3" fmla="*/ 325452 w 360321"/>
                <a:gd name="connsiteY3" fmla="*/ 34870 h 464930"/>
                <a:gd name="connsiteX4" fmla="*/ 325452 w 360321"/>
                <a:gd name="connsiteY4" fmla="*/ 430061 h 464930"/>
                <a:gd name="connsiteX5" fmla="*/ 360321 w 360321"/>
                <a:gd name="connsiteY5" fmla="*/ 0 h 464930"/>
                <a:gd name="connsiteX6" fmla="*/ 0 w 360321"/>
                <a:gd name="connsiteY6" fmla="*/ 0 h 464930"/>
                <a:gd name="connsiteX7" fmla="*/ 0 w 360321"/>
                <a:gd name="connsiteY7" fmla="*/ 464931 h 464930"/>
                <a:gd name="connsiteX8" fmla="*/ 360321 w 360321"/>
                <a:gd name="connsiteY8" fmla="*/ 464931 h 464930"/>
                <a:gd name="connsiteX9" fmla="*/ 360321 w 360321"/>
                <a:gd name="connsiteY9" fmla="*/ 0 h 46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321" h="464930">
                  <a:moveTo>
                    <a:pt x="325452" y="430061"/>
                  </a:moveTo>
                  <a:lnTo>
                    <a:pt x="34870" y="430061"/>
                  </a:lnTo>
                  <a:lnTo>
                    <a:pt x="34870" y="34870"/>
                  </a:lnTo>
                  <a:lnTo>
                    <a:pt x="325452" y="34870"/>
                  </a:lnTo>
                  <a:lnTo>
                    <a:pt x="325452" y="430061"/>
                  </a:lnTo>
                  <a:close/>
                  <a:moveTo>
                    <a:pt x="360321" y="0"/>
                  </a:moveTo>
                  <a:lnTo>
                    <a:pt x="0" y="0"/>
                  </a:lnTo>
                  <a:lnTo>
                    <a:pt x="0" y="464931"/>
                  </a:lnTo>
                  <a:lnTo>
                    <a:pt x="360321" y="464931"/>
                  </a:lnTo>
                  <a:lnTo>
                    <a:pt x="360321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2763202662">
                    <a:custGeom>
                      <a:avLst/>
                      <a:gdLst>
                        <a:gd name="connsiteX0" fmla="*/ 325452 w 360321"/>
                        <a:gd name="connsiteY0" fmla="*/ 430061 h 464930"/>
                        <a:gd name="connsiteX1" fmla="*/ 34870 w 360321"/>
                        <a:gd name="connsiteY1" fmla="*/ 430061 h 464930"/>
                        <a:gd name="connsiteX2" fmla="*/ 34870 w 360321"/>
                        <a:gd name="connsiteY2" fmla="*/ 34870 h 464930"/>
                        <a:gd name="connsiteX3" fmla="*/ 325452 w 360321"/>
                        <a:gd name="connsiteY3" fmla="*/ 34870 h 464930"/>
                        <a:gd name="connsiteX4" fmla="*/ 325452 w 360321"/>
                        <a:gd name="connsiteY4" fmla="*/ 430061 h 464930"/>
                        <a:gd name="connsiteX5" fmla="*/ 360321 w 360321"/>
                        <a:gd name="connsiteY5" fmla="*/ 0 h 464930"/>
                        <a:gd name="connsiteX6" fmla="*/ 0 w 360321"/>
                        <a:gd name="connsiteY6" fmla="*/ 0 h 464930"/>
                        <a:gd name="connsiteX7" fmla="*/ 0 w 360321"/>
                        <a:gd name="connsiteY7" fmla="*/ 464931 h 464930"/>
                        <a:gd name="connsiteX8" fmla="*/ 360321 w 360321"/>
                        <a:gd name="connsiteY8" fmla="*/ 464931 h 464930"/>
                        <a:gd name="connsiteX9" fmla="*/ 360321 w 360321"/>
                        <a:gd name="connsiteY9" fmla="*/ 0 h 4649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60321" h="464930" extrusionOk="0">
                          <a:moveTo>
                            <a:pt x="325452" y="430061"/>
                          </a:moveTo>
                          <a:cubicBezTo>
                            <a:pt x="267339" y="436004"/>
                            <a:pt x="151692" y="433048"/>
                            <a:pt x="34870" y="430061"/>
                          </a:cubicBezTo>
                          <a:cubicBezTo>
                            <a:pt x="39684" y="254663"/>
                            <a:pt x="63967" y="157877"/>
                            <a:pt x="34870" y="34870"/>
                          </a:cubicBezTo>
                          <a:cubicBezTo>
                            <a:pt x="178209" y="9467"/>
                            <a:pt x="272396" y="17828"/>
                            <a:pt x="325452" y="34870"/>
                          </a:cubicBezTo>
                          <a:cubicBezTo>
                            <a:pt x="317690" y="157664"/>
                            <a:pt x="339011" y="239189"/>
                            <a:pt x="325452" y="430061"/>
                          </a:cubicBezTo>
                          <a:close/>
                          <a:moveTo>
                            <a:pt x="360321" y="0"/>
                          </a:moveTo>
                          <a:cubicBezTo>
                            <a:pt x="284632" y="4341"/>
                            <a:pt x="114526" y="-16502"/>
                            <a:pt x="0" y="0"/>
                          </a:cubicBezTo>
                          <a:cubicBezTo>
                            <a:pt x="-33226" y="114175"/>
                            <a:pt x="-31065" y="345887"/>
                            <a:pt x="0" y="464931"/>
                          </a:cubicBezTo>
                          <a:cubicBezTo>
                            <a:pt x="131015" y="476039"/>
                            <a:pt x="220499" y="488894"/>
                            <a:pt x="360321" y="464931"/>
                          </a:cubicBezTo>
                          <a:cubicBezTo>
                            <a:pt x="395081" y="245145"/>
                            <a:pt x="387475" y="87316"/>
                            <a:pt x="360321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155">
              <a:extLst>
                <a:ext uri="{FF2B5EF4-FFF2-40B4-BE49-F238E27FC236}">
                  <a16:creationId xmlns:a16="http://schemas.microsoft.com/office/drawing/2014/main" id="{D609CFD7-F362-4EF2-8F63-41D53C2A0652}"/>
                </a:ext>
              </a:extLst>
            </p:cNvPr>
            <p:cNvSpPr/>
            <p:nvPr/>
          </p:nvSpPr>
          <p:spPr>
            <a:xfrm>
              <a:off x="5654582" y="1618703"/>
              <a:ext cx="46493" cy="46493"/>
            </a:xfrm>
            <a:custGeom>
              <a:avLst/>
              <a:gdLst>
                <a:gd name="connsiteX0" fmla="*/ 0 w 46493"/>
                <a:gd name="connsiteY0" fmla="*/ 0 h 46493"/>
                <a:gd name="connsiteX1" fmla="*/ 46493 w 46493"/>
                <a:gd name="connsiteY1" fmla="*/ 0 h 46493"/>
                <a:gd name="connsiteX2" fmla="*/ 46493 w 46493"/>
                <a:gd name="connsiteY2" fmla="*/ 46493 h 46493"/>
                <a:gd name="connsiteX3" fmla="*/ 0 w 46493"/>
                <a:gd name="connsiteY3" fmla="*/ 46493 h 4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3" h="46493">
                  <a:moveTo>
                    <a:pt x="0" y="0"/>
                  </a:moveTo>
                  <a:lnTo>
                    <a:pt x="46493" y="0"/>
                  </a:lnTo>
                  <a:lnTo>
                    <a:pt x="46493" y="46493"/>
                  </a:lnTo>
                  <a:lnTo>
                    <a:pt x="0" y="4649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2769357833">
                    <a:custGeom>
                      <a:avLst/>
                      <a:gdLst>
                        <a:gd name="connsiteX0" fmla="*/ 0 w 46493"/>
                        <a:gd name="connsiteY0" fmla="*/ 0 h 46493"/>
                        <a:gd name="connsiteX1" fmla="*/ 46493 w 46493"/>
                        <a:gd name="connsiteY1" fmla="*/ 0 h 46493"/>
                        <a:gd name="connsiteX2" fmla="*/ 46493 w 46493"/>
                        <a:gd name="connsiteY2" fmla="*/ 46493 h 46493"/>
                        <a:gd name="connsiteX3" fmla="*/ 0 w 46493"/>
                        <a:gd name="connsiteY3" fmla="*/ 46493 h 46493"/>
                        <a:gd name="connsiteX4" fmla="*/ 0 w 46493"/>
                        <a:gd name="connsiteY4" fmla="*/ 0 h 46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93" h="46493" extrusionOk="0">
                          <a:moveTo>
                            <a:pt x="0" y="0"/>
                          </a:moveTo>
                          <a:cubicBezTo>
                            <a:pt x="21888" y="3885"/>
                            <a:pt x="37496" y="-1586"/>
                            <a:pt x="46493" y="0"/>
                          </a:cubicBezTo>
                          <a:cubicBezTo>
                            <a:pt x="43043" y="11470"/>
                            <a:pt x="47214" y="31442"/>
                            <a:pt x="46493" y="46493"/>
                          </a:cubicBezTo>
                          <a:cubicBezTo>
                            <a:pt x="28032" y="44118"/>
                            <a:pt x="16670" y="47278"/>
                            <a:pt x="0" y="46493"/>
                          </a:cubicBezTo>
                          <a:cubicBezTo>
                            <a:pt x="-1832" y="31426"/>
                            <a:pt x="-2926" y="1762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156">
              <a:extLst>
                <a:ext uri="{FF2B5EF4-FFF2-40B4-BE49-F238E27FC236}">
                  <a16:creationId xmlns:a16="http://schemas.microsoft.com/office/drawing/2014/main" id="{93E7D5DA-8746-4015-8F8D-B0D0BF39A487}"/>
                </a:ext>
              </a:extLst>
            </p:cNvPr>
            <p:cNvSpPr/>
            <p:nvPr/>
          </p:nvSpPr>
          <p:spPr>
            <a:xfrm>
              <a:off x="5491857" y="1630326"/>
              <a:ext cx="116232" cy="23246"/>
            </a:xfrm>
            <a:custGeom>
              <a:avLst/>
              <a:gdLst>
                <a:gd name="connsiteX0" fmla="*/ 0 w 116232"/>
                <a:gd name="connsiteY0" fmla="*/ 0 h 23246"/>
                <a:gd name="connsiteX1" fmla="*/ 116233 w 116232"/>
                <a:gd name="connsiteY1" fmla="*/ 0 h 23246"/>
                <a:gd name="connsiteX2" fmla="*/ 116233 w 116232"/>
                <a:gd name="connsiteY2" fmla="*/ 23247 h 23246"/>
                <a:gd name="connsiteX3" fmla="*/ 0 w 116232"/>
                <a:gd name="connsiteY3" fmla="*/ 23247 h 2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32" h="23246">
                  <a:moveTo>
                    <a:pt x="0" y="0"/>
                  </a:moveTo>
                  <a:lnTo>
                    <a:pt x="116233" y="0"/>
                  </a:lnTo>
                  <a:lnTo>
                    <a:pt x="116233" y="23247"/>
                  </a:lnTo>
                  <a:lnTo>
                    <a:pt x="0" y="2324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1018200301">
                    <a:custGeom>
                      <a:avLst/>
                      <a:gdLst>
                        <a:gd name="connsiteX0" fmla="*/ 0 w 116232"/>
                        <a:gd name="connsiteY0" fmla="*/ 0 h 23246"/>
                        <a:gd name="connsiteX1" fmla="*/ 116233 w 116232"/>
                        <a:gd name="connsiteY1" fmla="*/ 0 h 23246"/>
                        <a:gd name="connsiteX2" fmla="*/ 116233 w 116232"/>
                        <a:gd name="connsiteY2" fmla="*/ 23247 h 23246"/>
                        <a:gd name="connsiteX3" fmla="*/ 0 w 116232"/>
                        <a:gd name="connsiteY3" fmla="*/ 23247 h 23246"/>
                        <a:gd name="connsiteX4" fmla="*/ 0 w 116232"/>
                        <a:gd name="connsiteY4" fmla="*/ 0 h 232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232" h="23246" extrusionOk="0">
                          <a:moveTo>
                            <a:pt x="0" y="0"/>
                          </a:moveTo>
                          <a:cubicBezTo>
                            <a:pt x="34757" y="-2416"/>
                            <a:pt x="92579" y="8236"/>
                            <a:pt x="116233" y="0"/>
                          </a:cubicBezTo>
                          <a:cubicBezTo>
                            <a:pt x="114806" y="10370"/>
                            <a:pt x="117902" y="16020"/>
                            <a:pt x="116233" y="23247"/>
                          </a:cubicBezTo>
                          <a:cubicBezTo>
                            <a:pt x="78077" y="31451"/>
                            <a:pt x="35441" y="14070"/>
                            <a:pt x="0" y="23247"/>
                          </a:cubicBezTo>
                          <a:cubicBezTo>
                            <a:pt x="1800" y="16372"/>
                            <a:pt x="294" y="567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157">
              <a:extLst>
                <a:ext uri="{FF2B5EF4-FFF2-40B4-BE49-F238E27FC236}">
                  <a16:creationId xmlns:a16="http://schemas.microsoft.com/office/drawing/2014/main" id="{A6FBF6E8-E175-43A3-B960-6F9300F426BC}"/>
                </a:ext>
              </a:extLst>
            </p:cNvPr>
            <p:cNvSpPr/>
            <p:nvPr/>
          </p:nvSpPr>
          <p:spPr>
            <a:xfrm>
              <a:off x="5654582" y="1711689"/>
              <a:ext cx="46493" cy="46493"/>
            </a:xfrm>
            <a:custGeom>
              <a:avLst/>
              <a:gdLst>
                <a:gd name="connsiteX0" fmla="*/ 0 w 46493"/>
                <a:gd name="connsiteY0" fmla="*/ 0 h 46493"/>
                <a:gd name="connsiteX1" fmla="*/ 46493 w 46493"/>
                <a:gd name="connsiteY1" fmla="*/ 0 h 46493"/>
                <a:gd name="connsiteX2" fmla="*/ 46493 w 46493"/>
                <a:gd name="connsiteY2" fmla="*/ 46493 h 46493"/>
                <a:gd name="connsiteX3" fmla="*/ 0 w 46493"/>
                <a:gd name="connsiteY3" fmla="*/ 46493 h 4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3" h="46493">
                  <a:moveTo>
                    <a:pt x="0" y="0"/>
                  </a:moveTo>
                  <a:lnTo>
                    <a:pt x="46493" y="0"/>
                  </a:lnTo>
                  <a:lnTo>
                    <a:pt x="46493" y="46493"/>
                  </a:lnTo>
                  <a:lnTo>
                    <a:pt x="0" y="4649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2672854867">
                    <a:custGeom>
                      <a:avLst/>
                      <a:gdLst>
                        <a:gd name="connsiteX0" fmla="*/ 0 w 46493"/>
                        <a:gd name="connsiteY0" fmla="*/ 0 h 46493"/>
                        <a:gd name="connsiteX1" fmla="*/ 46493 w 46493"/>
                        <a:gd name="connsiteY1" fmla="*/ 0 h 46493"/>
                        <a:gd name="connsiteX2" fmla="*/ 46493 w 46493"/>
                        <a:gd name="connsiteY2" fmla="*/ 46493 h 46493"/>
                        <a:gd name="connsiteX3" fmla="*/ 0 w 46493"/>
                        <a:gd name="connsiteY3" fmla="*/ 46493 h 46493"/>
                        <a:gd name="connsiteX4" fmla="*/ 0 w 46493"/>
                        <a:gd name="connsiteY4" fmla="*/ 0 h 46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93" h="46493" extrusionOk="0">
                          <a:moveTo>
                            <a:pt x="0" y="0"/>
                          </a:moveTo>
                          <a:cubicBezTo>
                            <a:pt x="5722" y="-783"/>
                            <a:pt x="23813" y="-2319"/>
                            <a:pt x="46493" y="0"/>
                          </a:cubicBezTo>
                          <a:cubicBezTo>
                            <a:pt x="45154" y="20988"/>
                            <a:pt x="50380" y="24291"/>
                            <a:pt x="46493" y="46493"/>
                          </a:cubicBezTo>
                          <a:cubicBezTo>
                            <a:pt x="31431" y="48869"/>
                            <a:pt x="15945" y="43826"/>
                            <a:pt x="0" y="46493"/>
                          </a:cubicBezTo>
                          <a:cubicBezTo>
                            <a:pt x="-3468" y="36263"/>
                            <a:pt x="551" y="681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158">
              <a:extLst>
                <a:ext uri="{FF2B5EF4-FFF2-40B4-BE49-F238E27FC236}">
                  <a16:creationId xmlns:a16="http://schemas.microsoft.com/office/drawing/2014/main" id="{1C64A337-887F-4C3B-8605-7C2EC1EB8F19}"/>
                </a:ext>
              </a:extLst>
            </p:cNvPr>
            <p:cNvSpPr/>
            <p:nvPr/>
          </p:nvSpPr>
          <p:spPr>
            <a:xfrm>
              <a:off x="5491857" y="1723313"/>
              <a:ext cx="116232" cy="23246"/>
            </a:xfrm>
            <a:custGeom>
              <a:avLst/>
              <a:gdLst>
                <a:gd name="connsiteX0" fmla="*/ 0 w 116232"/>
                <a:gd name="connsiteY0" fmla="*/ 0 h 23246"/>
                <a:gd name="connsiteX1" fmla="*/ 116233 w 116232"/>
                <a:gd name="connsiteY1" fmla="*/ 0 h 23246"/>
                <a:gd name="connsiteX2" fmla="*/ 116233 w 116232"/>
                <a:gd name="connsiteY2" fmla="*/ 23247 h 23246"/>
                <a:gd name="connsiteX3" fmla="*/ 0 w 116232"/>
                <a:gd name="connsiteY3" fmla="*/ 23247 h 2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32" h="23246">
                  <a:moveTo>
                    <a:pt x="0" y="0"/>
                  </a:moveTo>
                  <a:lnTo>
                    <a:pt x="116233" y="0"/>
                  </a:lnTo>
                  <a:lnTo>
                    <a:pt x="116233" y="23247"/>
                  </a:lnTo>
                  <a:lnTo>
                    <a:pt x="0" y="2324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67400075">
                    <a:custGeom>
                      <a:avLst/>
                      <a:gdLst>
                        <a:gd name="connsiteX0" fmla="*/ 0 w 116232"/>
                        <a:gd name="connsiteY0" fmla="*/ 0 h 23246"/>
                        <a:gd name="connsiteX1" fmla="*/ 116233 w 116232"/>
                        <a:gd name="connsiteY1" fmla="*/ 0 h 23246"/>
                        <a:gd name="connsiteX2" fmla="*/ 116233 w 116232"/>
                        <a:gd name="connsiteY2" fmla="*/ 23247 h 23246"/>
                        <a:gd name="connsiteX3" fmla="*/ 0 w 116232"/>
                        <a:gd name="connsiteY3" fmla="*/ 23247 h 23246"/>
                        <a:gd name="connsiteX4" fmla="*/ 0 w 116232"/>
                        <a:gd name="connsiteY4" fmla="*/ 0 h 232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232" h="23246" extrusionOk="0">
                          <a:moveTo>
                            <a:pt x="0" y="0"/>
                          </a:moveTo>
                          <a:cubicBezTo>
                            <a:pt x="56687" y="-6907"/>
                            <a:pt x="90631" y="10198"/>
                            <a:pt x="116233" y="0"/>
                          </a:cubicBezTo>
                          <a:cubicBezTo>
                            <a:pt x="116737" y="3331"/>
                            <a:pt x="117877" y="18326"/>
                            <a:pt x="116233" y="23247"/>
                          </a:cubicBezTo>
                          <a:cubicBezTo>
                            <a:pt x="63286" y="28815"/>
                            <a:pt x="17804" y="19775"/>
                            <a:pt x="0" y="23247"/>
                          </a:cubicBezTo>
                          <a:cubicBezTo>
                            <a:pt x="1857" y="20650"/>
                            <a:pt x="-892" y="757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159">
              <a:extLst>
                <a:ext uri="{FF2B5EF4-FFF2-40B4-BE49-F238E27FC236}">
                  <a16:creationId xmlns:a16="http://schemas.microsoft.com/office/drawing/2014/main" id="{6B4040A3-BF28-4E8D-8AA7-FD6950BDE0FD}"/>
                </a:ext>
              </a:extLst>
            </p:cNvPr>
            <p:cNvSpPr/>
            <p:nvPr/>
          </p:nvSpPr>
          <p:spPr>
            <a:xfrm>
              <a:off x="5654582" y="1804676"/>
              <a:ext cx="46493" cy="46493"/>
            </a:xfrm>
            <a:custGeom>
              <a:avLst/>
              <a:gdLst>
                <a:gd name="connsiteX0" fmla="*/ 0 w 46493"/>
                <a:gd name="connsiteY0" fmla="*/ 0 h 46493"/>
                <a:gd name="connsiteX1" fmla="*/ 46493 w 46493"/>
                <a:gd name="connsiteY1" fmla="*/ 0 h 46493"/>
                <a:gd name="connsiteX2" fmla="*/ 46493 w 46493"/>
                <a:gd name="connsiteY2" fmla="*/ 46493 h 46493"/>
                <a:gd name="connsiteX3" fmla="*/ 0 w 46493"/>
                <a:gd name="connsiteY3" fmla="*/ 46493 h 4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3" h="46493">
                  <a:moveTo>
                    <a:pt x="0" y="0"/>
                  </a:moveTo>
                  <a:lnTo>
                    <a:pt x="46493" y="0"/>
                  </a:lnTo>
                  <a:lnTo>
                    <a:pt x="46493" y="46493"/>
                  </a:lnTo>
                  <a:lnTo>
                    <a:pt x="0" y="4649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712205478">
                    <a:custGeom>
                      <a:avLst/>
                      <a:gdLst>
                        <a:gd name="connsiteX0" fmla="*/ 0 w 46493"/>
                        <a:gd name="connsiteY0" fmla="*/ 0 h 46493"/>
                        <a:gd name="connsiteX1" fmla="*/ 46493 w 46493"/>
                        <a:gd name="connsiteY1" fmla="*/ 0 h 46493"/>
                        <a:gd name="connsiteX2" fmla="*/ 46493 w 46493"/>
                        <a:gd name="connsiteY2" fmla="*/ 46493 h 46493"/>
                        <a:gd name="connsiteX3" fmla="*/ 0 w 46493"/>
                        <a:gd name="connsiteY3" fmla="*/ 46493 h 46493"/>
                        <a:gd name="connsiteX4" fmla="*/ 0 w 46493"/>
                        <a:gd name="connsiteY4" fmla="*/ 0 h 46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93" h="46493" extrusionOk="0">
                          <a:moveTo>
                            <a:pt x="0" y="0"/>
                          </a:moveTo>
                          <a:cubicBezTo>
                            <a:pt x="20261" y="-3774"/>
                            <a:pt x="27888" y="-1271"/>
                            <a:pt x="46493" y="0"/>
                          </a:cubicBezTo>
                          <a:cubicBezTo>
                            <a:pt x="50328" y="18291"/>
                            <a:pt x="50624" y="24081"/>
                            <a:pt x="46493" y="46493"/>
                          </a:cubicBezTo>
                          <a:cubicBezTo>
                            <a:pt x="26342" y="50655"/>
                            <a:pt x="12202" y="44571"/>
                            <a:pt x="0" y="46493"/>
                          </a:cubicBezTo>
                          <a:cubicBezTo>
                            <a:pt x="-3804" y="33740"/>
                            <a:pt x="541" y="191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160">
              <a:extLst>
                <a:ext uri="{FF2B5EF4-FFF2-40B4-BE49-F238E27FC236}">
                  <a16:creationId xmlns:a16="http://schemas.microsoft.com/office/drawing/2014/main" id="{8B18B672-F4AC-46A7-8B53-B6E9904E1A72}"/>
                </a:ext>
              </a:extLst>
            </p:cNvPr>
            <p:cNvSpPr/>
            <p:nvPr/>
          </p:nvSpPr>
          <p:spPr>
            <a:xfrm>
              <a:off x="5491857" y="1816299"/>
              <a:ext cx="116232" cy="23246"/>
            </a:xfrm>
            <a:custGeom>
              <a:avLst/>
              <a:gdLst>
                <a:gd name="connsiteX0" fmla="*/ 0 w 116232"/>
                <a:gd name="connsiteY0" fmla="*/ 0 h 23246"/>
                <a:gd name="connsiteX1" fmla="*/ 116233 w 116232"/>
                <a:gd name="connsiteY1" fmla="*/ 0 h 23246"/>
                <a:gd name="connsiteX2" fmla="*/ 116233 w 116232"/>
                <a:gd name="connsiteY2" fmla="*/ 23247 h 23246"/>
                <a:gd name="connsiteX3" fmla="*/ 0 w 116232"/>
                <a:gd name="connsiteY3" fmla="*/ 23247 h 2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32" h="23246">
                  <a:moveTo>
                    <a:pt x="0" y="0"/>
                  </a:moveTo>
                  <a:lnTo>
                    <a:pt x="116233" y="0"/>
                  </a:lnTo>
                  <a:lnTo>
                    <a:pt x="116233" y="23247"/>
                  </a:lnTo>
                  <a:lnTo>
                    <a:pt x="0" y="2324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3453482947">
                    <a:custGeom>
                      <a:avLst/>
                      <a:gdLst>
                        <a:gd name="connsiteX0" fmla="*/ 0 w 116232"/>
                        <a:gd name="connsiteY0" fmla="*/ 0 h 23246"/>
                        <a:gd name="connsiteX1" fmla="*/ 116233 w 116232"/>
                        <a:gd name="connsiteY1" fmla="*/ 0 h 23246"/>
                        <a:gd name="connsiteX2" fmla="*/ 116233 w 116232"/>
                        <a:gd name="connsiteY2" fmla="*/ 23247 h 23246"/>
                        <a:gd name="connsiteX3" fmla="*/ 0 w 116232"/>
                        <a:gd name="connsiteY3" fmla="*/ 23247 h 23246"/>
                        <a:gd name="connsiteX4" fmla="*/ 0 w 116232"/>
                        <a:gd name="connsiteY4" fmla="*/ 0 h 232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232" h="23246" extrusionOk="0">
                          <a:moveTo>
                            <a:pt x="0" y="0"/>
                          </a:moveTo>
                          <a:cubicBezTo>
                            <a:pt x="31687" y="5732"/>
                            <a:pt x="87711" y="-4324"/>
                            <a:pt x="116233" y="0"/>
                          </a:cubicBezTo>
                          <a:cubicBezTo>
                            <a:pt x="117157" y="11550"/>
                            <a:pt x="116883" y="14752"/>
                            <a:pt x="116233" y="23247"/>
                          </a:cubicBezTo>
                          <a:cubicBezTo>
                            <a:pt x="81797" y="29783"/>
                            <a:pt x="50512" y="28634"/>
                            <a:pt x="0" y="23247"/>
                          </a:cubicBezTo>
                          <a:cubicBezTo>
                            <a:pt x="-635" y="19054"/>
                            <a:pt x="-569" y="831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161">
              <a:extLst>
                <a:ext uri="{FF2B5EF4-FFF2-40B4-BE49-F238E27FC236}">
                  <a16:creationId xmlns:a16="http://schemas.microsoft.com/office/drawing/2014/main" id="{92556009-0804-4832-9856-93CA62896D65}"/>
                </a:ext>
              </a:extLst>
            </p:cNvPr>
            <p:cNvSpPr/>
            <p:nvPr/>
          </p:nvSpPr>
          <p:spPr>
            <a:xfrm>
              <a:off x="5654582" y="1897662"/>
              <a:ext cx="46493" cy="46493"/>
            </a:xfrm>
            <a:custGeom>
              <a:avLst/>
              <a:gdLst>
                <a:gd name="connsiteX0" fmla="*/ 0 w 46493"/>
                <a:gd name="connsiteY0" fmla="*/ 0 h 46493"/>
                <a:gd name="connsiteX1" fmla="*/ 46493 w 46493"/>
                <a:gd name="connsiteY1" fmla="*/ 0 h 46493"/>
                <a:gd name="connsiteX2" fmla="*/ 46493 w 46493"/>
                <a:gd name="connsiteY2" fmla="*/ 46493 h 46493"/>
                <a:gd name="connsiteX3" fmla="*/ 0 w 46493"/>
                <a:gd name="connsiteY3" fmla="*/ 46493 h 4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3" h="46493">
                  <a:moveTo>
                    <a:pt x="0" y="0"/>
                  </a:moveTo>
                  <a:lnTo>
                    <a:pt x="46493" y="0"/>
                  </a:lnTo>
                  <a:lnTo>
                    <a:pt x="46493" y="46493"/>
                  </a:lnTo>
                  <a:lnTo>
                    <a:pt x="0" y="4649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2620403176">
                    <a:custGeom>
                      <a:avLst/>
                      <a:gdLst>
                        <a:gd name="connsiteX0" fmla="*/ 0 w 46493"/>
                        <a:gd name="connsiteY0" fmla="*/ 0 h 46493"/>
                        <a:gd name="connsiteX1" fmla="*/ 46493 w 46493"/>
                        <a:gd name="connsiteY1" fmla="*/ 0 h 46493"/>
                        <a:gd name="connsiteX2" fmla="*/ 46493 w 46493"/>
                        <a:gd name="connsiteY2" fmla="*/ 46493 h 46493"/>
                        <a:gd name="connsiteX3" fmla="*/ 0 w 46493"/>
                        <a:gd name="connsiteY3" fmla="*/ 46493 h 46493"/>
                        <a:gd name="connsiteX4" fmla="*/ 0 w 46493"/>
                        <a:gd name="connsiteY4" fmla="*/ 0 h 46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493" h="46493" extrusionOk="0">
                          <a:moveTo>
                            <a:pt x="0" y="0"/>
                          </a:moveTo>
                          <a:cubicBezTo>
                            <a:pt x="4681" y="3284"/>
                            <a:pt x="28737" y="1007"/>
                            <a:pt x="46493" y="0"/>
                          </a:cubicBezTo>
                          <a:cubicBezTo>
                            <a:pt x="47382" y="8644"/>
                            <a:pt x="49470" y="31026"/>
                            <a:pt x="46493" y="46493"/>
                          </a:cubicBezTo>
                          <a:cubicBezTo>
                            <a:pt x="36591" y="45051"/>
                            <a:pt x="5988" y="47891"/>
                            <a:pt x="0" y="46493"/>
                          </a:cubicBezTo>
                          <a:cubicBezTo>
                            <a:pt x="-2194" y="37649"/>
                            <a:pt x="2769" y="690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162">
              <a:extLst>
                <a:ext uri="{FF2B5EF4-FFF2-40B4-BE49-F238E27FC236}">
                  <a16:creationId xmlns:a16="http://schemas.microsoft.com/office/drawing/2014/main" id="{D4E2C250-AA0D-43DA-B9C4-E8EDEF45E96A}"/>
                </a:ext>
              </a:extLst>
            </p:cNvPr>
            <p:cNvSpPr/>
            <p:nvPr/>
          </p:nvSpPr>
          <p:spPr>
            <a:xfrm>
              <a:off x="5491857" y="1909285"/>
              <a:ext cx="116232" cy="23246"/>
            </a:xfrm>
            <a:custGeom>
              <a:avLst/>
              <a:gdLst>
                <a:gd name="connsiteX0" fmla="*/ 0 w 116232"/>
                <a:gd name="connsiteY0" fmla="*/ 0 h 23246"/>
                <a:gd name="connsiteX1" fmla="*/ 116233 w 116232"/>
                <a:gd name="connsiteY1" fmla="*/ 0 h 23246"/>
                <a:gd name="connsiteX2" fmla="*/ 116233 w 116232"/>
                <a:gd name="connsiteY2" fmla="*/ 23247 h 23246"/>
                <a:gd name="connsiteX3" fmla="*/ 0 w 116232"/>
                <a:gd name="connsiteY3" fmla="*/ 23247 h 2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32" h="23246">
                  <a:moveTo>
                    <a:pt x="0" y="0"/>
                  </a:moveTo>
                  <a:lnTo>
                    <a:pt x="116233" y="0"/>
                  </a:lnTo>
                  <a:lnTo>
                    <a:pt x="116233" y="23247"/>
                  </a:lnTo>
                  <a:lnTo>
                    <a:pt x="0" y="2324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xmlns="" sd="3256007933">
                    <a:custGeom>
                      <a:avLst/>
                      <a:gdLst>
                        <a:gd name="connsiteX0" fmla="*/ 0 w 116232"/>
                        <a:gd name="connsiteY0" fmla="*/ 0 h 23246"/>
                        <a:gd name="connsiteX1" fmla="*/ 116233 w 116232"/>
                        <a:gd name="connsiteY1" fmla="*/ 0 h 23246"/>
                        <a:gd name="connsiteX2" fmla="*/ 116233 w 116232"/>
                        <a:gd name="connsiteY2" fmla="*/ 23247 h 23246"/>
                        <a:gd name="connsiteX3" fmla="*/ 0 w 116232"/>
                        <a:gd name="connsiteY3" fmla="*/ 23247 h 23246"/>
                        <a:gd name="connsiteX4" fmla="*/ 0 w 116232"/>
                        <a:gd name="connsiteY4" fmla="*/ 0 h 232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232" h="23246" extrusionOk="0">
                          <a:moveTo>
                            <a:pt x="0" y="0"/>
                          </a:moveTo>
                          <a:cubicBezTo>
                            <a:pt x="33847" y="-5106"/>
                            <a:pt x="78422" y="-1031"/>
                            <a:pt x="116233" y="0"/>
                          </a:cubicBezTo>
                          <a:cubicBezTo>
                            <a:pt x="116515" y="3996"/>
                            <a:pt x="115056" y="20279"/>
                            <a:pt x="116233" y="23247"/>
                          </a:cubicBezTo>
                          <a:cubicBezTo>
                            <a:pt x="80758" y="24088"/>
                            <a:pt x="42363" y="14662"/>
                            <a:pt x="0" y="23247"/>
                          </a:cubicBezTo>
                          <a:cubicBezTo>
                            <a:pt x="-1593" y="13318"/>
                            <a:pt x="-1109" y="976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026" name="Picture 2" descr="Strona głów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75" y="3003784"/>
            <a:ext cx="3629881" cy="12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928699" y="1582891"/>
            <a:ext cx="4589647" cy="748210"/>
          </a:xfrm>
        </p:spPr>
        <p:txBody>
          <a:bodyPr/>
          <a:lstStyle/>
          <a:p>
            <a:r>
              <a:rPr lang="pl-PL" b="1" dirty="0"/>
              <a:t>Budżet przeznaczony na wsparcie polskich podmiotów:</a:t>
            </a:r>
            <a:br>
              <a:rPr lang="pl-PL" b="1" dirty="0"/>
            </a:b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6352404" y="2228867"/>
            <a:ext cx="4681543" cy="4364107"/>
          </a:xfrm>
        </p:spPr>
        <p:txBody>
          <a:bodyPr/>
          <a:lstStyle/>
          <a:p>
            <a:r>
              <a:rPr lang="pl-PL" sz="1600" b="1" u="sng" dirty="0" smtClean="0"/>
              <a:t>I konkurs INNOGLOBO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 smtClean="0"/>
              <a:t>nabór wniosków: 1 lipiec – 30 listopad 2021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 smtClean="0"/>
              <a:t>ocena </a:t>
            </a:r>
            <a:r>
              <a:rPr lang="pl-PL" sz="1600" dirty="0"/>
              <a:t>złożonych wniosków: grudzień 2021 – maj </a:t>
            </a:r>
            <a:r>
              <a:rPr lang="pl-PL" sz="1600" dirty="0" smtClean="0"/>
              <a:t>2022</a:t>
            </a:r>
            <a:endParaRPr lang="pl-PL" sz="1600" dirty="0"/>
          </a:p>
          <a:p>
            <a:endParaRPr lang="pl-PL" dirty="0"/>
          </a:p>
        </p:txBody>
      </p:sp>
      <p:sp>
        <p:nvSpPr>
          <p:cNvPr id="7" name="Symbol zastępczy zawartości 7"/>
          <p:cNvSpPr txBox="1">
            <a:spLocks/>
          </p:cNvSpPr>
          <p:nvPr/>
        </p:nvSpPr>
        <p:spPr>
          <a:xfrm>
            <a:off x="953185" y="2228867"/>
            <a:ext cx="4681543" cy="3321592"/>
          </a:xfrm>
          <a:prstGeom prst="rect">
            <a:avLst/>
          </a:prstGeom>
        </p:spPr>
        <p:txBody>
          <a:bodyPr lIns="0" tIns="0" rIns="0" bIns="0"/>
          <a:lstStyle>
            <a:lvl1pPr marL="237068" indent="-237068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2510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516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2524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7531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2538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7543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12550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7557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 smtClean="0"/>
              <a:t>10 mln zł </a:t>
            </a:r>
            <a:r>
              <a:rPr lang="pl-PL" sz="1600" dirty="0" smtClean="0"/>
              <a:t>– budżet na realizację I konkursu</a:t>
            </a:r>
          </a:p>
          <a:p>
            <a:r>
              <a:rPr lang="pl-PL" sz="1600" b="1" dirty="0" smtClean="0"/>
              <a:t>400 tys. zł </a:t>
            </a:r>
            <a:r>
              <a:rPr lang="pl-PL" sz="1600" dirty="0" smtClean="0"/>
              <a:t>- minimalna kwota dofinansowania na projekt</a:t>
            </a:r>
          </a:p>
          <a:p>
            <a:r>
              <a:rPr lang="pl-PL" sz="1600" b="1" dirty="0" smtClean="0"/>
              <a:t>1,5 mln zł</a:t>
            </a:r>
            <a:r>
              <a:rPr lang="pl-PL" sz="1600" dirty="0" smtClean="0"/>
              <a:t> - maksymalna kwota dofinansowania na projekt</a:t>
            </a:r>
          </a:p>
          <a:p>
            <a:endParaRPr lang="pl-PL" sz="1600" dirty="0"/>
          </a:p>
        </p:txBody>
      </p:sp>
      <p:sp>
        <p:nvSpPr>
          <p:cNvPr id="9" name="Tytuł 5"/>
          <p:cNvSpPr txBox="1">
            <a:spLocks/>
          </p:cNvSpPr>
          <p:nvPr/>
        </p:nvSpPr>
        <p:spPr>
          <a:xfrm>
            <a:off x="6352404" y="1271639"/>
            <a:ext cx="4829584" cy="748210"/>
          </a:xfrm>
          <a:prstGeom prst="rect">
            <a:avLst/>
          </a:prstGeom>
        </p:spPr>
        <p:txBody>
          <a:bodyPr lIns="0" tIns="0" rIns="0" bIns="0" anchor="b"/>
          <a:lstStyle>
            <a:lvl1pPr algn="l" defTabSz="5900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Harmonogram: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22139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95554" y="679257"/>
            <a:ext cx="11401159" cy="574800"/>
          </a:xfrm>
        </p:spPr>
        <p:txBody>
          <a:bodyPr/>
          <a:lstStyle/>
          <a:p>
            <a:pPr algn="ctr"/>
            <a:r>
              <a:rPr lang="pl-PL" sz="3200" b="1" dirty="0"/>
              <a:t>Partnerzy zagraniczni </a:t>
            </a:r>
            <a:endParaRPr lang="pl-PL" sz="32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4294967295"/>
          </p:nvPr>
        </p:nvSpPr>
        <p:spPr>
          <a:xfrm>
            <a:off x="592184" y="1532743"/>
            <a:ext cx="5852160" cy="4789477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Konsorcjum międzynarodowe powinno być złożone </a:t>
            </a:r>
            <a:r>
              <a:rPr lang="pl-PL" sz="1600" dirty="0" smtClean="0"/>
              <a:t>         z podmiotu/-ów </a:t>
            </a:r>
            <a:r>
              <a:rPr lang="pl-PL" sz="1600" dirty="0"/>
              <a:t>z Polski i co najmniej jednego </a:t>
            </a:r>
            <a:r>
              <a:rPr lang="pl-PL" sz="1600" dirty="0" smtClean="0"/>
              <a:t>Partnera </a:t>
            </a:r>
            <a:r>
              <a:rPr lang="pl-PL" sz="1600" dirty="0"/>
              <a:t>zagranicznego.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Polscy wnioskodawcy mają nieograniczoną możliwość doboru partnera zagranicznego pod względem formy prawnej</a:t>
            </a:r>
            <a:r>
              <a:rPr lang="pl-PL" sz="1600" dirty="0" smtClean="0"/>
              <a:t>.</a:t>
            </a: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Partnerzy </a:t>
            </a:r>
            <a:r>
              <a:rPr lang="pl-PL" sz="1600" dirty="0"/>
              <a:t>zagraniczni mogą pochodzić ze wszystkich </a:t>
            </a:r>
            <a:r>
              <a:rPr lang="pl-PL" sz="1600" dirty="0" smtClean="0"/>
              <a:t>państw </a:t>
            </a:r>
            <a:r>
              <a:rPr lang="pl-PL" sz="1600" dirty="0"/>
              <a:t>świata, z którymi Polska utrzymuje </a:t>
            </a:r>
            <a:r>
              <a:rPr lang="pl-PL" sz="1600" dirty="0" smtClean="0"/>
              <a:t>stosunki dyplomatyczne z </a:t>
            </a:r>
            <a:r>
              <a:rPr lang="pl-PL" sz="1600" dirty="0"/>
              <a:t>wyjątkiem tych, z którymi NCBR regularnie organizuje konkursy dwustronne, tj.: </a:t>
            </a:r>
            <a:r>
              <a:rPr lang="pl-PL" sz="1600" dirty="0" smtClean="0"/>
              <a:t>Chiny, Izrael</a:t>
            </a:r>
            <a:r>
              <a:rPr lang="pl-PL" sz="1600" dirty="0"/>
              <a:t>, Luksemburg, Niemcy i Turcja.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Każdy </a:t>
            </a:r>
            <a:r>
              <a:rPr lang="pl-PL" sz="1600" dirty="0"/>
              <a:t>P</a:t>
            </a:r>
            <a:r>
              <a:rPr lang="pl-PL" sz="1600" dirty="0" smtClean="0"/>
              <a:t>artner </a:t>
            </a:r>
            <a:r>
              <a:rPr lang="pl-PL" sz="1600" dirty="0"/>
              <a:t>zagraniczny konsorcjów międzynarodowych musi </a:t>
            </a:r>
            <a:r>
              <a:rPr lang="pl-PL" sz="1600" dirty="0" smtClean="0"/>
              <a:t>zadeklarować zabezpieczenie środków finansowych na </a:t>
            </a:r>
            <a:r>
              <a:rPr lang="pl-PL" sz="1600" dirty="0"/>
              <a:t>realizację swojej części </a:t>
            </a:r>
            <a:r>
              <a:rPr lang="pl-PL" sz="1600" dirty="0" smtClean="0"/>
              <a:t>projektu </a:t>
            </a:r>
            <a:r>
              <a:rPr lang="pl-PL" dirty="0"/>
              <a:t>(+ złożyć oświadczenie w tym zakresie</a:t>
            </a:r>
            <a:r>
              <a:rPr lang="pl-PL" dirty="0" smtClean="0"/>
              <a:t>).</a:t>
            </a:r>
            <a:r>
              <a:rPr lang="pl-PL" sz="1600" dirty="0" smtClean="0"/>
              <a:t> Źródłem finansowym może być wkład własny Partnera zagranicznego, środki zewnętrzne takie jak: kredyt bankowy, pożyczka lub dofinansowanie z zagranicznej jednostki finansującej B+R.</a:t>
            </a:r>
          </a:p>
          <a:p>
            <a:pPr marL="0" indent="0">
              <a:buFont typeface="Arial" panose="020B0604020202090204" pitchFamily="34" charset="0"/>
              <a:buNone/>
            </a:pPr>
            <a:endParaRPr lang="pl-PL" sz="1600" dirty="0" smtClean="0"/>
          </a:p>
          <a:p>
            <a:pPr marL="0" indent="0">
              <a:buFont typeface="Arial" panose="020B0604020202090204" pitchFamily="34" charset="0"/>
              <a:buNone/>
            </a:pPr>
            <a:r>
              <a:rPr lang="pl-PL" sz="2000" b="1" dirty="0"/>
              <a:t>	</a:t>
            </a: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18232" y="484369"/>
            <a:ext cx="11405131" cy="508911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/>
          <a:lstStyle>
            <a:lvl1pPr marL="237068" indent="-237068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2510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516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2524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7531" indent="-147503" algn="l" defTabSz="590014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2538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7543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12550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7557" indent="-147503" algn="l" defTabSz="590014" rtl="0" eaLnBrk="1" latinLnBrk="0" hangingPunct="1">
              <a:lnSpc>
                <a:spcPct val="90000"/>
              </a:lnSpc>
              <a:spcBef>
                <a:spcPts val="324"/>
              </a:spcBef>
              <a:buFont typeface="Arial" panose="020B0604020202020204" pitchFamily="34" charset="0"/>
              <a:buChar char="•"/>
              <a:defRPr sz="11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90204" pitchFamily="34" charset="0"/>
              <a:buNone/>
            </a:pPr>
            <a:r>
              <a:rPr lang="pl-PL" sz="2000" b="1" dirty="0" smtClean="0"/>
              <a:t>		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07" y="1265823"/>
            <a:ext cx="3679563" cy="44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Ważne informacje! </a:t>
            </a:r>
            <a:endParaRPr lang="pl-PL" sz="32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Nabór wniosków w konkursie jest </a:t>
            </a:r>
            <a:r>
              <a:rPr lang="pl-PL" dirty="0" smtClean="0"/>
              <a:t>jednoetapowy.</a:t>
            </a:r>
          </a:p>
          <a:p>
            <a:r>
              <a:rPr lang="pl-PL" dirty="0" smtClean="0"/>
              <a:t>Udział </a:t>
            </a:r>
            <a:r>
              <a:rPr lang="pl-PL" dirty="0"/>
              <a:t>w konkursie mogą wziąć wyłącznie konsorcja międzynarodowe, złożone z podmiotu(-ów) z Polski i co najmniej jednego Partnera zagranicznego. </a:t>
            </a:r>
          </a:p>
          <a:p>
            <a:r>
              <a:rPr lang="pl-PL" dirty="0" smtClean="0"/>
              <a:t>Do otrzymania dofinansowania NCBR uprawnieni są wyłącznie polscy wnioskodawcy.</a:t>
            </a:r>
          </a:p>
          <a:p>
            <a:r>
              <a:rPr lang="pl-PL" dirty="0"/>
              <a:t>Okres realizacji projektów kwalifikujących się do dofinansowania w konkursie może wynosić od 24 do 36 miesięcy. </a:t>
            </a:r>
          </a:p>
          <a:p>
            <a:r>
              <a:rPr lang="pl-PL" dirty="0"/>
              <a:t>Składany w konkursie projekt może zawierać maksymalnie 5 </a:t>
            </a:r>
            <a:r>
              <a:rPr lang="pl-PL" dirty="0" smtClean="0"/>
              <a:t>zadań realizowanych przez </a:t>
            </a:r>
            <a:r>
              <a:rPr lang="pl-PL" smtClean="0"/>
              <a:t>polskiego Wnioskodawcę.</a:t>
            </a:r>
            <a:endParaRPr lang="pl-PL" dirty="0"/>
          </a:p>
          <a:p>
            <a:r>
              <a:rPr lang="pl-PL" dirty="0"/>
              <a:t>Udział środków finansowych pochodzących sumarycznie od wszystkich Partnerów zagranicznych wchodzących w skład konsorcjum międzynarodowego realizującego dany projekt powinien stanowić minimum 30% a maksimum 70% całkowitego budżetu konsorcjum międzynarodowego przeznaczonego na realizację tego projektu. </a:t>
            </a:r>
          </a:p>
          <a:p>
            <a:r>
              <a:rPr lang="pl-PL" dirty="0" smtClean="0"/>
              <a:t>Jednym </a:t>
            </a:r>
            <a:r>
              <a:rPr lang="pl-PL" dirty="0"/>
              <a:t>z warunków uzyskania dofinansowania przez złożony w konkursie projekt, jest zawarcie przez Wnioskodawcę umowy konsorcjum międzynarodowego z Partnerem/-ami zagranicznym/-ymi, we współpracy z którym/-i projekt będzie realizowany. </a:t>
            </a:r>
          </a:p>
          <a:p>
            <a:r>
              <a:rPr lang="pl-PL" dirty="0" smtClean="0"/>
              <a:t>Umowa </a:t>
            </a:r>
            <a:r>
              <a:rPr lang="pl-PL" dirty="0"/>
              <a:t>konsorcjum międzynarodowego powinna zostać zawarta warunkowo (co oznacza, że umowa wchodzi w życie pod warunkiem uzyskania przez projekt dofinansowania w konkursie) przed dniem złożenia do NCBR wniosku o dofinansowanie realizacji projektu lub najpóźniej w tym dniu. </a:t>
            </a:r>
          </a:p>
          <a:p>
            <a:r>
              <a:rPr lang="pl-PL" dirty="0" smtClean="0"/>
              <a:t>Umowę </a:t>
            </a:r>
            <a:r>
              <a:rPr lang="pl-PL" dirty="0"/>
              <a:t>konsorcjum międzynarodowego należy zawrzeć w formie pisemnej lub elektronicznej (z kwalifikowanymi podpisami elektronicznymi wszystkich stron umowy</a:t>
            </a:r>
            <a:r>
              <a:rPr lang="pl-PL" dirty="0" smtClean="0"/>
              <a:t>).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78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 smtClean="0"/>
              <a:t>Kroki do podjęcia</a:t>
            </a:r>
            <a:endParaRPr lang="pl-PL" sz="32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EF169-1A86-4EFD-80E5-FB07BA838F66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395554" y="1323504"/>
            <a:ext cx="6057497" cy="553449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pl-PL" sz="1600" dirty="0" smtClean="0"/>
              <a:t>Stworzenie konsorcjum międzynarodowego (umowa).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Ustalenie między partnerami konsorcjum pomysłu oraz zakresu planowanych prac w projekcie.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Złożenie wspólnego wniosku konkursowego przez polskiego wnioskodawcę w konkursie.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Wniosek konkursowy w ocenie formalnej i merytorycznej NCBR.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Publikacja listy rankingowej projektów rekomendowanych do dofinansowania.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Wydanie decyzji o dofinansowaniu projektu.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Podpisanie umowy o dofinansowanie z NCBR.</a:t>
            </a:r>
            <a:endParaRPr lang="pl-PL" sz="1600" dirty="0"/>
          </a:p>
        </p:txBody>
      </p:sp>
      <p:pic>
        <p:nvPicPr>
          <p:cNvPr id="6" name="Symbol zastępczy obrazu 16" descr="Obraz zawierający osoba&#10;&#10;Opis wygenerowany automatycznie">
            <a:extLst>
              <a:ext uri="{FF2B5EF4-FFF2-40B4-BE49-F238E27FC236}">
                <a16:creationId xmlns:a16="http://schemas.microsoft.com/office/drawing/2014/main" id="{297796F3-5EBF-4038-875C-A33FBC2927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015" y="1323505"/>
            <a:ext cx="4112663" cy="41126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991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uwagę!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11799888" y="6323013"/>
            <a:ext cx="392112" cy="534987"/>
          </a:xfrm>
        </p:spPr>
        <p:txBody>
          <a:bodyPr/>
          <a:lstStyle/>
          <a:p>
            <a:fld id="{49BEF169-1A86-4EFD-80E5-FB07BA838F66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7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BR">
  <a:themeElements>
    <a:clrScheme name="InnoGlobo">
      <a:dk1>
        <a:sysClr val="windowText" lastClr="000000"/>
      </a:dk1>
      <a:lt1>
        <a:sysClr val="window" lastClr="FFFFFF"/>
      </a:lt1>
      <a:dk2>
        <a:srgbClr val="004E78"/>
      </a:dk2>
      <a:lt2>
        <a:srgbClr val="F8F8F8"/>
      </a:lt2>
      <a:accent1>
        <a:srgbClr val="1C8E8D"/>
      </a:accent1>
      <a:accent2>
        <a:srgbClr val="D8E592"/>
      </a:accent2>
      <a:accent3>
        <a:srgbClr val="B9D988"/>
      </a:accent3>
      <a:accent4>
        <a:srgbClr val="99CE8A"/>
      </a:accent4>
      <a:accent5>
        <a:srgbClr val="78C591"/>
      </a:accent5>
      <a:accent6>
        <a:srgbClr val="4FB498"/>
      </a:accent6>
      <a:hlink>
        <a:srgbClr val="1C8E8D"/>
      </a:hlink>
      <a:folHlink>
        <a:srgbClr val="17759F"/>
      </a:folHlink>
    </a:clrScheme>
    <a:fontScheme name="NCBR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elne kształt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Globo_szablon.potx" id="{8F45E82E-4F91-430A-A243-8721A5EDBEE6}" vid="{A8862650-9F47-4342-911F-221DA0C7C53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a xmlns="d99c6e8b-7966-45a5-966d-bc02da24c783">INNOGLOBO NCBR</kategori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9DEBCD9C5A794E844D928FAFD33AA0" ma:contentTypeVersion="2" ma:contentTypeDescription="Utwórz nowy dokument." ma:contentTypeScope="" ma:versionID="cc645d6ba094ebb709716e9d4e3f934b">
  <xsd:schema xmlns:xsd="http://www.w3.org/2001/XMLSchema" xmlns:xs="http://www.w3.org/2001/XMLSchema" xmlns:p="http://schemas.microsoft.com/office/2006/metadata/properties" xmlns:ns2="f27bd01f-1821-4478-82c6-35bba0e4581f" xmlns:ns3="d99c6e8b-7966-45a5-966d-bc02da24c783" targetNamespace="http://schemas.microsoft.com/office/2006/metadata/properties" ma:root="true" ma:fieldsID="c89e9dfada29ce55cd378bbe39a244b9" ns2:_="" ns3:_="">
    <xsd:import namespace="f27bd01f-1821-4478-82c6-35bba0e4581f"/>
    <xsd:import namespace="d99c6e8b-7966-45a5-966d-bc02da24c7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kategori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bd01f-1821-4478-82c6-35bba0e458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c6e8b-7966-45a5-966d-bc02da24c783" elementFormDefault="qualified">
    <xsd:import namespace="http://schemas.microsoft.com/office/2006/documentManagement/types"/>
    <xsd:import namespace="http://schemas.microsoft.com/office/infopath/2007/PartnerControls"/>
    <xsd:element name="kategoria" ma:index="9" ma:displayName="folder" ma:description="podać nazwę folderu do którego dokument zostanie zakwalifikowany" ma:internalName="kategori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2314AF-9FBD-448D-A305-06D72175682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f27bd01f-1821-4478-82c6-35bba0e4581f"/>
    <ds:schemaRef ds:uri="http://schemas.microsoft.com/office/infopath/2007/PartnerControls"/>
    <ds:schemaRef ds:uri="d99c6e8b-7966-45a5-966d-bc02da24c78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78F42D6-24B1-4A6F-BBFA-27FC597E01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F1901C-600D-490D-8D86-1CA63FA76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bd01f-1821-4478-82c6-35bba0e4581f"/>
    <ds:schemaRef ds:uri="d99c6e8b-7966-45a5-966d-bc02da24c7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InnoGlobo_szablon</Template>
  <TotalTime>506</TotalTime>
  <Words>698</Words>
  <Application>Microsoft Office PowerPoint</Application>
  <PresentationFormat>Panoramiczny</PresentationFormat>
  <Paragraphs>71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NCBR</vt:lpstr>
      <vt:lpstr>INNOGLOBO – współpracuj             z całym światem</vt:lpstr>
      <vt:lpstr>Cele programu INNOGLOBO</vt:lpstr>
      <vt:lpstr>Planowane efekty programu INNOGLOBO</vt:lpstr>
      <vt:lpstr>Prezentacja programu PowerPoint</vt:lpstr>
      <vt:lpstr>Budżet przeznaczony na wsparcie polskich podmiotów: </vt:lpstr>
      <vt:lpstr>Partnerzy zagraniczni </vt:lpstr>
      <vt:lpstr>Ważne informacje! </vt:lpstr>
      <vt:lpstr>Kroki do podjęcia</vt:lpstr>
      <vt:lpstr>Dziękujemy za uwagę! </vt:lpstr>
    </vt:vector>
  </TitlesOfParts>
  <Company>Narodowe Centrum Badań i Rozwoju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Instrukcja posługiwania się szablonem</dc:title>
  <dc:creator>Krzysztof Jabłoński</dc:creator>
  <cp:lastModifiedBy>Jastrzębski Maciej</cp:lastModifiedBy>
  <cp:revision>55</cp:revision>
  <dcterms:created xsi:type="dcterms:W3CDTF">2021-07-06T10:23:43Z</dcterms:created>
  <dcterms:modified xsi:type="dcterms:W3CDTF">2021-08-05T13:01:18Z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0x0101000C9DEBCD9C5A794E844D928FAFD33AA0</vt:lpwstr>
  </property>
</Properties>
</file>