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9" r:id="rId6"/>
    <p:sldId id="260" r:id="rId7"/>
    <p:sldId id="262" r:id="rId8"/>
    <p:sldId id="264" r:id="rId9"/>
    <p:sldId id="261" r:id="rId10"/>
    <p:sldId id="258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4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3DE4DA-98C2-4BB6-B599-EC63E334E9F1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15BBB-F4D7-40DD-9BC7-CA8DD43A0F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5959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115BBB-F4D7-40DD-9BC7-CA8DD43A0F92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4969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22.06.2022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2267324" y="1883447"/>
            <a:ext cx="8040291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SYSTEM MONITOROWANIA KSZTAŁCENIA PRACOWNIKÓW MEDYCZNYCH - SMK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dirty="0">
                <a:solidFill>
                  <a:schemeClr val="accent1">
                    <a:lumMod val="50000"/>
                  </a:schemeClr>
                </a:solidFill>
              </a:rPr>
              <a:t>System Monitorowania Kształcenia Pracowników Medycznych - SMK</a:t>
            </a:r>
            <a:endParaRPr lang="pl-PL" sz="9600" b="1" i="1" dirty="0">
              <a:solidFill>
                <a:srgbClr val="002060"/>
              </a:solidFill>
              <a:cs typeface="Times New Roman" pitchFamily="18" charset="0"/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Wnioskodawca: </a:t>
            </a:r>
            <a:r>
              <a:rPr lang="pl-PL" sz="4900" b="1" i="1" dirty="0">
                <a:solidFill>
                  <a:schemeClr val="accent5">
                    <a:lumMod val="75000"/>
                  </a:schemeClr>
                </a:solidFill>
              </a:rPr>
              <a:t>Minister Zdrowia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Beneficjent: </a:t>
            </a:r>
            <a:r>
              <a:rPr lang="pl-PL" sz="4900" b="1" i="1" dirty="0">
                <a:solidFill>
                  <a:schemeClr val="accent5">
                    <a:lumMod val="75000"/>
                  </a:schemeClr>
                </a:solidFill>
              </a:rPr>
              <a:t>Centrum e-Zdrowia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Partnerzy: </a:t>
            </a:r>
            <a:r>
              <a:rPr lang="pl-PL" sz="4900" b="1" i="1" dirty="0">
                <a:solidFill>
                  <a:schemeClr val="accent5">
                    <a:lumMod val="75000"/>
                  </a:schemeClr>
                </a:solidFill>
              </a:rPr>
              <a:t>nie dotyczy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Źródło finansowania: </a:t>
            </a:r>
            <a:r>
              <a:rPr lang="pl-PL" sz="4900" b="1" i="1" dirty="0">
                <a:solidFill>
                  <a:schemeClr val="accent5">
                    <a:lumMod val="75000"/>
                  </a:schemeClr>
                </a:solidFill>
              </a:rPr>
              <a:t>Budżet państwa cz.46 - Zdrowie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Całkowity koszt projektu: </a:t>
            </a:r>
            <a:r>
              <a:rPr lang="pl-PL" sz="4900" b="1" i="1" dirty="0">
                <a:solidFill>
                  <a:schemeClr val="accent5">
                    <a:lumMod val="75000"/>
                  </a:schemeClr>
                </a:solidFill>
              </a:rPr>
              <a:t>59 927 433,15 zł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4900" b="1" i="1" dirty="0">
                <a:solidFill>
                  <a:schemeClr val="accent5">
                    <a:lumMod val="75000"/>
                  </a:schemeClr>
                </a:solidFill>
              </a:rPr>
              <a:t>07-2020 do 01-2026</a:t>
            </a:r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109957" y="1195819"/>
            <a:ext cx="944467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Cel projektu SMK: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A681E138-7EFC-4839-CB8B-3F289ABC0527}"/>
              </a:ext>
            </a:extLst>
          </p:cNvPr>
          <p:cNvSpPr txBox="1"/>
          <p:nvPr/>
        </p:nvSpPr>
        <p:spPr>
          <a:xfrm>
            <a:off x="530581" y="2062631"/>
            <a:ext cx="10964141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400" dirty="0"/>
              <a:t>System Monitorowania Kształcenia Pracowników Medycznych (SMK) to system mający wspomagać przebieg procesu kształcenia podyplomowego kadr medycznych. Gromadzone w Systemie informacje mają zapewnić organizację, planowanie </a:t>
            </a:r>
            <a:br>
              <a:rPr lang="pl-PL" sz="2400" dirty="0"/>
            </a:br>
            <a:r>
              <a:rPr lang="pl-PL" sz="2400" dirty="0"/>
              <a:t>i monitorowanie procesu kształcenia, jak również umożliwić ocenę jego jakości </a:t>
            </a:r>
            <a:br>
              <a:rPr lang="pl-PL" sz="2400" dirty="0"/>
            </a:br>
            <a:r>
              <a:rPr lang="pl-PL" sz="2400" dirty="0"/>
              <a:t>i skuteczności. Rozwiązania te przyczynią się do efektywnego zarządzania zasobami kadr medycznych w celu zabezpieczenia dostępności i ciągłości opieki zdrowotnej.</a:t>
            </a:r>
          </a:p>
          <a:p>
            <a:pPr algn="just">
              <a:spcBef>
                <a:spcPts val="1200"/>
              </a:spcBef>
            </a:pPr>
            <a:r>
              <a:rPr lang="pl-PL" sz="2400" b="1" dirty="0"/>
              <a:t>Cel strategiczny:</a:t>
            </a:r>
            <a:r>
              <a:rPr lang="pl-PL" sz="2400" dirty="0"/>
              <a:t> Zakres projektu wpisuje się w Strategię na rzecz Odpowiedzialnego Rozwoju – do roku 2020 (z perspektywą do 2030 r.) – cel szczegółowy III – skuteczne państwo i instytucje służące włączeniu społecznemu i gospodarczemu – Obszar </a:t>
            </a:r>
            <a:r>
              <a:rPr lang="pl-PL" sz="2400" dirty="0" smtClean="0"/>
              <a:t>                          </a:t>
            </a:r>
            <a:r>
              <a:rPr lang="pl-PL" sz="2400" dirty="0" smtClean="0"/>
              <a:t>E-państwo</a:t>
            </a:r>
            <a:r>
              <a:rPr lang="pl-PL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2525" y="1163053"/>
            <a:ext cx="944467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Cele szczegółowe projektu SMK: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A681E138-7EFC-4839-CB8B-3F289ABC0527}"/>
              </a:ext>
            </a:extLst>
          </p:cNvPr>
          <p:cNvSpPr txBox="1"/>
          <p:nvPr/>
        </p:nvSpPr>
        <p:spPr>
          <a:xfrm>
            <a:off x="659740" y="2033259"/>
            <a:ext cx="11035202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pl-PL" sz="2400" b="1" dirty="0"/>
              <a:t>Cel 1:</a:t>
            </a:r>
            <a:r>
              <a:rPr lang="pl-PL" sz="2400" dirty="0"/>
              <a:t> Zwiększenie liczby możliwych do wyboru wariantów podejść, w ramach których można ubiegać się o rozpoczęcie specjalizacji (w trybie </a:t>
            </a:r>
            <a:r>
              <a:rPr lang="pl-PL" sz="2400" dirty="0" err="1"/>
              <a:t>rezydenckim</a:t>
            </a:r>
            <a:r>
              <a:rPr lang="pl-PL" sz="2400" dirty="0"/>
              <a:t> i </a:t>
            </a:r>
            <a:r>
              <a:rPr lang="pl-PL" sz="2400" dirty="0" err="1"/>
              <a:t>pozarezydenckim</a:t>
            </a:r>
            <a:r>
              <a:rPr lang="pl-PL" sz="2400" dirty="0"/>
              <a:t>).</a:t>
            </a:r>
          </a:p>
          <a:p>
            <a:pPr algn="just">
              <a:spcBef>
                <a:spcPts val="1200"/>
              </a:spcBef>
            </a:pPr>
            <a:r>
              <a:rPr lang="pl-PL" sz="2400" b="1" dirty="0"/>
              <a:t>Cel 2:</a:t>
            </a:r>
            <a:r>
              <a:rPr lang="pl-PL" sz="2400" dirty="0"/>
              <a:t> Wyeliminowanie papierowego obiegu dokumentów.</a:t>
            </a:r>
          </a:p>
          <a:p>
            <a:pPr algn="just">
              <a:spcBef>
                <a:spcPts val="1200"/>
              </a:spcBef>
            </a:pPr>
            <a:r>
              <a:rPr lang="pl-PL" sz="2400" b="1" dirty="0"/>
              <a:t>Cel strategiczny:</a:t>
            </a:r>
            <a:r>
              <a:rPr lang="pl-PL" sz="2400" dirty="0"/>
              <a:t> Zgodny z celem głównym Programu Zintegrowanej Informatyzacji państwa na lata 2014-2022 w zakresie modernizacji administracji publicznej                                z wykorzystaniem technologii, oraz celem szczegółowym PZIP tj. Wzmocnienie dojrzałości organizacyjnej jednostek administracji publicznej oraz usprawnienie zaplecza elektronicznej administracji. </a:t>
            </a:r>
          </a:p>
          <a:p>
            <a:pPr algn="just">
              <a:spcBef>
                <a:spcPts val="1200"/>
              </a:spcBef>
            </a:pPr>
            <a:r>
              <a:rPr lang="pl-PL" sz="2400" dirty="0"/>
              <a:t>Zakres projektu wpisuje się w Strategię na rzecz Odpowiedzialnego Rozwoju – do roku 2020 (z perspektywą do 2030 r.) – cel szczegółowy III – skuteczne państwo i instytucje służące włączeniu społecznemu i gospodarczemu – Obszar E-państwo.</a:t>
            </a:r>
          </a:p>
        </p:txBody>
      </p:sp>
    </p:spTree>
    <p:extLst>
      <p:ext uri="{BB962C8B-B14F-4D97-AF65-F5344CB8AC3E}">
        <p14:creationId xmlns:p14="http://schemas.microsoft.com/office/powerpoint/2010/main" val="2323614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64237" y="1162291"/>
            <a:ext cx="944467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Cele szczegółowe projektu SMK: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A681E138-7EFC-4839-CB8B-3F289ABC0527}"/>
              </a:ext>
            </a:extLst>
          </p:cNvPr>
          <p:cNvSpPr txBox="1"/>
          <p:nvPr/>
        </p:nvSpPr>
        <p:spPr>
          <a:xfrm>
            <a:off x="658597" y="1912551"/>
            <a:ext cx="10964141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pl-PL" sz="2400" b="1" dirty="0"/>
              <a:t>Cel 3:</a:t>
            </a:r>
            <a:r>
              <a:rPr lang="pl-PL" sz="2400" dirty="0"/>
              <a:t> Dostosowanie systemu do zmian w obszarze planowania zapotrzebowania                       na kadry specjalistów.</a:t>
            </a:r>
          </a:p>
          <a:p>
            <a:pPr algn="just">
              <a:spcBef>
                <a:spcPts val="1200"/>
              </a:spcBef>
            </a:pPr>
            <a:r>
              <a:rPr lang="pl-PL" sz="2400" b="1" dirty="0"/>
              <a:t>Cel 4:</a:t>
            </a:r>
            <a:r>
              <a:rPr lang="pl-PL" sz="2400" dirty="0"/>
              <a:t> Zwiększenie liczby podmiotów uczestniczących w procesie kształcenia podyplomowego lekarzy i lekarzy dentystów za pomocą SMK.</a:t>
            </a:r>
          </a:p>
          <a:p>
            <a:pPr algn="just">
              <a:spcBef>
                <a:spcPts val="1200"/>
              </a:spcBef>
            </a:pPr>
            <a:r>
              <a:rPr lang="pl-PL" sz="2400" b="1" dirty="0"/>
              <a:t>Cel strategiczny:</a:t>
            </a:r>
            <a:r>
              <a:rPr lang="pl-PL" sz="2400" dirty="0"/>
              <a:t> Zgodny z celem strategicznym 5 Efektywne Świadczenie Usług Publicznych strategii „Sprawne Państwo 2020”, w szczególności z kierunkiem interwencji 5.1.1 Poprawa infrastruktury ochrony zdrowia, bazy dydaktycznej uczelni medycznych oraz instytutów badawczych. </a:t>
            </a:r>
          </a:p>
          <a:p>
            <a:pPr algn="just">
              <a:spcBef>
                <a:spcPts val="1200"/>
              </a:spcBef>
            </a:pPr>
            <a:r>
              <a:rPr lang="pl-PL" sz="2400" dirty="0"/>
              <a:t>Zakres projektu wpisuje się w Strategię na rzecz Odpowiedzialnego Rozwoju – do roku 2020 (z perspektywą do 2030 r.) – cel szczegółowy III – skuteczne państwo i instytucje służące włączeniu społecznemu i gospodarczemu – Obszar E-państwo.</a:t>
            </a:r>
          </a:p>
        </p:txBody>
      </p:sp>
    </p:spTree>
    <p:extLst>
      <p:ext uri="{BB962C8B-B14F-4D97-AF65-F5344CB8AC3E}">
        <p14:creationId xmlns:p14="http://schemas.microsoft.com/office/powerpoint/2010/main" val="53461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197338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="" xmlns:a16="http://schemas.microsoft.com/office/drawing/2014/main" id="{0A9795DF-77A1-B803-6ADB-8A7480FE21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4468" y="3720728"/>
            <a:ext cx="2118544" cy="2232853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FA1F731C-29C7-4F07-3052-1769189F63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8988" y="2184142"/>
            <a:ext cx="6242849" cy="441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purl.org/dc/terms/"/>
    <ds:schemaRef ds:uri="http://purl.org/dc/dcmitype/"/>
    <ds:schemaRef ds:uri="5df3a10b-8748-402e-bef4-aee373db4dbb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322</Words>
  <Application>Microsoft Office PowerPoint</Application>
  <PresentationFormat>Panoramiczny</PresentationFormat>
  <Paragraphs>53</Paragraphs>
  <Slides>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13</cp:revision>
  <dcterms:created xsi:type="dcterms:W3CDTF">2017-01-27T12:50:17Z</dcterms:created>
  <dcterms:modified xsi:type="dcterms:W3CDTF">2022-06-22T11:41:54Z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