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5A091B3-C24E-9399-6FC3-CB74D059E8DD}"/>
              </a:ext>
            </a:extLst>
          </p:cNvPr>
          <p:cNvSpPr txBox="1"/>
          <p:nvPr/>
        </p:nvSpPr>
        <p:spPr>
          <a:xfrm>
            <a:off x="1003177" y="2672179"/>
            <a:ext cx="8145261" cy="1304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Zmiany w przepisach regulujących funkcjonowanie placówek zapewniających całodobową opiekę osobom niepełnosprawnym, przewlekle chorym lub osobom                  w podeszłym wieku   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0736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9DE41AA-19AA-9B67-388E-049488BEE8A9}"/>
              </a:ext>
            </a:extLst>
          </p:cNvPr>
          <p:cNvSpPr txBox="1"/>
          <p:nvPr/>
        </p:nvSpPr>
        <p:spPr>
          <a:xfrm>
            <a:off x="541537" y="825623"/>
            <a:ext cx="8993079" cy="5442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Pierwotny wymóg zatrudnienia tych osób zastąpiono wymogiem zapewnienia wykonywania przez nie czynności zawodowych w placówce, co obecnie może nastąpić nie tylko na podstawie umowy o pracę. Liczba osób wykonujących powyższe zawody, świadczących pracę na rzecz podopiecznych, została uzależniona od liczby osób przebywających w placówce – na jednego podopiecznego przypada minimum 1/3 pełnego wymiaru czasu pracy. Drugim wyznacznikiem jest wymiar czasu pracy poszczególnych osób, który nie może być niższy niż 4/5 pełnego etatu. Wyjątek przewidziano jedynie względem pracowników posiadających wyżej wymienione kwalifikacje będących jednocześnie osobami prowadzącymi placówkę.</a:t>
            </a:r>
          </a:p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O doborze kadry powinny przesądzać potrzeby podopiecznych przebywających                                 w placówce, tak by możliwe było wykonanie usług z zachowaniem ustawowych standardów.</a:t>
            </a:r>
          </a:p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Należy zauważyć, że w pkt 4 komentowanego artykułu ustawodawca stanowi, iż do wykonywania czynności, o których mowa w art. 68 ust. 1 pkt 1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u.p.s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., trzeba zatrudniać osoby posiadające kwalifikacje niezbędne do wykonywania zawodu lekarza oraz innych zawodów. Kwalifikacje lekarza nie są potrzebne do wykonywania usług opiekuńczych, o których mowa                             w art. 68, osoby wykonujące ten zawód co do zasady zajmują się leczeniem, a nie opieką.</a:t>
            </a:r>
          </a:p>
          <a:p>
            <a:pPr algn="just">
              <a:lnSpc>
                <a:spcPct val="114000"/>
              </a:lnSpc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06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FAA6F16-4ADD-6519-B404-08D970EA6C13}"/>
              </a:ext>
            </a:extLst>
          </p:cNvPr>
          <p:cNvSpPr txBox="1"/>
          <p:nvPr/>
        </p:nvSpPr>
        <p:spPr>
          <a:xfrm>
            <a:off x="648070" y="763480"/>
            <a:ext cx="8500368" cy="3828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Odnośnie spełniania standardów w zakresie zatrudnienia ustawodawca przewidział okres przejściowy. Podmioty, które na prowadzenie placówki uzyskały zezwolenie </a:t>
            </a: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przed 1.01.2020 r., </a:t>
            </a:r>
            <a:r>
              <a:rPr lang="pl-PL" kern="0" dirty="0"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były</a:t>
            </a: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 obowiązane zatrudnić osoby posiadające wymagane kwalifikacje                              w terminie</a:t>
            </a:r>
            <a:r>
              <a:rPr lang="pl-PL" kern="100" dirty="0"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do 1.06.2023 r.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Dojście do standardu określonego w pkt </a:t>
            </a:r>
            <a:r>
              <a:rPr lang="pl-PL" kern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5 mogło </a:t>
            </a: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przebiegać eta</a:t>
            </a: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powo, w ten sposób, że dotychczas funkcjonujące </a:t>
            </a:r>
            <a:r>
              <a:rPr lang="pl-PL" ker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placówki zatrudniały </a:t>
            </a: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pracowników wykonujących usługi opiekuńcze: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1) na zasadach dotychczasowych do 31.05.2022 r.;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2) od 1.06.2022 r. do 31.05.2023 r. w wymiarze nie mniejszym niż 1/4 pełnego wymiaru</a:t>
            </a:r>
            <a:r>
              <a:rPr lang="pl-PL" kern="100" dirty="0"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 </a:t>
            </a: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czasu pracy na jedną osobę przebywającą w placówce;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3) od 1.06.2023 r. w wymiarze określonym w pkt 5 komentowanego artykułu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– z tym że do 31.05.2023 r. nie stosuje się wymogu minimalnego poziomu zatrudnienia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określonego w pkt 5.</a:t>
            </a:r>
            <a:endParaRPr lang="pl-PL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19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A8B7BB3-A523-0B30-C3F7-21F4BC0B95A4}"/>
              </a:ext>
            </a:extLst>
          </p:cNvPr>
          <p:cNvSpPr txBox="1"/>
          <p:nvPr/>
        </p:nvSpPr>
        <p:spPr>
          <a:xfrm>
            <a:off x="585927" y="284085"/>
            <a:ext cx="9010834" cy="6439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b="1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Ustawa z dnia 28 lipca 2023 r. o zmianie ustawy o pomocy społecznej oraz niektórych ustaw    ( Dz.U. poz. 1693)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-  art. 67 ust 3  otrzymuje brzmienie :  Wojewoda prowadzi rejestr placówek, o których mowa w ust. 1. Rejestr jest jawny, na bieżąco aktualizowany i udostępniany w Biuletynie Informacji Publicznej na stronie internetowej urzędu wojewódzkiego.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Rejestr zawiera: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1) numer placówki w rejestrze;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2) nazwę, adres i numer telefonu placówki;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3) nazwę podmiotu prowadzącego placówkę lub imię i nazwisko osoby prowadzącej placówkę;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4) przeznaczenie placówki;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5) liczbę miejsc przeznaczonych dla mieszkańców placówki;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6) czas, na jaki zostało wydane zezwolenie na prowadzenie placówki;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7) numer decyzji i datę wydania zezwolenia na prowadzenie placówki.”</a:t>
            </a: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 </a:t>
            </a: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- po ust. 3c dodaje ust. 3d w brzmieniu: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„3d. Podmiotowi, któremu cofnięto zezwolenie na prowadzenie placówki z przyczyn,                               o których mowa w ust. 3a, w przypadku wystąpienia po raz kolejny z wnioskiem o wydanie zezwolenia na prowadzenie placówki zezwolenie wydaje się na czas określony – 1 rok.”;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 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9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800D66B-53C2-F940-9E30-10A99B586089}"/>
              </a:ext>
            </a:extLst>
          </p:cNvPr>
          <p:cNvSpPr txBox="1"/>
          <p:nvPr/>
        </p:nvSpPr>
        <p:spPr>
          <a:xfrm>
            <a:off x="870012" y="781235"/>
            <a:ext cx="8278426" cy="2593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3a. Jeżeli podmiot, któremu wydano zezwolenie na prowadzenie placówki, o której mowa w ust. 1: </a:t>
            </a:r>
          </a:p>
          <a:p>
            <a:pPr>
              <a:lnSpc>
                <a:spcPct val="114000"/>
              </a:lnSpc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1) przestał spełniać warunki określone w ustawie, </a:t>
            </a:r>
          </a:p>
          <a:p>
            <a:pPr>
              <a:lnSpc>
                <a:spcPct val="114000"/>
              </a:lnSpc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2) przestał spełniać standardy, o których mowa w art. 68, </a:t>
            </a:r>
          </a:p>
          <a:p>
            <a:pPr algn="just">
              <a:lnSpc>
                <a:spcPct val="114000"/>
              </a:lnSpc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3) nie przedstawi na żądanie wojewody w wyznaczonym terminie aktualnych dokumentów, o których mowa w ust. 2 pkt 3 </a:t>
            </a:r>
          </a:p>
          <a:p>
            <a:pPr algn="just">
              <a:lnSpc>
                <a:spcPct val="114000"/>
              </a:lnSpc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wojewoda wyznacza dodatkowy termin na spełnienie warunków lub standardów albo na dostarczenie wymaganych dokumentów.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3331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8716BB4-06CB-DA44-B8A2-E1D8FA23092C}"/>
              </a:ext>
            </a:extLst>
          </p:cNvPr>
          <p:cNvSpPr txBox="1"/>
          <p:nvPr/>
        </p:nvSpPr>
        <p:spPr>
          <a:xfrm>
            <a:off x="701336" y="355108"/>
            <a:ext cx="8682361" cy="5126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 art. 68 a w pkt 3 ( umieścić na tablicy ogłoszeń znajdującej się w widocznym miejscu                    w budynku, w którym prowadzi placówkę, informacje dotyczące:) w lit. b średnik zastępuje się przecinkiem i dodaje się lit. c–e w brzmieniu: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„c) numeru placówki w rejestrze placówek zapewniających całodobową opiekę osobom niepełnosprawnym, przewlekle chorym lub osobom w podeszłym wieku,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d) numerów alarmowych,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e) danych teleadresowych organów, właściwych miejscowo instytucji i organizacji działających w zakresie wolności i praw człowieka oraz instytucji kontrolnych,                                  w szczególności: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Rzecznika Praw Obywatelskich,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Rzecznika Praw Pacjenta,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państwowego powiatowego inspektora sanitarnego,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właściwego do spraw pomocy społecznej wydziału urzędu wojewódzkiego,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właściwego ze względu na miejsce położenia placówki ośrodka pomocy społecznej,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prokuratury rejonowej,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sądu opiekuńczego;”;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457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E42D460-5F55-146C-16E2-0E6AFB705082}"/>
              </a:ext>
            </a:extLst>
          </p:cNvPr>
          <p:cNvSpPr txBox="1"/>
          <p:nvPr/>
        </p:nvSpPr>
        <p:spPr>
          <a:xfrm>
            <a:off x="488273" y="488272"/>
            <a:ext cx="9641148" cy="6074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 art. 68 a dodaje się art. 68aa w brzmieniu: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„Art. 68aa. 1. Podmiot prowadzący placówkę zapewniającą całodobową opiekę osobom niepełnosprawnym,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przewlekle chorym lub osobom w podeszłym wieku prowadzi rejestr zgłoszeń                          o zdarzeniach nadzwyczajnych dotyczących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osób przebywających w placówce.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Rejestr, o którym mowa w ust. 1, zawiera zgłoszenia o następujących zdarzeniach nadzwyczajnych dotyczących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osób przebywających w placówce, związanych z zagrożeniem życia lub zdrowia tych osób: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wypadkach;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samouszkodzeniach;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 obrażeniach ciała.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Rejestr, o którym mowa w ust. 1, zawiera również: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imię i nazwisko osoby zgłaszającej;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datę zgłoszenia;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 opis i miejsce zdarzenia;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4) informację o podjętych działaniach następczych.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Organizacja przyjmowania i weryfikacji zgłoszeń o zdarzeniach nadzwyczajnych, podejmowania działań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następczych oraz związanego z tym przetwarzania danych osobowych powinna uniemożliwiać nieupoważnionym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osobom uzyskanie dostępu do informacji oraz zapewniać ochronę poufności tożsamości osoby dokonującej zgłoszenia.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347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43E5C402-2A80-861A-0CF3-FF20309CA26B}"/>
              </a:ext>
            </a:extLst>
          </p:cNvPr>
          <p:cNvSpPr txBox="1"/>
          <p:nvPr/>
        </p:nvSpPr>
        <p:spPr>
          <a:xfrm>
            <a:off x="585926" y="710214"/>
            <a:ext cx="8562512" cy="3863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sz="1800" kern="0" dirty="0">
                <a:effectLst/>
                <a:latin typeface="TimesNewRomanPSMT"/>
                <a:ea typeface="Calibri" panose="020F0502020204030204" pitchFamily="34" charset="0"/>
                <a:cs typeface="TimesNewRomanPSMT"/>
              </a:rPr>
              <a:t>4.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przyjmowania i weryfikacji zgłoszeń o zdarzeniach nadzwyczajnych oraz podejmowania działań następczych mogą być dopuszczone wyłącznie osoby posiadające pisemne upoważnienie podmiotu prowadzącego placówkę zapewniającą całodobową opiekę osobom niepełnosprawnym, przewlekle chorym lub osobom w podeszłym wieku.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Zanonimizowane informacje, o których mowa w ust. 2 i 3, podmiot prowadzący placówkę zapewniającą całodobową opiekę osobom niepełnosprawnym, przewlekle chorym lub osobom w podeszłym wieku przekazuje wojewodzie nie rzadziej niż raz na kwartał.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Informacja zbiorcza o zgłoszeniach o zdarzeniach nadzwyczajnych i podjętych działaniach następczych jest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przekazywana przez wojewodę ministrowi właściwemu do spraw zabezpieczenia społecznego nie rzadziej niż raz na kwartał, za pomocą systemu teleinformatycznego, do rejestru centralnego, o którym mowa w art. 23 ust. 4a.”;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275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2EA4E9D-5B1D-C39A-19ED-D44499EBCB06}"/>
              </a:ext>
            </a:extLst>
          </p:cNvPr>
          <p:cNvSpPr txBox="1"/>
          <p:nvPr/>
        </p:nvSpPr>
        <p:spPr>
          <a:xfrm>
            <a:off x="523783" y="781235"/>
            <a:ext cx="8904302" cy="516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Warto również zwrócić uwagę</a:t>
            </a: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iż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ustawodawca we wcześniejszych zmianach przepisów wprowadził wymóg posiadania kwalifikacji przez personel opiekuńczy zatrudniony                                w placówce, a także wymóg minimalnego zatrudnienia pracowników wykonujących czynności w ramach usług opiekuńczych.  </a:t>
            </a:r>
          </a:p>
          <a:p>
            <a:pPr algn="just">
              <a:lnSpc>
                <a:spcPct val="114000"/>
              </a:lnSpc>
            </a:pPr>
            <a:r>
              <a:rPr lang="pl-PL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takich wymogów powodował, że w części placówek poziom świadczonych usług był niezadawalający. </a:t>
            </a:r>
            <a:endParaRPr lang="pl-PL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endParaRPr lang="pl-PL" sz="1800" kern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kern="0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pl-PL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Zgodnie z art. 68 a pkt 4 ustawy o pomocy społecznej podmiot prowadzący placówkę jest obowiązany zapewnić wykonywanie czynności, o których mowa w art. 68 ust. 1 pkt 1, przez osoby posiadające kwalifikacje niezbędne do wykonywania zawodu lekarza, pielęgniarki, położnej, ratownika medycznego, opiekuna w domu pomocy społecznej, opiekuna osoby starszej, asystenta osoby niepełnosprawnej, opiekunki środowiskowej, opiekuna medycznego albo osoby posiadające udokumentowane co najmniej 2-letnie doświadczenie zawodowe polegające na świadczeniu usług opiekuńczych osobom niepełnosprawnym, przewlekle chorym lub osobom w podeszłym wieku oraz ukończone szkolenie z zakresu udzielania pierwszej pomocy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738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62931B7-A2E9-DB96-A5C7-6C931A239DCC}"/>
              </a:ext>
            </a:extLst>
          </p:cNvPr>
          <p:cNvSpPr txBox="1"/>
          <p:nvPr/>
        </p:nvSpPr>
        <p:spPr>
          <a:xfrm>
            <a:off x="399495" y="683581"/>
            <a:ext cx="9579006" cy="2848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14000"/>
              </a:lnSpc>
            </a:pPr>
            <a:r>
              <a:rPr lang="pl-PL" sz="18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Ustawą z dnia 15 kwietnia 2021 r. o zmianie ustawy o pomocy społecznej oraz ustawy                      o ochronie zdrowia psychicznego (Dz.U. poz. 803) zmieniono zapisy art. 68 a pkt 5 </a:t>
            </a:r>
            <a:r>
              <a:rPr lang="pl-PL" sz="18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poprzez</a:t>
            </a:r>
            <a:r>
              <a:rPr lang="pl-PL" sz="18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poszerzenie możliwości wykonywania czynności opiekuńczych w placówce również przez osoby</a:t>
            </a:r>
            <a:r>
              <a:rPr lang="pl-PL" sz="18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zatrudnione na innej podstawie niż umowa o pracę. </a:t>
            </a:r>
            <a:r>
              <a:rPr lang="pl-PL" sz="18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związku z powyższym placówka zapewniająca całodobową opiekę osobom niepełnosprawnym, przewlekle chorym lub osobom                         w podeszłym wieku może angażować personel na podstawie umowy o pracę, umów cywilnoprawnych, takich jak umowy zlecenia, umowy o dzieło, umowy o świadczenie usług.</a:t>
            </a:r>
            <a:r>
              <a:rPr lang="pl-PL" sz="1800" kern="0" dirty="0">
                <a:effectLst/>
                <a:latin typeface="Calibri" panose="020F0502020204030204" pitchFamily="34" charset="0"/>
                <a:ea typeface="MinionPro-Regular"/>
                <a:cs typeface="Calibri" panose="020F0502020204030204" pitchFamily="34" charset="0"/>
              </a:rPr>
              <a:t> 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endParaRPr lang="pl-PL" sz="16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pl-PL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1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2E7E4D3-70D9-2377-62D2-078125F70AE8}"/>
              </a:ext>
            </a:extLst>
          </p:cNvPr>
          <p:cNvSpPr txBox="1"/>
          <p:nvPr/>
        </p:nvSpPr>
        <p:spPr>
          <a:xfrm>
            <a:off x="514905" y="1109709"/>
            <a:ext cx="9135122" cy="4811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Zgodnie z komentarzem Pomoc Społeczna Wydanie 6, Iwona Sierpowska, Warszawa 2023 r. ( stan prawny na 28 kwietnia 2023 r. ) obowiązek spoczywający na podmiocie prowadzącym placówkę dotyczący powierzenia czynności z zakresu świadczenia usług osobom posiadającym określone kwalifikacje ustawodawca podzielił na dwie grupy, wskazując najpierw rodzaj kwalifikacji, a następnie wymiar czasu pracy osób je posiadających.</a:t>
            </a:r>
          </a:p>
          <a:p>
            <a:pPr algn="just">
              <a:lnSpc>
                <a:spcPct val="114000"/>
              </a:lnSpc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l-PL" u="sng" dirty="0">
                <a:latin typeface="Calibri" panose="020F0502020204030204" pitchFamily="34" charset="0"/>
                <a:cs typeface="Calibri" panose="020F0502020204030204" pitchFamily="34" charset="0"/>
              </a:rPr>
              <a:t>Aktualnie placówka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musi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zapewnić wykonywanie usług w ramach świadczeń przez lekarza, pielęgniarkę, położną, ratownika medycznego, opiekuna w domu pomocy społecznej, opiekuna osoby starszej, asystenta osoby niepełnosprawnej, opiekunkę środowiskową, opiekuna medycznego albo osoby posiadające udokumentowane co najmniej 2-letnie doświadczenie zawodowe polegające na świadczeniu usług opiekuńczych osobom niepełnosprawnym, przewlekle chorym lub osobom w podeszłym wieku oraz ukończone szkolenie z zakresu udzielania pierwszej pomocy.</a:t>
            </a:r>
          </a:p>
          <a:p>
            <a:pPr algn="just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algn="just">
              <a:lnSpc>
                <a:spcPct val="114000"/>
              </a:lnSpc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2744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1478</Words>
  <Application>Microsoft Office PowerPoint</Application>
  <PresentationFormat>Panoramiczny</PresentationFormat>
  <Paragraphs>68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TimesNewRomanPSMT</vt:lpstr>
      <vt:lpstr>Trebuchet MS</vt:lpstr>
      <vt:lpstr>Wingdings 3</vt:lpstr>
      <vt:lpstr>Faseta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Zmiany w przepisach regulujących funkcjonowanie placówek zapewniających całodobową opiekę osobom niepełnosprawnym, przewlekle chorym lub osobom w podeszłym wieku</dc:title>
  <dc:creator>Joanna Ołoszewska</dc:creator>
  <cp:lastModifiedBy>Ewa Kordalska</cp:lastModifiedBy>
  <cp:revision>9</cp:revision>
  <dcterms:created xsi:type="dcterms:W3CDTF">2023-11-28T20:30:00Z</dcterms:created>
  <dcterms:modified xsi:type="dcterms:W3CDTF">2023-11-30T06:34:20Z</dcterms:modified>
</cp:coreProperties>
</file>