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60" r:id="rId7"/>
    <p:sldId id="263" r:id="rId8"/>
    <p:sldId id="273" r:id="rId9"/>
    <p:sldId id="262" r:id="rId10"/>
    <p:sldId id="261" r:id="rId11"/>
    <p:sldId id="264" r:id="rId12"/>
    <p:sldId id="269" r:id="rId13"/>
    <p:sldId id="271" r:id="rId14"/>
    <p:sldId id="266" r:id="rId15"/>
    <p:sldId id="268" r:id="rId16"/>
    <p:sldId id="267" r:id="rId17"/>
    <p:sldId id="258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Gilewicz" initials="AG" lastIdx="1" clrIdx="0">
    <p:extLst>
      <p:ext uri="{19B8F6BF-5375-455C-9EA6-DF929625EA0E}">
        <p15:presenceInfo xmlns:p15="http://schemas.microsoft.com/office/powerpoint/2012/main" userId="S::aleksandra.gilewicz@office365.umed.pl::252c9c2e-9910-49ae-9e53-081b1cfa72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Gilewicz" userId="252c9c2e-9910-49ae-9e53-081b1cfa72bd" providerId="ADAL" clId="{8498F975-891F-4EBB-AF93-38D1D21AD814}"/>
    <pc:docChg chg="undo custSel modSld">
      <pc:chgData name="Aleksandra Gilewicz" userId="252c9c2e-9910-49ae-9e53-081b1cfa72bd" providerId="ADAL" clId="{8498F975-891F-4EBB-AF93-38D1D21AD814}" dt="2021-06-23T07:19:21.894" v="268" actId="20577"/>
      <pc:docMkLst>
        <pc:docMk/>
      </pc:docMkLst>
      <pc:sldChg chg="modSp mod">
        <pc:chgData name="Aleksandra Gilewicz" userId="252c9c2e-9910-49ae-9e53-081b1cfa72bd" providerId="ADAL" clId="{8498F975-891F-4EBB-AF93-38D1D21AD814}" dt="2021-06-23T07:09:02.539" v="177" actId="20577"/>
        <pc:sldMkLst>
          <pc:docMk/>
          <pc:sldMk cId="1511560334" sldId="259"/>
        </pc:sldMkLst>
        <pc:spChg chg="mod">
          <ac:chgData name="Aleksandra Gilewicz" userId="252c9c2e-9910-49ae-9e53-081b1cfa72bd" providerId="ADAL" clId="{8498F975-891F-4EBB-AF93-38D1D21AD814}" dt="2021-06-23T07:05:01.843" v="81" actId="14100"/>
          <ac:spMkLst>
            <pc:docMk/>
            <pc:sldMk cId="1511560334" sldId="259"/>
            <ac:spMk id="4" creationId="{00000000-0000-0000-0000-000000000000}"/>
          </ac:spMkLst>
        </pc:spChg>
        <pc:spChg chg="mod">
          <ac:chgData name="Aleksandra Gilewicz" userId="252c9c2e-9910-49ae-9e53-081b1cfa72bd" providerId="ADAL" clId="{8498F975-891F-4EBB-AF93-38D1D21AD814}" dt="2021-06-23T07:09:02.539" v="177" actId="20577"/>
          <ac:spMkLst>
            <pc:docMk/>
            <pc:sldMk cId="1511560334" sldId="259"/>
            <ac:spMk id="5" creationId="{00000000-0000-0000-0000-000000000000}"/>
          </ac:spMkLst>
        </pc:spChg>
        <pc:spChg chg="mod">
          <ac:chgData name="Aleksandra Gilewicz" userId="252c9c2e-9910-49ae-9e53-081b1cfa72bd" providerId="ADAL" clId="{8498F975-891F-4EBB-AF93-38D1D21AD814}" dt="2021-06-23T07:04:39.182" v="36" actId="1036"/>
          <ac:spMkLst>
            <pc:docMk/>
            <pc:sldMk cId="1511560334" sldId="259"/>
            <ac:spMk id="6" creationId="{00000000-0000-0000-0000-000000000000}"/>
          </ac:spMkLst>
        </pc:spChg>
      </pc:sldChg>
      <pc:sldChg chg="addSp modSp mod addCm modCm">
        <pc:chgData name="Aleksandra Gilewicz" userId="252c9c2e-9910-49ae-9e53-081b1cfa72bd" providerId="ADAL" clId="{8498F975-891F-4EBB-AF93-38D1D21AD814}" dt="2021-06-23T07:19:21.894" v="268" actId="20577"/>
        <pc:sldMkLst>
          <pc:docMk/>
          <pc:sldMk cId="3171248162" sldId="260"/>
        </pc:sldMkLst>
        <pc:spChg chg="add mod">
          <ac:chgData name="Aleksandra Gilewicz" userId="252c9c2e-9910-49ae-9e53-081b1cfa72bd" providerId="ADAL" clId="{8498F975-891F-4EBB-AF93-38D1D21AD814}" dt="2021-06-23T07:19:21.894" v="268" actId="20577"/>
          <ac:spMkLst>
            <pc:docMk/>
            <pc:sldMk cId="3171248162" sldId="260"/>
            <ac:spMk id="8" creationId="{F90DE6D6-9FFD-4931-99C5-A09FE0F8A34C}"/>
          </ac:spMkLst>
        </pc:spChg>
        <pc:graphicFrameChg chg="mod modGraphic">
          <ac:chgData name="Aleksandra Gilewicz" userId="252c9c2e-9910-49ae-9e53-081b1cfa72bd" providerId="ADAL" clId="{8498F975-891F-4EBB-AF93-38D1D21AD814}" dt="2021-06-23T07:11:34.705" v="223" actId="20577"/>
          <ac:graphicFrameMkLst>
            <pc:docMk/>
            <pc:sldMk cId="3171248162" sldId="260"/>
            <ac:graphicFrameMk id="10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1896652297817"/>
          <c:y val="8.5671283509991147E-2"/>
          <c:w val="0.67034336944790973"/>
          <c:h val="0.6659508357056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Planowane</c:v>
                </c:pt>
                <c:pt idx="1">
                  <c:v>Faktyczne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6068387.0899999999</c:v>
                </c:pt>
                <c:pt idx="1">
                  <c:v>5857494.0999999996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BD-420E-9361-CEEFE7FA895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 tym środki UE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Arkusz1!$A$2:$A$3</c:f>
              <c:strCache>
                <c:ptCount val="2"/>
                <c:pt idx="0">
                  <c:v>Planowane</c:v>
                </c:pt>
                <c:pt idx="1">
                  <c:v>Faktyczne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5135675.9942669999</c:v>
                </c:pt>
                <c:pt idx="1">
                  <c:v>4957197.2568300003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BD-420E-9361-CEEFE7FA8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20"/>
        <c:axId val="428287952"/>
        <c:axId val="428287560"/>
      </c:barChart>
      <c:catAx>
        <c:axId val="42828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8287560"/>
        <c:crosses val="autoZero"/>
        <c:auto val="1"/>
        <c:lblAlgn val="ctr"/>
        <c:lblOffset val="100"/>
        <c:noMultiLvlLbl val="0"/>
      </c:catAx>
      <c:valAx>
        <c:axId val="42828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zł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828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44AC8-B0A5-40A3-B3A6-457527BFB1A0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3B442-33E7-450A-A8B4-FA9532E354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37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3B442-33E7-450A-A8B4-FA9532E354B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51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44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69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80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92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2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33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97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010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59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46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C2A4-6552-4628-8FBD-E88797993A2F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380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C2A4-6552-4628-8FBD-E88797993A2F}" type="datetimeFigureOut">
              <a:rPr lang="pl-PL" smtClean="0"/>
              <a:t>10.12.2021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56B5-E990-4EE0-841A-EB418F63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3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ole tekstowe 107"/>
          <p:cNvSpPr txBox="1"/>
          <p:nvPr/>
        </p:nvSpPr>
        <p:spPr>
          <a:xfrm>
            <a:off x="755648" y="1249246"/>
            <a:ext cx="11035758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4400" b="1" dirty="0">
                <a:solidFill>
                  <a:schemeClr val="bg1"/>
                </a:solidFill>
              </a:rPr>
              <a:t>Raport końcowy z realizacji Projektu </a:t>
            </a:r>
            <a:r>
              <a:rPr lang="pl-PL" sz="4400" b="1" dirty="0" smtClean="0">
                <a:solidFill>
                  <a:schemeClr val="bg1"/>
                </a:solidFill>
              </a:rPr>
              <a:t>„</a:t>
            </a:r>
            <a:r>
              <a:rPr lang="pl-PL" sz="4400" b="1" dirty="0" err="1" smtClean="0">
                <a:solidFill>
                  <a:schemeClr val="bg1"/>
                </a:solidFill>
              </a:rPr>
              <a:t>InterScienceCloud</a:t>
            </a:r>
            <a:r>
              <a:rPr lang="pl-PL" sz="4400" b="1" dirty="0">
                <a:solidFill>
                  <a:schemeClr val="bg1"/>
                </a:solidFill>
              </a:rPr>
              <a:t>” - Zintegrowana platforma informacji o działalności naukowej Uniwersytetu Medycznego w </a:t>
            </a:r>
            <a:r>
              <a:rPr lang="pl-PL" sz="4400" b="1" dirty="0" smtClean="0">
                <a:solidFill>
                  <a:schemeClr val="bg1"/>
                </a:solidFill>
              </a:rPr>
              <a:t>Łodzi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966651" y="4563291"/>
            <a:ext cx="818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Kierownik projektu: Witold Kozakiewicz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802464" y="1136169"/>
            <a:ext cx="8509677" cy="43981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KORZYŚCI Z PROJEKTU</a:t>
            </a:r>
            <a:endParaRPr lang="pl-PL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7457"/>
              </p:ext>
            </p:extLst>
          </p:nvPr>
        </p:nvGraphicFramePr>
        <p:xfrm>
          <a:off x="448703" y="1694603"/>
          <a:ext cx="11390873" cy="421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1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Opis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Publiczny dostęp do danych, łatwość przeszukiwania i raportowania, możliwość ponownego wykorzystania</a:t>
                      </a:r>
                      <a:endParaRPr lang="pl-PL" sz="12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Łatwość przeszukiwania i raportowania, ustandaryzowany sposób gromadzenia danych</a:t>
                      </a:r>
                      <a:r>
                        <a:rPr lang="pl-PL" sz="1200" i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badawczych, możliwość analizy i ponownego wykorzystania przy realizacji innych projektów</a:t>
                      </a:r>
                      <a:endParaRPr lang="pl-PL" sz="1200" i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 studentów, pracowników naukowych UM, pracowników naukowych zewnętrznych, klinicystów, pasjonatów nauki</a:t>
                      </a:r>
                      <a:endParaRPr lang="pl-PL" sz="12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Upowszechnienie dorobku naukowego pracowników </a:t>
                      </a:r>
                      <a:r>
                        <a:rPr lang="pl-PL" sz="1200" i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Uniewrsytetu</a:t>
                      </a: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Medycznego w Łodzi</a:t>
                      </a:r>
                      <a:endParaRPr lang="pl-PL" sz="12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Otwarcie informacji o zasobach dla zewnętrznych systemów w tym wyszukiwarek internetowych, indeksacja i popularyzacja w sieci zasobów nauki. Otwarty dostęp do informacji patentowej indeksowanej w ogólnodostępnych wyszukiwarkach zwiększający zainteresowanie wynalazkami inspirujący przedsiębiorców do wdrażania innowacji. Dla </a:t>
                      </a:r>
                      <a:r>
                        <a:rPr lang="pl-PL" sz="12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studentów, pracowników naukowych UM i zewnętrznych, pacjentów, absolwentów, klinicystów, lekarzy, przedsiębiorców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Wzrost</a:t>
                      </a:r>
                      <a:r>
                        <a:rPr lang="pl-PL" sz="1200" i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i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cytowalności</a:t>
                      </a: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prac umieszczonych w repozytorium na otwartych licencjach, </a:t>
                      </a:r>
                      <a:endParaRPr lang="pl-PL" sz="12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widoczności i dostępności dorobku naukowego dzięki indeksowaniu prac umieszczanych w repozytoriach na otwartych licencjach przez popularne wyszukiwarki internetowe. Dla </a:t>
                      </a:r>
                      <a:r>
                        <a:rPr lang="pl-PL" sz="12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pracowników naukowych UM i zewnętrznych, doktorantów</a:t>
                      </a:r>
                      <a:endParaRPr lang="pl-PL" sz="12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6217259"/>
                  </a:ext>
                </a:extLst>
              </a:tr>
              <a:tr h="674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Upowszechnienie zbiorów naukowych w celach poznawczych, dydaktycznych i naukowych. </a:t>
                      </a:r>
                      <a:endParaRPr lang="pl-PL" sz="12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Repozytoria obiektów medycznych oraz publikacji stanowią wirtualną pomoc naukową i wsparcie dla studentów kierunków medycznych oraz naukowców jako praktyczne narzędzie do przekazywania wiedzy. Dla</a:t>
                      </a:r>
                      <a:r>
                        <a:rPr lang="pl-PL" sz="1200" i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uczniów </a:t>
                      </a:r>
                      <a:r>
                        <a:rPr lang="pl-PL" sz="12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studentów, pracowników naukowych UM i zewnętrznych, nauczycieli, lekarzy, klinicystów, pasjonatów nauki, przedsiębiorców, pacjentów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3506450"/>
                  </a:ext>
                </a:extLst>
              </a:tr>
              <a:tr h="901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Digitalizacja starych druków i udostępnienie ich w formie cyfrowej. Upowszechnienie dziedzictwa kulturalnego i naukowego, utrwalenie i ochrona cennych zbiorów.</a:t>
                      </a:r>
                      <a:endParaRPr lang="pl-PL" sz="12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zasięgu oddziaływania i dostępności do zasobów bez dodatkowego narażania na kontakt fizyczny z cennymi zbiorami. Umożliwienie prowadzenie badań naukowcom z całego świata. Przyczynia się do zachowania cennych dla dziedzictwa narodowego woluminów. Dla </a:t>
                      </a:r>
                      <a:r>
                        <a:rPr lang="pl-PL" sz="12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studentów, doktorantów, pracowników naukowych UM i zewnętrznych, pacjentów, absolwentów, klinicystów, lekarzy, przedsiębiorców, pasjonatów nauki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8188451"/>
                  </a:ext>
                </a:extLst>
              </a:tr>
            </a:tbl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270805"/>
              </p:ext>
            </p:extLst>
          </p:nvPr>
        </p:nvGraphicFramePr>
        <p:xfrm>
          <a:off x="3472270" y="6196012"/>
          <a:ext cx="612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orelDRAW" r:id="rId4" imgW="10227239" imgH="1132623" progId="CorelDRAW.Graphic.11">
                  <p:embed/>
                </p:oleObj>
              </mc:Choice>
              <mc:Fallback>
                <p:oleObj name="CorelDRAW" r:id="rId4" imgW="10227239" imgH="1132623" progId="CorelDRAW.Graphic.11">
                  <p:embed/>
                  <p:pic>
                    <p:nvPicPr>
                      <p:cNvPr id="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70" y="6196012"/>
                        <a:ext cx="61245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7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1841159" y="1229145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REALIZACJA ZALECEŃ KRMC</a:t>
            </a:r>
            <a:endParaRPr lang="pl-PL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55854"/>
              </p:ext>
            </p:extLst>
          </p:nvPr>
        </p:nvGraphicFramePr>
        <p:xfrm>
          <a:off x="695397" y="1875238"/>
          <a:ext cx="10801199" cy="4194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1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1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88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887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Zalecenie KRMC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Poziom wykonania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Wyjaśnienia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91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Projekt powiela rozwiązania proponowane przez inne jednostki ubiegające się o dofinansowanie na udostępnienie zasobów  z dziedziny nauk medycznych.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Projekt  realizowany jest przez jedną uczelnię. Z punktu widzenia efektywności wydatkowania środków publicznych, znacznie lepszym rozwiązaniem byłaby realizacja tego projektu np. przez wszystkie uczelnie medyczne w Polsce[..]. Alternatywnie projekt powinien zakładać otwartość na dołączenie innych jednostek medycznych w przyszłości.</a:t>
                      </a:r>
                      <a:endParaRPr lang="pl-PL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Wykonane częściowo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W trakcie realizacji projektu prowadzono na bieżąco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</a:rPr>
                        <a:t> konsultacje z jednostkami realizującymi projekt Polska Platforma Medyczna (lider Uniwersytet Medyczny we Wrocławiu) oraz z Collegium </a:t>
                      </a:r>
                      <a:r>
                        <a:rPr lang="pl-PL" sz="1400" baseline="0" dirty="0" err="1" smtClean="0">
                          <a:solidFill>
                            <a:srgbClr val="002060"/>
                          </a:solidFill>
                        </a:rPr>
                        <a:t>Medicum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</a:rPr>
                        <a:t> Uniwersytetu Jagiellońskiego.  Przyjęto ujednolicone standardy metadanych zgodne z PPM. Planowana integracja z PPM na przełomie 2021/2022</a:t>
                      </a:r>
                      <a:endParaRPr lang="pl-PL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64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Celem projektu jest przede wszystkim udostępnienie zasobów kultury, czego nie można nazywać e-usługą (udostępnienie e-usług nie jest też wymagane (oceniane) w projektach z działania 2.3 PO PC). </a:t>
                      </a:r>
                      <a:endParaRPr lang="pl-PL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Wykonane w całości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Celem projektu jest stworzenie  e-usługi</a:t>
                      </a:r>
                      <a:r>
                        <a:rPr lang="pl-PL" sz="1400" baseline="0" dirty="0" smtClean="0">
                          <a:solidFill>
                            <a:srgbClr val="002060"/>
                          </a:solidFill>
                        </a:rPr>
                        <a:t> zapewniającej dostęp do informacji o działalności naukowej UM. Jednym z zadań projektu była digitalizacja zasobów kultury w postaci zbioru starodruków zgromadzonych w kolekcji biblioteki Uniwersytetu Medycznego w Łodzi. 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187839"/>
                  </a:ext>
                </a:extLst>
              </a:tr>
              <a:tr h="4076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Rekomendowane jest wydzielenie zadania udzielenie zamówień publicznych</a:t>
                      </a:r>
                      <a:endParaRPr lang="pl-PL" sz="1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rgbClr val="002060"/>
                          </a:solidFill>
                        </a:rPr>
                        <a:t>Wykonane w całości</a:t>
                      </a:r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4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5015325"/>
                  </a:ext>
                </a:extLst>
              </a:tr>
            </a:tbl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34712"/>
              </p:ext>
            </p:extLst>
          </p:nvPr>
        </p:nvGraphicFramePr>
        <p:xfrm>
          <a:off x="3472270" y="6181725"/>
          <a:ext cx="612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orelDRAW" r:id="rId4" imgW="10227239" imgH="1132623" progId="CorelDRAW.Graphic.11">
                  <p:embed/>
                </p:oleObj>
              </mc:Choice>
              <mc:Fallback>
                <p:oleObj name="CorelDRAW" r:id="rId4" imgW="10227239" imgH="1132623" progId="CorelDRAW.Graphic.11">
                  <p:embed/>
                  <p:pic>
                    <p:nvPicPr>
                      <p:cNvPr id="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70" y="6181725"/>
                        <a:ext cx="61245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4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1775522" y="1127732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BEZPIECZEŃSTWO SYSTEMU I DANYCH</a:t>
            </a:r>
            <a:endParaRPr lang="pl-PL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470598"/>
              </p:ext>
            </p:extLst>
          </p:nvPr>
        </p:nvGraphicFramePr>
        <p:xfrm>
          <a:off x="629760" y="1678032"/>
          <a:ext cx="10801199" cy="4450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06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5732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bg1"/>
                          </a:solidFill>
                        </a:rPr>
                        <a:t>Nazwa produktu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bg1"/>
                          </a:solidFill>
                        </a:rPr>
                        <a:t>Poziom bezpieczeństwa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44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4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Zabezpieczenia obowiązujące we wszystkich systemach </a:t>
                      </a:r>
                      <a:endParaRPr lang="pl-PL" sz="14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Uniwersytet Medyczny w Łodzi posiada certyfikat wdrożenia zasad działania zgodnie z normą ISO 27001 w zakresie projektowania i wdrażania usług informatycznych i telekomunikacyjnych, zapewniania bezpieczeństwa sprzętu i oprogramowania oraz nadzorowania pracy serwerów.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Systemy spełniają minimalne wymagania dla systemów informatycznych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 połączeniach stosowany jest protokół SSL.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Wdrożono środowiska testowe</a:t>
                      </a:r>
                      <a:r>
                        <a:rPr lang="pl-PL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dla systemów dziedzinowych odseparowane od środowiska produkcyjnego, Prowadzono wewnętrzne testy oprogramowania. </a:t>
                      </a:r>
                    </a:p>
                    <a:p>
                      <a:pPr algn="l"/>
                      <a:r>
                        <a:rPr lang="pl-PL" sz="12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Uczelnia posiada system śledzenia błędów oraz zarządzania projektami JIRA</a:t>
                      </a:r>
                    </a:p>
                    <a:p>
                      <a:pPr algn="l"/>
                      <a:r>
                        <a:rPr lang="pl-PL" sz="1200" dirty="0" smtClean="0">
                          <a:solidFill>
                            <a:srgbClr val="002060"/>
                          </a:solidFill>
                        </a:rPr>
                        <a:t>Konta w ramach uczelni powiązane są z </a:t>
                      </a:r>
                      <a:r>
                        <a:rPr lang="pl-PL" sz="1200" dirty="0" err="1" smtClean="0">
                          <a:solidFill>
                            <a:srgbClr val="002060"/>
                          </a:solidFill>
                        </a:rPr>
                        <a:t>ActiveDirectory</a:t>
                      </a:r>
                      <a:r>
                        <a:rPr lang="pl-PL" sz="120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algn="l"/>
                      <a:r>
                        <a:rPr lang="pl-PL" sz="1200" dirty="0" smtClean="0">
                          <a:solidFill>
                            <a:srgbClr val="002060"/>
                          </a:solidFill>
                        </a:rPr>
                        <a:t>Infrastruktura</a:t>
                      </a:r>
                      <a:r>
                        <a:rPr lang="pl-PL" sz="1200" baseline="0" dirty="0" smtClean="0">
                          <a:solidFill>
                            <a:srgbClr val="002060"/>
                          </a:solidFill>
                        </a:rPr>
                        <a:t> serwerowa jest własnością Uniwersytetu Medycznego w Łodzi, przyjęto odpowiednie polityki tworzenia kopii bezpieczeństwa oraz redundantności systemów informatycznych</a:t>
                      </a:r>
                      <a:endParaRPr lang="pl-PL" sz="1200" i="1" dirty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5780074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Wyszukiwarka ISC</a:t>
                      </a:r>
                      <a:endParaRPr lang="pl-PL" sz="14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solidFill>
                            <a:srgbClr val="002060"/>
                          </a:solidFill>
                        </a:rPr>
                        <a:t>Integracja wyszukiwarki odbywa się za pośrednictwem szyny danych z wykorzystaniem metod tylko do odczytu separując systemy źródłowe od wyszukiwarki w zakresie zapisu danych</a:t>
                      </a:r>
                      <a:endParaRPr lang="pl-PL" sz="12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</a:t>
                      </a:r>
                      <a:r>
                        <a:rPr lang="pl-PL" sz="1400" i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ClinicUM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solidFill>
                            <a:srgbClr val="002060"/>
                          </a:solidFill>
                        </a:rPr>
                        <a:t>W systemie </a:t>
                      </a:r>
                      <a:r>
                        <a:rPr lang="pl-PL" sz="1200" dirty="0" err="1" smtClean="0">
                          <a:solidFill>
                            <a:srgbClr val="002060"/>
                          </a:solidFill>
                        </a:rPr>
                        <a:t>ClinicUM</a:t>
                      </a:r>
                      <a:r>
                        <a:rPr lang="pl-PL" sz="1200" dirty="0" smtClean="0">
                          <a:solidFill>
                            <a:srgbClr val="002060"/>
                          </a:solidFill>
                        </a:rPr>
                        <a:t> wprowadzono dodatkowe zabezpieczenia dotyczące uwierzytelnienia użytkowników postaci doposażenia metody szyfrowania hasła o tzw. "salt". </a:t>
                      </a:r>
                      <a:endParaRPr lang="pl-PL" sz="12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5074594"/>
                  </a:ext>
                </a:extLst>
              </a:tr>
              <a:tr h="360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PublicUM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solidFill>
                            <a:srgbClr val="002060"/>
                          </a:solidFill>
                        </a:rPr>
                        <a:t>Prowadzona jest pełna historia zamian</a:t>
                      </a:r>
                      <a:r>
                        <a:rPr lang="pl-PL" sz="1200" baseline="0" dirty="0" smtClean="0">
                          <a:solidFill>
                            <a:srgbClr val="002060"/>
                          </a:solidFill>
                        </a:rPr>
                        <a:t> rekordów włącznie z działaniami administracyjnymi</a:t>
                      </a:r>
                      <a:endParaRPr lang="pl-PL" sz="12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</a:t>
                      </a:r>
                      <a:r>
                        <a:rPr lang="pl-PL" sz="1400" i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MedicUM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Wdrożono system zgłaszania uwag i naruszeń przez użytkowników</a:t>
                      </a:r>
                      <a:endParaRPr lang="pl-PL" sz="12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34712"/>
              </p:ext>
            </p:extLst>
          </p:nvPr>
        </p:nvGraphicFramePr>
        <p:xfrm>
          <a:off x="3472270" y="6181725"/>
          <a:ext cx="612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CorelDRAW" r:id="rId4" imgW="10227239" imgH="1132623" progId="CorelDRAW.Graphic.11">
                  <p:embed/>
                </p:oleObj>
              </mc:Choice>
              <mc:Fallback>
                <p:oleObj name="CorelDRAW" r:id="rId4" imgW="10227239" imgH="1132623" progId="CorelDRAW.Graphic.11">
                  <p:embed/>
                  <p:pic>
                    <p:nvPicPr>
                      <p:cNvPr id="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70" y="6181725"/>
                        <a:ext cx="61245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8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1724722" y="1205384"/>
            <a:ext cx="8509677" cy="495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TRWAŁOŚĆ PROJEKTU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76112" y="1701254"/>
            <a:ext cx="10929295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Okres trwałości</a:t>
            </a:r>
            <a:r>
              <a:rPr lang="pl-PL" dirty="0" smtClean="0">
                <a:solidFill>
                  <a:srgbClr val="002060"/>
                </a:solidFill>
              </a:rPr>
              <a:t>: 5 lat</a:t>
            </a:r>
            <a:endParaRPr lang="pl-PL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Źródło finansowania utrzymania produktów projektu</a:t>
            </a:r>
            <a:r>
              <a:rPr lang="pl-PL" dirty="0" smtClean="0">
                <a:solidFill>
                  <a:srgbClr val="002060"/>
                </a:solidFill>
              </a:rPr>
              <a:t>: Środku własne Uniwersytetu Medycznego w Łodzi</a:t>
            </a:r>
            <a:endParaRPr lang="pl-PL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Najważniejsze ryzyka: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77669"/>
              </p:ext>
            </p:extLst>
          </p:nvPr>
        </p:nvGraphicFramePr>
        <p:xfrm>
          <a:off x="876162" y="2829768"/>
          <a:ext cx="10729194" cy="3246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6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2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833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Nazwa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Siła oddziaływania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Prawdopodobieństwo wystąpienia ryzyka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Reakcja na ryzyko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wsparcia technicznego ze strony dostawców systemów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Duża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Niskie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Zmniejszenie zagrożenia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7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Niestabilność gospodarcza podmiotów wdrażających systemy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Duża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Niskie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Współdzielenie ryzyka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6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Wady techniczne wdrożonych rozwiązań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Duża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Niskie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Współdzielenie ryzyka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4899292"/>
                  </a:ext>
                </a:extLst>
              </a:tr>
              <a:tr h="3036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Niedoszacowane zasoby techniczne 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Średnia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niskie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Zmniejszenie zagrożenia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570242"/>
                  </a:ext>
                </a:extLst>
              </a:tr>
              <a:tr h="673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Pojawienie się na rynku nowocześniejszych rozwiązań technologicznych 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Mała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Średnie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Wykorzystanie szansy</a:t>
                      </a:r>
                      <a:endParaRPr lang="pl-PL" sz="1600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148426"/>
                  </a:ext>
                </a:extLst>
              </a:tr>
            </a:tbl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34712"/>
              </p:ext>
            </p:extLst>
          </p:nvPr>
        </p:nvGraphicFramePr>
        <p:xfrm>
          <a:off x="3472270" y="6181725"/>
          <a:ext cx="612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orelDRAW" r:id="rId4" imgW="10227239" imgH="1132623" progId="CorelDRAW.Graphic.11">
                  <p:embed/>
                </p:oleObj>
              </mc:Choice>
              <mc:Fallback>
                <p:oleObj name="CorelDRAW" r:id="rId4" imgW="10227239" imgH="1132623" progId="CorelDRAW.Graphic.11">
                  <p:embed/>
                  <p:pic>
                    <p:nvPicPr>
                      <p:cNvPr id="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70" y="6181725"/>
                        <a:ext cx="61245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6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ole tekstowe 107"/>
          <p:cNvSpPr txBox="1"/>
          <p:nvPr/>
        </p:nvSpPr>
        <p:spPr>
          <a:xfrm>
            <a:off x="801591" y="2807179"/>
            <a:ext cx="80402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4800" b="1">
                <a:solidFill>
                  <a:schemeClr val="bg1"/>
                </a:solidFill>
              </a:rPr>
              <a:t>Dziękuję za uwagę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4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479040" y="1199885"/>
            <a:ext cx="11256474" cy="1016779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2060"/>
                </a:solidFill>
                <a:cs typeface="Times New Roman" pitchFamily="18" charset="0"/>
              </a:rPr>
              <a:t>„</a:t>
            </a:r>
            <a:r>
              <a:rPr lang="pl-PL" sz="3200" b="1" dirty="0" err="1">
                <a:solidFill>
                  <a:srgbClr val="002060"/>
                </a:solidFill>
                <a:cs typeface="Times New Roman" pitchFamily="18" charset="0"/>
              </a:rPr>
              <a:t>InterScienceCloud</a:t>
            </a:r>
            <a:r>
              <a:rPr lang="pl-PL" sz="3200" b="1" dirty="0">
                <a:solidFill>
                  <a:srgbClr val="002060"/>
                </a:solidFill>
                <a:cs typeface="Times New Roman" pitchFamily="18" charset="0"/>
              </a:rPr>
              <a:t>” - Zintegrowana platforma informacji </a:t>
            </a:r>
            <a:r>
              <a:rPr lang="pl-PL" sz="32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o </a:t>
            </a:r>
            <a:r>
              <a:rPr lang="pl-PL" sz="3200" b="1" dirty="0">
                <a:solidFill>
                  <a:srgbClr val="002060"/>
                </a:solidFill>
                <a:cs typeface="Times New Roman" pitchFamily="18" charset="0"/>
              </a:rPr>
              <a:t>działalności naukowej Uniwersytetu Medycznego w Łodzi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09006" y="2276186"/>
            <a:ext cx="115265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</a:rPr>
              <a:t>Wnioskodawca: Uniwersytet Medyczny w Łodzi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</a:rPr>
              <a:t>Beneficjent: Uniwersytet Medyczny w Łodzi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</a:rPr>
              <a:t>Partnerzy: brak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2060"/>
                </a:solidFill>
              </a:rPr>
              <a:t>Źródło finansowania: </a:t>
            </a:r>
            <a:r>
              <a:rPr lang="pl-PL" sz="1600" dirty="0" smtClean="0">
                <a:solidFill>
                  <a:srgbClr val="002060"/>
                </a:solidFill>
              </a:rPr>
              <a:t>Projekt </a:t>
            </a:r>
            <a:r>
              <a:rPr lang="pl-PL" sz="1600" dirty="0">
                <a:solidFill>
                  <a:srgbClr val="002060"/>
                </a:solidFill>
              </a:rPr>
              <a:t>współfinansowany ze środków Unii Europejskiej w ramach Europejskiego Funduszu Rozwoju </a:t>
            </a:r>
            <a:r>
              <a:rPr lang="pl-PL" sz="1600" dirty="0" smtClean="0">
                <a:solidFill>
                  <a:srgbClr val="002060"/>
                </a:solidFill>
              </a:rPr>
              <a:t>Regionalnego. Program </a:t>
            </a:r>
            <a:r>
              <a:rPr lang="pl-PL" sz="1600" dirty="0">
                <a:solidFill>
                  <a:srgbClr val="002060"/>
                </a:solidFill>
              </a:rPr>
              <a:t>Operacyjny Polska Cyfrowa na lata 2014-2020, Oś Priorytetowa nr 2 „E-administracja i otwarty rząd”, Działanie 2.3 „Cyfrowa dostępność i użyteczność informacji sektora publicznego”, Poddziałanie nr 2.3.1 „Cyfrowe udostępnienie informacji sektora publicznego ze źródeł administracyjnych i zasobów nauki”; Budżet Państwa – część budżetowa nr 38 Szkolnictwo wyższe </a:t>
            </a:r>
            <a:endParaRPr lang="pl-PL" sz="1600" dirty="0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-123740" y="4460036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CEL PROJEKTU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9006" y="5119898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pl-PL" sz="2000" dirty="0">
                <a:solidFill>
                  <a:srgbClr val="002060"/>
                </a:solidFill>
              </a:rPr>
              <a:t>Celem głównym (bezpośrednim) projektu jest poprawa dostępu do informacji o prowadzonych i ukończonych projektach naukowo-badawczych oraz zasobach naukowych Uniwersytetu Medycznego w Łodzi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00845" y="618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507763"/>
              </p:ext>
            </p:extLst>
          </p:nvPr>
        </p:nvGraphicFramePr>
        <p:xfrm>
          <a:off x="3472270" y="6181725"/>
          <a:ext cx="612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4" imgW="10227239" imgH="1132623" progId="CorelDRAW.Graphic.11">
                  <p:embed/>
                </p:oleObj>
              </mc:Choice>
              <mc:Fallback>
                <p:oleObj name="CorelDRAW" r:id="rId4" imgW="10227239" imgH="1132623" progId="CorelDRAW.Graphic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70" y="6181725"/>
                        <a:ext cx="6124575" cy="67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5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/>
          <p:cNvSpPr txBox="1">
            <a:spLocks/>
          </p:cNvSpPr>
          <p:nvPr/>
        </p:nvSpPr>
        <p:spPr>
          <a:xfrm>
            <a:off x="1878341" y="1101911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sz="24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85377"/>
              </p:ext>
            </p:extLst>
          </p:nvPr>
        </p:nvGraphicFramePr>
        <p:xfrm>
          <a:off x="679269" y="1839475"/>
          <a:ext cx="10946674" cy="7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9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337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6483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Planowany: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1" dirty="0">
                          <a:solidFill>
                            <a:srgbClr val="0070C0"/>
                          </a:solidFill>
                        </a:rPr>
                        <a:t>2017-11-01</a:t>
                      </a:r>
                      <a:endParaRPr lang="pl-PL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1" dirty="0">
                          <a:solidFill>
                            <a:srgbClr val="0070C0"/>
                          </a:solidFill>
                        </a:rPr>
                        <a:t>2020-10-31</a:t>
                      </a:r>
                      <a:endParaRPr lang="pl-PL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074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1" dirty="0">
                          <a:solidFill>
                            <a:srgbClr val="0070C0"/>
                          </a:solidFill>
                        </a:rPr>
                        <a:t>2017-11-01</a:t>
                      </a:r>
                      <a:endParaRPr lang="pl-PL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1" dirty="0">
                          <a:solidFill>
                            <a:srgbClr val="0070C0"/>
                          </a:solidFill>
                        </a:rPr>
                        <a:t>2021-04-30</a:t>
                      </a:r>
                      <a:endParaRPr lang="pl-PL" sz="16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Podtytuł 2"/>
          <p:cNvSpPr txBox="1">
            <a:spLocks/>
          </p:cNvSpPr>
          <p:nvPr/>
        </p:nvSpPr>
        <p:spPr>
          <a:xfrm>
            <a:off x="0" y="2697123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KOSZT REALIZACJI PROJEKTU</a:t>
            </a:r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036969368"/>
              </p:ext>
            </p:extLst>
          </p:nvPr>
        </p:nvGraphicFramePr>
        <p:xfrm>
          <a:off x="1068805" y="3253402"/>
          <a:ext cx="10054389" cy="2565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991394" y="5630890"/>
            <a:ext cx="765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budżet środków europejskich 84,63%, budżet państwa 15,37</a:t>
            </a:r>
            <a:r>
              <a:rPr lang="pl-PL" dirty="0" smtClean="0">
                <a:solidFill>
                  <a:srgbClr val="002060"/>
                </a:solidFill>
              </a:rPr>
              <a:t>%</a:t>
            </a:r>
            <a:endParaRPr lang="pl-PL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34712"/>
              </p:ext>
            </p:extLst>
          </p:nvPr>
        </p:nvGraphicFramePr>
        <p:xfrm>
          <a:off x="3472270" y="6181725"/>
          <a:ext cx="612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5" imgW="10227239" imgH="1132623" progId="CorelDRAW.Graphic.11">
                  <p:embed/>
                </p:oleObj>
              </mc:Choice>
              <mc:Fallback>
                <p:oleObj name="CorelDRAW" r:id="rId5" imgW="10227239" imgH="1132623" progId="CorelDRAW.Graphic.11">
                  <p:embed/>
                  <p:pic>
                    <p:nvPicPr>
                      <p:cNvPr id="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70" y="6181725"/>
                        <a:ext cx="61245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2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-1" y="1219601"/>
            <a:ext cx="12192000" cy="534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ZAKRES PROJEKTU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84698" y="1754321"/>
            <a:ext cx="1122260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Projekt podzielony na 6 zadań: </a:t>
            </a:r>
          </a:p>
          <a:p>
            <a:endParaRPr lang="pl-PL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Zadanie </a:t>
            </a:r>
            <a:r>
              <a:rPr lang="pl-PL" b="1" dirty="0"/>
              <a:t>1.  Budowa interfejsu </a:t>
            </a:r>
            <a:r>
              <a:rPr lang="pl-PL" b="1" dirty="0" err="1"/>
              <a:t>InterScienceCloud</a:t>
            </a:r>
            <a:r>
              <a:rPr lang="pl-PL" b="1" dirty="0"/>
              <a:t> - wyszukiwarka i integrator danych wraz z obsługą procesową komponentów w zakresie gromadzenia, opracowania i cyfrowego udostępniania </a:t>
            </a:r>
            <a:r>
              <a:rPr lang="pl-PL" b="1" dirty="0" smtClean="0"/>
              <a:t>danych (2017.11.01-2020.08.31)</a:t>
            </a:r>
            <a:r>
              <a:rPr lang="pl-PL" dirty="0"/>
              <a:t> 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Zadanie zrealizowane, wszystkie powiązane kamienie milowe zostały osiągnięte</a:t>
            </a:r>
            <a:endParaRPr lang="pl-PL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zbudowano wyszukiwarkę agregującą i integrującą dane z systemów dziedzinowych i źródeł danych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rozbudowano platformę zarządzania procesami dostosowując ją do potrzeb procesów gromadzenia </a:t>
            </a:r>
            <a:r>
              <a:rPr lang="pl-PL" dirty="0" smtClean="0"/>
              <a:t>danych</a:t>
            </a:r>
            <a:endParaRPr lang="pl-PL" b="1" dirty="0"/>
          </a:p>
          <a:p>
            <a:endParaRPr lang="pl-P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Zadanie </a:t>
            </a:r>
            <a:r>
              <a:rPr lang="pl-PL" b="1" dirty="0"/>
              <a:t>2 Repozytorium danych badawczych </a:t>
            </a:r>
            <a:r>
              <a:rPr lang="pl-PL" b="1" dirty="0" smtClean="0"/>
              <a:t>(2017.11.01-2021.04.30) – </a:t>
            </a:r>
          </a:p>
          <a:p>
            <a:pPr lvl="1"/>
            <a:r>
              <a:rPr lang="pl-PL" dirty="0" smtClean="0"/>
              <a:t>Zadanie </a:t>
            </a:r>
            <a:r>
              <a:rPr lang="pl-PL" dirty="0"/>
              <a:t>zrealizowane, wszystkie powiązane kamienie milowe zostały </a:t>
            </a:r>
            <a:r>
              <a:rPr lang="pl-PL" dirty="0" smtClean="0"/>
              <a:t>osiągnięte</a:t>
            </a:r>
            <a:endParaRPr lang="pl-PL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opracowano </a:t>
            </a:r>
            <a:r>
              <a:rPr lang="pl-PL" dirty="0" smtClean="0"/>
              <a:t>procedury oraz zbudowano system do gromadzenia danych pochodzących z badań klinicznych(</a:t>
            </a:r>
            <a:r>
              <a:rPr lang="pl-PL" dirty="0" err="1" smtClean="0"/>
              <a:t>ClinicUM</a:t>
            </a:r>
            <a:r>
              <a:rPr lang="pl-PL" dirty="0" smtClean="0"/>
              <a:t>)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wdrożono </a:t>
            </a:r>
            <a:r>
              <a:rPr lang="pl-PL" dirty="0" smtClean="0"/>
              <a:t>procedury udostępniania </a:t>
            </a:r>
            <a:r>
              <a:rPr lang="pl-PL" dirty="0" smtClean="0"/>
              <a:t>danych</a:t>
            </a:r>
            <a:endParaRPr lang="pl-P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przyjęto </a:t>
            </a:r>
            <a:r>
              <a:rPr lang="pl-PL" dirty="0" smtClean="0"/>
              <a:t>politykę otwartości w zakresie udostępniania danych </a:t>
            </a:r>
            <a:r>
              <a:rPr lang="pl-PL" dirty="0" smtClean="0"/>
              <a:t>badawczych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34712"/>
              </p:ext>
            </p:extLst>
          </p:nvPr>
        </p:nvGraphicFramePr>
        <p:xfrm>
          <a:off x="3472270" y="6181725"/>
          <a:ext cx="612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orelDRAW" r:id="rId4" imgW="10227239" imgH="1132623" progId="CorelDRAW.Graphic.11">
                  <p:embed/>
                </p:oleObj>
              </mc:Choice>
              <mc:Fallback>
                <p:oleObj name="CorelDRAW" r:id="rId4" imgW="10227239" imgH="1132623" progId="CorelDRAW.Graphic.11">
                  <p:embed/>
                  <p:pic>
                    <p:nvPicPr>
                      <p:cNvPr id="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70" y="6181725"/>
                        <a:ext cx="61245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8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0" y="1092898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3600" b="1" dirty="0">
                <a:solidFill>
                  <a:srgbClr val="002060"/>
                </a:solidFill>
                <a:cs typeface="Times New Roman" pitchFamily="18" charset="0"/>
              </a:rPr>
              <a:t>ZAKRES PROJEKTU cd.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4358" y="1794180"/>
            <a:ext cx="109167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Zadanie 3 </a:t>
            </a:r>
            <a:r>
              <a:rPr lang="pl-PL" sz="1600" b="1" dirty="0" smtClean="0"/>
              <a:t>Repozytorium </a:t>
            </a:r>
            <a:r>
              <a:rPr lang="pl-PL" sz="1600" b="1" dirty="0"/>
              <a:t>publikacji naukowych (2017.11.01-2021.04.30)  </a:t>
            </a:r>
            <a:endParaRPr lang="pl-PL" sz="1600" b="1" dirty="0" smtClean="0"/>
          </a:p>
          <a:p>
            <a:pPr lvl="1"/>
            <a:r>
              <a:rPr lang="pl-PL" sz="1600" dirty="0" smtClean="0"/>
              <a:t>Zadanie </a:t>
            </a:r>
            <a:r>
              <a:rPr lang="pl-PL" sz="1600" dirty="0"/>
              <a:t>zrealizowane, wszystkie powiązane kamienie milowe zostały osiągnięte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p</a:t>
            </a:r>
            <a:r>
              <a:rPr lang="pl-PL" sz="1600" dirty="0" smtClean="0"/>
              <a:t>rzyjęto </a:t>
            </a:r>
            <a:r>
              <a:rPr lang="pl-PL" sz="1600" dirty="0"/>
              <a:t>politykę otwartości w zakresie udostępniania </a:t>
            </a:r>
            <a:r>
              <a:rPr lang="pl-PL" sz="1600" dirty="0" smtClean="0"/>
              <a:t>publikacji</a:t>
            </a:r>
            <a:endParaRPr lang="pl-PL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opracowano procedury gromadzenia danych o dorobku naukowym pracowników Uniwersytetu Medycznego w Łodzi,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zakupiono i wdrożono System Informacji o Działalności Naukowej </a:t>
            </a:r>
            <a:r>
              <a:rPr lang="pl-PL" sz="1600" dirty="0" smtClean="0"/>
              <a:t>- </a:t>
            </a:r>
            <a:r>
              <a:rPr lang="pl-PL" sz="1600" dirty="0" err="1" smtClean="0"/>
              <a:t>PublicUM</a:t>
            </a:r>
            <a:endParaRPr lang="pl-PL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/>
              <a:t>udostępniono informacje dotyczące publikacji, projektów naukowo-badawczych, aktywności naukowej,  patentów oraz praw ochronnych wchodzących w skład portfela patentowego Uniwersytetu Medycznego w Łodzi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utworzono </a:t>
            </a:r>
            <a:r>
              <a:rPr lang="pl-PL" sz="1600" dirty="0" smtClean="0"/>
              <a:t>repozytorium </a:t>
            </a:r>
            <a:r>
              <a:rPr lang="pl-PL" sz="1600" dirty="0"/>
              <a:t>publikacji </a:t>
            </a:r>
            <a:r>
              <a:rPr lang="pl-PL" sz="1600" dirty="0" err="1" smtClean="0"/>
              <a:t>pełnotekstowych</a:t>
            </a:r>
            <a:endParaRPr lang="pl-PL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digitalizacja </a:t>
            </a:r>
            <a:r>
              <a:rPr lang="pl-PL" sz="1600" dirty="0"/>
              <a:t>najstarszych zbiorów z zasobów Centrum Informacyjno-Bibliotecznego 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udostępnienie </a:t>
            </a:r>
            <a:r>
              <a:rPr lang="pl-PL" sz="1600" dirty="0"/>
              <a:t>zdigitalizowanych pozycje w Łódzkiej Regionalnej Bibliotece Cyfrowej </a:t>
            </a:r>
            <a:r>
              <a:rPr lang="pl-PL" sz="1600" dirty="0" smtClean="0"/>
              <a:t>CYBRA</a:t>
            </a:r>
            <a:endParaRPr lang="pl-PL" sz="1600" dirty="0" smtClean="0"/>
          </a:p>
          <a:p>
            <a:pPr lvl="1"/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/>
              <a:t>Zadnie </a:t>
            </a:r>
            <a:r>
              <a:rPr lang="pl-PL" sz="1600" b="1" dirty="0"/>
              <a:t>4 Baza informacji o usługach i aparaturze </a:t>
            </a:r>
            <a:r>
              <a:rPr lang="pl-PL" sz="1600" b="1" dirty="0" smtClean="0"/>
              <a:t>naukowej </a:t>
            </a:r>
            <a:r>
              <a:rPr lang="pl-PL" sz="1600" b="1" dirty="0"/>
              <a:t>(</a:t>
            </a:r>
            <a:r>
              <a:rPr lang="pl-PL" sz="1600" b="1" dirty="0" smtClean="0"/>
              <a:t>2017.11.01-</a:t>
            </a:r>
            <a:r>
              <a:rPr lang="pl-PL" sz="1600" b="1" dirty="0"/>
              <a:t> </a:t>
            </a:r>
            <a:r>
              <a:rPr lang="pl-PL" sz="1600" b="1" dirty="0" smtClean="0"/>
              <a:t>2020.07.15) </a:t>
            </a:r>
          </a:p>
          <a:p>
            <a:pPr lvl="1"/>
            <a:r>
              <a:rPr lang="pl-PL" sz="1600" dirty="0"/>
              <a:t>Z</a:t>
            </a:r>
            <a:r>
              <a:rPr lang="pl-PL" sz="1600" dirty="0" smtClean="0"/>
              <a:t>adanie </a:t>
            </a:r>
            <a:r>
              <a:rPr lang="pl-PL" sz="1600" dirty="0"/>
              <a:t>zrealizowane, wszystkie powiązane kamienie milowe zostały </a:t>
            </a:r>
            <a:r>
              <a:rPr lang="pl-PL" sz="1600" dirty="0" smtClean="0"/>
              <a:t>osiągnięte</a:t>
            </a:r>
            <a:endParaRPr lang="pl-PL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dostosowano istniejące systemy  gromadzące  </a:t>
            </a:r>
            <a:r>
              <a:rPr lang="pl-PL" sz="1600" dirty="0"/>
              <a:t>dane o usługach do potrzeb </a:t>
            </a:r>
            <a:r>
              <a:rPr lang="pl-PL" sz="1600" dirty="0" smtClean="0"/>
              <a:t>projektu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opracowano procedury zasilania repozytorium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wdrożono mechanizmy integracyjne na potrzeby systemu wyszukiwawczego</a:t>
            </a:r>
          </a:p>
          <a:p>
            <a:endParaRPr lang="pl-PL" sz="1600" b="1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34712"/>
              </p:ext>
            </p:extLst>
          </p:nvPr>
        </p:nvGraphicFramePr>
        <p:xfrm>
          <a:off x="3472270" y="6181725"/>
          <a:ext cx="612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CorelDRAW" r:id="rId5" imgW="10227239" imgH="1132623" progId="CorelDRAW.Graphic.11">
                  <p:embed/>
                </p:oleObj>
              </mc:Choice>
              <mc:Fallback>
                <p:oleObj name="CorelDRAW" r:id="rId5" imgW="10227239" imgH="1132623" progId="CorelDRAW.Graphic.11">
                  <p:embed/>
                  <p:pic>
                    <p:nvPicPr>
                      <p:cNvPr id="6" name="Obi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70" y="6181725"/>
                        <a:ext cx="61245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4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 txBox="1">
            <a:spLocks/>
          </p:cNvSpPr>
          <p:nvPr/>
        </p:nvSpPr>
        <p:spPr>
          <a:xfrm>
            <a:off x="0" y="1092898"/>
            <a:ext cx="12192000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3600" b="1" dirty="0">
                <a:solidFill>
                  <a:srgbClr val="002060"/>
                </a:solidFill>
                <a:cs typeface="Times New Roman" pitchFamily="18" charset="0"/>
              </a:rPr>
              <a:t>ZAKRES PROJEKTU cd.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6167" y="1706334"/>
            <a:ext cx="111196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/>
              <a:t>Zadanie </a:t>
            </a:r>
            <a:r>
              <a:rPr lang="pl-PL" sz="2000" b="1" dirty="0"/>
              <a:t>5  Repozytorium </a:t>
            </a:r>
            <a:r>
              <a:rPr lang="pl-PL" sz="2000" b="1" dirty="0" smtClean="0"/>
              <a:t>medyczne </a:t>
            </a:r>
            <a:r>
              <a:rPr lang="pl-PL" b="1" dirty="0"/>
              <a:t>(</a:t>
            </a:r>
            <a:r>
              <a:rPr lang="pl-PL" sz="2000" b="1" dirty="0"/>
              <a:t>2017.11.01</a:t>
            </a:r>
            <a:r>
              <a:rPr lang="pl-PL" b="1" dirty="0"/>
              <a:t>-</a:t>
            </a:r>
            <a:r>
              <a:rPr lang="pl-PL" sz="2000" b="1" dirty="0"/>
              <a:t>2021.04.30</a:t>
            </a:r>
            <a:r>
              <a:rPr lang="pl-PL" b="1" dirty="0" smtClean="0"/>
              <a:t>)</a:t>
            </a:r>
            <a:r>
              <a:rPr lang="pl-PL" sz="2000" dirty="0"/>
              <a:t> </a:t>
            </a:r>
            <a:endParaRPr lang="pl-PL" sz="2000" dirty="0" smtClean="0"/>
          </a:p>
          <a:p>
            <a:pPr lvl="1"/>
            <a:r>
              <a:rPr lang="pl-PL" sz="2000" dirty="0" smtClean="0"/>
              <a:t> Zadanie </a:t>
            </a:r>
            <a:r>
              <a:rPr lang="pl-PL" sz="2000" dirty="0"/>
              <a:t>zrealizowane, wszystkie powiązane kamienie milowe zostały </a:t>
            </a:r>
            <a:r>
              <a:rPr lang="pl-PL" sz="2000" dirty="0" smtClean="0"/>
              <a:t>osiągnięte</a:t>
            </a:r>
            <a:endParaRPr lang="pl-PL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zakupiono </a:t>
            </a:r>
            <a:r>
              <a:rPr lang="pl-PL" sz="2000" dirty="0" smtClean="0"/>
              <a:t>i wdrożono system prezentacji Obiektów </a:t>
            </a:r>
            <a:r>
              <a:rPr lang="pl-PL" sz="2000" dirty="0" smtClean="0"/>
              <a:t>Medycznych</a:t>
            </a:r>
            <a:endParaRPr lang="pl-PL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zdigitalizowano obiekty </a:t>
            </a:r>
            <a:r>
              <a:rPr lang="pl-PL" sz="2000" dirty="0" smtClean="0"/>
              <a:t>3D</a:t>
            </a:r>
            <a:endParaRPr lang="pl-PL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opracowano zbiór preparatów mikroskopowych </a:t>
            </a:r>
            <a:r>
              <a:rPr lang="pl-PL" sz="2000" dirty="0" smtClean="0"/>
              <a:t>2D</a:t>
            </a:r>
            <a:endParaRPr lang="pl-PL" sz="2000" dirty="0" smtClean="0"/>
          </a:p>
          <a:p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/>
              <a:t>Zadanie 6 Działania </a:t>
            </a:r>
            <a:r>
              <a:rPr lang="pl-PL" sz="2000" b="1" dirty="0" smtClean="0"/>
              <a:t>informacyjno-promocyjne </a:t>
            </a:r>
            <a:r>
              <a:rPr lang="pl-PL" b="1" dirty="0"/>
              <a:t>(</a:t>
            </a:r>
            <a:r>
              <a:rPr lang="pl-PL" sz="2000" b="1" dirty="0" smtClean="0"/>
              <a:t>2017.11.01</a:t>
            </a:r>
            <a:r>
              <a:rPr lang="pl-PL" b="1" dirty="0" smtClean="0"/>
              <a:t>-</a:t>
            </a:r>
            <a:r>
              <a:rPr lang="pl-PL" sz="2000" b="1" dirty="0" smtClean="0"/>
              <a:t>2021.04.30</a:t>
            </a:r>
            <a:r>
              <a:rPr lang="pl-PL" b="1" dirty="0" smtClean="0"/>
              <a:t>)</a:t>
            </a:r>
          </a:p>
          <a:p>
            <a:pPr lvl="1"/>
            <a:r>
              <a:rPr lang="pl-PL" sz="2000" dirty="0" smtClean="0"/>
              <a:t>Zadanie </a:t>
            </a:r>
            <a:r>
              <a:rPr lang="pl-PL" sz="2000" dirty="0"/>
              <a:t>zrealizowane, wszystkie powiązane kamienie milowe zostały </a:t>
            </a:r>
            <a:r>
              <a:rPr lang="pl-PL" sz="2000" dirty="0" smtClean="0"/>
              <a:t>osiągnięte</a:t>
            </a:r>
            <a:endParaRPr lang="pl-PL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</a:rPr>
              <a:t>stworzono </a:t>
            </a:r>
            <a:r>
              <a:rPr lang="pl-PL" sz="2000" dirty="0" smtClean="0">
                <a:solidFill>
                  <a:prstClr val="black"/>
                </a:solidFill>
              </a:rPr>
              <a:t>stronę informacyjną dla projektu, prowadzono działania informacyjne </a:t>
            </a:r>
            <a:r>
              <a:rPr lang="pl-PL" sz="2000" dirty="0" smtClean="0">
                <a:solidFill>
                  <a:prstClr val="black"/>
                </a:solidFill>
              </a:rPr>
              <a:t>w </a:t>
            </a:r>
            <a:r>
              <a:rPr lang="pl-PL" sz="2000" dirty="0" smtClean="0">
                <a:solidFill>
                  <a:prstClr val="black"/>
                </a:solidFill>
              </a:rPr>
              <a:t>mediach społecznościowych, prezentowano wyniki i postęp prac na konferencjach naukowych, promocja wyników projektu w prasie. </a:t>
            </a: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34712"/>
              </p:ext>
            </p:extLst>
          </p:nvPr>
        </p:nvGraphicFramePr>
        <p:xfrm>
          <a:off x="3472270" y="6181725"/>
          <a:ext cx="612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orelDRAW" r:id="rId4" imgW="10227239" imgH="1132623" progId="CorelDRAW.Graphic.11">
                  <p:embed/>
                </p:oleObj>
              </mc:Choice>
              <mc:Fallback>
                <p:oleObj name="CorelDRAW" r:id="rId4" imgW="10227239" imgH="1132623" progId="CorelDRAW.Graphic.11">
                  <p:embed/>
                  <p:pic>
                    <p:nvPicPr>
                      <p:cNvPr id="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70" y="6181725"/>
                        <a:ext cx="61245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1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75521" y="1221631"/>
            <a:ext cx="8509677" cy="75059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>
                <a:solidFill>
                  <a:srgbClr val="002060"/>
                </a:solidFill>
                <a:cs typeface="Times New Roman" pitchFamily="18" charset="0"/>
              </a:rPr>
              <a:t>PRODUKTY PROJEKTU</a:t>
            </a:r>
            <a:endParaRPr lang="pl-PL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231174"/>
              </p:ext>
            </p:extLst>
          </p:nvPr>
        </p:nvGraphicFramePr>
        <p:xfrm>
          <a:off x="556727" y="1941483"/>
          <a:ext cx="10777429" cy="3827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5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88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3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Platforma ISC – e-usługa</a:t>
                      </a:r>
                      <a:r>
                        <a:rPr lang="pl-PL" sz="1400" i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poziom dojrzałości 5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2020-07-31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2020-08-31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</a:t>
                      </a:r>
                      <a:r>
                        <a:rPr lang="pl-PL" sz="1400" i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ClinicUM</a:t>
                      </a: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e-usługa</a:t>
                      </a:r>
                      <a:r>
                        <a:rPr lang="pl-PL" sz="1400" i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poziom dojrzałości 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Repozytorium danych badawczych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2019-10-31</a:t>
                      </a:r>
                      <a:endParaRPr lang="pl-PL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2020-03-03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PublicUM e-usługa</a:t>
                      </a:r>
                      <a:r>
                        <a:rPr lang="pl-PL" sz="1400" i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poziom dojrzałości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Repozytorium publikacji naukowych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2019-04-30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2020-01-09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0819056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</a:t>
                      </a:r>
                      <a:r>
                        <a:rPr lang="pl-PL" sz="1400" i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MedicUM</a:t>
                      </a: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e-usługa</a:t>
                      </a:r>
                      <a:r>
                        <a:rPr lang="pl-PL" sz="1400" i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poziom dojrzałości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Repozytorium obiektów medycznych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2018-12-31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2019-07-30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1204170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Zdigitalizowane starodruki</a:t>
                      </a:r>
                      <a:endParaRPr lang="pl-PL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2020-10-30</a:t>
                      </a:r>
                      <a:endParaRPr lang="pl-PL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2021-04-30</a:t>
                      </a:r>
                      <a:endParaRPr lang="pl-PL" sz="1400" b="1" i="1" kern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05368"/>
                  </a:ext>
                </a:extLst>
              </a:tr>
            </a:tbl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34712"/>
              </p:ext>
            </p:extLst>
          </p:nvPr>
        </p:nvGraphicFramePr>
        <p:xfrm>
          <a:off x="3472270" y="6181725"/>
          <a:ext cx="612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orelDRAW" r:id="rId4" imgW="10227239" imgH="1132623" progId="CorelDRAW.Graphic.11">
                  <p:embed/>
                </p:oleObj>
              </mc:Choice>
              <mc:Fallback>
                <p:oleObj name="CorelDRAW" r:id="rId4" imgW="10227239" imgH="1132623" progId="CorelDRAW.Graphic.11">
                  <p:embed/>
                  <p:pic>
                    <p:nvPicPr>
                      <p:cNvPr id="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70" y="6181725"/>
                        <a:ext cx="61245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1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1755053" y="1079096"/>
            <a:ext cx="8640961" cy="541561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002060"/>
                </a:solidFill>
                <a:cs typeface="Times New Roman" pitchFamily="18" charset="0"/>
              </a:rPr>
              <a:t>PRODUKTY PROJEKTU </a:t>
            </a:r>
            <a:r>
              <a:rPr lang="pl-PL" sz="1800" b="1" dirty="0">
                <a:solidFill>
                  <a:srgbClr val="002060"/>
                </a:solidFill>
                <a:cs typeface="Times New Roman" pitchFamily="18" charset="0"/>
              </a:rPr>
              <a:t>– interoperacyjność</a:t>
            </a:r>
          </a:p>
          <a:p>
            <a:pPr>
              <a:spcBef>
                <a:spcPts val="0"/>
              </a:spcBef>
            </a:pPr>
            <a:r>
              <a:rPr lang="pl-PL" sz="1800" b="1" dirty="0">
                <a:solidFill>
                  <a:srgbClr val="002060"/>
                </a:solidFill>
                <a:cs typeface="Times New Roman" pitchFamily="18" charset="0"/>
              </a:rPr>
              <a:t>(widok kooperacji aplikacji)</a:t>
            </a:r>
            <a:endParaRPr lang="pl-PL" sz="1800" dirty="0"/>
          </a:p>
        </p:txBody>
      </p:sp>
      <p:grpSp>
        <p:nvGrpSpPr>
          <p:cNvPr id="2" name="Grupa 1"/>
          <p:cNvGrpSpPr/>
          <p:nvPr/>
        </p:nvGrpSpPr>
        <p:grpSpPr>
          <a:xfrm>
            <a:off x="10254295" y="1289662"/>
            <a:ext cx="1777437" cy="1441805"/>
            <a:chOff x="8711054" y="2486800"/>
            <a:chExt cx="1777437" cy="1441805"/>
          </a:xfrm>
        </p:grpSpPr>
        <p:sp>
          <p:nvSpPr>
            <p:cNvPr id="84" name="pole tekstowe 83"/>
            <p:cNvSpPr txBox="1"/>
            <p:nvPr/>
          </p:nvSpPr>
          <p:spPr>
            <a:xfrm>
              <a:off x="8711054" y="2486800"/>
              <a:ext cx="1777437" cy="1441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pl-PL" sz="1200" dirty="0">
                  <a:solidFill>
                    <a:schemeClr val="tx2"/>
                  </a:solidFill>
                </a:rPr>
                <a:t>Oznaczenia powiązanych </a:t>
              </a:r>
            </a:p>
            <a:p>
              <a:pPr>
                <a:lnSpc>
                  <a:spcPct val="105000"/>
                </a:lnSpc>
              </a:pPr>
              <a:r>
                <a:rPr lang="pl-PL" sz="1200" dirty="0">
                  <a:solidFill>
                    <a:schemeClr val="tx2"/>
                  </a:solidFill>
                </a:rPr>
                <a:t>systemów:</a:t>
              </a:r>
            </a:p>
            <a:p>
              <a:pPr>
                <a:lnSpc>
                  <a:spcPct val="105000"/>
                </a:lnSpc>
              </a:pPr>
              <a:r>
                <a:rPr lang="pl-PL" sz="1200" dirty="0">
                  <a:solidFill>
                    <a:schemeClr val="tx2"/>
                  </a:solidFill>
                </a:rPr>
                <a:t>        planowany</a:t>
              </a:r>
            </a:p>
            <a:p>
              <a:pPr>
                <a:lnSpc>
                  <a:spcPct val="105000"/>
                </a:lnSpc>
              </a:pPr>
              <a:r>
                <a:rPr lang="pl-PL" sz="1200" dirty="0">
                  <a:solidFill>
                    <a:schemeClr val="tx2"/>
                  </a:solidFill>
                </a:rPr>
                <a:t>        modyfikowany</a:t>
              </a:r>
            </a:p>
            <a:p>
              <a:pPr>
                <a:lnSpc>
                  <a:spcPct val="105000"/>
                </a:lnSpc>
              </a:pPr>
              <a:r>
                <a:rPr lang="pl-PL" sz="1200" dirty="0">
                  <a:solidFill>
                    <a:schemeClr val="tx2"/>
                  </a:solidFill>
                </a:rPr>
                <a:t>        istniejący</a:t>
              </a:r>
            </a:p>
            <a:p>
              <a:pPr>
                <a:lnSpc>
                  <a:spcPct val="105000"/>
                </a:lnSpc>
              </a:pPr>
              <a:r>
                <a:rPr lang="pl-PL" sz="1200" dirty="0">
                  <a:solidFill>
                    <a:schemeClr val="tx2"/>
                  </a:solidFill>
                </a:rPr>
                <a:t>dot. systemów własnych oraz innych jednostek</a:t>
              </a:r>
              <a:endParaRPr lang="pl-PL" dirty="0">
                <a:solidFill>
                  <a:schemeClr val="tx2"/>
                </a:solidFill>
              </a:endParaRPr>
            </a:p>
          </p:txBody>
        </p:sp>
        <p:sp>
          <p:nvSpPr>
            <p:cNvPr id="85" name="Prostokąt 84"/>
            <p:cNvSpPr/>
            <p:nvPr/>
          </p:nvSpPr>
          <p:spPr>
            <a:xfrm>
              <a:off x="8832304" y="2924944"/>
              <a:ext cx="144016" cy="144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/>
            <p:cNvSpPr/>
            <p:nvPr/>
          </p:nvSpPr>
          <p:spPr>
            <a:xfrm>
              <a:off x="8832304" y="3114000"/>
              <a:ext cx="144016" cy="144000"/>
            </a:xfrm>
            <a:prstGeom prst="rect">
              <a:avLst/>
            </a:prstGeom>
            <a:solidFill>
              <a:srgbClr val="0071E2"/>
            </a:solidFill>
            <a:ln>
              <a:solidFill>
                <a:srgbClr val="0071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/>
            <p:cNvSpPr/>
            <p:nvPr/>
          </p:nvSpPr>
          <p:spPr>
            <a:xfrm>
              <a:off x="8832304" y="3301200"/>
              <a:ext cx="144016" cy="144000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115047" y="1871806"/>
            <a:ext cx="11439695" cy="4309919"/>
            <a:chOff x="115047" y="1835768"/>
            <a:chExt cx="11439695" cy="4520025"/>
          </a:xfrm>
        </p:grpSpPr>
        <p:sp>
          <p:nvSpPr>
            <p:cNvPr id="43" name="Prostokąt 42"/>
            <p:cNvSpPr/>
            <p:nvPr/>
          </p:nvSpPr>
          <p:spPr>
            <a:xfrm>
              <a:off x="5708121" y="3633558"/>
              <a:ext cx="1493999" cy="792088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smtClean="0">
                  <a:solidFill>
                    <a:schemeClr val="bg1"/>
                  </a:solidFill>
                </a:rPr>
                <a:t>DODARP – system danych kadrowych</a:t>
              </a:r>
              <a:endParaRPr lang="pl-PL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Prostokąt 43"/>
            <p:cNvSpPr/>
            <p:nvPr/>
          </p:nvSpPr>
          <p:spPr>
            <a:xfrm>
              <a:off x="5707996" y="1922107"/>
              <a:ext cx="1494000" cy="792088"/>
            </a:xfrm>
            <a:prstGeom prst="rect">
              <a:avLst/>
            </a:prstGeom>
            <a:solidFill>
              <a:srgbClr val="0071E2"/>
            </a:solidFill>
            <a:ln>
              <a:solidFill>
                <a:srgbClr val="0071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err="1" smtClean="0">
                  <a:solidFill>
                    <a:schemeClr val="bg1"/>
                  </a:solidFill>
                </a:rPr>
                <a:t>AppMedica</a:t>
              </a:r>
              <a:r>
                <a:rPr lang="pl-PL" sz="1300" b="1" i="1" dirty="0" smtClean="0">
                  <a:solidFill>
                    <a:schemeClr val="bg1"/>
                  </a:solidFill>
                </a:rPr>
                <a:t> – baza danych o aparaturze i usługach</a:t>
              </a:r>
              <a:endParaRPr lang="pl-PL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3968635" y="2790587"/>
              <a:ext cx="1494000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smtClean="0">
                  <a:solidFill>
                    <a:schemeClr val="tx2"/>
                  </a:solidFill>
                </a:rPr>
                <a:t>Wyszukiwarka ISC</a:t>
              </a:r>
              <a:endParaRPr lang="pl-PL" sz="1300" b="1" i="1" dirty="0">
                <a:solidFill>
                  <a:schemeClr val="tx2"/>
                </a:solidFill>
              </a:endParaRPr>
            </a:p>
          </p:txBody>
        </p:sp>
        <p:sp>
          <p:nvSpPr>
            <p:cNvPr id="46" name="Prostokąt 45"/>
            <p:cNvSpPr/>
            <p:nvPr/>
          </p:nvSpPr>
          <p:spPr>
            <a:xfrm>
              <a:off x="115047" y="2410567"/>
              <a:ext cx="1494124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smtClean="0">
                  <a:solidFill>
                    <a:schemeClr val="bg1"/>
                  </a:solidFill>
                </a:rPr>
                <a:t>Polska Platforma Medyczna</a:t>
              </a:r>
              <a:endParaRPr lang="pl-PL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Łącznik łamany 4"/>
            <p:cNvCxnSpPr>
              <a:stCxn id="44" idx="2"/>
              <a:endCxn id="45" idx="3"/>
            </p:cNvCxnSpPr>
            <p:nvPr/>
          </p:nvCxnSpPr>
          <p:spPr>
            <a:xfrm rot="5400000">
              <a:off x="5722598" y="2454233"/>
              <a:ext cx="472436" cy="992361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Prostokąt 66"/>
            <p:cNvSpPr/>
            <p:nvPr/>
          </p:nvSpPr>
          <p:spPr>
            <a:xfrm>
              <a:off x="1866557" y="5563705"/>
              <a:ext cx="1494000" cy="792088"/>
            </a:xfrm>
            <a:prstGeom prst="rect">
              <a:avLst/>
            </a:prstGeom>
            <a:solidFill>
              <a:srgbClr val="0071E2"/>
            </a:solidFill>
            <a:ln>
              <a:solidFill>
                <a:srgbClr val="0071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smtClean="0">
                  <a:solidFill>
                    <a:schemeClr val="bg1"/>
                  </a:solidFill>
                </a:rPr>
                <a:t>BPM – system zarządzania procesowego UM</a:t>
              </a:r>
              <a:endParaRPr lang="pl-PL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Prostokąt 87"/>
            <p:cNvSpPr/>
            <p:nvPr/>
          </p:nvSpPr>
          <p:spPr>
            <a:xfrm>
              <a:off x="115047" y="3256473"/>
              <a:ext cx="1494124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smtClean="0">
                  <a:solidFill>
                    <a:schemeClr val="bg1"/>
                  </a:solidFill>
                </a:rPr>
                <a:t>Polska  Bibliografia Naukowa</a:t>
              </a:r>
              <a:endParaRPr lang="pl-PL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Prostokąt 88"/>
            <p:cNvSpPr/>
            <p:nvPr/>
          </p:nvSpPr>
          <p:spPr>
            <a:xfrm>
              <a:off x="2292662" y="1835768"/>
              <a:ext cx="1494000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err="1" smtClean="0">
                  <a:solidFill>
                    <a:schemeClr val="tx2"/>
                  </a:solidFill>
                </a:rPr>
                <a:t>ClinicUM</a:t>
              </a:r>
              <a:r>
                <a:rPr lang="pl-PL" sz="1300" b="1" i="1" dirty="0" smtClean="0">
                  <a:solidFill>
                    <a:schemeClr val="tx2"/>
                  </a:solidFill>
                </a:rPr>
                <a:t> </a:t>
              </a:r>
              <a:r>
                <a:rPr lang="pl-PL" sz="1300" b="1" i="1" dirty="0">
                  <a:solidFill>
                    <a:schemeClr val="tx2"/>
                  </a:solidFill>
                </a:rPr>
                <a:t>– repozytorium danych badawczych</a:t>
              </a:r>
            </a:p>
          </p:txBody>
        </p:sp>
        <p:sp>
          <p:nvSpPr>
            <p:cNvPr id="90" name="Prostokąt 89"/>
            <p:cNvSpPr/>
            <p:nvPr/>
          </p:nvSpPr>
          <p:spPr>
            <a:xfrm>
              <a:off x="3128725" y="3928513"/>
              <a:ext cx="1494000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smtClean="0">
                  <a:solidFill>
                    <a:schemeClr val="tx2"/>
                  </a:solidFill>
                </a:rPr>
                <a:t>PublicUM – System Informacji o Działalności Naukowej</a:t>
              </a:r>
              <a:endParaRPr lang="pl-PL" sz="1300" b="1" i="1" dirty="0">
                <a:solidFill>
                  <a:schemeClr val="tx2"/>
                </a:solidFill>
              </a:endParaRPr>
            </a:p>
          </p:txBody>
        </p:sp>
        <p:sp>
          <p:nvSpPr>
            <p:cNvPr id="91" name="Prostokąt 90"/>
            <p:cNvSpPr/>
            <p:nvPr/>
          </p:nvSpPr>
          <p:spPr>
            <a:xfrm>
              <a:off x="7447483" y="2520714"/>
              <a:ext cx="1494000" cy="79208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err="1" smtClean="0">
                  <a:solidFill>
                    <a:schemeClr val="tx2"/>
                  </a:solidFill>
                </a:rPr>
                <a:t>MedicUM</a:t>
              </a:r>
              <a:r>
                <a:rPr lang="pl-PL" sz="1300" b="1" i="1" dirty="0" smtClean="0">
                  <a:solidFill>
                    <a:schemeClr val="tx2"/>
                  </a:solidFill>
                </a:rPr>
                <a:t> – System Prezentacji Obiektów Medycznych</a:t>
              </a:r>
              <a:endParaRPr lang="pl-PL" sz="1300" b="1" i="1" dirty="0">
                <a:solidFill>
                  <a:schemeClr val="tx2"/>
                </a:solidFill>
              </a:endParaRPr>
            </a:p>
          </p:txBody>
        </p:sp>
        <p:cxnSp>
          <p:nvCxnSpPr>
            <p:cNvPr id="14" name="Łącznik łamany 13"/>
            <p:cNvCxnSpPr>
              <a:stCxn id="91" idx="1"/>
              <a:endCxn id="45" idx="3"/>
            </p:cNvCxnSpPr>
            <p:nvPr/>
          </p:nvCxnSpPr>
          <p:spPr>
            <a:xfrm rot="10800000" flipV="1">
              <a:off x="5462635" y="2916757"/>
              <a:ext cx="1984848" cy="269873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łamany 15"/>
            <p:cNvCxnSpPr>
              <a:stCxn id="90" idx="0"/>
              <a:endCxn id="45" idx="2"/>
            </p:cNvCxnSpPr>
            <p:nvPr/>
          </p:nvCxnSpPr>
          <p:spPr>
            <a:xfrm rot="5400000" flipH="1" flipV="1">
              <a:off x="4122761" y="3335639"/>
              <a:ext cx="345838" cy="839910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łamany 17"/>
            <p:cNvCxnSpPr>
              <a:stCxn id="89" idx="3"/>
              <a:endCxn id="45" idx="0"/>
            </p:cNvCxnSpPr>
            <p:nvPr/>
          </p:nvCxnSpPr>
          <p:spPr>
            <a:xfrm>
              <a:off x="3786662" y="2231812"/>
              <a:ext cx="928973" cy="558775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łamany 24"/>
            <p:cNvCxnSpPr>
              <a:stCxn id="46" idx="3"/>
              <a:endCxn id="90" idx="1"/>
            </p:cNvCxnSpPr>
            <p:nvPr/>
          </p:nvCxnSpPr>
          <p:spPr>
            <a:xfrm>
              <a:off x="1609171" y="2806611"/>
              <a:ext cx="1519554" cy="1517946"/>
            </a:xfrm>
            <a:prstGeom prst="bentConnector3">
              <a:avLst>
                <a:gd name="adj1" fmla="val 50000"/>
              </a:avLst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łamany 35"/>
            <p:cNvCxnSpPr>
              <a:stCxn id="67" idx="0"/>
              <a:endCxn id="90" idx="2"/>
            </p:cNvCxnSpPr>
            <p:nvPr/>
          </p:nvCxnSpPr>
          <p:spPr>
            <a:xfrm rot="5400000" flipH="1" flipV="1">
              <a:off x="2823089" y="4511069"/>
              <a:ext cx="843104" cy="1262168"/>
            </a:xfrm>
            <a:prstGeom prst="bentConnector3">
              <a:avLst>
                <a:gd name="adj1" fmla="val 50000"/>
              </a:avLst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łamany 37"/>
            <p:cNvCxnSpPr>
              <a:stCxn id="90" idx="1"/>
              <a:endCxn id="88" idx="3"/>
            </p:cNvCxnSpPr>
            <p:nvPr/>
          </p:nvCxnSpPr>
          <p:spPr>
            <a:xfrm rot="10800000">
              <a:off x="1609171" y="3652517"/>
              <a:ext cx="1519554" cy="672040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Prostokąt 91"/>
            <p:cNvSpPr/>
            <p:nvPr/>
          </p:nvSpPr>
          <p:spPr>
            <a:xfrm>
              <a:off x="126411" y="5002293"/>
              <a:ext cx="1494124" cy="792088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smtClean="0">
                  <a:solidFill>
                    <a:schemeClr val="bg1"/>
                  </a:solidFill>
                </a:rPr>
                <a:t>ORCID.org</a:t>
              </a:r>
              <a:endParaRPr lang="pl-PL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Łącznik łamany 46"/>
            <p:cNvCxnSpPr>
              <a:stCxn id="90" idx="1"/>
              <a:endCxn id="92" idx="3"/>
            </p:cNvCxnSpPr>
            <p:nvPr/>
          </p:nvCxnSpPr>
          <p:spPr>
            <a:xfrm rot="10800000" flipV="1">
              <a:off x="1620535" y="4324557"/>
              <a:ext cx="1508190" cy="1073780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Łącznik łamany 98"/>
            <p:cNvCxnSpPr>
              <a:stCxn id="43" idx="1"/>
              <a:endCxn id="90" idx="3"/>
            </p:cNvCxnSpPr>
            <p:nvPr/>
          </p:nvCxnSpPr>
          <p:spPr>
            <a:xfrm rot="10800000" flipV="1">
              <a:off x="4622725" y="4029601"/>
              <a:ext cx="1085396" cy="294955"/>
            </a:xfrm>
            <a:prstGeom prst="bentConnector3">
              <a:avLst>
                <a:gd name="adj1" fmla="val 4919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Łącznik łamany 124"/>
            <p:cNvCxnSpPr>
              <a:stCxn id="43" idx="0"/>
              <a:endCxn id="45" idx="3"/>
            </p:cNvCxnSpPr>
            <p:nvPr/>
          </p:nvCxnSpPr>
          <p:spPr>
            <a:xfrm rot="16200000" flipV="1">
              <a:off x="5735415" y="2913852"/>
              <a:ext cx="446927" cy="992486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Prostokąt 131"/>
            <p:cNvSpPr/>
            <p:nvPr/>
          </p:nvSpPr>
          <p:spPr>
            <a:xfrm>
              <a:off x="5707996" y="4613274"/>
              <a:ext cx="1494124" cy="792088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smtClean="0">
                  <a:solidFill>
                    <a:schemeClr val="bg1"/>
                  </a:solidFill>
                </a:rPr>
                <a:t>Web of Science</a:t>
              </a:r>
              <a:endParaRPr lang="pl-PL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4" name="Łącznik łamany 133"/>
            <p:cNvCxnSpPr>
              <a:stCxn id="132" idx="1"/>
              <a:endCxn id="90" idx="3"/>
            </p:cNvCxnSpPr>
            <p:nvPr/>
          </p:nvCxnSpPr>
          <p:spPr>
            <a:xfrm rot="10800000">
              <a:off x="4622726" y="4324558"/>
              <a:ext cx="1085271" cy="684761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Prostokąt 147"/>
            <p:cNvSpPr/>
            <p:nvPr/>
          </p:nvSpPr>
          <p:spPr>
            <a:xfrm>
              <a:off x="5743506" y="5558468"/>
              <a:ext cx="1494124" cy="792088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smtClean="0">
                  <a:solidFill>
                    <a:schemeClr val="bg1"/>
                  </a:solidFill>
                </a:rPr>
                <a:t>CrossRef.org</a:t>
              </a:r>
              <a:endParaRPr lang="pl-PL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3" name="Łącznik łamany 152"/>
            <p:cNvCxnSpPr>
              <a:stCxn id="148" idx="1"/>
              <a:endCxn id="90" idx="3"/>
            </p:cNvCxnSpPr>
            <p:nvPr/>
          </p:nvCxnSpPr>
          <p:spPr>
            <a:xfrm rot="10800000">
              <a:off x="4622726" y="4324558"/>
              <a:ext cx="1120781" cy="1629955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Prostokąt 159"/>
            <p:cNvSpPr/>
            <p:nvPr/>
          </p:nvSpPr>
          <p:spPr>
            <a:xfrm>
              <a:off x="121422" y="4102379"/>
              <a:ext cx="1494124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smtClean="0">
                  <a:solidFill>
                    <a:schemeClr val="bg1"/>
                  </a:solidFill>
                </a:rPr>
                <a:t>POL-on</a:t>
              </a:r>
              <a:endParaRPr lang="pl-PL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64" name="Łącznik łamany 163"/>
            <p:cNvCxnSpPr>
              <a:stCxn id="90" idx="1"/>
              <a:endCxn id="160" idx="3"/>
            </p:cNvCxnSpPr>
            <p:nvPr/>
          </p:nvCxnSpPr>
          <p:spPr>
            <a:xfrm rot="10800000" flipV="1">
              <a:off x="1615547" y="4324557"/>
              <a:ext cx="1513179" cy="173866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Prostokąt 178"/>
            <p:cNvSpPr/>
            <p:nvPr/>
          </p:nvSpPr>
          <p:spPr>
            <a:xfrm>
              <a:off x="8168086" y="4170762"/>
              <a:ext cx="1494000" cy="792088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smtClean="0">
                  <a:solidFill>
                    <a:schemeClr val="bg1"/>
                  </a:solidFill>
                </a:rPr>
                <a:t>Łódzka Regionalna Biblioteka Cyfrowa CYBRA</a:t>
              </a:r>
              <a:endParaRPr lang="pl-PL" sz="13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0" name="Prostokąt 179"/>
            <p:cNvSpPr/>
            <p:nvPr/>
          </p:nvSpPr>
          <p:spPr>
            <a:xfrm>
              <a:off x="10060742" y="3582675"/>
              <a:ext cx="1494000" cy="792088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smtClean="0">
                  <a:solidFill>
                    <a:schemeClr val="bg1"/>
                  </a:solidFill>
                </a:rPr>
                <a:t>Federacja Bibliotek Cyfrowych</a:t>
              </a:r>
              <a:endParaRPr lang="pl-PL" sz="13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1" name="Prostokąt 180"/>
            <p:cNvSpPr/>
            <p:nvPr/>
          </p:nvSpPr>
          <p:spPr>
            <a:xfrm>
              <a:off x="9861414" y="5163948"/>
              <a:ext cx="1494000" cy="792088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err="1" smtClean="0">
                  <a:solidFill>
                    <a:schemeClr val="bg1"/>
                  </a:solidFill>
                </a:rPr>
                <a:t>Europeana</a:t>
              </a:r>
              <a:endParaRPr lang="pl-PL" sz="1300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185" name="Łącznik łamany 184"/>
            <p:cNvCxnSpPr>
              <a:stCxn id="179" idx="3"/>
              <a:endCxn id="180" idx="1"/>
            </p:cNvCxnSpPr>
            <p:nvPr/>
          </p:nvCxnSpPr>
          <p:spPr>
            <a:xfrm flipV="1">
              <a:off x="9662086" y="3978719"/>
              <a:ext cx="398656" cy="588087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Łącznik łamany 186"/>
            <p:cNvCxnSpPr>
              <a:stCxn id="180" idx="2"/>
              <a:endCxn id="181" idx="0"/>
            </p:cNvCxnSpPr>
            <p:nvPr/>
          </p:nvCxnSpPr>
          <p:spPr>
            <a:xfrm rot="5400000">
              <a:off x="10313486" y="4669691"/>
              <a:ext cx="789185" cy="199328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Prostokąt 212"/>
            <p:cNvSpPr/>
            <p:nvPr/>
          </p:nvSpPr>
          <p:spPr>
            <a:xfrm>
              <a:off x="3443271" y="5563705"/>
              <a:ext cx="1494124" cy="792088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300" b="1" i="1" dirty="0" err="1" smtClean="0">
                  <a:solidFill>
                    <a:schemeClr val="bg1"/>
                  </a:solidFill>
                </a:rPr>
                <a:t>PubMed</a:t>
              </a:r>
              <a:endParaRPr lang="pl-PL" sz="13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17" name="Łącznik łamany 216"/>
            <p:cNvCxnSpPr>
              <a:stCxn id="213" idx="3"/>
              <a:endCxn id="90" idx="3"/>
            </p:cNvCxnSpPr>
            <p:nvPr/>
          </p:nvCxnSpPr>
          <p:spPr>
            <a:xfrm flipH="1" flipV="1">
              <a:off x="4622725" y="4324557"/>
              <a:ext cx="314670" cy="1635192"/>
            </a:xfrm>
            <a:prstGeom prst="bentConnector3">
              <a:avLst>
                <a:gd name="adj1" fmla="val -7264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1" name="Obi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34712"/>
              </p:ext>
            </p:extLst>
          </p:nvPr>
        </p:nvGraphicFramePr>
        <p:xfrm>
          <a:off x="3472270" y="6181725"/>
          <a:ext cx="612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orelDRAW" r:id="rId4" imgW="10227239" imgH="1132623" progId="CorelDRAW.Graphic.11">
                  <p:embed/>
                </p:oleObj>
              </mc:Choice>
              <mc:Fallback>
                <p:oleObj name="CorelDRAW" r:id="rId4" imgW="10227239" imgH="1132623" progId="CorelDRAW.Graphic.11">
                  <p:embed/>
                  <p:pic>
                    <p:nvPicPr>
                      <p:cNvPr id="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70" y="6181725"/>
                        <a:ext cx="61245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1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1775520" y="1206110"/>
            <a:ext cx="8509677" cy="64010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3200" b="1" dirty="0">
                <a:solidFill>
                  <a:srgbClr val="002060"/>
                </a:solidFill>
                <a:cs typeface="Times New Roman" pitchFamily="18" charset="0"/>
              </a:rPr>
              <a:t>WSKAŹNIKI EFEKTYWNOŚCI PROJEKTU</a:t>
            </a:r>
            <a:endParaRPr lang="pl-PL" sz="1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85005"/>
              </p:ext>
            </p:extLst>
          </p:nvPr>
        </p:nvGraphicFramePr>
        <p:xfrm>
          <a:off x="655839" y="1733006"/>
          <a:ext cx="10749037" cy="4455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9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3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3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5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Jednostka miary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zdigitalizowanych dokumentów zawierających informacje sektora publicznego: planowane 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szt.</a:t>
                      </a:r>
                      <a:endParaRPr kumimoji="0" lang="pl-PL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4900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7400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udostępnionych on-line dokumentów zawierających informacje sektora publicznego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szt.</a:t>
                      </a:r>
                      <a:endParaRPr kumimoji="0" lang="pl-PL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12900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14859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utworzonych API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szt.</a:t>
                      </a:r>
                      <a:endParaRPr kumimoji="0" lang="pl-PL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6607147"/>
                  </a:ext>
                </a:extLst>
              </a:tr>
              <a:tr h="335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baz danych udostępnionych on-line poprzez API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szt.</a:t>
                      </a:r>
                      <a:endParaRPr kumimoji="0" lang="pl-PL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736429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pobrań/</a:t>
                      </a:r>
                      <a:r>
                        <a:rPr lang="pl-PL" sz="1400" i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odtworzeń</a:t>
                      </a: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dokumentów zawierających informacje sektora publicznego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</a:t>
                      </a: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/rok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 (przez</a:t>
                      </a:r>
                      <a:r>
                        <a:rPr lang="pl-PL" sz="1400" i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1/3 roku)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4394778"/>
                  </a:ext>
                </a:extLst>
              </a:tr>
              <a:tr h="335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Rozmiar zdigitalizowanej informacji sektora publicznego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1,48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8029996"/>
                  </a:ext>
                </a:extLst>
              </a:tr>
              <a:tr h="335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Rozmiar udostępnionych on-line informacji sektora publicznego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1,87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1151936"/>
                  </a:ext>
                </a:extLst>
              </a:tr>
              <a:tr h="335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wygenerowanych kluczy API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szt.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5183256"/>
                  </a:ext>
                </a:extLst>
              </a:tr>
              <a:tr h="639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nowopowstałych publikacji i ich dalsze wykorzystanie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szt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 (w tym jedna przyjęta</a:t>
                      </a:r>
                      <a:r>
                        <a:rPr lang="pl-PL" sz="1400" i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druku)</a:t>
                      </a:r>
                      <a:endParaRPr lang="pl-PL" sz="14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0038989"/>
                  </a:ext>
                </a:extLst>
              </a:tr>
            </a:tbl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034712"/>
              </p:ext>
            </p:extLst>
          </p:nvPr>
        </p:nvGraphicFramePr>
        <p:xfrm>
          <a:off x="3472270" y="6181725"/>
          <a:ext cx="61245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orelDRAW" r:id="rId4" imgW="10227239" imgH="1132623" progId="CorelDRAW.Graphic.11">
                  <p:embed/>
                </p:oleObj>
              </mc:Choice>
              <mc:Fallback>
                <p:oleObj name="CorelDRAW" r:id="rId4" imgW="10227239" imgH="1132623" progId="CorelDRAW.Graphic.11">
                  <p:embed/>
                  <p:pic>
                    <p:nvPicPr>
                      <p:cNvPr id="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70" y="6181725"/>
                        <a:ext cx="61245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9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C76C17D34DA4F94D97092558B8B09" ma:contentTypeVersion="14" ma:contentTypeDescription="Create a new document." ma:contentTypeScope="" ma:versionID="04c125d9c0d9fb7ef37109c2471d0016">
  <xsd:schema xmlns:xsd="http://www.w3.org/2001/XMLSchema" xmlns:xs="http://www.w3.org/2001/XMLSchema" xmlns:p="http://schemas.microsoft.com/office/2006/metadata/properties" xmlns:ns3="96841137-fcd9-4193-bdda-8ef604a910be" xmlns:ns4="0037cfff-a177-4b73-8452-a88041546ef4" targetNamespace="http://schemas.microsoft.com/office/2006/metadata/properties" ma:root="true" ma:fieldsID="d5cee900e07d10df695c80a35c10ea9f" ns3:_="" ns4:_="">
    <xsd:import namespace="96841137-fcd9-4193-bdda-8ef604a910be"/>
    <xsd:import namespace="0037cfff-a177-4b73-8452-a88041546e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41137-fcd9-4193-bdda-8ef604a910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cfff-a177-4b73-8452-a88041546e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280AE0-081E-4EE2-B1CB-2696878B1F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41137-fcd9-4193-bdda-8ef604a910be"/>
    <ds:schemaRef ds:uri="0037cfff-a177-4b73-8452-a88041546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7DFC41-DFC4-4E70-80DB-DCB0526E9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E28105-763F-4193-B043-C170AA0A0327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037cfff-a177-4b73-8452-a88041546ef4"/>
    <ds:schemaRef ds:uri="96841137-fcd9-4193-bdda-8ef604a910be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1422</Words>
  <Application>Microsoft Office PowerPoint</Application>
  <PresentationFormat>Panoramiczny</PresentationFormat>
  <Paragraphs>223</Paragraphs>
  <Slides>14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Motyw pakietu Office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Cyfryzacji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Buraczyński Łukasz</dc:creator>
  <cp:lastModifiedBy>Anna Gałązka</cp:lastModifiedBy>
  <cp:revision>90</cp:revision>
  <dcterms:created xsi:type="dcterms:W3CDTF">2017-01-27T12:50:17Z</dcterms:created>
  <dcterms:modified xsi:type="dcterms:W3CDTF">2021-12-10T10:03:39Z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0x01010073EC76C17D34DA4F94D97092558B8B09</vt:lpwstr>
  </property>
</Properties>
</file>