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330" r:id="rId3"/>
    <p:sldId id="383" r:id="rId4"/>
    <p:sldId id="443" r:id="rId5"/>
    <p:sldId id="444" r:id="rId6"/>
    <p:sldId id="445" r:id="rId7"/>
    <p:sldId id="460" r:id="rId8"/>
    <p:sldId id="446" r:id="rId9"/>
    <p:sldId id="447" r:id="rId10"/>
    <p:sldId id="448" r:id="rId11"/>
    <p:sldId id="449" r:id="rId12"/>
    <p:sldId id="450" r:id="rId13"/>
    <p:sldId id="451" r:id="rId14"/>
    <p:sldId id="452" r:id="rId15"/>
    <p:sldId id="453" r:id="rId16"/>
    <p:sldId id="454" r:id="rId17"/>
    <p:sldId id="455" r:id="rId18"/>
    <p:sldId id="456" r:id="rId19"/>
    <p:sldId id="457" r:id="rId20"/>
    <p:sldId id="461" r:id="rId21"/>
    <p:sldId id="459" r:id="rId22"/>
    <p:sldId id="462" r:id="rId23"/>
    <p:sldId id="458" r:id="rId24"/>
    <p:sldId id="329" r:id="rId2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047" autoAdjust="0"/>
  </p:normalViewPr>
  <p:slideViewPr>
    <p:cSldViewPr snapToGrid="0">
      <p:cViewPr varScale="1">
        <p:scale>
          <a:sx n="73" d="100"/>
          <a:sy n="73" d="100"/>
        </p:scale>
        <p:origin x="-126" y="-312"/>
      </p:cViewPr>
      <p:guideLst>
        <p:guide orient="horz" pos="2228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1D1E9-64BE-4381-8DE4-1EAD57472F53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0F663-F819-40BB-8916-EB9ACE2883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4424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/>
              <a:t>Mówiąc o technikach dotarcia i uzyskania dostępu do osoby poszkodowanej, mamy na myśli sytuację, w której ratownicy, prowadzący działania poszukiwawczo-ratownicze, będą musieli wykonać szereg czynności ratowniczych, w celu uwolnienia osoby uwięzionej w zawalonym na skutek zdarzenia/katastrofy budowlanej budynku. W zależności od rodzaju oraz ilości użytego sprzętu ratowniczego oraz umiejętności wymaganych od ratowników, techniki dotarcia i dostępu, można podzielić na techniki proste, techniki złożone i techniki łączone.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64311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17173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 smtClean="0"/>
              <a:t>Przebicia pionowe wykonuje się najczęściej w stropach budynku. Miejsce przebicia powinno być zlokalizowane na brzegu stropu, przy ścianie, w miarę możliwości w rogu pomieszczenia. Należy unikać niszczenia elementów nośnych stropu jak belki, dźwigary, itp. </a:t>
            </a:r>
          </a:p>
          <a:p>
            <a:endParaRPr lang="pl-PL" dirty="0" smtClean="0"/>
          </a:p>
          <a:p>
            <a:pPr marL="0" indent="0" algn="just">
              <a:buNone/>
            </a:pPr>
            <a:r>
              <a:rPr lang="pl-PL" dirty="0" smtClean="0"/>
              <a:t>Przebicia w stropach należy wykonywać według opisanej poniżej kolejności: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Wyznaczamy miejsce, w którym zostanie wykonane przebicie. </a:t>
            </a:r>
            <a:r>
              <a:rPr lang="pl-PL" u="sng" dirty="0" smtClean="0"/>
              <a:t>Określając miejsce wykonania przebicia, bierzemy pod uwagę miejsce znajdowania się osoby, do której chcemy dotrzeć.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Wykonujemy w stropie tzw. otwór rewizyjny, </a:t>
            </a:r>
            <a:r>
              <a:rPr lang="pl-PL" u="sng" dirty="0" smtClean="0"/>
              <a:t>który pozwoli nam określić miejsce pobytu osoby uwięzionej oraz grubość i rodzaj materiału, z którego jest wykonany strop</a:t>
            </a:r>
            <a:r>
              <a:rPr lang="pl-PL" dirty="0" smtClean="0"/>
              <a:t>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Rysujemy kształt i wielkość przebicia. </a:t>
            </a:r>
            <a:r>
              <a:rPr lang="pl-PL" u="sng" dirty="0" smtClean="0"/>
              <a:t>Optymalnym przebiciem jest, podobnie jak w przypadku przebić pionowych, otwór w kształcie trójkąta równoramiennego o podstawie i wysokości ok 80 cm.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851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Ustalamy czy będzie wykonywane przebicie czyste czy brudne oraz dobieramy odpowiedni sprzęt.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W przypadku wykonywania przebicia brudnego, tak jak w przypadku przebicia poziomego, nawiercamy otwory.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Jeżeli wykonujemy przebicie brudne metodą udarową w stropie betonowym zbrojonym, pręty zbrojenia należy wygiąć na zewnątrz przebicia.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Przebicie czyste w stropie wykonujemy zazwyczaj przy użyciu piły tarczowej do stali i betonu o napędzie spalinowym. Wykonując ten rodzaj przebicia, należy pamiętać o wykonaniu cięć pod odpowiednimi kątami, umożliwiającymi wyciągniecie elementu na zewnętrz.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dirty="0" smtClean="0"/>
              <a:t>Jeżeli grubość stropu nie pozwala na przecięcie go za jednym razem, przebicie czyste wykonujemy podobnie, jak w przypadku przebicia poziomego, poprzez wykonie bruzdy umożliwiającej powtórne cięcie (docięcie) elementu.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35177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PAMIĘTAJ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że w trakcie wykonywania przebicia należy: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zadbać o sprzęt ochrony osobistej dla ratowników i osoby uwięzionej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(kask, maska przeciwpyłowa, rękawice, okulary ochronne, nakolanniki, </a:t>
            </a:r>
            <a:r>
              <a:rPr lang="pl-PL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zagłuszki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itp.);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prowadzić monitoring i w razie konieczności wentylację miejsca prowadzenia działań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(spaliny z narzędzi, pył)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pamiętać o możliwości powstania zagrożeń wtórnych powodowanych drganiami narzędzi;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pamiętać o zagrożeniu pożarem/wybuchem </a:t>
            </a: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 powodu iskier powstających podczas używania piły tarczowej do stali i betonu o napędzie spalinowym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razie konieczności, odpowiednio stabilizować miejsce prowadzenia działań.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61019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Mechanizm zniszczenia obiektu budowlanego w następstwie katastrofy budowlanej skutkuje często występowaniem sytuacji przygniecenia, zablokowania, uwięzienia osób przebywających w budynku przez duże elementy konstrukcyjne. W celu dotarcia do osoby poszkodowanej lub/i wykonania pełnego dostępu stwarzającego możliwość ewakuacji, konieczne jest zastosowanie techniki unoszenia z wykorzystaniem sprzętu specjalistycznego. Dobór techniki zależny jest od wielkości i ciężaru elementu budowlanego oraz miejsca prowadzenia działań.</a:t>
            </a:r>
          </a:p>
          <a:p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zakresie podstawowym, do działania ratowniczych związanych z unoszeniem elementów konstrukcji, może zostać wykorzystany ratowniczy zestaw pneumatyczny siłowy wysokociśnieniowy (wysokociśnieniowe poduszki pneumatyczne) lub ratowniczy zestaw hydrauliczny, znajdujący się w standardowym wyposażeniu jednostek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ksgr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pl-PL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Należy pamiętać, że dobór sprzętu ratowniczego oraz jego obsługa powinna być zgodna </a:t>
            </a:r>
            <a:b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 instrukcjami i zaleceniami producenta.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83813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71184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46156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89059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28419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5129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l-PL" dirty="0" smtClean="0"/>
              <a:t>Pierwszą techniką prostą jest działanie, w którym ratownicy docierają do osoby uwięzionej bez ingerencji w stan zawalonego budynku (gruzowiska). Technika ta jest możliwa do wykonania w sytuacji, gdy w wyniku zawalenia się budynku, powstaną tzw. wolne (puste) przestrzenie wewnątrz gruzowiska. Mogą to być nieuszkodzone podczas zawalenia się budynku np. szyby windowe i wentylacyjne, korytarze, itp. lub odpowiednio ułożone elementy konstrukcyjne (ściany, stropy, itp.). Ratownicy wykorzystując wolne przestrzenie, bardzo często czołgając się, mogą dotrzeć do osoby uwięzionej, pod warunkiem, że osoba ta znajduje się w pobliżu tych miejsc.</a:t>
            </a:r>
          </a:p>
          <a:p>
            <a:pPr marL="0" indent="0" algn="just">
              <a:buNone/>
            </a:pPr>
            <a:r>
              <a:rPr lang="pl-PL" dirty="0" smtClean="0"/>
              <a:t>Bardzo ważną rzeczą, </a:t>
            </a:r>
            <a:r>
              <a:rPr lang="pl-PL" b="1" dirty="0" smtClean="0"/>
              <a:t>podczas realizacji tego działania</a:t>
            </a:r>
            <a:r>
              <a:rPr lang="pl-PL" b="0" dirty="0" smtClean="0"/>
              <a:t>,</a:t>
            </a:r>
            <a:r>
              <a:rPr lang="pl-PL" dirty="0" smtClean="0"/>
              <a:t> jest zweryfikowanie stabilności i nośność (stopień zniszczenia) elementów konstrukcji tworzących wolne przestrzenie wykorzystywane przez ratowników do dotarcia do osoby uwięzionej.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1349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Kolejną techniką prostą jest dotarcie ratowników do osoby uwięzionej z ingerencją w stan gruzowiska, poprzez odgruzowanie drogi prowadzącej do poszkodowanego. Podczas tej techniki, ratownicy ręcznie usuwają gruz z gruzowiska, wykonując dostęp, do miejsca, gdzie jest uwięziona osoba poszkodowana. W trakcie odgruzowywania, można wykorzystywać, między innymi, podręczny sprzęt burzący i pomocniczy. W trakcie usuwania gruzu, należy zwracać uwagę czy usuwane elementy nie spowodują utraty stabilności pozostałych, uszkodzonych elementów lub wręcz całego gruzowiska. Ponadto należy pamiętać, aby gruz przenosić w wyznaczone miejsce poza gruzowiskiem, żeby nie było konieczności usuwania tego samego gruzu, aby dotrzeć do kolejnego poszkodowanego.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4378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Techniki podane w pozycji a, b i c są technikami, które można realizować w ramach poziomu podstawowego z użyciem posiadanego sprzętu ratowniczego, natomiast pozostałe techniki realizowane są w ramach działań prowadzonych przez specjalistyczne grupy poszukiwawczo-ratownicze lub/i specjalistyczne grupy ratownictwa technicznego.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7701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Techniki podane w pozycji a, b i c są technikami, które można realizować w ramach poziomu podstawowego z użyciem posiadanego sprzętu ratowniczego, natomiast pozostałe techniki realizowane są w ramach działań prowadzonych przez specjalistyczne grupy poszukiwawczo-ratownicze lub/i specjalistyczne grupy ratownictwa technicznego.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5487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trakcie wykonywania przebicia, ratownicy wykorzystując sprzęt burzący i tnący, chcąc dotrzeć do osoby uwięzionej, wykonują przebicie – otwór.</a:t>
            </a:r>
          </a:p>
          <a:p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Przebicia dzielimy, w zależności od:</a:t>
            </a:r>
          </a:p>
          <a:p>
            <a:pPr marL="514350" lvl="0" indent="-514350">
              <a:buFont typeface="+mj-lt"/>
              <a:buAutoNum type="alphaLcParenR"/>
            </a:pPr>
            <a:r>
              <a:rPr lang="pl-PL" u="none" dirty="0" smtClean="0"/>
              <a:t>użytego sprzętu, na: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u="none" dirty="0" smtClean="0"/>
              <a:t>przebicie udarowe – </a:t>
            </a:r>
            <a:r>
              <a:rPr lang="pl-PL" u="sng" dirty="0" smtClean="0"/>
              <a:t>wykonywane przy pomocy podręcznego sprzętu burzącego lub młota udarowego (należy pamiętać, że uderzenia powodują drgania </a:t>
            </a:r>
            <a:br>
              <a:rPr lang="pl-PL" u="sng" dirty="0" smtClean="0"/>
            </a:br>
            <a:r>
              <a:rPr lang="pl-PL" u="sng" dirty="0" smtClean="0"/>
              <a:t>w przebijanym elemencie, co może negatywnie wpływać na jego stabilność, należy więc prowadzić ciągłą kontrolę miejsca wykonywania przebicia);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u="none" dirty="0" smtClean="0"/>
              <a:t>przebicie </a:t>
            </a:r>
            <a:r>
              <a:rPr lang="pl-PL" u="none" dirty="0" err="1" smtClean="0"/>
              <a:t>bezudarowe</a:t>
            </a:r>
            <a:r>
              <a:rPr lang="pl-PL" u="none" dirty="0" smtClean="0"/>
              <a:t> – </a:t>
            </a:r>
            <a:r>
              <a:rPr lang="pl-PL" u="sng" dirty="0" smtClean="0"/>
              <a:t>wykonywane przy pomocy piły tarczowej do stali i betonu najczęściej</a:t>
            </a:r>
            <a:r>
              <a:rPr lang="pl-PL" u="sng" baseline="0" dirty="0" smtClean="0"/>
              <a:t> </a:t>
            </a:r>
            <a:r>
              <a:rPr lang="pl-PL" u="sng" dirty="0" smtClean="0"/>
              <a:t>o napędzie spalinowym (zaletą tego rodzaju przebicia jest brak powstawania drgań w trakcie jego wykonywania, natomiast wadą – ograniczona głębokość cięcia oraz zagrożenia od gazów spalinowych w ciasnych przestrzeniach lub zamkniętych pomieszczeniach);</a:t>
            </a:r>
          </a:p>
          <a:p>
            <a:pPr marL="0" indent="0">
              <a:buNone/>
            </a:pPr>
            <a:r>
              <a:rPr lang="pl-PL" u="none" dirty="0" smtClean="0"/>
              <a:t> </a:t>
            </a:r>
          </a:p>
          <a:p>
            <a:pPr marL="514350" indent="-514350">
              <a:buFont typeface="+mj-lt"/>
              <a:buAutoNum type="alphaLcParenR" startAt="2"/>
            </a:pPr>
            <a:r>
              <a:rPr lang="pl-PL" sz="1200" u="none" dirty="0" smtClean="0"/>
              <a:t>sposobu wykonania, na: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u="none" dirty="0" smtClean="0"/>
              <a:t>przebicie „czyste” – </a:t>
            </a:r>
            <a:r>
              <a:rPr lang="pl-PL" u="sng" dirty="0" smtClean="0"/>
              <a:t>przebicie, podczas którego kruszone lub odcinane elementy pozostają po stronie wykonywania przebicia (ten rodzaj przebicia jest używany </a:t>
            </a:r>
            <a:br>
              <a:rPr lang="pl-PL" u="sng" dirty="0" smtClean="0"/>
            </a:br>
            <a:r>
              <a:rPr lang="pl-PL" u="sng" dirty="0" smtClean="0"/>
              <a:t>w sytuacji, gdy w pobliżu przebicia znajduje się osoba poszkodowana);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u="none" dirty="0" smtClean="0"/>
              <a:t>przebicie „brudne” – </a:t>
            </a:r>
            <a:r>
              <a:rPr lang="pl-PL" u="sng" dirty="0" smtClean="0"/>
              <a:t>przebicie, podczas którego nie zwracamy uwagi na przemieszczanie się kruszonych lub odcinanych elementów;</a:t>
            </a:r>
          </a:p>
          <a:p>
            <a:pPr marL="0" indent="0">
              <a:buNone/>
            </a:pPr>
            <a:r>
              <a:rPr lang="pl-PL" u="none" dirty="0" smtClean="0"/>
              <a:t> </a:t>
            </a:r>
          </a:p>
          <a:p>
            <a:pPr marL="514350" lvl="0" indent="-514350">
              <a:buFont typeface="+mj-lt"/>
              <a:buAutoNum type="alphaLcParenR" startAt="3"/>
            </a:pPr>
            <a:r>
              <a:rPr lang="pl-PL" u="none" dirty="0" smtClean="0"/>
              <a:t>kierunku wykonywania przebicia, na: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u="none" dirty="0" smtClean="0"/>
              <a:t>przebicie poziome;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u="none" dirty="0" smtClean="0"/>
              <a:t>przebicie pionowe.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6137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 smtClean="0"/>
              <a:t>Przebicia poziome wykonuje się najczęściej w ścianach budynku. Szczególną uwagę należy zwracać na wykonywanie przebić w ścianach nośnych, z uwagi na ich wpływ na nośność budynku i zachowanie stabilności budynku i konstrukcji. Dodatkowo, może być ono trudniejsze i bardziej czasochłonne z uwagi na konstrukcję (grubość, wzmocnienie zbrojeniem).</a:t>
            </a:r>
          </a:p>
          <a:p>
            <a:endParaRPr lang="pl-PL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 smtClean="0"/>
              <a:t>Przebicia w ścianach należy wykonywać według opisanej poniżej kolejności:</a:t>
            </a:r>
          </a:p>
          <a:p>
            <a:endParaRPr lang="pl-PL" dirty="0" smtClean="0"/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pl-PL" dirty="0" smtClean="0"/>
              <a:t>Wyznaczamy miejsce, w którym zostanie wykonane przebicie. </a:t>
            </a:r>
            <a:r>
              <a:rPr lang="pl-PL" u="sng" dirty="0" smtClean="0"/>
              <a:t>Określając miejsce wykonania przebicia, bierzemy pod uwagę miejsce znajdowania się osoby, do której chcemy dotrzeć oraz ergonomiczność pracy sprzętem.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pl-PL" dirty="0" smtClean="0"/>
              <a:t>Wykonujemy w ścianie tzw. otwór rewizyjny, </a:t>
            </a:r>
            <a:r>
              <a:rPr lang="pl-PL" u="sng" dirty="0" smtClean="0"/>
              <a:t>który pozwoli nam sprawdzić przestrzeń za ścianą i określić miejsce pobytu osoby uwięzionej oraz zweryfikować grubość i rodzaj materiału, z którego jest wykonana ściana</a:t>
            </a:r>
            <a:r>
              <a:rPr lang="pl-PL" dirty="0" smtClean="0"/>
              <a:t>.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pl-PL" dirty="0" smtClean="0"/>
              <a:t>Rysujemy kształt i wielkość przebicia. </a:t>
            </a:r>
            <a:r>
              <a:rPr lang="pl-PL" u="sng" dirty="0" smtClean="0"/>
              <a:t>Optymalnym przebiciem jest otwór w kształcie trójkąta równoramiennego o podstawie i wysokości ok. 80 cm</a:t>
            </a:r>
            <a:r>
              <a:rPr lang="pl-PL" dirty="0" smtClean="0"/>
              <a:t>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095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/>
              <a:t>Ustalamy czy będzie wykonywane przebicie czyste czy brudne oraz dobieramy odpowiedni sprzęt.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/>
              <a:t>W przypadku wykonywania przebicia </a:t>
            </a:r>
            <a:r>
              <a:rPr lang="pl-PL" b="1" dirty="0" smtClean="0"/>
              <a:t>brudnego</a:t>
            </a:r>
            <a:r>
              <a:rPr lang="pl-PL" b="0" dirty="0" smtClean="0"/>
              <a:t>,</a:t>
            </a:r>
            <a:r>
              <a:rPr lang="pl-PL" dirty="0" smtClean="0"/>
              <a:t> dobrym rozwiązaniem jest nawiercenie otworów, co przyspiesza wykonanie przebicia.</a:t>
            </a:r>
          </a:p>
          <a:p>
            <a:endParaRPr lang="pl-PL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Przebicie </a:t>
            </a:r>
            <a:r>
              <a:rPr lang="pl-P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czyste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 ścianie możemy wykonać np. przy użyciu piły tarczowej do stali i betonu o napędzie spalinowym. Wykonując ten rodzaj przebicia, należy pamiętać </a:t>
            </a:r>
            <a:b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kolejności i sposobie wykonywania cięć. Jako pierwsze wykonujemy zawsze cięcie stanowiące podstawę trójkąta. Następnie docinamy boki trójkąta.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26703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/>
              <a:t>W sytuacji, gdy nie możemy wykonać cięć pod odpowiednim kątem, można wycinany element ściany podwiesić </a:t>
            </a:r>
            <a:r>
              <a:rPr lang="pl-PL" u="sng" dirty="0" smtClean="0"/>
              <a:t>np. na belce drewnianej. Taśmę zabezpieczamy z drugiej strony ściany, np. końcówką roboczą młota udarowego. Stworzony układ ma pozwolić na kontrolowanie wyciągania wyciętego elementu w kierunku, </a:t>
            </a:r>
            <a:br>
              <a:rPr lang="pl-PL" u="sng" dirty="0" smtClean="0"/>
            </a:br>
            <a:r>
              <a:rPr lang="pl-PL" u="sng" dirty="0" smtClean="0"/>
              <a:t>z którego wykonywane jest przebicie.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9279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4823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89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4755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86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944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28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2756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3194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089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0084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32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059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749039" y="812575"/>
            <a:ext cx="8014934" cy="3714750"/>
          </a:xfrm>
        </p:spPr>
        <p:txBody>
          <a:bodyPr>
            <a:normAutofit fontScale="90000"/>
          </a:bodyPr>
          <a:lstStyle/>
          <a:p>
            <a:r>
              <a:rPr lang="pl-PL" b="1" dirty="0" smtClean="0">
                <a:latin typeface="+mn-lt"/>
              </a:rPr>
              <a:t>Szkolenie z działań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poszukiwawczo-ratowniczych realizowanych przez ksrg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w zakresie podstawowym</a:t>
            </a:r>
            <a:endParaRPr lang="pl-PL" b="1" dirty="0">
              <a:latin typeface="+mn-lt"/>
            </a:endParaRPr>
          </a:p>
        </p:txBody>
      </p:sp>
      <p:sp>
        <p:nvSpPr>
          <p:cNvPr id="5" name="Podtytuł 2"/>
          <p:cNvSpPr txBox="1">
            <a:spLocks/>
          </p:cNvSpPr>
          <p:nvPr/>
        </p:nvSpPr>
        <p:spPr>
          <a:xfrm>
            <a:off x="5231295" y="6453676"/>
            <a:ext cx="1729409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dirty="0" smtClean="0"/>
              <a:t>Warszawa 2020 r.</a:t>
            </a:r>
            <a:endParaRPr lang="pl-PL" sz="1400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56413">
            <a:off x="1306783" y="2785396"/>
            <a:ext cx="2581279" cy="368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0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16455" y="396875"/>
            <a:ext cx="7968071" cy="8049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3600" dirty="0" smtClean="0"/>
              <a:t>Wybór sposobu wykonania przebicia.</a:t>
            </a:r>
          </a:p>
          <a:p>
            <a:pPr marL="0" indent="0">
              <a:buNone/>
            </a:pPr>
            <a:endParaRPr lang="pl-PL" sz="3600" dirty="0"/>
          </a:p>
        </p:txBody>
      </p:sp>
      <p:pic>
        <p:nvPicPr>
          <p:cNvPr id="4" name="Obraz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071" y="1577341"/>
            <a:ext cx="4430078" cy="4273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 descr="C:\Users\rklebczyk\AppData\Local\Microsoft\Windows\Temporary Internet Files\Content.Word\20170607_09502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102" y="1576547"/>
            <a:ext cx="4430078" cy="42732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ymbol zastępczy zawartości 2"/>
          <p:cNvSpPr txBox="1">
            <a:spLocks/>
          </p:cNvSpPr>
          <p:nvPr/>
        </p:nvSpPr>
        <p:spPr>
          <a:xfrm>
            <a:off x="2116455" y="6077585"/>
            <a:ext cx="2099310" cy="688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dirty="0" smtClean="0"/>
              <a:t>przebicie brudne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>
          <a:xfrm>
            <a:off x="8081486" y="5995988"/>
            <a:ext cx="2099310" cy="688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dirty="0" smtClean="0"/>
              <a:t>przebicie czyste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</p:txBody>
      </p:sp>
      <p:sp>
        <p:nvSpPr>
          <p:cNvPr id="8" name="Prostokąt 7"/>
          <p:cNvSpPr/>
          <p:nvPr/>
        </p:nvSpPr>
        <p:spPr>
          <a:xfrm>
            <a:off x="9127424" y="6417224"/>
            <a:ext cx="2981846" cy="31836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5. </a:t>
            </a:r>
            <a:r>
              <a:rPr lang="pl-PL" sz="1000" dirty="0" smtClean="0"/>
              <a:t>Techniki dotarcia do osoby poszkodowanej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142415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581183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2800" b="1" dirty="0">
                <a:solidFill>
                  <a:srgbClr val="FF0000"/>
                </a:solidFill>
                <a:latin typeface="+mn-lt"/>
              </a:rPr>
              <a:t>PAMIĘTAJ,</a:t>
            </a:r>
            <a:r>
              <a:rPr lang="pl-PL" sz="2800" dirty="0">
                <a:solidFill>
                  <a:srgbClr val="FF0000"/>
                </a:solidFill>
                <a:latin typeface="+mn-lt"/>
              </a:rPr>
              <a:t/>
            </a:r>
            <a:br>
              <a:rPr lang="pl-PL" sz="2800" dirty="0">
                <a:solidFill>
                  <a:srgbClr val="FF0000"/>
                </a:solidFill>
                <a:latin typeface="+mn-lt"/>
              </a:rPr>
            </a:br>
            <a:r>
              <a:rPr lang="pl-PL" sz="2800" b="1" dirty="0" smtClean="0">
                <a:solidFill>
                  <a:srgbClr val="FF0000"/>
                </a:solidFill>
                <a:latin typeface="+mn-lt"/>
              </a:rPr>
              <a:t>ABY </a:t>
            </a:r>
            <a:r>
              <a:rPr lang="pl-PL" sz="2800" b="1" dirty="0">
                <a:solidFill>
                  <a:srgbClr val="FF0000"/>
                </a:solidFill>
                <a:latin typeface="+mn-lt"/>
              </a:rPr>
              <a:t>CIĘCIA WYKONAĆ POD ODPOWIEDNIM KĄTEM, </a:t>
            </a:r>
            <a:r>
              <a:rPr lang="pl-PL" sz="2800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pl-PL" sz="2800" b="1" dirty="0" smtClean="0">
                <a:solidFill>
                  <a:srgbClr val="FF0000"/>
                </a:solidFill>
                <a:latin typeface="+mn-lt"/>
              </a:rPr>
            </a:br>
            <a:r>
              <a:rPr lang="pl-PL" sz="2800" b="1" dirty="0" smtClean="0">
                <a:solidFill>
                  <a:srgbClr val="FF0000"/>
                </a:solidFill>
                <a:latin typeface="+mn-lt"/>
              </a:rPr>
              <a:t>TZN</a:t>
            </a:r>
            <a:r>
              <a:rPr lang="pl-PL" sz="2800" b="1" dirty="0">
                <a:solidFill>
                  <a:srgbClr val="FF0000"/>
                </a:solidFill>
                <a:latin typeface="+mn-lt"/>
              </a:rPr>
              <a:t>. TAKIM </a:t>
            </a:r>
            <a:r>
              <a:rPr lang="pl-PL" sz="2800" b="1" dirty="0" smtClean="0">
                <a:solidFill>
                  <a:srgbClr val="FF0000"/>
                </a:solidFill>
                <a:latin typeface="+mn-lt"/>
              </a:rPr>
              <a:t>KĄTEM, </a:t>
            </a:r>
            <a:r>
              <a:rPr lang="pl-PL" sz="2800" b="1" dirty="0">
                <a:solidFill>
                  <a:srgbClr val="FF0000"/>
                </a:solidFill>
                <a:latin typeface="+mn-lt"/>
              </a:rPr>
              <a:t>PRZY KTÓRYM WYCINANY ELEMENT ŚCIANY BĘDZIE MÓGŁ BYĆ WYCIĄGNIĘTY TYLKO W STRONĘ, OD KTÓREJ JEST WYKONYWANE PRZEBICIE</a:t>
            </a:r>
            <a:r>
              <a:rPr lang="pl-PL" sz="2800" b="1" dirty="0" smtClean="0">
                <a:solidFill>
                  <a:srgbClr val="FF0000"/>
                </a:solidFill>
                <a:latin typeface="+mn-lt"/>
              </a:rPr>
              <a:t>.</a:t>
            </a:r>
            <a:endParaRPr lang="pl-PL" sz="28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Obraz 3" descr="C:\Users\rklebczyk\Desktop\przebicia\20161117_12123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0300" y="1225867"/>
            <a:ext cx="5825490" cy="4466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rostokąt 4"/>
          <p:cNvSpPr/>
          <p:nvPr/>
        </p:nvSpPr>
        <p:spPr>
          <a:xfrm>
            <a:off x="9166614" y="6081943"/>
            <a:ext cx="2942658" cy="7271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5. </a:t>
            </a:r>
            <a:r>
              <a:rPr lang="pl-PL" sz="1000" dirty="0" smtClean="0"/>
              <a:t>Techniki dotarcia do osoby poszkodowanej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153360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39090" y="280036"/>
            <a:ext cx="5756910" cy="1594484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pl-PL" dirty="0"/>
              <a:t>W sytuacji, gdy nie możemy wykonać cięć pod odpowiednim kątem, można wycinany element ściany </a:t>
            </a:r>
            <a:r>
              <a:rPr lang="pl-PL" dirty="0" smtClean="0"/>
              <a:t>podwiesić</a:t>
            </a:r>
          </a:p>
        </p:txBody>
      </p:sp>
      <p:pic>
        <p:nvPicPr>
          <p:cNvPr id="4" name="Obraz 3" descr="C:\Users\rklebczyk\AppData\Local\Microsoft\Windows\Temporary Internet Files\Content.Word\20170606_10430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" y="2263140"/>
            <a:ext cx="5095875" cy="3303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 descr="C:\Users\swojta\AppData\Local\Microsoft\Windows\INetCache\Content.Word\20170926_17074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405" y="319722"/>
            <a:ext cx="3848100" cy="388683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ymbol zastępczy zawartości 2"/>
          <p:cNvSpPr txBox="1">
            <a:spLocks/>
          </p:cNvSpPr>
          <p:nvPr/>
        </p:nvSpPr>
        <p:spPr>
          <a:xfrm>
            <a:off x="6096000" y="4523582"/>
            <a:ext cx="5756910" cy="20856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pl-PL" dirty="0" smtClean="0"/>
              <a:t>Jeżeli wykonujemy przebicie brudne </a:t>
            </a:r>
            <a:br>
              <a:rPr lang="pl-PL" dirty="0" smtClean="0"/>
            </a:br>
            <a:r>
              <a:rPr lang="pl-PL" dirty="0" smtClean="0"/>
              <a:t>w ścianie betonowej zbrojonej, pręty zbrojenia należy wygiąć na zewnątrz przebicia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9184028" y="6138599"/>
            <a:ext cx="3007972" cy="7271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5. </a:t>
            </a:r>
            <a:r>
              <a:rPr lang="pl-PL" sz="1000" dirty="0" smtClean="0"/>
              <a:t>Techniki dotarcia do osoby poszkodowanej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116364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826265"/>
            <a:ext cx="10515600" cy="9110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dirty="0" smtClean="0"/>
              <a:t>Jeżeli </a:t>
            </a:r>
            <a:r>
              <a:rPr lang="pl-PL" dirty="0"/>
              <a:t>grubość ściany nie pozwala na przecięcie jej za jednym razem, </a:t>
            </a:r>
            <a:r>
              <a:rPr lang="pl-PL" dirty="0" smtClean="0"/>
              <a:t>należy postępować wg przedstawionego sposobu.</a:t>
            </a:r>
            <a:endParaRPr lang="pl-PL" dirty="0"/>
          </a:p>
          <a:p>
            <a:endParaRPr lang="pl-PL" dirty="0"/>
          </a:p>
        </p:txBody>
      </p:sp>
      <p:pic>
        <p:nvPicPr>
          <p:cNvPr id="4" name="Obraz 3" descr="C:\Users\rklebczyk\AppData\Local\Microsoft\Windows\Temporary Internet Files\Content.Word\20170607_10052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082" y="2198370"/>
            <a:ext cx="3609975" cy="312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 descr="I:\galaxy_S7\zdj_062017\Camera\20170606_18052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388" y="1830070"/>
            <a:ext cx="3623310" cy="361714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ymbol zastępczy zawartości 2"/>
          <p:cNvSpPr txBox="1">
            <a:spLocks/>
          </p:cNvSpPr>
          <p:nvPr/>
        </p:nvSpPr>
        <p:spPr>
          <a:xfrm>
            <a:off x="2164079" y="5713412"/>
            <a:ext cx="2125980" cy="688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dirty="0" smtClean="0"/>
              <a:t>podwójne nacięcie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>
          <a:xfrm>
            <a:off x="8116388" y="5695087"/>
            <a:ext cx="2099310" cy="688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dirty="0" smtClean="0"/>
              <a:t>wykonanie bruzdy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</p:txBody>
      </p:sp>
      <p:sp>
        <p:nvSpPr>
          <p:cNvPr id="8" name="Prostokąt 7"/>
          <p:cNvSpPr/>
          <p:nvPr/>
        </p:nvSpPr>
        <p:spPr>
          <a:xfrm>
            <a:off x="9208105" y="6099410"/>
            <a:ext cx="2955721" cy="7271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5. </a:t>
            </a:r>
            <a:r>
              <a:rPr lang="pl-PL" sz="1000" dirty="0" smtClean="0"/>
              <a:t>Techniki dotarcia do osoby poszkodowanej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100157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1009" y="1779905"/>
            <a:ext cx="5402581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dirty="0"/>
              <a:t>Przebicia w stropach należy wykonywać według opisanej poniżej kolejności:</a:t>
            </a:r>
          </a:p>
          <a:p>
            <a:pPr lvl="0"/>
            <a:endParaRPr lang="pl-PL" dirty="0" smtClean="0"/>
          </a:p>
          <a:p>
            <a:pPr lvl="0"/>
            <a:r>
              <a:rPr lang="pl-PL" dirty="0" smtClean="0"/>
              <a:t>Wyznaczamy </a:t>
            </a:r>
            <a:r>
              <a:rPr lang="pl-PL" dirty="0"/>
              <a:t>miejsce, w którym zostanie wykonane przebicie</a:t>
            </a:r>
            <a:r>
              <a:rPr lang="pl-PL" dirty="0" smtClean="0"/>
              <a:t>.</a:t>
            </a:r>
            <a:endParaRPr lang="pl-PL" dirty="0"/>
          </a:p>
          <a:p>
            <a:pPr lvl="0"/>
            <a:r>
              <a:rPr lang="pl-PL" dirty="0"/>
              <a:t>Wykonujemy w stropie tzw. otwór </a:t>
            </a:r>
            <a:r>
              <a:rPr lang="pl-PL" dirty="0" smtClean="0"/>
              <a:t>rewizyjny.</a:t>
            </a:r>
            <a:endParaRPr lang="pl-PL" dirty="0"/>
          </a:p>
          <a:p>
            <a:pPr lvl="0"/>
            <a:r>
              <a:rPr lang="pl-PL" dirty="0"/>
              <a:t>Rysujemy kształt i wielkość przebicia</a:t>
            </a:r>
            <a:r>
              <a:rPr lang="pl-PL" dirty="0" smtClean="0"/>
              <a:t>.</a:t>
            </a:r>
            <a:endParaRPr lang="pl-PL" dirty="0"/>
          </a:p>
          <a:p>
            <a:pPr marL="0" indent="0" algn="just">
              <a:buNone/>
            </a:pPr>
            <a:endParaRPr lang="pl-PL" dirty="0"/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838200" y="365125"/>
            <a:ext cx="5025390" cy="941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 smtClean="0">
                <a:latin typeface="+mn-lt"/>
              </a:rPr>
              <a:t>Przebicia pionowe</a:t>
            </a:r>
            <a:endParaRPr lang="pl-PL" sz="3600" b="1" dirty="0">
              <a:latin typeface="+mn-lt"/>
            </a:endParaRPr>
          </a:p>
        </p:txBody>
      </p:sp>
      <p:pic>
        <p:nvPicPr>
          <p:cNvPr id="5" name="Obraz 4" descr="I:\Szkolenie organizacja i techniki\PIC_023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11912" y="1074420"/>
            <a:ext cx="5601018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rostokąt 5"/>
          <p:cNvSpPr/>
          <p:nvPr/>
        </p:nvSpPr>
        <p:spPr>
          <a:xfrm>
            <a:off x="9197091" y="6081941"/>
            <a:ext cx="2994909" cy="7271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5. </a:t>
            </a:r>
            <a:r>
              <a:rPr lang="pl-PL" sz="1000" dirty="0" smtClean="0"/>
              <a:t>Techniki dotarcia do osoby poszkodowanej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2991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400051"/>
            <a:ext cx="10515600" cy="1680210"/>
          </a:xfrm>
        </p:spPr>
        <p:txBody>
          <a:bodyPr>
            <a:normAutofit/>
          </a:bodyPr>
          <a:lstStyle/>
          <a:p>
            <a:pPr lvl="0"/>
            <a:r>
              <a:rPr lang="pl-PL" dirty="0" smtClean="0"/>
              <a:t>Wybór sposobu wykonania przebicia.</a:t>
            </a:r>
            <a:endParaRPr lang="pl-PL" dirty="0"/>
          </a:p>
          <a:p>
            <a:pPr lvl="0"/>
            <a:r>
              <a:rPr lang="pl-PL" dirty="0" smtClean="0"/>
              <a:t>Jeżeli </a:t>
            </a:r>
            <a:r>
              <a:rPr lang="pl-PL" dirty="0"/>
              <a:t>grubość </a:t>
            </a:r>
            <a:r>
              <a:rPr lang="pl-PL" dirty="0" smtClean="0"/>
              <a:t>stropu </a:t>
            </a:r>
            <a:r>
              <a:rPr lang="pl-PL" dirty="0"/>
              <a:t>nie pozwala na przecięcie </a:t>
            </a:r>
            <a:r>
              <a:rPr lang="pl-PL" dirty="0" smtClean="0"/>
              <a:t>go </a:t>
            </a:r>
            <a:r>
              <a:rPr lang="pl-PL" dirty="0"/>
              <a:t>za jednym razem, należy postępować wg przedstawionego </a:t>
            </a:r>
            <a:r>
              <a:rPr lang="pl-PL" dirty="0" smtClean="0"/>
              <a:t>sposobu.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Obraz 3" descr="I:\Szkolenie organizacja i techniki\PIC_02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3845" y="1801178"/>
            <a:ext cx="4537710" cy="3398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4" descr="I:\Szkolenie organizacja i techniki\PIC_026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19232" y="2240915"/>
            <a:ext cx="4633595" cy="347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 descr="I:\Szkolenie organizacja i techniki\PIC_0295.JPG"/>
          <p:cNvPicPr/>
          <p:nvPr/>
        </p:nvPicPr>
        <p:blipFill rotWithShape="1">
          <a:blip r:embed="rId5" cstate="print"/>
          <a:srcRect r="26739"/>
          <a:stretch/>
        </p:blipFill>
        <p:spPr bwMode="auto">
          <a:xfrm>
            <a:off x="8223250" y="2630805"/>
            <a:ext cx="3563620" cy="36537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Symbol zastępczy zawartości 2"/>
          <p:cNvSpPr txBox="1">
            <a:spLocks/>
          </p:cNvSpPr>
          <p:nvPr/>
        </p:nvSpPr>
        <p:spPr>
          <a:xfrm>
            <a:off x="1327785" y="5450522"/>
            <a:ext cx="2449830" cy="688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dirty="0" smtClean="0"/>
              <a:t>nacięcie na obwodzie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</p:txBody>
      </p: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5405436" y="5940107"/>
            <a:ext cx="1861186" cy="688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dirty="0" smtClean="0"/>
              <a:t>wykucie bruzdy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</p:txBody>
      </p:sp>
      <p:sp>
        <p:nvSpPr>
          <p:cNvPr id="9" name="Symbol zastępczy zawartości 2"/>
          <p:cNvSpPr txBox="1">
            <a:spLocks/>
          </p:cNvSpPr>
          <p:nvPr/>
        </p:nvSpPr>
        <p:spPr>
          <a:xfrm>
            <a:off x="9051607" y="6375082"/>
            <a:ext cx="1906905" cy="4600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dirty="0" smtClean="0"/>
              <a:t>docięcie otworu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1186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4266" y="1649283"/>
            <a:ext cx="4328160" cy="2818220"/>
          </a:xfrm>
        </p:spPr>
        <p:txBody>
          <a:bodyPr>
            <a:normAutofit/>
          </a:bodyPr>
          <a:lstStyle/>
          <a:p>
            <a:r>
              <a:rPr lang="pl-PL" dirty="0"/>
              <a:t>Bardzo ważną rzeczą jest podwieszenie wycinanego elementu stropu. Taki układ pozwala na kontrolę nad wycinanym elementem.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Obraz 3" descr="C:\Users\swojta\AppData\Local\Microsoft\Windows\INetCache\Content.Word\PIC_015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180" y="707073"/>
            <a:ext cx="5633357" cy="477932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rostokąt 4"/>
          <p:cNvSpPr/>
          <p:nvPr/>
        </p:nvSpPr>
        <p:spPr>
          <a:xfrm>
            <a:off x="9037740" y="6095004"/>
            <a:ext cx="3138601" cy="7271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5. </a:t>
            </a:r>
            <a:r>
              <a:rPr lang="pl-PL" sz="1000" dirty="0" smtClean="0"/>
              <a:t>Techniki dotarcia do osoby poszkodowanej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53694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solidFill>
                  <a:srgbClr val="FF0000"/>
                </a:solidFill>
                <a:latin typeface="+mn-lt"/>
              </a:rPr>
              <a:t>PAMIĘTAJ</a:t>
            </a:r>
            <a:r>
              <a:rPr lang="pl-PL" sz="3600" dirty="0">
                <a:latin typeface="+mn-lt"/>
              </a:rPr>
              <a:t>, że w trakcie wykonywania przebicia należy</a:t>
            </a:r>
            <a:r>
              <a:rPr lang="pl-PL" sz="3000" dirty="0" smtClean="0"/>
              <a:t>:</a:t>
            </a:r>
            <a:endParaRPr lang="pl-PL" sz="3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pl-PL" dirty="0"/>
              <a:t>zadbać o sprzęt ochrony osobistej dla ratowników i osoby </a:t>
            </a:r>
            <a:r>
              <a:rPr lang="pl-PL" dirty="0" smtClean="0"/>
              <a:t>uwięzionej;</a:t>
            </a:r>
            <a:endParaRPr lang="pl-PL" dirty="0"/>
          </a:p>
          <a:p>
            <a:pPr lvl="0" algn="just"/>
            <a:r>
              <a:rPr lang="pl-PL" dirty="0"/>
              <a:t>prowadzić monitoring i w razie konieczności wentylację miejsca prowadzenia </a:t>
            </a:r>
            <a:r>
              <a:rPr lang="pl-PL" dirty="0" smtClean="0"/>
              <a:t>działań;</a:t>
            </a:r>
            <a:endParaRPr lang="pl-PL" dirty="0"/>
          </a:p>
          <a:p>
            <a:pPr lvl="0" algn="just"/>
            <a:r>
              <a:rPr lang="pl-PL" dirty="0"/>
              <a:t>pamiętać o możliwości powstania zagrożeń wtórnych powodowanych drganiami narzędzi;</a:t>
            </a:r>
          </a:p>
          <a:p>
            <a:pPr lvl="0" algn="just"/>
            <a:r>
              <a:rPr lang="pl-PL" dirty="0"/>
              <a:t>pamiętać o zagrożeniu </a:t>
            </a:r>
            <a:r>
              <a:rPr lang="pl-PL" dirty="0" smtClean="0"/>
              <a:t>pożarem/wybuchem;</a:t>
            </a:r>
            <a:endParaRPr lang="pl-PL" dirty="0"/>
          </a:p>
          <a:p>
            <a:pPr lvl="0" algn="just"/>
            <a:r>
              <a:rPr lang="pl-PL" dirty="0"/>
              <a:t>w razie </a:t>
            </a:r>
            <a:r>
              <a:rPr lang="pl-PL" dirty="0" smtClean="0"/>
              <a:t>konieczności, </a:t>
            </a:r>
            <a:r>
              <a:rPr lang="pl-PL" dirty="0"/>
              <a:t>odpowiednio stabilizować miejsce prowadzenia działań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9035983" y="6099410"/>
            <a:ext cx="3060223" cy="7271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5. </a:t>
            </a:r>
            <a:r>
              <a:rPr lang="pl-PL" sz="1000" dirty="0" smtClean="0"/>
              <a:t>Techniki dotarcia do osoby poszkodowanej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79075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Unoszenie elementów konstrukcji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85501" y="1590493"/>
            <a:ext cx="11362509" cy="457517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dirty="0"/>
              <a:t>Zastosowanie techniki unoszenia elementów konstrukcji podczas katastrof budowlanych wiąże się z koniecznością uwzględnienia specyfiki warunków prowadzenia działań, tj.:</a:t>
            </a:r>
          </a:p>
          <a:p>
            <a:pPr lvl="0" algn="just"/>
            <a:r>
              <a:rPr lang="pl-PL" dirty="0"/>
              <a:t>ograniczona przestrzeń prowadzenia czynności ratowniczych;</a:t>
            </a:r>
          </a:p>
          <a:p>
            <a:pPr lvl="0" algn="just"/>
            <a:r>
              <a:rPr lang="pl-PL" dirty="0"/>
              <a:t>podłoże o ograniczonej nośności, stabilności i nierównej powierzchni;</a:t>
            </a:r>
          </a:p>
          <a:p>
            <a:pPr lvl="0" algn="just"/>
            <a:r>
              <a:rPr lang="pl-PL" dirty="0"/>
              <a:t>połączone elementy konstrukcji;</a:t>
            </a:r>
          </a:p>
          <a:p>
            <a:pPr lvl="0" algn="just"/>
            <a:r>
              <a:rPr lang="pl-PL" dirty="0"/>
              <a:t>ograniczona możliwości pełnego rozpoznania wielkości, kształtu i układu elementu konstrukcyjnego;</a:t>
            </a:r>
          </a:p>
          <a:p>
            <a:pPr lvl="0" algn="just"/>
            <a:r>
              <a:rPr lang="pl-PL" dirty="0"/>
              <a:t>występowanie elementów konstrukcji o ciężarze przekraczającym możliwości </a:t>
            </a:r>
            <a:r>
              <a:rPr lang="pl-PL" dirty="0" smtClean="0"/>
              <a:t>sprzętu;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9105651" y="6104761"/>
            <a:ext cx="3086349" cy="7271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5.</a:t>
            </a:r>
            <a:r>
              <a:rPr lang="pl-PL" sz="1000" dirty="0" smtClean="0"/>
              <a:t> </a:t>
            </a:r>
            <a:r>
              <a:rPr lang="pl-PL" sz="1000" dirty="0" smtClean="0"/>
              <a:t>Techniki dotarcia do osoby poszkodowanej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51681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005212"/>
            <a:ext cx="10515600" cy="993412"/>
          </a:xfrm>
        </p:spPr>
        <p:txBody>
          <a:bodyPr>
            <a:noAutofit/>
          </a:bodyPr>
          <a:lstStyle/>
          <a:p>
            <a:r>
              <a:rPr lang="pl-PL" sz="3600" dirty="0" smtClean="0">
                <a:latin typeface="+mn-lt"/>
              </a:rPr>
              <a:t>Wykonując unoszenie elementów konstrukcji: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613266"/>
            <a:ext cx="10515600" cy="3024051"/>
          </a:xfrm>
        </p:spPr>
        <p:txBody>
          <a:bodyPr>
            <a:normAutofit/>
          </a:bodyPr>
          <a:lstStyle/>
          <a:p>
            <a:pPr lvl="0" algn="just"/>
            <a:endParaRPr lang="pl-PL" dirty="0" smtClean="0"/>
          </a:p>
          <a:p>
            <a:pPr lvl="0" algn="just"/>
            <a:r>
              <a:rPr lang="pl-PL" dirty="0" smtClean="0"/>
              <a:t>oszacuj </a:t>
            </a:r>
            <a:r>
              <a:rPr lang="pl-PL" dirty="0"/>
              <a:t>wielkość, ciężar elementu oraz środek ciężkości;</a:t>
            </a:r>
          </a:p>
          <a:p>
            <a:pPr lvl="0" algn="just"/>
            <a:r>
              <a:rPr lang="pl-PL" dirty="0"/>
              <a:t>zweryfikuj powiązanie (połączenie) unoszonego elementu z innymi elementami oraz możliwy wpływ na bezpieczeństwo konstrukcji;</a:t>
            </a:r>
          </a:p>
          <a:p>
            <a:pPr lvl="0" algn="just"/>
            <a:r>
              <a:rPr lang="pl-PL" dirty="0"/>
              <a:t>ustal technikę unoszenia elementu oraz dobierz sprzęt</a:t>
            </a:r>
            <a:r>
              <a:rPr lang="pl-PL" dirty="0" smtClean="0"/>
              <a:t>;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9101298" y="6091698"/>
            <a:ext cx="3034098" cy="7271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5. </a:t>
            </a:r>
            <a:r>
              <a:rPr lang="pl-PL" sz="1000" dirty="0" smtClean="0"/>
              <a:t>Techniki dotarcia do osoby poszkodowanej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14159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444136" y="378820"/>
            <a:ext cx="11103429" cy="611341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pl-PL" sz="2200" dirty="0" smtClean="0"/>
              <a:t>	</a:t>
            </a:r>
            <a:r>
              <a:rPr lang="pl-PL" sz="2200" i="1" dirty="0" smtClean="0"/>
              <a:t>Niniejsza prezentacja, opracowana przez mł. bryg. mgr inż. Pawła Bruneckiego, powstała na podstawie skryptu do szkolenia z działań poszukiwawczo-ratowniczych realizowanych przez ksrg w zakresie podstawowym, autorstwa: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2200" i="1" dirty="0" smtClean="0"/>
              <a:t>mł. bryg. Mariusza </a:t>
            </a:r>
            <a:r>
              <a:rPr lang="pl-PL" sz="2200" i="1" dirty="0" err="1" smtClean="0"/>
              <a:t>Chomoncika</a:t>
            </a:r>
            <a:r>
              <a:rPr lang="pl-PL" sz="2200" i="1" dirty="0" smtClean="0"/>
              <a:t>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2200" i="1" dirty="0" smtClean="0"/>
              <a:t>bryg. Piotra Gancarczyka,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2200" i="1" dirty="0" smtClean="0"/>
              <a:t>asp. sztab. Krzysztofa Grucy,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2200" i="1" dirty="0" smtClean="0"/>
              <a:t>bryg. Roberta </a:t>
            </a:r>
            <a:r>
              <a:rPr lang="pl-PL" sz="2200" i="1" dirty="0" err="1" smtClean="0"/>
              <a:t>Kłębczyka</a:t>
            </a:r>
            <a:r>
              <a:rPr lang="pl-PL" sz="2200" i="1" dirty="0" smtClean="0"/>
              <a:t>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2200" i="1" dirty="0" smtClean="0"/>
              <a:t>kpt. Adama Piętki.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pl-PL" sz="2200" i="1" dirty="0" smtClean="0"/>
              <a:t>	Prezentacja została zweryfikowana przez autorów skryptu i specjalistów z zakresu działań poszukiwawczo-ratowniczych.</a:t>
            </a:r>
            <a:endParaRPr lang="pl-PL" sz="2200" i="1" dirty="0"/>
          </a:p>
        </p:txBody>
      </p:sp>
    </p:spTree>
    <p:extLst>
      <p:ext uri="{BB962C8B-B14F-4D97-AF65-F5344CB8AC3E}">
        <p14:creationId xmlns:p14="http://schemas.microsoft.com/office/powerpoint/2010/main" val="325499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874582"/>
            <a:ext cx="10515600" cy="686435"/>
          </a:xfrm>
        </p:spPr>
        <p:txBody>
          <a:bodyPr>
            <a:noAutofit/>
          </a:bodyPr>
          <a:lstStyle/>
          <a:p>
            <a:r>
              <a:rPr lang="pl-PL" sz="3600" dirty="0" smtClean="0">
                <a:latin typeface="+mn-lt"/>
              </a:rPr>
              <a:t>Wykonując unoszenie elementów konstrukcji (c.d.):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325881"/>
            <a:ext cx="10515600" cy="4160520"/>
          </a:xfrm>
        </p:spPr>
        <p:txBody>
          <a:bodyPr>
            <a:normAutofit/>
          </a:bodyPr>
          <a:lstStyle/>
          <a:p>
            <a:pPr lvl="0" algn="just"/>
            <a:endParaRPr lang="pl-PL" dirty="0" smtClean="0"/>
          </a:p>
          <a:p>
            <a:pPr lvl="0" algn="just"/>
            <a:r>
              <a:rPr lang="pl-PL" dirty="0" smtClean="0"/>
              <a:t>określ </a:t>
            </a:r>
            <a:r>
              <a:rPr lang="pl-PL" dirty="0"/>
              <a:t>obszar działania, wyznaczając potencjalne miejsca niebezpieczne;</a:t>
            </a:r>
          </a:p>
          <a:p>
            <a:pPr lvl="0" algn="just"/>
            <a:r>
              <a:rPr lang="pl-PL" dirty="0"/>
              <a:t>oszacuj nośność podłoża;</a:t>
            </a:r>
          </a:p>
          <a:p>
            <a:pPr lvl="0" algn="just"/>
            <a:r>
              <a:rPr lang="pl-PL" dirty="0"/>
              <a:t>przygotuj i zabezpiecz powierzchnie pracy (styku) sprzętu;</a:t>
            </a:r>
          </a:p>
          <a:p>
            <a:pPr lvl="0" algn="just"/>
            <a:r>
              <a:rPr lang="pl-PL" dirty="0"/>
              <a:t>przygotuj elementy zabezpieczające unoszący element</a:t>
            </a:r>
            <a:r>
              <a:rPr lang="pl-PL" dirty="0" smtClean="0"/>
              <a:t>;</a:t>
            </a:r>
          </a:p>
          <a:p>
            <a:pPr algn="just"/>
            <a:r>
              <a:rPr lang="pl-PL" dirty="0"/>
              <a:t>wyznacz ratowników do obserwacji procesu podnoszenia i ustal sposób komunikacji i alarmowania</a:t>
            </a:r>
            <a:r>
              <a:rPr lang="pl-PL" dirty="0" smtClean="0"/>
              <a:t>;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8961959" y="6086347"/>
            <a:ext cx="3230041" cy="7271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5. </a:t>
            </a:r>
            <a:r>
              <a:rPr lang="pl-PL" sz="1000" dirty="0" smtClean="0"/>
              <a:t>Techniki dotarcia do osoby poszkodowanej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403633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083590"/>
            <a:ext cx="10515600" cy="686435"/>
          </a:xfrm>
        </p:spPr>
        <p:txBody>
          <a:bodyPr>
            <a:normAutofit/>
          </a:bodyPr>
          <a:lstStyle/>
          <a:p>
            <a:r>
              <a:rPr lang="pl-PL" sz="3600" dirty="0" smtClean="0">
                <a:latin typeface="+mn-lt"/>
              </a:rPr>
              <a:t>Wykonując unoszenie elementów konstrukcji (c.d.):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485901"/>
            <a:ext cx="10515600" cy="3242854"/>
          </a:xfrm>
        </p:spPr>
        <p:txBody>
          <a:bodyPr>
            <a:normAutofit/>
          </a:bodyPr>
          <a:lstStyle/>
          <a:p>
            <a:pPr lvl="0" algn="just"/>
            <a:endParaRPr lang="pl-PL" dirty="0" smtClean="0"/>
          </a:p>
          <a:p>
            <a:pPr lvl="0" algn="just"/>
            <a:r>
              <a:rPr lang="pl-PL" dirty="0" smtClean="0"/>
              <a:t>przed </a:t>
            </a:r>
            <a:r>
              <a:rPr lang="pl-PL" dirty="0"/>
              <a:t>rozpoczęciem </a:t>
            </a:r>
            <a:r>
              <a:rPr lang="pl-PL" dirty="0" smtClean="0"/>
              <a:t>unoszenia, </a:t>
            </a:r>
            <a:r>
              <a:rPr lang="pl-PL" dirty="0"/>
              <a:t>poinformuj o formie działań pozostałych ratowników pracujących w strefie zagrożenia;</a:t>
            </a:r>
          </a:p>
          <a:p>
            <a:pPr lvl="0" algn="just"/>
            <a:r>
              <a:rPr lang="pl-PL" dirty="0"/>
              <a:t>czynność napełniania wykonuj powoli, obserwując, czy nie nastąpiły zmiany w układzie gruzowiska/budynku;</a:t>
            </a:r>
          </a:p>
          <a:p>
            <a:pPr lvl="0" algn="just"/>
            <a:r>
              <a:rPr lang="pl-PL" dirty="0"/>
              <a:t>na bieżąco zabezpieczaj element w trakcie unoszenia</a:t>
            </a:r>
            <a:r>
              <a:rPr lang="pl-PL" dirty="0" smtClean="0"/>
              <a:t>;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9114360" y="6078635"/>
            <a:ext cx="2981846" cy="7271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5. </a:t>
            </a:r>
            <a:r>
              <a:rPr lang="pl-PL" sz="1000" dirty="0" smtClean="0"/>
              <a:t>Techniki dotarcia do osoby poszkodowanej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126621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5137" y="979086"/>
            <a:ext cx="10515600" cy="686435"/>
          </a:xfrm>
        </p:spPr>
        <p:txBody>
          <a:bodyPr>
            <a:normAutofit/>
          </a:bodyPr>
          <a:lstStyle/>
          <a:p>
            <a:r>
              <a:rPr lang="pl-PL" sz="3600" dirty="0" smtClean="0">
                <a:latin typeface="+mn-lt"/>
              </a:rPr>
              <a:t>Wykonując unoszenie elementów konstrukcji (c.d.):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485901"/>
            <a:ext cx="10515600" cy="3569426"/>
          </a:xfrm>
        </p:spPr>
        <p:txBody>
          <a:bodyPr>
            <a:normAutofit/>
          </a:bodyPr>
          <a:lstStyle/>
          <a:p>
            <a:pPr lvl="0" algn="just"/>
            <a:endParaRPr lang="pl-PL" dirty="0" smtClean="0"/>
          </a:p>
          <a:p>
            <a:pPr lvl="0" algn="just"/>
            <a:r>
              <a:rPr lang="pl-PL" dirty="0" smtClean="0"/>
              <a:t>jeśli </a:t>
            </a:r>
            <a:r>
              <a:rPr lang="pl-PL" dirty="0"/>
              <a:t>nie kontrolujesz procesu unoszenia, wstrzymaj działania i dokonaj ponownej oceny;</a:t>
            </a:r>
          </a:p>
          <a:p>
            <a:pPr lvl="0" algn="just"/>
            <a:r>
              <a:rPr lang="pl-PL" dirty="0"/>
              <a:t>w przypadku unoszenia elementu przygniatającego osobę poszkodowaną, cały czas kontroluj jej stan i reaguj na jego zmiany;</a:t>
            </a:r>
          </a:p>
          <a:p>
            <a:pPr lvl="0" algn="just"/>
            <a:r>
              <a:rPr lang="pl-PL" dirty="0"/>
              <a:t>po zakończeniu unoszenia, zabezpiecz i ustabilizuj element – niewskazane jest jego ponowne opuszczenie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9192738" y="6078635"/>
            <a:ext cx="2916532" cy="7271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5. </a:t>
            </a:r>
            <a:r>
              <a:rPr lang="pl-PL" sz="1000" dirty="0" smtClean="0"/>
              <a:t>Techniki dotarcia do osoby poszkodowanej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09669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C:\Users\swojta\AppData\Local\Microsoft\Windows\INetCache\Content.Word\DSC_241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194310"/>
            <a:ext cx="11875770" cy="65265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603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Metryka prezentacji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991678" y="2802835"/>
            <a:ext cx="8362122" cy="3374128"/>
          </a:xfrm>
        </p:spPr>
        <p:txBody>
          <a:bodyPr/>
          <a:lstStyle/>
          <a:p>
            <a:r>
              <a:rPr lang="pl-PL" b="1" dirty="0"/>
              <a:t>Data powstania pierwowzoru</a:t>
            </a:r>
            <a:r>
              <a:rPr lang="pl-PL" dirty="0"/>
              <a:t>: </a:t>
            </a:r>
            <a:r>
              <a:rPr lang="pl-PL" dirty="0" smtClean="0"/>
              <a:t>10.06.2020 r.</a:t>
            </a:r>
            <a:endParaRPr lang="pl-PL" dirty="0"/>
          </a:p>
          <a:p>
            <a:r>
              <a:rPr lang="pl-PL" b="1" dirty="0"/>
              <a:t>Data ostatniej aktualizacji</a:t>
            </a:r>
            <a:r>
              <a:rPr lang="pl-PL" dirty="0" smtClean="0"/>
              <a:t>: 24.07.2020 r.</a:t>
            </a:r>
            <a:endParaRPr lang="pl-PL" dirty="0"/>
          </a:p>
          <a:p>
            <a:r>
              <a:rPr lang="pl-PL" b="1" dirty="0"/>
              <a:t>Bieżący numer wersji</a:t>
            </a:r>
            <a:r>
              <a:rPr lang="pl-PL" dirty="0"/>
              <a:t>: </a:t>
            </a:r>
            <a:r>
              <a:rPr lang="pl-PL" dirty="0" smtClean="0"/>
              <a:t>2</a:t>
            </a:r>
            <a:endParaRPr lang="pl-PL" dirty="0"/>
          </a:p>
          <a:p>
            <a:r>
              <a:rPr lang="pl-PL" b="1" dirty="0" smtClean="0"/>
              <a:t>Autor: </a:t>
            </a:r>
            <a:r>
              <a:rPr lang="pl-PL" dirty="0" smtClean="0"/>
              <a:t>mł. bryg. Paweł Brunecki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9491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904352"/>
            <a:ext cx="10515600" cy="5164852"/>
          </a:xfrm>
        </p:spPr>
        <p:txBody>
          <a:bodyPr>
            <a:noAutofit/>
          </a:bodyPr>
          <a:lstStyle/>
          <a:p>
            <a:pPr marL="715962">
              <a:lnSpc>
                <a:spcPct val="150000"/>
              </a:lnSpc>
            </a:pPr>
            <a:r>
              <a:rPr lang="pl-PL" b="1" dirty="0">
                <a:latin typeface="+mn-lt"/>
              </a:rPr>
              <a:t>Techniki dotarcia do osoby poszkodowanej.</a:t>
            </a:r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838200" y="365125"/>
            <a:ext cx="5045765" cy="10760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Temat </a:t>
            </a:r>
            <a:r>
              <a:rPr lang="pl-PL" b="1" dirty="0" smtClean="0"/>
              <a:t>5.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317239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Techniki </a:t>
            </a:r>
            <a:r>
              <a:rPr lang="pl-PL" sz="3600" b="1" dirty="0" smtClean="0">
                <a:latin typeface="+mn-lt"/>
              </a:rPr>
              <a:t>proste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22910" y="1779905"/>
            <a:ext cx="544449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600" dirty="0" smtClean="0"/>
              <a:t>Wykorzystywanie </a:t>
            </a:r>
            <a:r>
              <a:rPr lang="pl-PL" b="1" dirty="0" smtClean="0"/>
              <a:t>wolnych</a:t>
            </a:r>
            <a:r>
              <a:rPr lang="pl-PL" sz="2600" b="1" dirty="0" smtClean="0"/>
              <a:t> przestrzeni </a:t>
            </a:r>
            <a:r>
              <a:rPr lang="pl-PL" sz="2600" dirty="0" smtClean="0"/>
              <a:t>przez ratowników</a:t>
            </a:r>
          </a:p>
          <a:p>
            <a:pPr marL="0" indent="0" algn="just">
              <a:buNone/>
            </a:pPr>
            <a:endParaRPr lang="pl-PL" sz="2600" dirty="0" smtClean="0"/>
          </a:p>
          <a:p>
            <a:pPr marL="0" indent="0" algn="ctr">
              <a:buNone/>
            </a:pPr>
            <a:r>
              <a:rPr lang="pl-PL" b="1" dirty="0">
                <a:solidFill>
                  <a:srgbClr val="FF0000"/>
                </a:solidFill>
              </a:rPr>
              <a:t>PAMIĘTAJ!</a:t>
            </a:r>
            <a:endParaRPr lang="pl-PL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pl-PL" sz="2600" b="1" dirty="0">
                <a:solidFill>
                  <a:srgbClr val="FF0000"/>
                </a:solidFill>
              </a:rPr>
              <a:t>W PRZYPADKU WOLNYCH PRZESTRZENI UTWORZONYCH PRZEZ ELEMENTY KONSTRUKCYJNE BUDYNKU, NALEŻY JE BEZWZGLĘDNIE STABILIZOWAĆ!</a:t>
            </a:r>
            <a:endParaRPr lang="pl-PL" sz="26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pl-PL" sz="2600" dirty="0"/>
          </a:p>
          <a:p>
            <a:pPr marL="0" indent="0" algn="just">
              <a:buNone/>
            </a:pPr>
            <a:endParaRPr lang="pl-PL" sz="2600" dirty="0"/>
          </a:p>
        </p:txBody>
      </p:sp>
      <p:pic>
        <p:nvPicPr>
          <p:cNvPr id="4" name="Obraz 3" descr="I:\zdjecia_zagan_2017\PIC_083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465" y="1459547"/>
            <a:ext cx="5776595" cy="427831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rostokąt 4"/>
          <p:cNvSpPr/>
          <p:nvPr/>
        </p:nvSpPr>
        <p:spPr>
          <a:xfrm>
            <a:off x="8892291" y="6068879"/>
            <a:ext cx="3230041" cy="7271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5. </a:t>
            </a:r>
            <a:r>
              <a:rPr lang="pl-PL" sz="1000" dirty="0" smtClean="0"/>
              <a:t>Techniki dotarcia do osoby poszkodowanej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44260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1010" y="922654"/>
            <a:ext cx="5128260" cy="5489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600" b="1" dirty="0" smtClean="0"/>
              <a:t>Odgruzowanie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 algn="just">
              <a:buNone/>
            </a:pPr>
            <a:r>
              <a:rPr lang="pl-PL" dirty="0" smtClean="0"/>
              <a:t>Często, </a:t>
            </a:r>
            <a:r>
              <a:rPr lang="pl-PL" dirty="0"/>
              <a:t>nawet w całkowicie zagruzowanym </a:t>
            </a:r>
            <a:r>
              <a:rPr lang="pl-PL" dirty="0" smtClean="0"/>
              <a:t>pomieszczeniu, </a:t>
            </a:r>
            <a:r>
              <a:rPr lang="pl-PL" dirty="0"/>
              <a:t>mogą powstać puste przestrzenie, np. wokół mebli, które umożliwiają przeżycie uwięzionej osoby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4" name="Obraz 3" descr="I:\zdjecia_zagan_2017\PIC_083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37" y="686434"/>
            <a:ext cx="6132513" cy="471995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rostokąt 4"/>
          <p:cNvSpPr/>
          <p:nvPr/>
        </p:nvSpPr>
        <p:spPr>
          <a:xfrm>
            <a:off x="8935834" y="6083041"/>
            <a:ext cx="3216977" cy="7271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5. </a:t>
            </a:r>
            <a:r>
              <a:rPr lang="pl-PL" sz="1000" dirty="0" smtClean="0"/>
              <a:t>Techniki dotarcia do osoby poszkodowanej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191182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269377" cy="1325563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Techniki </a:t>
            </a:r>
            <a:r>
              <a:rPr lang="pl-PL" sz="3600" b="1" dirty="0" smtClean="0">
                <a:latin typeface="+mn-lt"/>
              </a:rPr>
              <a:t>złożone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186403"/>
            <a:ext cx="10515600" cy="218966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b="1" dirty="0"/>
              <a:t>Techniki złożone </a:t>
            </a:r>
            <a:r>
              <a:rPr lang="pl-PL" dirty="0"/>
              <a:t>wymagają zastosowania specjalistycznego sprzętu </a:t>
            </a:r>
            <a:r>
              <a:rPr lang="pl-PL" dirty="0" smtClean="0"/>
              <a:t>ratowniczego, w </a:t>
            </a:r>
            <a:r>
              <a:rPr lang="pl-PL" dirty="0"/>
              <a:t>ramach odpowiedniej techniki ratowniczej wynikającej ze specyfiki umiejscowienia osoby poszkodowanej w gruzowisku.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pl-PL" sz="3400" dirty="0" smtClean="0"/>
          </a:p>
        </p:txBody>
      </p:sp>
      <p:sp>
        <p:nvSpPr>
          <p:cNvPr id="4" name="Prostokąt 3"/>
          <p:cNvSpPr/>
          <p:nvPr/>
        </p:nvSpPr>
        <p:spPr>
          <a:xfrm>
            <a:off x="9066463" y="6108069"/>
            <a:ext cx="3047161" cy="7271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5. </a:t>
            </a:r>
            <a:r>
              <a:rPr lang="pl-PL" sz="1000" dirty="0" smtClean="0"/>
              <a:t>Techniki dotarcia do osoby poszkodowanej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160273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942806" cy="1325563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Techniki </a:t>
            </a:r>
            <a:r>
              <a:rPr lang="pl-PL" sz="3600" b="1" dirty="0" smtClean="0">
                <a:latin typeface="+mn-lt"/>
              </a:rPr>
              <a:t>złożone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593665"/>
            <a:ext cx="10515600" cy="442075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pl-PL" dirty="0" smtClean="0"/>
              <a:t>Do tych technik, możemy zaliczyć:</a:t>
            </a:r>
          </a:p>
          <a:p>
            <a:pPr marL="514350" lvl="0" indent="-514350">
              <a:lnSpc>
                <a:spcPct val="110000"/>
              </a:lnSpc>
              <a:buFont typeface="+mj-lt"/>
              <a:buAutoNum type="alphaLcParenR"/>
            </a:pPr>
            <a:r>
              <a:rPr lang="pl-PL" dirty="0" smtClean="0"/>
              <a:t>wykonanie przebicia;</a:t>
            </a:r>
          </a:p>
          <a:p>
            <a:pPr marL="514350" lvl="0" indent="-514350">
              <a:lnSpc>
                <a:spcPct val="110000"/>
              </a:lnSpc>
              <a:buFont typeface="+mj-lt"/>
              <a:buAutoNum type="alphaLcParenR"/>
            </a:pPr>
            <a:r>
              <a:rPr lang="pl-PL" dirty="0" smtClean="0"/>
              <a:t>unoszenie elementów konstrukcji;</a:t>
            </a:r>
          </a:p>
          <a:p>
            <a:pPr marL="514350" lvl="0" indent="-514350">
              <a:lnSpc>
                <a:spcPct val="110000"/>
              </a:lnSpc>
              <a:buFont typeface="+mj-lt"/>
              <a:buAutoNum type="alphaLcParenR"/>
            </a:pPr>
            <a:r>
              <a:rPr lang="pl-PL" dirty="0" smtClean="0"/>
              <a:t>przemieszczanie elementów konstrukcji;</a:t>
            </a:r>
          </a:p>
          <a:p>
            <a:pPr marL="514350" lvl="0" indent="-514350">
              <a:lnSpc>
                <a:spcPct val="110000"/>
              </a:lnSpc>
              <a:buFont typeface="+mj-lt"/>
              <a:buAutoNum type="alphaLcParenR"/>
            </a:pPr>
            <a:r>
              <a:rPr lang="pl-PL" dirty="0" smtClean="0"/>
              <a:t>wycięcie, odcięcie, wykucie elementu konstrukcji;</a:t>
            </a:r>
          </a:p>
          <a:p>
            <a:pPr marL="514350" lvl="0" indent="-514350">
              <a:lnSpc>
                <a:spcPct val="110000"/>
              </a:lnSpc>
              <a:buFont typeface="+mj-lt"/>
              <a:buAutoNum type="alphaLcParenR"/>
            </a:pPr>
            <a:r>
              <a:rPr lang="pl-PL" dirty="0" smtClean="0"/>
              <a:t>wykonanie tunelu ratowniczego;</a:t>
            </a:r>
          </a:p>
          <a:p>
            <a:pPr marL="514350" lvl="0" indent="-514350">
              <a:lnSpc>
                <a:spcPct val="110000"/>
              </a:lnSpc>
              <a:buFont typeface="+mj-lt"/>
              <a:buAutoNum type="alphaLcParenR"/>
            </a:pPr>
            <a:r>
              <a:rPr lang="pl-PL" dirty="0" smtClean="0"/>
              <a:t>wykonanie podkopu.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9192737" y="6081941"/>
            <a:ext cx="2877343" cy="7271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5. </a:t>
            </a:r>
            <a:r>
              <a:rPr lang="pl-PL" sz="1000" dirty="0" smtClean="0"/>
              <a:t>Techniki dotarcia do osoby poszkodowanej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421830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58091" y="328295"/>
            <a:ext cx="10019212" cy="61227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3600" b="1" dirty="0" smtClean="0"/>
              <a:t>Przebicia</a:t>
            </a:r>
            <a:r>
              <a:rPr lang="pl-PL" sz="3600" dirty="0" smtClean="0"/>
              <a:t> </a:t>
            </a:r>
            <a:r>
              <a:rPr lang="pl-PL" sz="3600" dirty="0"/>
              <a:t>dzielimy, w zależności od</a:t>
            </a:r>
            <a:r>
              <a:rPr lang="pl-PL" sz="3600" dirty="0" smtClean="0"/>
              <a:t>:</a:t>
            </a:r>
          </a:p>
          <a:p>
            <a:pPr marL="0" indent="0">
              <a:buNone/>
            </a:pPr>
            <a:endParaRPr lang="pl-PL" sz="1000" dirty="0"/>
          </a:p>
          <a:p>
            <a:pPr marL="514350" lvl="0" indent="-514350">
              <a:buFont typeface="+mj-lt"/>
              <a:buAutoNum type="alphaLcParenR"/>
            </a:pPr>
            <a:r>
              <a:rPr lang="pl-PL" dirty="0"/>
              <a:t>użytego sprzętu, na:</a:t>
            </a:r>
          </a:p>
          <a:p>
            <a:pPr marL="628650"/>
            <a:r>
              <a:rPr lang="pl-PL" dirty="0"/>
              <a:t>przebicie </a:t>
            </a:r>
            <a:r>
              <a:rPr lang="pl-PL" dirty="0" smtClean="0"/>
              <a:t>udarowe;</a:t>
            </a:r>
            <a:endParaRPr lang="pl-PL" dirty="0"/>
          </a:p>
          <a:p>
            <a:pPr marL="628650"/>
            <a:r>
              <a:rPr lang="pl-PL" dirty="0"/>
              <a:t>przebicie </a:t>
            </a:r>
            <a:r>
              <a:rPr lang="pl-PL" dirty="0" err="1" smtClean="0"/>
              <a:t>bezudarowe</a:t>
            </a:r>
            <a:r>
              <a:rPr lang="pl-PL" dirty="0" smtClean="0"/>
              <a:t>;</a:t>
            </a:r>
            <a:endParaRPr lang="pl-PL" dirty="0"/>
          </a:p>
          <a:p>
            <a:pPr marL="0" indent="0">
              <a:buNone/>
            </a:pPr>
            <a:endParaRPr lang="pl-PL" sz="1600" dirty="0" smtClean="0"/>
          </a:p>
          <a:p>
            <a:pPr marL="514350" indent="-514350">
              <a:buFont typeface="+mj-lt"/>
              <a:buAutoNum type="alphaLcParenR" startAt="2"/>
            </a:pPr>
            <a:r>
              <a:rPr lang="pl-PL" dirty="0" smtClean="0"/>
              <a:t>sposobu </a:t>
            </a:r>
            <a:r>
              <a:rPr lang="pl-PL" dirty="0"/>
              <a:t>wykonania, na:</a:t>
            </a:r>
          </a:p>
          <a:p>
            <a:pPr marL="628650"/>
            <a:r>
              <a:rPr lang="pl-PL" dirty="0"/>
              <a:t>przebicie „czyste</a:t>
            </a:r>
            <a:r>
              <a:rPr lang="pl-PL" dirty="0" smtClean="0"/>
              <a:t>”;</a:t>
            </a:r>
            <a:endParaRPr lang="pl-PL" dirty="0"/>
          </a:p>
          <a:p>
            <a:pPr marL="628650"/>
            <a:r>
              <a:rPr lang="pl-PL" dirty="0"/>
              <a:t>przebicie „brudne</a:t>
            </a:r>
            <a:r>
              <a:rPr lang="pl-PL" dirty="0" smtClean="0"/>
              <a:t>”;</a:t>
            </a:r>
          </a:p>
          <a:p>
            <a:pPr marL="628650"/>
            <a:endParaRPr lang="pl-PL" sz="1400" dirty="0"/>
          </a:p>
          <a:p>
            <a:pPr marL="514350" lvl="0" indent="-514350">
              <a:buFont typeface="+mj-lt"/>
              <a:buAutoNum type="alphaLcParenR" startAt="3"/>
            </a:pPr>
            <a:r>
              <a:rPr lang="pl-PL" dirty="0"/>
              <a:t>kierunku wykonywania przebicia, na:</a:t>
            </a:r>
          </a:p>
          <a:p>
            <a:pPr marL="628650"/>
            <a:r>
              <a:rPr lang="pl-PL" dirty="0"/>
              <a:t>przebicie poziome;</a:t>
            </a:r>
          </a:p>
          <a:p>
            <a:pPr marL="628650"/>
            <a:r>
              <a:rPr lang="pl-PL" dirty="0"/>
              <a:t>przebicie pionowe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9210152" y="6087450"/>
            <a:ext cx="2968783" cy="7271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5. </a:t>
            </a:r>
            <a:r>
              <a:rPr lang="pl-PL" sz="1000" dirty="0" smtClean="0"/>
              <a:t>Techniki dotarcia do osoby poszkodowanej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160654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025390" cy="941705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Przebicia poziome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8140" y="1574165"/>
            <a:ext cx="6068786" cy="39922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dirty="0"/>
              <a:t>Przebicia w ścianach należy wykonywać według opisanej poniżej kolejności:</a:t>
            </a:r>
          </a:p>
          <a:p>
            <a:pPr marL="0" indent="0">
              <a:buNone/>
            </a:pPr>
            <a:endParaRPr lang="pl-PL" dirty="0"/>
          </a:p>
          <a:p>
            <a:pPr lvl="0" algn="just"/>
            <a:r>
              <a:rPr lang="pl-PL" dirty="0"/>
              <a:t>Wyznaczamy miejsce, w którym zostanie wykonane przebicie</a:t>
            </a:r>
            <a:r>
              <a:rPr lang="pl-PL" dirty="0" smtClean="0"/>
              <a:t>.</a:t>
            </a:r>
            <a:endParaRPr lang="pl-PL" dirty="0"/>
          </a:p>
          <a:p>
            <a:pPr lvl="0" algn="just"/>
            <a:r>
              <a:rPr lang="pl-PL" dirty="0"/>
              <a:t>Wykonujemy w ścianie tzw. otwór </a:t>
            </a:r>
            <a:r>
              <a:rPr lang="pl-PL" dirty="0" smtClean="0"/>
              <a:t>rewizyjny</a:t>
            </a:r>
            <a:r>
              <a:rPr lang="pl-PL" dirty="0"/>
              <a:t>.</a:t>
            </a:r>
          </a:p>
          <a:p>
            <a:pPr lvl="0" algn="just"/>
            <a:r>
              <a:rPr lang="pl-PL" dirty="0"/>
              <a:t>Rysujemy kształt i wielkość przebicia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4" name="Obraz 3" descr="C:\Users\rklebczyk\AppData\Local\Microsoft\Windows\Temporary Internet Files\Content.Word\20170607_0950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057" y="1345474"/>
            <a:ext cx="5362303" cy="422093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rostokąt 4"/>
          <p:cNvSpPr/>
          <p:nvPr/>
        </p:nvSpPr>
        <p:spPr>
          <a:xfrm>
            <a:off x="9035988" y="6110801"/>
            <a:ext cx="3138601" cy="7271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5. </a:t>
            </a:r>
            <a:r>
              <a:rPr lang="pl-PL" sz="1000" dirty="0" smtClean="0"/>
              <a:t>Techniki dotarcia do osoby poszkodowanej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48546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2675</TotalTime>
  <Words>2035</Words>
  <Application>Microsoft Office PowerPoint</Application>
  <PresentationFormat>Niestandardowy</PresentationFormat>
  <Paragraphs>201</Paragraphs>
  <Slides>24</Slides>
  <Notes>19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25" baseType="lpstr">
      <vt:lpstr>Motyw pakietu Office</vt:lpstr>
      <vt:lpstr>Szkolenie z działań  poszukiwawczo-ratowniczych realizowanych przez ksrg  w zakresie podstawowym</vt:lpstr>
      <vt:lpstr>Prezentacja programu PowerPoint</vt:lpstr>
      <vt:lpstr>Techniki dotarcia do osoby poszkodowanej.</vt:lpstr>
      <vt:lpstr>Techniki proste</vt:lpstr>
      <vt:lpstr>Prezentacja programu PowerPoint</vt:lpstr>
      <vt:lpstr>Techniki złożone</vt:lpstr>
      <vt:lpstr>Techniki złożone</vt:lpstr>
      <vt:lpstr>Prezentacja programu PowerPoint</vt:lpstr>
      <vt:lpstr>Przebicia poziome</vt:lpstr>
      <vt:lpstr>Prezentacja programu PowerPoint</vt:lpstr>
      <vt:lpstr>PAMIĘTAJ, ABY CIĘCIA WYKONAĆ POD ODPOWIEDNIM KĄTEM,  TZN. TAKIM KĄTEM, PRZY KTÓRYM WYCINANY ELEMENT ŚCIANY BĘDZIE MÓGŁ BYĆ WYCIĄGNIĘTY TYLKO W STRONĘ, OD KTÓREJ JEST WYKONYWANE PRZEBICIE.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PAMIĘTAJ, że w trakcie wykonywania przebicia należy:</vt:lpstr>
      <vt:lpstr>Unoszenie elementów konstrukcji</vt:lpstr>
      <vt:lpstr>Wykonując unoszenie elementów konstrukcji:</vt:lpstr>
      <vt:lpstr>Wykonując unoszenie elementów konstrukcji (c.d.):</vt:lpstr>
      <vt:lpstr>Wykonując unoszenie elementów konstrukcji (c.d.):</vt:lpstr>
      <vt:lpstr>Wykonując unoszenie elementów konstrukcji (c.d.):</vt:lpstr>
      <vt:lpstr>Prezentacja programu PowerPoint</vt:lpstr>
      <vt:lpstr>Metryka prezentacji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Szkolenie z ratownictwa wysokościowego realizowanego przez ksrg w zakresie podstawowym</dc:title>
  <dc:creator>Brunecki Paweł</dc:creator>
  <cp:lastModifiedBy>Stajszczak Magdalena</cp:lastModifiedBy>
  <cp:revision>228</cp:revision>
  <dcterms:created xsi:type="dcterms:W3CDTF">2019-05-07T09:56:03Z</dcterms:created>
  <dcterms:modified xsi:type="dcterms:W3CDTF">2020-07-24T14:51:02Z</dcterms:modified>
</cp:coreProperties>
</file>