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9" r:id="rId6"/>
    <p:sldId id="260" r:id="rId7"/>
    <p:sldId id="263" r:id="rId8"/>
    <p:sldId id="275" r:id="rId9"/>
    <p:sldId id="276" r:id="rId10"/>
    <p:sldId id="264" r:id="rId11"/>
    <p:sldId id="269" r:id="rId12"/>
    <p:sldId id="272" r:id="rId13"/>
    <p:sldId id="271" r:id="rId14"/>
    <p:sldId id="268" r:id="rId15"/>
    <p:sldId id="267" r:id="rId16"/>
    <p:sldId id="278" r:id="rId17"/>
    <p:sldId id="258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Gałązka" initials="AG" lastIdx="8" clrIdx="0">
    <p:extLst>
      <p:ext uri="{19B8F6BF-5375-455C-9EA6-DF929625EA0E}">
        <p15:presenceInfo xmlns:p15="http://schemas.microsoft.com/office/powerpoint/2012/main" userId="Anna Gałązka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1E2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26E4376-0C98-495C-84AC-A894647FBFD3}" v="45" dt="2022-02-22T21:13:29.99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-19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Arkusz1!$F$9</c:f>
              <c:strCache>
                <c:ptCount val="1"/>
                <c:pt idx="0">
                  <c:v>ogółem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0071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2-7338-4AAD-927C-D04BBDD64348}"/>
              </c:ext>
            </c:extLst>
          </c:dPt>
          <c:dPt>
            <c:idx val="1"/>
            <c:invertIfNegative val="0"/>
            <c:bubble3D val="0"/>
            <c:spPr>
              <a:solidFill>
                <a:srgbClr val="0071E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7338-4AAD-927C-D04BBDD64348}"/>
              </c:ext>
            </c:extLst>
          </c:dPt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Arkusz1!$E$10:$E$11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Arkusz1!$F$10:$F$11</c:f>
              <c:numCache>
                <c:formatCode>#\ ##0.00\ "zł"</c:formatCode>
                <c:ptCount val="2"/>
                <c:pt idx="0">
                  <c:v>7498408</c:v>
                </c:pt>
                <c:pt idx="1">
                  <c:v>7092253.870000001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38-4AAD-927C-D04BBDD64348}"/>
            </c:ext>
          </c:extLst>
        </c:ser>
        <c:ser>
          <c:idx val="1"/>
          <c:order val="1"/>
          <c:tx>
            <c:strRef>
              <c:f>Arkusz1!$G$9</c:f>
              <c:strCache>
                <c:ptCount val="1"/>
                <c:pt idx="0">
                  <c:v>w tym środki UE</c:v>
                </c:pt>
              </c:strCache>
            </c:strRef>
          </c:tx>
          <c:spPr>
            <a:solidFill>
              <a:srgbClr val="FF33CC"/>
            </a:solidFill>
            <a:ln>
              <a:noFill/>
            </a:ln>
            <a:effectLst/>
          </c:spPr>
          <c:invertIfNegative val="0"/>
          <c:dLbls>
            <c:numFmt formatCode="#,##0.00\ &quot;zł&quot;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Arkusz1!$E$10:$E$11</c:f>
              <c:strCache>
                <c:ptCount val="2"/>
                <c:pt idx="0">
                  <c:v>Planowane</c:v>
                </c:pt>
                <c:pt idx="1">
                  <c:v>Faktyczne</c:v>
                </c:pt>
              </c:strCache>
            </c:strRef>
          </c:cat>
          <c:val>
            <c:numRef>
              <c:f>Arkusz1!$G$10:$G$11</c:f>
              <c:numCache>
                <c:formatCode>#\ ##0.00\ "zł"</c:formatCode>
                <c:ptCount val="2"/>
                <c:pt idx="0">
                  <c:v>6345902.6900000004</c:v>
                </c:pt>
                <c:pt idx="1">
                  <c:v>6002174.4500000002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38-4AAD-927C-D04BBDD6434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66"/>
        <c:axId val="363143632"/>
        <c:axId val="363137752"/>
      </c:barChart>
      <c:catAx>
        <c:axId val="3631436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63137752"/>
        <c:crosses val="autoZero"/>
        <c:auto val="1"/>
        <c:lblAlgn val="ctr"/>
        <c:lblOffset val="100"/>
        <c:noMultiLvlLbl val="0"/>
      </c:catAx>
      <c:valAx>
        <c:axId val="36313775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\ &quot;zł&quot;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l-PL"/>
          </a:p>
        </c:txPr>
        <c:crossAx val="36314363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100" b="1" i="0" baseline="0"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C6F707-EC04-474F-9C16-88702036082D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6FE3E5-4C61-41D2-B8B2-254D48A9F206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10467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6FE3E5-4C61-41D2-B8B2-254D48A9F206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76756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31.03.2022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901952" y="1548820"/>
            <a:ext cx="8040291" cy="4524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Repozytorium otwartego dostępu do dorobku naukowego i dydaktycznego UJ</a:t>
            </a: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  <a:p>
            <a:r>
              <a:rPr lang="pl-PL" sz="2400" b="1" dirty="0">
                <a:solidFill>
                  <a:schemeClr val="bg1"/>
                </a:solidFill>
                <a:cs typeface="Calibri"/>
              </a:rPr>
              <a:t>Dr Leszek Szafrański</a:t>
            </a:r>
          </a:p>
          <a:p>
            <a:r>
              <a:rPr lang="pl-PL" sz="2400" b="1" dirty="0">
                <a:solidFill>
                  <a:schemeClr val="bg1"/>
                </a:solidFill>
                <a:cs typeface="Calibri"/>
              </a:rPr>
              <a:t>Uniwersytet Jagielloński, Biblioteka Jagiellońska</a:t>
            </a: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836554" y="1280703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KORZYŚCI Z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11423"/>
              </p:ext>
            </p:extLst>
          </p:nvPr>
        </p:nvGraphicFramePr>
        <p:xfrm>
          <a:off x="573184" y="2031299"/>
          <a:ext cx="10835251" cy="417056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4327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025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637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Opis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3301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Wzrost transferu i wymiany wiedzy między uczelnią a interesariuszami wewnętrznymi              i zewnętrznymi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Uruchomienie darmowego nieograniczonego dostępu do aktualnych zasobów wiedzy dla użytkowników w tym m. in.: dla przedsiębiorców, naukowców, studentów, osób niepełnosprawnych </a:t>
                      </a: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oraz wdrożenie dla naukowców i studentów możliwości publikowania własnych badań i materiałów dydaktycznych </a:t>
                      </a:r>
                      <a:endParaRPr lang="pl-PL" sz="11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Umocnienia znaczenia UJ jako wiodącego w kraju ośrodka naukowo-badawczego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Zwiększenie widoczności i dostęp do wyników badań prowadzonych na UJ pozwoli m. in. na podejmowanie współpracy z przedsiębiorstwami i zwiększenie </a:t>
                      </a:r>
                      <a:r>
                        <a:rPr lang="pl-PL" sz="1100" i="1" dirty="0" err="1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cytowań</a:t>
                      </a: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 pracach naukowych przez uczonych z innych ośrodków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Gromadzenie i zabezpieczenie dorobku naukowego pracowników i studentów UJ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Długoterminowa archiwizacja i zabezpieczenie dorobku naukowego UJ gwarantuje obecnym                    i przyszłym użytkownikom dostęp do treści zasobów w postaci kopii cyfrowych bez utraty ich jakości.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06397283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Umożliwienie korzystania z rzetelnych, tj. zweryfikowanych, potwierdzonych źródeł informacji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Realizacja otwartego dostępu do zasobów naukowych UJ, w sposób zaplanowany                                  w niniejszym projekcie, zapewnia legalny i łatwy dostęp do pełnowartościowych recenzowanych treści.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864058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Stworzenie warunków prawnych oraz technologicznych do otwartego udostępniania zasobów oraz korzystania z nich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b="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Projekt wpłynie korzystnie na wdrożenie dobrej praktyki, polegającej na udostępnianiu                          i rozpowszechnianiu zasobów cyfrowych zgodnie z obowiązującym prawem. Realizacja otwartego dostępu do zasobów naukowych UJ, w sposób zaplanowany w niniejszym projekcie, zapewni legalny i łatwy dostęp do pełnowartościowych treści.</a:t>
                      </a:r>
                      <a:endParaRPr lang="pl-PL" sz="11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61484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37380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odtytuł 2"/>
          <p:cNvSpPr txBox="1">
            <a:spLocks/>
          </p:cNvSpPr>
          <p:nvPr/>
        </p:nvSpPr>
        <p:spPr>
          <a:xfrm>
            <a:off x="1841160" y="118303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BEZPIECZEŃSTWO SYSTEMU I DANYCH</a:t>
            </a:r>
            <a:endParaRPr lang="pl-PL" dirty="0"/>
          </a:p>
        </p:txBody>
      </p:sp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9771429"/>
              </p:ext>
            </p:extLst>
          </p:nvPr>
        </p:nvGraphicFramePr>
        <p:xfrm>
          <a:off x="695400" y="2240983"/>
          <a:ext cx="10801199" cy="31870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942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0693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54617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Nazwa produktu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>
                          <a:solidFill>
                            <a:schemeClr val="bg1"/>
                          </a:solidFill>
                        </a:rPr>
                        <a:t>Poziom bezpieczeństwa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324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Rozbudowane Repozytorium Uniwersytetu Jagiellońskiego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effectLst/>
                        </a:rPr>
                        <a:t> zintegrowane z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 Platformą Konferencji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effectLst/>
                        </a:rPr>
                        <a:t> i</a:t>
                      </a:r>
                      <a:r>
                        <a:rPr lang="pl-PL" sz="1200" b="0" i="1" dirty="0">
                          <a:solidFill>
                            <a:srgbClr val="0070C0"/>
                          </a:solidFill>
                          <a:effectLst/>
                        </a:rPr>
                        <a:t> Platformą Czasopism.</a:t>
                      </a:r>
                      <a:r>
                        <a:rPr lang="pl-PL" sz="1200" b="0" i="1" baseline="0" dirty="0">
                          <a:solidFill>
                            <a:srgbClr val="0070C0"/>
                          </a:solidFill>
                          <a:effectLst/>
                        </a:rPr>
                        <a:t> W wymienionych systemach udostępniane są metadane i zasoby publikacji naukowych i dydaktycznych Uniwersytetu Jagiellońskiego.</a:t>
                      </a:r>
                      <a:endParaRPr lang="pl-PL" sz="1200" b="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1. Serwerownia znajduje się w pomieszczeniu z kontrolą dostępu,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2. W serwerowni znajduje się klimatyzacja,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3. Dostęp do serwerowni jest ewidencjonowany,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4. Serwery zabezpieczone są poprzez zasilacze awaryjne UPS,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5. Serwery posiadają systemy RAID zabezpieczające dane przed uszkodzeniem dysków twardych,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6. Infrastruktura serwerowa oparta jest o wirtualizację wraz ze wszystkimi potrzebnymi zabezpieczeniami.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7. Infrastruktura pozwala w szybki sposób wykonywać kopie bezpieczeństwa całych serwerów,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8. Cała infrastruktura od strony administracji, zabezpieczona jest przez VPN,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9. Serwery mają wydzielone podsieci,</a:t>
                      </a:r>
                    </a:p>
                    <a:p>
                      <a:pPr algn="l"/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10. Przechowywanie danych realizowane jest na macierzach dyskowych.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28049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61" y="112727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700079" y="1720214"/>
            <a:ext cx="9650759" cy="1128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Okres trwałości: 5 lat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 utrzymania produktów projektu: budżet Uniwersytetu Jagiellońskiego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Najważniejsze ryzyka: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3253348"/>
              </p:ext>
            </p:extLst>
          </p:nvPr>
        </p:nvGraphicFramePr>
        <p:xfrm>
          <a:off x="731402" y="2951641"/>
          <a:ext cx="10729194" cy="37933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1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8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358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734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0045"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Utrzymanie trwałości projektu, w tym koszty niezbędnych napraw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duża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Unikanie zagrożenia.</a:t>
                      </a:r>
                      <a:r>
                        <a:rPr lang="pl-PL" sz="1200" i="1" baseline="0" dirty="0">
                          <a:solidFill>
                            <a:srgbClr val="0070C0"/>
                          </a:solidFill>
                        </a:rPr>
                        <a:t> Podejmowane działania zarządcze: Ryzyka związane z utrzymaniem trwałości projektu zostały zminimalizowane już na etapie składania wniosku. Projekt jako całość stał się jednym z głównych elementów strategii udostępniania zasobów naukowych i sprawozdawczości UJ. Dzięki temu utrzymanie efektów projektu jest priorytetem                      dla instytucji. </a:t>
                      </a:r>
                    </a:p>
                    <a:p>
                      <a:r>
                        <a:rPr lang="pl-PL" sz="1200" i="1" baseline="0" dirty="0">
                          <a:solidFill>
                            <a:srgbClr val="0070C0"/>
                          </a:solidFill>
                        </a:rPr>
                        <a:t>Podejmowane działania zarządcze: Ujęcie kosztów utrzymania UJ w rocznych planach wydatków Biblioteki Jagiellońskiej. Spodziewane lub faktyczne efekty tych działań: Rezerwa w budżecie BJ środków na wydatki związane z ewentualnymi naprawami.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825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Nieadekwatne do zmieniających się potrzeb    i postępu technologicznego rozwiązania techniczne i technologiczne </a:t>
                      </a:r>
                    </a:p>
                    <a:p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mała</a:t>
                      </a:r>
                    </a:p>
                    <a:p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  <a:p>
                      <a:endParaRPr lang="pl-PL" sz="1200" i="1" dirty="0">
                        <a:solidFill>
                          <a:srgbClr val="0070C0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Unikanie zagrożenia.</a:t>
                      </a:r>
                      <a:r>
                        <a:rPr lang="pl-PL" sz="1200" i="1" baseline="0" dirty="0">
                          <a:solidFill>
                            <a:srgbClr val="0070C0"/>
                          </a:solidFill>
                        </a:rPr>
                        <a:t> Podejmowane działania zarządcze: programistyczne próby dostosowania systemu do zmieniających się rozwiązań technologicznych oraz poprawa ich jakości.</a:t>
                      </a:r>
                      <a:endParaRPr lang="pl-PL" sz="1200" dirty="0"/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53862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76324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1841161" y="1127274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TRWAŁOŚĆ PROJEKTU</a:t>
            </a:r>
            <a:endParaRPr lang="pl-PL" dirty="0"/>
          </a:p>
        </p:txBody>
      </p:sp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0116670"/>
              </p:ext>
            </p:extLst>
          </p:nvPr>
        </p:nvGraphicFramePr>
        <p:xfrm>
          <a:off x="502802" y="2265841"/>
          <a:ext cx="10729194" cy="27791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14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382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13587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57345"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Nazwa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Siła oddziaływania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Prawdopodobieństwo wystąpienia ryzyka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l-PL" sz="1600" dirty="0"/>
                        <a:t>Reakcja na ryzyko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0045">
                <a:tc>
                  <a:txBody>
                    <a:bodyPr/>
                    <a:lstStyle/>
                    <a:p>
                      <a:r>
                        <a:rPr lang="pl-PL" sz="1200" i="1" kern="120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Spadek zainteresowania użytkowników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średnia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niskie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pl-PL" sz="1200" i="1" dirty="0">
                          <a:solidFill>
                            <a:srgbClr val="0070C0"/>
                          </a:solidFill>
                        </a:rPr>
                        <a:t>Unikanie zagrożenia.</a:t>
                      </a:r>
                      <a:r>
                        <a:rPr lang="pl-PL" sz="1200" i="1" baseline="0" dirty="0">
                          <a:solidFill>
                            <a:srgbClr val="0070C0"/>
                          </a:solidFill>
                        </a:rPr>
                        <a:t> Podejmowane działania zarządcze: </a:t>
                      </a:r>
                      <a:r>
                        <a:rPr lang="pl-PL" sz="1200" i="1" kern="1200" baseline="0" dirty="0">
                          <a:solidFill>
                            <a:srgbClr val="0070C0"/>
                          </a:solidFill>
                          <a:latin typeface="+mn-lt"/>
                          <a:ea typeface="+mn-ea"/>
                          <a:cs typeface="+mn-cs"/>
                        </a:rPr>
                        <a:t>Promocja zasobów i funkcjonalności RUJ na uczelni, m.in. na plakatach a także poprzez szkolenia prowadzone na wydziałach.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36936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230832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 dirty="0">
                <a:solidFill>
                  <a:schemeClr val="bg1"/>
                </a:solidFill>
              </a:rPr>
              <a:t>Dziękuję za uwagę</a:t>
            </a:r>
          </a:p>
          <a:p>
            <a:endParaRPr lang="pl-PL" sz="4800" b="1" dirty="0">
              <a:solidFill>
                <a:schemeClr val="bg1"/>
              </a:solidFill>
            </a:endParaRPr>
          </a:p>
          <a:p>
            <a:r>
              <a:rPr lang="pl-PL" sz="2400" b="1" dirty="0">
                <a:solidFill>
                  <a:schemeClr val="bg1"/>
                </a:solidFill>
              </a:rPr>
              <a:t>dr Leszek Szafrański</a:t>
            </a:r>
          </a:p>
          <a:p>
            <a:r>
              <a:rPr lang="pl-PL" sz="2400" b="1" dirty="0">
                <a:solidFill>
                  <a:schemeClr val="bg1"/>
                </a:solidFill>
              </a:rPr>
              <a:t>l.szafranski@uj.edu.pl</a:t>
            </a:r>
            <a:endParaRPr lang="pl-PL" sz="2400" dirty="0"/>
          </a:p>
        </p:txBody>
      </p: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-123420" y="1177355"/>
            <a:ext cx="12315420" cy="1074176"/>
          </a:xfrm>
        </p:spPr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pl-PL" sz="3400" b="1" i="1" dirty="0">
                <a:latin typeface="+mj-lt"/>
                <a:cs typeface="Times New Roman" pitchFamily="18" charset="0"/>
              </a:rPr>
              <a:t>Repozytorium otwartego dostępu do dorobku naukowego                                     i dydaktycznego UJ</a:t>
            </a:r>
            <a:endParaRPr lang="pl-PL" sz="3400" dirty="0"/>
          </a:p>
        </p:txBody>
      </p:sp>
      <p:sp>
        <p:nvSpPr>
          <p:cNvPr id="5" name="pole tekstowe 4"/>
          <p:cNvSpPr txBox="1"/>
          <p:nvPr/>
        </p:nvSpPr>
        <p:spPr>
          <a:xfrm>
            <a:off x="653133" y="2251531"/>
            <a:ext cx="1089716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Wnioskodawca: Uniwersytet Jagielloński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Beneficjent: Biblioteka Jagiellońska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dirty="0">
                <a:solidFill>
                  <a:srgbClr val="002060"/>
                </a:solidFill>
              </a:rPr>
              <a:t>Źródło finansowania: Projekt współfinansowany w ramach poddziałania 2.3.1 „Cyfrowe udostępnianie zasobów nauki” Programu Operacyjnego Polska Cyfrowa z Europejskiego Funduszu Rozwoju Regionalnego i budżetu państwa – „część 27 – Informatyzacja”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endParaRPr lang="pl-PL" dirty="0"/>
          </a:p>
        </p:txBody>
      </p:sp>
      <p:sp>
        <p:nvSpPr>
          <p:cNvPr id="6" name="Podtytuł 2"/>
          <p:cNvSpPr txBox="1">
            <a:spLocks/>
          </p:cNvSpPr>
          <p:nvPr/>
        </p:nvSpPr>
        <p:spPr>
          <a:xfrm>
            <a:off x="0" y="3938336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CEL PROJEKTU</a:t>
            </a:r>
            <a:endParaRPr lang="pl-PL" sz="3600" dirty="0"/>
          </a:p>
        </p:txBody>
      </p:sp>
      <p:sp>
        <p:nvSpPr>
          <p:cNvPr id="7" name="pole tekstowe 6"/>
          <p:cNvSpPr txBox="1"/>
          <p:nvPr/>
        </p:nvSpPr>
        <p:spPr>
          <a:xfrm>
            <a:off x="624277" y="4608260"/>
            <a:ext cx="111721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zwiększenie dostępności zasobów nauki, zgromadzonych w ramach struktur Uniwersytetu Jagiellońskiego;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doskonalenie jakości informacji sektora publicznego poprzez podniesienie efektywności i skuteczności działań w sferze naukowej, dydaktycznej i administracyjnej.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sz="800" dirty="0">
              <a:solidFill>
                <a:schemeClr val="accent1">
                  <a:lumMod val="50000"/>
                </a:schemeClr>
              </a:solidFill>
              <a:ea typeface="Times New Roman" panose="02020603050405020304" pitchFamily="18" charset="0"/>
            </a:endParaRPr>
          </a:p>
          <a:p>
            <a:r>
              <a:rPr lang="pl-PL" sz="16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Długofalową konsekwencją realizacji projektu będzie szerokie udostępnienie zasobów zebranych w Repozytorium UJ oraz rozpowszechnienie zebranych informacji za pomocą narzędzi informatycznych. </a:t>
            </a:r>
          </a:p>
          <a:p>
            <a:r>
              <a:rPr lang="pl-PL" sz="1600" dirty="0">
                <a:solidFill>
                  <a:schemeClr val="accent1">
                    <a:lumMod val="50000"/>
                  </a:schemeClr>
                </a:solidFill>
                <a:ea typeface="Times New Roman" panose="02020603050405020304" pitchFamily="18" charset="0"/>
              </a:rPr>
              <a:t>Jednym z ważniejszych aspektów będzie ochrona zasobów naukowych i ich utrwalenie w postaci kopii cyfrowych oraz możliwość korzystania z rzetelnych tj. zweryfikowanych, potwierdzonych źródeł informacji.</a:t>
            </a:r>
            <a:endParaRPr lang="pl-PL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 txBox="1">
            <a:spLocks/>
          </p:cNvSpPr>
          <p:nvPr/>
        </p:nvSpPr>
        <p:spPr>
          <a:xfrm>
            <a:off x="1841161" y="1166692"/>
            <a:ext cx="8509677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OKRES REALIZACJI PROJEKTU</a:t>
            </a:r>
            <a:endParaRPr lang="pl-PL" dirty="0"/>
          </a:p>
        </p:txBody>
      </p:sp>
      <p:graphicFrame>
        <p:nvGraphicFramePr>
          <p:cNvPr id="10" name="Tabela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704224"/>
              </p:ext>
            </p:extLst>
          </p:nvPr>
        </p:nvGraphicFramePr>
        <p:xfrm>
          <a:off x="622662" y="1939463"/>
          <a:ext cx="10946674" cy="10486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835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9637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66677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47705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Planowany: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2018.08.03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2021.08.02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0959">
                <a:tc>
                  <a:txBody>
                    <a:bodyPr/>
                    <a:lstStyle/>
                    <a:p>
                      <a:r>
                        <a:rPr lang="pl-PL" b="1" dirty="0">
                          <a:solidFill>
                            <a:schemeClr val="bg1"/>
                          </a:solidFill>
                        </a:rPr>
                        <a:t>Faktyczny: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2018.08.03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</a:rPr>
                        <a:t>2021.10.31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1" name="Podtytuł 2"/>
          <p:cNvSpPr txBox="1">
            <a:spLocks/>
          </p:cNvSpPr>
          <p:nvPr/>
        </p:nvSpPr>
        <p:spPr>
          <a:xfrm>
            <a:off x="123181" y="3010302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3600" b="1" dirty="0">
                <a:solidFill>
                  <a:srgbClr val="002060"/>
                </a:solidFill>
                <a:cs typeface="Times New Roman" pitchFamily="18" charset="0"/>
              </a:rPr>
              <a:t>KOSZT REALIZACJI PROJEKTU</a:t>
            </a:r>
          </a:p>
        </p:txBody>
      </p:sp>
      <p:graphicFrame>
        <p:nvGraphicFramePr>
          <p:cNvPr id="8" name="Wykres 7">
            <a:extLst>
              <a:ext uri="{FF2B5EF4-FFF2-40B4-BE49-F238E27FC236}">
                <a16:creationId xmlns:a16="http://schemas.microsoft.com/office/drawing/2014/main" id="{7495FF97-969B-4CB2-8B69-8DAC570C399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84151816"/>
              </p:ext>
            </p:extLst>
          </p:nvPr>
        </p:nvGraphicFramePr>
        <p:xfrm>
          <a:off x="2236838" y="3783073"/>
          <a:ext cx="7718321" cy="29103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171248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122834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</a:p>
        </p:txBody>
      </p:sp>
      <p:sp>
        <p:nvSpPr>
          <p:cNvPr id="5" name="pole tekstowe 4"/>
          <p:cNvSpPr txBox="1"/>
          <p:nvPr/>
        </p:nvSpPr>
        <p:spPr>
          <a:xfrm>
            <a:off x="360884" y="2423053"/>
            <a:ext cx="1096434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Przygotowanie projektu do realizacji.                                                                                                                            </a:t>
            </a:r>
            <a:r>
              <a:rPr lang="pl-PL" spc="-1" dirty="0">
                <a:solidFill>
                  <a:schemeClr val="tx2"/>
                </a:solidFill>
                <a:ea typeface="Times New Roman"/>
              </a:rPr>
              <a:t>Zadanie zakończone i zrealizowane zgodnie z założeniami.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Termin realizacji zadania: 11-2017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Przygotowanie infrastruktury służącej do przetwarzania cyfrowego, digitalizacji i udostępniania zasobów.            </a:t>
            </a:r>
            <a:r>
              <a:rPr lang="pl-PL" spc="-1" dirty="0">
                <a:solidFill>
                  <a:schemeClr val="tx2"/>
                </a:solidFill>
                <a:ea typeface="Times New Roman"/>
              </a:rPr>
              <a:t>Zadanie zakończone i zrealizowane zgodnie z założeniami.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Termin realizacji zadania: 06-2021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Przygotowanie narzędzi systemowych do przetwarzania cyfrowego, digitalizacji  i udostępniania zasobów. Późniejszy niż zakładano wybór wykonawcy spowodowany przeprowadzeniem dialogu technicznego oraz rozpatrywaniem przez Krajową Izbę Odwoławczą odwołania wniesionego przez jednego z uczestników przetargu, wpłynął na harmonogram prac i późniejszą niż zakładano realizację usługi.                                                                               </a:t>
            </a:r>
            <a:r>
              <a:rPr lang="pl-PL" spc="-1" dirty="0">
                <a:solidFill>
                  <a:schemeClr val="tx2"/>
                </a:solidFill>
                <a:ea typeface="Times New Roman"/>
              </a:rPr>
              <a:t>Zadanie zakończone i zrealizowane zgodnie z założeniami.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Termin realizacji zadania: 06-2020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Przetworzenie cyfrowe, digitalizacja zasobów i udostępnienie w otwartym dostępie. Sytuacja związana                   z pandemią wirusa </a:t>
            </a: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Covid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 19 skutkująca zamknięciem BJ, częstymi nieobecnościami pracowników związanymi        z kwarantanną, a także koniecznością wykonywania pracy w formie zdalnej, przyczyniła się do obniżenia tempa osiągania wskaźnika.                                                                                                                                                                             </a:t>
            </a:r>
            <a:r>
              <a:rPr lang="pl-PL" spc="-1" dirty="0">
                <a:solidFill>
                  <a:schemeClr val="tx2"/>
                </a:solidFill>
                <a:ea typeface="Times New Roman"/>
              </a:rPr>
              <a:t>Zadanie zakończone i zrealizowane zgodnie z założeniami.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Termin realizacji zadania: 09-2021</a:t>
            </a:r>
            <a:endParaRPr lang="pl-PL" dirty="0">
              <a:solidFill>
                <a:prstClr val="black"/>
              </a:solidFill>
            </a:endParaRPr>
          </a:p>
        </p:txBody>
      </p:sp>
      <p:sp>
        <p:nvSpPr>
          <p:cNvPr id="2" name="pole tekstowe 1"/>
          <p:cNvSpPr txBox="1"/>
          <p:nvPr/>
        </p:nvSpPr>
        <p:spPr>
          <a:xfrm>
            <a:off x="685801" y="1895594"/>
            <a:ext cx="106394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b="1" i="1" dirty="0">
                <a:solidFill>
                  <a:srgbClr val="002060"/>
                </a:solidFill>
                <a:cs typeface="Times New Roman" pitchFamily="18" charset="0"/>
              </a:rPr>
              <a:t>Projekt został zrealizowany w pełnym zakresie produktowym. Wszystkie kamienie milowe zostały osiągnięte.</a:t>
            </a:r>
            <a:endParaRPr lang="pl-PL" i="1" dirty="0"/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38851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0" y="1201320"/>
            <a:ext cx="12192000" cy="7505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Aft>
                <a:spcPts val="1200"/>
              </a:spcAft>
              <a:buNone/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ZAKRES PROJEKTU</a:t>
            </a:r>
            <a:endParaRPr lang="pl-PL" dirty="0"/>
          </a:p>
        </p:txBody>
      </p:sp>
      <p:sp>
        <p:nvSpPr>
          <p:cNvPr id="5" name="pole tekstowe 4"/>
          <p:cNvSpPr txBox="1"/>
          <p:nvPr/>
        </p:nvSpPr>
        <p:spPr>
          <a:xfrm>
            <a:off x="384660" y="1951916"/>
            <a:ext cx="1123584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Dostosowanie zasobów dla potrzeb osób niepełnosprawnych. Sytuacja związana z pandemią wirusa                               </a:t>
            </a: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Covid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 19 skutkująca zamknięciem BJ, częstymi nieobecnościami pracowników związanymi z kwarantanną, a także koniecznością wykonywania pracy w formie zdalnej, przyczyniła się do obniżenia tempa osiągania wskaźnika. </a:t>
            </a:r>
            <a:r>
              <a:rPr lang="pl-PL" spc="-1" dirty="0">
                <a:solidFill>
                  <a:schemeClr val="tx2"/>
                </a:solidFill>
                <a:ea typeface="Times New Roman"/>
              </a:rPr>
              <a:t>Zadanie zakończone i zrealizowane zgodnie z założeniami.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Termin realizacji zadania: 10-2021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Promocja projektu. Przyczyną opóźnienia była konieczność zwiększenia wartości zadania nr  6 (Promocja)                     i długie oczekiwanie na zgodę ze strony CPPC. Na przesunięcie terminu miała tez wpływ przedłużająca się procedura publikacji ogłoszenia przez konieczność modyfikacji /uszczegółowiania jego treści zgodnie ze zgłaszanymi pytaniami potencjalnych </a:t>
            </a:r>
            <a:r>
              <a:rPr lang="pl-PL" dirty="0" err="1">
                <a:solidFill>
                  <a:schemeClr val="accent1">
                    <a:lumMod val="50000"/>
                  </a:schemeClr>
                </a:solidFill>
              </a:rPr>
              <a:t>ofertodawców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. </a:t>
            </a:r>
            <a:r>
              <a:rPr lang="pl-PL" spc="-1" dirty="0">
                <a:solidFill>
                  <a:schemeClr val="tx2"/>
                </a:solidFill>
                <a:ea typeface="Times New Roman"/>
              </a:rPr>
              <a:t>                                                                                                                                                       Zadanie zakończone i zrealizowane zgodnie z założeniami.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Termin realizacji zadania: 09-2020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Szkolenia. Późniejszy niż zakładano termin osiągnięcia wskaźnika spowodowało opóźnienie w podpisaniu umów             z prowadzącymi szkolenia. Pomimo pandemii CoVID-19 szkolenia były prowadzone z powodzeniem w wersji online.                                                                                                                                                                                  </a:t>
            </a:r>
            <a:r>
              <a:rPr lang="pl-PL" spc="-1" dirty="0">
                <a:solidFill>
                  <a:schemeClr val="tx2"/>
                </a:solidFill>
                <a:ea typeface="Times New Roman"/>
              </a:rPr>
              <a:t>Zadanie zakończone i zrealizowane zgodnie z założeniami.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Termin realizacji zadania: 01-2021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Doradztwo prawne. W ramach czynności wspomagających wykonanie projektu realizowane było doradztwo prawne w zakresie zgodności udostępnianych zasobów z obowiązującym prawem autorskim.                                           </a:t>
            </a:r>
            <a:r>
              <a:rPr lang="pl-PL" spc="-1" dirty="0">
                <a:solidFill>
                  <a:schemeClr val="tx2"/>
                </a:solidFill>
                <a:ea typeface="Times New Roman"/>
              </a:rPr>
              <a:t>Zadanie zakończone i zrealizowane zgodnie z założeniami. </a:t>
            </a:r>
            <a:r>
              <a:rPr lang="pl-PL" dirty="0">
                <a:solidFill>
                  <a:schemeClr val="accent1">
                    <a:lumMod val="50000"/>
                  </a:schemeClr>
                </a:solidFill>
              </a:rPr>
              <a:t>Termin realizacji zadania: 07-2021</a:t>
            </a:r>
          </a:p>
          <a:p>
            <a:endParaRPr lang="pl-PL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4978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84666" y="123789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11591568"/>
              </p:ext>
            </p:extLst>
          </p:nvPr>
        </p:nvGraphicFramePr>
        <p:xfrm>
          <a:off x="343865" y="1988492"/>
          <a:ext cx="10783008" cy="440722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4501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93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76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5470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produktu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Planowany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Faktyczny termin wdrożenia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Uwagi</a:t>
                      </a:r>
                      <a:endParaRPr lang="pl-PL" sz="14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319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Repozytorium prac naukowych pracowników Uniwersytetu Jagiellońskiego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95502750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Przechowywania danych na </a:t>
                      </a:r>
                      <a:r>
                        <a:rPr lang="pl-PL" sz="14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dSpace</a:t>
                      </a:r>
                      <a:endParaRPr lang="pl-PL" sz="14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2020-03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2020-03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Mechanizmy wyszukiwania w zasobach o otwartym dostępie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80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Oprogramowania wspierające OJS do integracji ze wspólnym interfejsem RUJ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463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Mechanizm eksportu danych do systemu informacji o nauce POLON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0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Panel administracyjny do zarządzania RUJ</a:t>
                      </a:r>
                      <a:endParaRPr lang="pl-PL" sz="14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2020-03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</a:rPr>
                        <a:t>2020-03</a:t>
                      </a:r>
                      <a:endParaRPr lang="pl-PL" sz="1200" i="1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8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2020-03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Udostępnione on-line dokumenty zawierające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2021-08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1" dirty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2021-10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100" i="1" dirty="0">
                          <a:solidFill>
                            <a:srgbClr val="00206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brak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7220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>
            <a:spLocks noGrp="1"/>
          </p:cNvSpPr>
          <p:nvPr>
            <p:ph type="subTitle" idx="1"/>
          </p:nvPr>
        </p:nvSpPr>
        <p:spPr>
          <a:xfrm>
            <a:off x="1775522" y="1324525"/>
            <a:ext cx="8640961" cy="750596"/>
          </a:xfrm>
        </p:spPr>
        <p:txBody>
          <a:bodyPr>
            <a:noAutofit/>
          </a:bodyPr>
          <a:lstStyle/>
          <a:p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PRODUKTY PROJEKTU </a:t>
            </a: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– interoperacyjność</a:t>
            </a:r>
          </a:p>
          <a:p>
            <a:pPr>
              <a:spcBef>
                <a:spcPts val="0"/>
              </a:spcBef>
            </a:pPr>
            <a:r>
              <a:rPr lang="pl-PL" b="1" dirty="0">
                <a:solidFill>
                  <a:srgbClr val="002060"/>
                </a:solidFill>
                <a:cs typeface="Times New Roman" pitchFamily="18" charset="0"/>
              </a:rPr>
              <a:t>(widok kooperacji aplikacji)</a:t>
            </a:r>
            <a:endParaRPr lang="pl-PL" dirty="0"/>
          </a:p>
        </p:txBody>
      </p:sp>
      <p:sp>
        <p:nvSpPr>
          <p:cNvPr id="43" name="Prostokąt 42"/>
          <p:cNvSpPr/>
          <p:nvPr/>
        </p:nvSpPr>
        <p:spPr>
          <a:xfrm>
            <a:off x="4223957" y="2599338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>
                <a:solidFill>
                  <a:schemeClr val="bg1"/>
                </a:solidFill>
              </a:rPr>
              <a:t>ORCID</a:t>
            </a:r>
            <a:endParaRPr lang="pl-PL" sz="2000" dirty="0">
              <a:solidFill>
                <a:schemeClr val="bg1"/>
              </a:solidFill>
            </a:endParaRPr>
          </a:p>
        </p:txBody>
      </p:sp>
      <p:sp>
        <p:nvSpPr>
          <p:cNvPr id="44" name="Prostokąt 43"/>
          <p:cNvSpPr/>
          <p:nvPr/>
        </p:nvSpPr>
        <p:spPr>
          <a:xfrm>
            <a:off x="8766927" y="5642107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000" i="1" dirty="0">
                <a:solidFill>
                  <a:schemeClr val="bg1"/>
                </a:solidFill>
              </a:rPr>
              <a:t>SAP</a:t>
            </a:r>
            <a:endParaRPr lang="pl-PL" sz="3000" dirty="0">
              <a:solidFill>
                <a:schemeClr val="bg1"/>
              </a:solidFill>
            </a:endParaRPr>
          </a:p>
        </p:txBody>
      </p:sp>
      <p:sp>
        <p:nvSpPr>
          <p:cNvPr id="45" name="Prostokąt 44"/>
          <p:cNvSpPr/>
          <p:nvPr/>
        </p:nvSpPr>
        <p:spPr>
          <a:xfrm>
            <a:off x="7130052" y="3767539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b="1" i="1" dirty="0">
                <a:solidFill>
                  <a:schemeClr val="bg1"/>
                </a:solidFill>
              </a:rPr>
              <a:t>Repozytorium UJ</a:t>
            </a:r>
          </a:p>
        </p:txBody>
      </p:sp>
      <p:cxnSp>
        <p:nvCxnSpPr>
          <p:cNvPr id="48" name="Łącznik prosty 47"/>
          <p:cNvCxnSpPr/>
          <p:nvPr/>
        </p:nvCxnSpPr>
        <p:spPr>
          <a:xfrm>
            <a:off x="8943507" y="4674335"/>
            <a:ext cx="128627" cy="5056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Łącznik prosty 48"/>
          <p:cNvCxnSpPr/>
          <p:nvPr/>
        </p:nvCxnSpPr>
        <p:spPr>
          <a:xfrm flipV="1">
            <a:off x="8943506" y="4175335"/>
            <a:ext cx="3" cy="507832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Łącznik prosty ze strzałką 49"/>
          <p:cNvCxnSpPr/>
          <p:nvPr/>
        </p:nvCxnSpPr>
        <p:spPr>
          <a:xfrm flipH="1">
            <a:off x="8650166" y="4175335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Łącznik prosty 53"/>
          <p:cNvCxnSpPr/>
          <p:nvPr/>
        </p:nvCxnSpPr>
        <p:spPr>
          <a:xfrm>
            <a:off x="5722511" y="5206381"/>
            <a:ext cx="144016" cy="0"/>
          </a:xfrm>
          <a:prstGeom prst="line">
            <a:avLst/>
          </a:prstGeom>
          <a:ln w="254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Łącznik prosty 54"/>
          <p:cNvCxnSpPr/>
          <p:nvPr/>
        </p:nvCxnSpPr>
        <p:spPr>
          <a:xfrm flipV="1">
            <a:off x="5866527" y="4354131"/>
            <a:ext cx="0" cy="86525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Łącznik prosty ze strzałką 55"/>
          <p:cNvCxnSpPr/>
          <p:nvPr/>
        </p:nvCxnSpPr>
        <p:spPr>
          <a:xfrm>
            <a:off x="5866527" y="4354131"/>
            <a:ext cx="1237410" cy="0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Prostokąt 62"/>
          <p:cNvSpPr/>
          <p:nvPr/>
        </p:nvSpPr>
        <p:spPr>
          <a:xfrm>
            <a:off x="9089142" y="4420290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 dirty="0">
                <a:solidFill>
                  <a:schemeClr val="bg1"/>
                </a:solidFill>
              </a:rPr>
              <a:t>Archiwum</a:t>
            </a:r>
          </a:p>
          <a:p>
            <a:pPr algn="ctr"/>
            <a:r>
              <a:rPr lang="pl-PL" sz="1400" i="1" dirty="0">
                <a:solidFill>
                  <a:schemeClr val="bg1"/>
                </a:solidFill>
              </a:rPr>
              <a:t>Prac</a:t>
            </a:r>
          </a:p>
          <a:p>
            <a:pPr algn="ctr"/>
            <a:r>
              <a:rPr lang="pl-PL" sz="1400" i="1" dirty="0">
                <a:solidFill>
                  <a:schemeClr val="bg1"/>
                </a:solidFill>
              </a:rPr>
              <a:t>Dyplomowych</a:t>
            </a:r>
            <a:endParaRPr lang="pl-PL" sz="1400" dirty="0">
              <a:solidFill>
                <a:schemeClr val="bg1"/>
              </a:solidFill>
            </a:endParaRPr>
          </a:p>
        </p:txBody>
      </p:sp>
      <p:sp>
        <p:nvSpPr>
          <p:cNvPr id="64" name="Prostokąt 63"/>
          <p:cNvSpPr/>
          <p:nvPr/>
        </p:nvSpPr>
        <p:spPr>
          <a:xfrm>
            <a:off x="6383052" y="2601997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 dirty="0">
                <a:solidFill>
                  <a:schemeClr val="tx2"/>
                </a:solidFill>
              </a:rPr>
              <a:t>Platforma</a:t>
            </a:r>
          </a:p>
          <a:p>
            <a:pPr algn="ctr"/>
            <a:r>
              <a:rPr lang="pl-PL" sz="1400" b="1" i="1" dirty="0">
                <a:solidFill>
                  <a:schemeClr val="tx2"/>
                </a:solidFill>
              </a:rPr>
              <a:t>Czasopism</a:t>
            </a:r>
          </a:p>
        </p:txBody>
      </p:sp>
      <p:sp>
        <p:nvSpPr>
          <p:cNvPr id="65" name="Prostokąt 64"/>
          <p:cNvSpPr/>
          <p:nvPr/>
        </p:nvSpPr>
        <p:spPr>
          <a:xfrm>
            <a:off x="10316118" y="3533914"/>
            <a:ext cx="1494000" cy="79208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000" i="1" dirty="0">
                <a:solidFill>
                  <a:schemeClr val="bg1"/>
                </a:solidFill>
              </a:rPr>
              <a:t>Aktualizacja systemu Repozytorium UJ do DSPACE  7</a:t>
            </a:r>
            <a:endParaRPr lang="pl-PL" sz="1000" dirty="0">
              <a:solidFill>
                <a:schemeClr val="bg1"/>
              </a:solidFill>
            </a:endParaRPr>
          </a:p>
        </p:txBody>
      </p:sp>
      <p:cxnSp>
        <p:nvCxnSpPr>
          <p:cNvPr id="76" name="Łącznik prosty 75"/>
          <p:cNvCxnSpPr/>
          <p:nvPr/>
        </p:nvCxnSpPr>
        <p:spPr>
          <a:xfrm>
            <a:off x="5740513" y="2985670"/>
            <a:ext cx="252028" cy="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Łącznik prosty 76"/>
          <p:cNvCxnSpPr/>
          <p:nvPr/>
        </p:nvCxnSpPr>
        <p:spPr>
          <a:xfrm flipV="1">
            <a:off x="5992541" y="2979064"/>
            <a:ext cx="0" cy="84574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Łącznik prosty ze strzałką 77"/>
          <p:cNvCxnSpPr/>
          <p:nvPr/>
        </p:nvCxnSpPr>
        <p:spPr>
          <a:xfrm>
            <a:off x="5992541" y="3831411"/>
            <a:ext cx="1137511" cy="936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Prostokąt 80"/>
          <p:cNvSpPr/>
          <p:nvPr/>
        </p:nvSpPr>
        <p:spPr>
          <a:xfrm>
            <a:off x="272952" y="3725196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i="1" dirty="0">
                <a:solidFill>
                  <a:schemeClr val="bg1"/>
                </a:solidFill>
              </a:rPr>
              <a:t>POL-on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84" name="pole tekstowe 83"/>
          <p:cNvSpPr txBox="1"/>
          <p:nvPr/>
        </p:nvSpPr>
        <p:spPr>
          <a:xfrm>
            <a:off x="10174400" y="1665301"/>
            <a:ext cx="1777437" cy="14418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Oznaczenia powiązanych 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systemów: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planowany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modyfikowany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        istniejący</a:t>
            </a:r>
          </a:p>
          <a:p>
            <a:pPr>
              <a:lnSpc>
                <a:spcPct val="105000"/>
              </a:lnSpc>
            </a:pPr>
            <a:r>
              <a:rPr lang="pl-PL" sz="1200" dirty="0">
                <a:solidFill>
                  <a:schemeClr val="tx2"/>
                </a:solidFill>
              </a:rPr>
              <a:t>dot. systemów własnych oraz innych jednostek</a:t>
            </a:r>
            <a:endParaRPr lang="pl-PL" dirty="0">
              <a:solidFill>
                <a:schemeClr val="tx2"/>
              </a:solidFill>
            </a:endParaRPr>
          </a:p>
        </p:txBody>
      </p:sp>
      <p:sp>
        <p:nvSpPr>
          <p:cNvPr id="85" name="Prostokąt 84"/>
          <p:cNvSpPr/>
          <p:nvPr/>
        </p:nvSpPr>
        <p:spPr>
          <a:xfrm>
            <a:off x="10295650" y="2103445"/>
            <a:ext cx="144016" cy="144000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6" name="Prostokąt 85"/>
          <p:cNvSpPr/>
          <p:nvPr/>
        </p:nvSpPr>
        <p:spPr>
          <a:xfrm>
            <a:off x="10295650" y="2292501"/>
            <a:ext cx="144016" cy="144000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87" name="Prostokąt 86"/>
          <p:cNvSpPr/>
          <p:nvPr/>
        </p:nvSpPr>
        <p:spPr>
          <a:xfrm>
            <a:off x="10295650" y="2479701"/>
            <a:ext cx="144016" cy="144000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/>
          </a:p>
        </p:txBody>
      </p:sp>
      <p:sp>
        <p:nvSpPr>
          <p:cNvPr id="47" name="Prostokąt 46"/>
          <p:cNvSpPr/>
          <p:nvPr/>
        </p:nvSpPr>
        <p:spPr>
          <a:xfrm>
            <a:off x="8015304" y="2599338"/>
            <a:ext cx="1494000" cy="79208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 dirty="0">
                <a:solidFill>
                  <a:schemeClr val="tx2"/>
                </a:solidFill>
              </a:rPr>
              <a:t>Platforma</a:t>
            </a:r>
          </a:p>
          <a:p>
            <a:pPr algn="ctr"/>
            <a:r>
              <a:rPr lang="pl-PL" sz="1400" b="1" i="1" dirty="0">
                <a:solidFill>
                  <a:schemeClr val="tx2"/>
                </a:solidFill>
              </a:rPr>
              <a:t>Konferencji</a:t>
            </a:r>
          </a:p>
        </p:txBody>
      </p:sp>
      <p:sp>
        <p:nvSpPr>
          <p:cNvPr id="90" name="Prostokąt 89"/>
          <p:cNvSpPr/>
          <p:nvPr/>
        </p:nvSpPr>
        <p:spPr>
          <a:xfrm>
            <a:off x="7179522" y="5622376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000" i="1" dirty="0">
                <a:solidFill>
                  <a:schemeClr val="bg1"/>
                </a:solidFill>
              </a:rPr>
              <a:t>USOS</a:t>
            </a:r>
            <a:endParaRPr lang="pl-PL" sz="3000" dirty="0">
              <a:solidFill>
                <a:schemeClr val="bg1"/>
              </a:solidFill>
            </a:endParaRPr>
          </a:p>
        </p:txBody>
      </p:sp>
      <p:cxnSp>
        <p:nvCxnSpPr>
          <p:cNvPr id="92" name="Łącznik prosty 91"/>
          <p:cNvCxnSpPr/>
          <p:nvPr/>
        </p:nvCxnSpPr>
        <p:spPr>
          <a:xfrm flipH="1" flipV="1">
            <a:off x="8564927" y="4933081"/>
            <a:ext cx="372440" cy="3606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Łącznik prosty ze strzałką 92"/>
          <p:cNvCxnSpPr>
            <a:cxnSpLocks/>
          </p:cNvCxnSpPr>
          <p:nvPr/>
        </p:nvCxnSpPr>
        <p:spPr>
          <a:xfrm flipV="1">
            <a:off x="8582258" y="4543914"/>
            <a:ext cx="1" cy="37599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Łącznik prosty ze strzałką 93"/>
          <p:cNvCxnSpPr>
            <a:stCxn id="90" idx="0"/>
          </p:cNvCxnSpPr>
          <p:nvPr/>
        </p:nvCxnSpPr>
        <p:spPr>
          <a:xfrm flipH="1" flipV="1">
            <a:off x="7917326" y="4591248"/>
            <a:ext cx="9196" cy="1031128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Łącznik prosty ze strzałką 94"/>
          <p:cNvCxnSpPr/>
          <p:nvPr/>
        </p:nvCxnSpPr>
        <p:spPr>
          <a:xfrm flipH="1">
            <a:off x="8368131" y="3400500"/>
            <a:ext cx="5402" cy="378646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Łącznik prosty ze strzałką 95"/>
          <p:cNvCxnSpPr/>
          <p:nvPr/>
        </p:nvCxnSpPr>
        <p:spPr>
          <a:xfrm>
            <a:off x="7423059" y="3391426"/>
            <a:ext cx="3817" cy="376113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Prostokąt 97"/>
          <p:cNvSpPr/>
          <p:nvPr/>
        </p:nvSpPr>
        <p:spPr>
          <a:xfrm>
            <a:off x="2171322" y="3725196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1400" i="1" dirty="0">
                <a:solidFill>
                  <a:schemeClr val="bg1"/>
                </a:solidFill>
              </a:rPr>
              <a:t>Polska</a:t>
            </a:r>
          </a:p>
          <a:p>
            <a:pPr algn="ctr"/>
            <a:r>
              <a:rPr lang="pl-PL" sz="1400" i="1" dirty="0">
                <a:solidFill>
                  <a:schemeClr val="bg1"/>
                </a:solidFill>
              </a:rPr>
              <a:t>Bibliografia</a:t>
            </a:r>
          </a:p>
          <a:p>
            <a:pPr algn="ctr"/>
            <a:r>
              <a:rPr lang="pl-PL" sz="1400" i="1" dirty="0">
                <a:solidFill>
                  <a:schemeClr val="bg1"/>
                </a:solidFill>
              </a:rPr>
              <a:t>Naukowa</a:t>
            </a:r>
            <a:endParaRPr lang="pl-PL" sz="1400" dirty="0">
              <a:solidFill>
                <a:schemeClr val="bg1"/>
              </a:solidFill>
            </a:endParaRPr>
          </a:p>
        </p:txBody>
      </p:sp>
      <p:cxnSp>
        <p:nvCxnSpPr>
          <p:cNvPr id="99" name="Łącznik prosty ze strzałką 98"/>
          <p:cNvCxnSpPr/>
          <p:nvPr/>
        </p:nvCxnSpPr>
        <p:spPr>
          <a:xfrm flipH="1" flipV="1">
            <a:off x="5572871" y="4166439"/>
            <a:ext cx="1531067" cy="8896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Łącznik prosty ze strzałką 102"/>
          <p:cNvCxnSpPr/>
          <p:nvPr/>
        </p:nvCxnSpPr>
        <p:spPr>
          <a:xfrm flipH="1">
            <a:off x="1810571" y="4102790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5" name="Prostokąt 104"/>
          <p:cNvSpPr/>
          <p:nvPr/>
        </p:nvSpPr>
        <p:spPr>
          <a:xfrm>
            <a:off x="4215487" y="5036736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 err="1">
                <a:solidFill>
                  <a:schemeClr val="bg1"/>
                </a:solidFill>
              </a:rPr>
              <a:t>OpenAIRE</a:t>
            </a:r>
            <a:endParaRPr lang="pl-PL" sz="2000" dirty="0">
              <a:solidFill>
                <a:schemeClr val="bg1"/>
              </a:solidFill>
            </a:endParaRPr>
          </a:p>
        </p:txBody>
      </p:sp>
      <p:sp>
        <p:nvSpPr>
          <p:cNvPr id="106" name="Prostokąt 105"/>
          <p:cNvSpPr/>
          <p:nvPr/>
        </p:nvSpPr>
        <p:spPr>
          <a:xfrm>
            <a:off x="4215487" y="5963430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 err="1">
                <a:solidFill>
                  <a:schemeClr val="bg1"/>
                </a:solidFill>
              </a:rPr>
              <a:t>OpenDOAR</a:t>
            </a:r>
            <a:endParaRPr lang="pl-PL" sz="2000" dirty="0">
              <a:solidFill>
                <a:schemeClr val="bg1"/>
              </a:solidFill>
            </a:endParaRPr>
          </a:p>
        </p:txBody>
      </p:sp>
      <p:cxnSp>
        <p:nvCxnSpPr>
          <p:cNvPr id="111" name="Łącznik prosty 110"/>
          <p:cNvCxnSpPr/>
          <p:nvPr/>
        </p:nvCxnSpPr>
        <p:spPr>
          <a:xfrm>
            <a:off x="5740513" y="6257757"/>
            <a:ext cx="252028" cy="0"/>
          </a:xfrm>
          <a:prstGeom prst="line">
            <a:avLst/>
          </a:prstGeom>
          <a:ln w="254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Łącznik prosty 111"/>
          <p:cNvCxnSpPr/>
          <p:nvPr/>
        </p:nvCxnSpPr>
        <p:spPr>
          <a:xfrm flipV="1">
            <a:off x="5992541" y="4502213"/>
            <a:ext cx="13028" cy="1755544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Łącznik prosty ze strzałką 112"/>
          <p:cNvCxnSpPr/>
          <p:nvPr/>
        </p:nvCxnSpPr>
        <p:spPr>
          <a:xfrm>
            <a:off x="5992541" y="4502213"/>
            <a:ext cx="1137511" cy="0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Łącznik prosty ze strzałką 124"/>
          <p:cNvCxnSpPr>
            <a:endCxn id="65" idx="1"/>
          </p:cNvCxnSpPr>
          <p:nvPr/>
        </p:nvCxnSpPr>
        <p:spPr>
          <a:xfrm>
            <a:off x="8665879" y="3929958"/>
            <a:ext cx="1650239" cy="0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Prostokąt 126"/>
          <p:cNvSpPr/>
          <p:nvPr/>
        </p:nvSpPr>
        <p:spPr>
          <a:xfrm>
            <a:off x="2146084" y="5036736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>
                <a:solidFill>
                  <a:schemeClr val="bg1"/>
                </a:solidFill>
              </a:rPr>
              <a:t>Google Scholar</a:t>
            </a:r>
            <a:endParaRPr lang="pl-PL" sz="2000" dirty="0">
              <a:solidFill>
                <a:schemeClr val="bg1"/>
              </a:solidFill>
            </a:endParaRPr>
          </a:p>
        </p:txBody>
      </p:sp>
      <p:cxnSp>
        <p:nvCxnSpPr>
          <p:cNvPr id="128" name="Łącznik prosty 127"/>
          <p:cNvCxnSpPr/>
          <p:nvPr/>
        </p:nvCxnSpPr>
        <p:spPr>
          <a:xfrm flipV="1">
            <a:off x="5748680" y="4248877"/>
            <a:ext cx="6524" cy="61642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Łącznik prosty ze strzałką 128"/>
          <p:cNvCxnSpPr/>
          <p:nvPr/>
        </p:nvCxnSpPr>
        <p:spPr>
          <a:xfrm>
            <a:off x="5740513" y="4262527"/>
            <a:ext cx="1363424" cy="1428"/>
          </a:xfrm>
          <a:prstGeom prst="straightConnector1">
            <a:avLst/>
          </a:prstGeom>
          <a:ln w="25400"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Łącznik prosty 132"/>
          <p:cNvCxnSpPr/>
          <p:nvPr/>
        </p:nvCxnSpPr>
        <p:spPr>
          <a:xfrm flipV="1">
            <a:off x="3922462" y="4865298"/>
            <a:ext cx="6524" cy="616421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4" name="Łącznik prosty 133"/>
          <p:cNvCxnSpPr/>
          <p:nvPr/>
        </p:nvCxnSpPr>
        <p:spPr>
          <a:xfrm flipV="1">
            <a:off x="3935275" y="4861077"/>
            <a:ext cx="1800131" cy="3188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Łącznik prosty 137"/>
          <p:cNvCxnSpPr/>
          <p:nvPr/>
        </p:nvCxnSpPr>
        <p:spPr>
          <a:xfrm>
            <a:off x="3650339" y="5481719"/>
            <a:ext cx="293836" cy="7092"/>
          </a:xfrm>
          <a:prstGeom prst="line">
            <a:avLst/>
          </a:prstGeom>
          <a:ln w="254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" name="Prostokąt 142"/>
          <p:cNvSpPr/>
          <p:nvPr/>
        </p:nvSpPr>
        <p:spPr>
          <a:xfrm>
            <a:off x="2147210" y="5966072"/>
            <a:ext cx="1493999" cy="792088"/>
          </a:xfrm>
          <a:prstGeom prst="rect">
            <a:avLst/>
          </a:prstGeom>
          <a:solidFill>
            <a:srgbClr val="FF33CC"/>
          </a:solidFill>
          <a:ln>
            <a:solidFill>
              <a:srgbClr val="FF33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2000" i="1" dirty="0">
                <a:solidFill>
                  <a:schemeClr val="bg1"/>
                </a:solidFill>
              </a:rPr>
              <a:t>Google Analytics</a:t>
            </a:r>
            <a:endParaRPr lang="pl-PL" sz="2000" dirty="0">
              <a:solidFill>
                <a:schemeClr val="bg1"/>
              </a:solidFill>
            </a:endParaRPr>
          </a:p>
        </p:txBody>
      </p:sp>
      <p:cxnSp>
        <p:nvCxnSpPr>
          <p:cNvPr id="144" name="Łącznik prosty 143"/>
          <p:cNvCxnSpPr/>
          <p:nvPr/>
        </p:nvCxnSpPr>
        <p:spPr>
          <a:xfrm flipV="1">
            <a:off x="3947295" y="4861077"/>
            <a:ext cx="15471" cy="1498399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Łącznik prosty 145"/>
          <p:cNvCxnSpPr/>
          <p:nvPr/>
        </p:nvCxnSpPr>
        <p:spPr>
          <a:xfrm>
            <a:off x="3656722" y="6352382"/>
            <a:ext cx="293836" cy="7092"/>
          </a:xfrm>
          <a:prstGeom prst="line">
            <a:avLst/>
          </a:prstGeom>
          <a:ln w="254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0" name="Łącznik prosty ze strzałką 149"/>
          <p:cNvCxnSpPr/>
          <p:nvPr/>
        </p:nvCxnSpPr>
        <p:spPr>
          <a:xfrm>
            <a:off x="8937367" y="4925677"/>
            <a:ext cx="1" cy="712654"/>
          </a:xfrm>
          <a:prstGeom prst="straightConnector1">
            <a:avLst/>
          </a:prstGeom>
          <a:ln w="254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Prostokąt 56">
            <a:extLst>
              <a:ext uri="{FF2B5EF4-FFF2-40B4-BE49-F238E27FC236}">
                <a16:creationId xmlns:a16="http://schemas.microsoft.com/office/drawing/2014/main" id="{B85E346E-2EFB-4FFF-B876-A5522F138CA0}"/>
              </a:ext>
            </a:extLst>
          </p:cNvPr>
          <p:cNvSpPr/>
          <p:nvPr/>
        </p:nvSpPr>
        <p:spPr>
          <a:xfrm>
            <a:off x="4074640" y="3767539"/>
            <a:ext cx="1494000" cy="792088"/>
          </a:xfrm>
          <a:prstGeom prst="rect">
            <a:avLst/>
          </a:prstGeom>
          <a:solidFill>
            <a:srgbClr val="0071E2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i="1" dirty="0" err="1">
                <a:solidFill>
                  <a:schemeClr val="bg1"/>
                </a:solidFill>
              </a:rPr>
              <a:t>ScienceCloud</a:t>
            </a:r>
            <a:endParaRPr lang="pl-PL" dirty="0">
              <a:solidFill>
                <a:schemeClr val="bg1"/>
              </a:solidFill>
            </a:endParaRPr>
          </a:p>
        </p:txBody>
      </p:sp>
      <p:cxnSp>
        <p:nvCxnSpPr>
          <p:cNvPr id="58" name="Łącznik prosty ze strzałką 57">
            <a:extLst>
              <a:ext uri="{FF2B5EF4-FFF2-40B4-BE49-F238E27FC236}">
                <a16:creationId xmlns:a16="http://schemas.microsoft.com/office/drawing/2014/main" id="{755568E3-2274-42CD-8243-D487D8DB190A}"/>
              </a:ext>
            </a:extLst>
          </p:cNvPr>
          <p:cNvCxnSpPr/>
          <p:nvPr/>
        </p:nvCxnSpPr>
        <p:spPr>
          <a:xfrm flipH="1">
            <a:off x="3697179" y="4142406"/>
            <a:ext cx="293338" cy="0"/>
          </a:xfrm>
          <a:prstGeom prst="straightConnector1">
            <a:avLst/>
          </a:prstGeom>
          <a:ln w="25400"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Prostokąt 58">
            <a:extLst>
              <a:ext uri="{FF2B5EF4-FFF2-40B4-BE49-F238E27FC236}">
                <a16:creationId xmlns:a16="http://schemas.microsoft.com/office/drawing/2014/main" id="{E197E4D7-7874-490F-96CC-4A25388B8E59}"/>
              </a:ext>
            </a:extLst>
          </p:cNvPr>
          <p:cNvSpPr/>
          <p:nvPr/>
        </p:nvSpPr>
        <p:spPr>
          <a:xfrm>
            <a:off x="294703" y="4710768"/>
            <a:ext cx="1494000" cy="792088"/>
          </a:xfrm>
          <a:prstGeom prst="rect">
            <a:avLst/>
          </a:prstGeom>
          <a:solidFill>
            <a:srgbClr val="FF33CC"/>
          </a:solidFill>
          <a:ln>
            <a:solidFill>
              <a:srgbClr val="0071E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l-PL" sz="3000" i="1" dirty="0">
                <a:solidFill>
                  <a:schemeClr val="bg1"/>
                </a:solidFill>
              </a:rPr>
              <a:t>BASE</a:t>
            </a:r>
            <a:endParaRPr lang="pl-PL" sz="3000" dirty="0">
              <a:solidFill>
                <a:schemeClr val="bg1"/>
              </a:solidFill>
            </a:endParaRPr>
          </a:p>
        </p:txBody>
      </p:sp>
      <p:cxnSp>
        <p:nvCxnSpPr>
          <p:cNvPr id="60" name="Łącznik prosty 59">
            <a:extLst>
              <a:ext uri="{FF2B5EF4-FFF2-40B4-BE49-F238E27FC236}">
                <a16:creationId xmlns:a16="http://schemas.microsoft.com/office/drawing/2014/main" id="{AE7BDBCF-A697-46F0-A26C-945E4DD79A73}"/>
              </a:ext>
            </a:extLst>
          </p:cNvPr>
          <p:cNvCxnSpPr>
            <a:cxnSpLocks/>
          </p:cNvCxnSpPr>
          <p:nvPr/>
        </p:nvCxnSpPr>
        <p:spPr>
          <a:xfrm flipV="1">
            <a:off x="1805711" y="4861075"/>
            <a:ext cx="2157055" cy="23796"/>
          </a:xfrm>
          <a:prstGeom prst="line">
            <a:avLst/>
          </a:prstGeom>
          <a:ln w="25400"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2516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48088" y="1292760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1507308"/>
              </p:ext>
            </p:extLst>
          </p:nvPr>
        </p:nvGraphicFramePr>
        <p:xfrm>
          <a:off x="628409" y="2198804"/>
          <a:ext cx="10749037" cy="355683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47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73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996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2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5295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2120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Liczba podmiotów, które udostępniły on-line informacje sektora publicznego</a:t>
                      </a:r>
                      <a:endParaRPr lang="pl-PL" sz="1200" b="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szt.</a:t>
                      </a:r>
                      <a:endParaRPr lang="pl-PL" sz="120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</a:t>
                      </a:r>
                      <a:r>
                        <a:rPr lang="pl-PL" sz="12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zdigitalizowanych</a:t>
                      </a:r>
                      <a:r>
                        <a:rPr lang="pl-PL" sz="12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5800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6577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00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udostępnionych on-line dokumentów zawierających informacje sektora publicznego</a:t>
                      </a:r>
                      <a:endParaRPr lang="pl-PL" sz="1200" i="1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96479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104115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634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utworzonych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szt.</a:t>
                      </a:r>
                      <a:endParaRPr lang="pl-PL" sz="120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90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baz danych udostępnionych on-line przez API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pobrań dokumentów zawierających informacje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192958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4467379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39692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odtytuł 2"/>
          <p:cNvSpPr>
            <a:spLocks noGrp="1"/>
          </p:cNvSpPr>
          <p:nvPr>
            <p:ph type="subTitle" idx="1"/>
          </p:nvPr>
        </p:nvSpPr>
        <p:spPr>
          <a:xfrm>
            <a:off x="1738946" y="1329336"/>
            <a:ext cx="8509677" cy="750596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pl-PL" sz="4000" b="1" dirty="0">
                <a:solidFill>
                  <a:srgbClr val="002060"/>
                </a:solidFill>
                <a:cs typeface="Times New Roman" pitchFamily="18" charset="0"/>
              </a:rPr>
              <a:t>WSKAŹNIKI EFEKTYWNOŚCI PROJEKTU</a:t>
            </a:r>
            <a:endParaRPr lang="pl-PL" b="1" dirty="0">
              <a:solidFill>
                <a:srgbClr val="002060"/>
              </a:solidFill>
              <a:cs typeface="Times New Roman" pitchFamily="18" charset="0"/>
            </a:endParaRPr>
          </a:p>
        </p:txBody>
      </p:sp>
      <p:graphicFrame>
        <p:nvGraphicFramePr>
          <p:cNvPr id="11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023249"/>
              </p:ext>
            </p:extLst>
          </p:nvPr>
        </p:nvGraphicFramePr>
        <p:xfrm>
          <a:off x="466801" y="2235380"/>
          <a:ext cx="10749037" cy="250260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0172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8706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1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790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40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Nazwa wskaźnika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Jednostka miary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Wartość</a:t>
                      </a:r>
                      <a:r>
                        <a:rPr lang="pl-PL" sz="1400" b="1" baseline="0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</a:rPr>
                        <a:t>docelowa</a:t>
                      </a:r>
                      <a:endParaRPr lang="pl-PL" sz="14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Wartość osiągnięta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71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517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Rozmiar </a:t>
                      </a:r>
                      <a:r>
                        <a:rPr lang="pl-PL" sz="1200" b="0" i="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zdigitalizowanej</a:t>
                      </a:r>
                      <a:r>
                        <a:rPr lang="pl-PL" sz="12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</a:rPr>
                        <a:t> informacji sektora publicznego</a:t>
                      </a:r>
                      <a:endParaRPr lang="pl-PL" sz="120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200" b="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TB</a:t>
                      </a:r>
                      <a:endParaRPr lang="pl-PL" sz="120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6,81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1,48*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Rozmiar udostępnionych on-line informacji sektora publicznego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TB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0,05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0,11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16706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b="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Liczba wygenerowanych kluczy API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pl-PL" sz="1100" i="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szt.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pl-PL" sz="1200" i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45720" marR="45720" anchor="ctr">
                    <a:lnL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206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pole tekstowe 1"/>
          <p:cNvSpPr txBox="1"/>
          <p:nvPr/>
        </p:nvSpPr>
        <p:spPr>
          <a:xfrm>
            <a:off x="313014" y="5060732"/>
            <a:ext cx="1148346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600" dirty="0"/>
              <a:t>*Wyjaśnienie: na etapie opracowania założeń projektu przyjęliśmy, że </a:t>
            </a:r>
            <a:r>
              <a:rPr lang="pl-PL" sz="1600" dirty="0" err="1"/>
              <a:t>zdigitalizowane</a:t>
            </a:r>
            <a:r>
              <a:rPr lang="pl-PL" sz="1600" dirty="0"/>
              <a:t> pliki zajmą 6,81 TB pamięci na macierzach dyskowych. W trakcie realizacji projektu okazało się, że pliki te zajmą o wiele mniej miejsca (1,2777 TB pamięci - stan na 30.09.2021 r.) . Czynnikiem determinującym ilość zajmowanego miejsca przez </a:t>
            </a:r>
            <a:r>
              <a:rPr lang="pl-PL" sz="1600" dirty="0" err="1"/>
              <a:t>zdigitalizowane</a:t>
            </a:r>
            <a:r>
              <a:rPr lang="pl-PL" sz="1600" dirty="0"/>
              <a:t> teksty jest postęp technologiczny. Obecne oprogramowanie obsługujące skanery pozwala na takie ustawienia, że wynikowe pliki dzięki odpowiedniemu kadrowaniu w trakcie skanowania zajmują mniej miejsca niż działo się to w przypadku poprzednich rozwiązań w tym zakresie.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97330572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5df3a10b-8748-402e-bef4-aee373db4dbb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9affde3b-50dd-4e74-9e2c-6b9654ae514a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1467</Words>
  <Application>Microsoft Office PowerPoint</Application>
  <PresentationFormat>Panoramiczny</PresentationFormat>
  <Paragraphs>207</Paragraphs>
  <Slides>14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Małgorzata Mrożek-Buksa</cp:lastModifiedBy>
  <cp:revision>76</cp:revision>
  <dcterms:created xsi:type="dcterms:W3CDTF">2017-01-27T12:50:17Z</dcterms:created>
  <dcterms:modified xsi:type="dcterms:W3CDTF">2022-03-31T05:37:57Z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