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59" r:id="rId6"/>
    <p:sldId id="260" r:id="rId7"/>
    <p:sldId id="261" r:id="rId8"/>
    <p:sldId id="264" r:id="rId9"/>
    <p:sldId id="269" r:id="rId10"/>
    <p:sldId id="266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32680DC-91A7-E690-67C7-4BC5BD777A5D}" name="Marczak Joanna" initials="MJ" userId="Marczak Joanna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3BF90940-6F63-47C9-A6A4-961AF21D38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E25835C-C9F9-4865-8BF9-4F9DF2D868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C267C-9183-4A21-B463-FC1B43020A50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084590DE-DB53-4319-9DFC-FE55916BC5E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CE5376E-4B8C-4FD9-BFB4-F7855AD2D2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CA146-78F6-4440-B9F5-53F2B254B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0073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7C47B-0BA3-438E-B6EE-396C0B710566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7952F-BF7E-4E55-86BF-0597E6C7EC2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7200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Nazwa projektu:</a:t>
            </a:r>
          </a:p>
          <a:p>
            <a:r>
              <a:rPr lang="pl-PL" sz="4800" b="1" dirty="0">
                <a:solidFill>
                  <a:schemeClr val="bg1"/>
                </a:solidFill>
                <a:cs typeface="Calibri"/>
              </a:rPr>
              <a:t>System dystrybucji paragonów elektronicznych w Polsce (HUB Paragonowy)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Ministerstwo Finansów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Ministerstwo Finansów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Producenci kas rejestrujących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300339"/>
            <a:ext cx="10829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800" b="0" i="0" u="none" strike="noStrike" baseline="0" dirty="0">
                <a:latin typeface="Roboto-Regular"/>
              </a:rPr>
              <a:t>Udostępnienie usługi umożliwiającej klientom (kupującym) pobranie paragonu w postaci elektronicznej z kasy </a:t>
            </a:r>
            <a:r>
              <a:rPr lang="pl-PL" dirty="0">
                <a:latin typeface="Roboto-Regular"/>
              </a:rPr>
              <a:t>rejestrującej na smartfona.</a:t>
            </a:r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874606"/>
              </p:ext>
            </p:extLst>
          </p:nvPr>
        </p:nvGraphicFramePr>
        <p:xfrm>
          <a:off x="784533" y="2991468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 baseline="0" dirty="0">
                          <a:solidFill>
                            <a:schemeClr val="tx1"/>
                          </a:solidFill>
                          <a:latin typeface="Roboto-Regular"/>
                          <a:ea typeface="+mn-ea"/>
                          <a:cs typeface="+mn-cs"/>
                        </a:rPr>
                        <a:t>2022-01-01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 baseline="0" dirty="0">
                          <a:solidFill>
                            <a:schemeClr val="tx1"/>
                          </a:solidFill>
                          <a:latin typeface="Roboto-Regular"/>
                          <a:ea typeface="+mn-ea"/>
                          <a:cs typeface="+mn-cs"/>
                        </a:rPr>
                        <a:t>2023-09-15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 baseline="0" dirty="0">
                          <a:solidFill>
                            <a:schemeClr val="tx1"/>
                          </a:solidFill>
                          <a:latin typeface="Roboto-Regular"/>
                          <a:ea typeface="+mn-ea"/>
                          <a:cs typeface="+mn-cs"/>
                        </a:rPr>
                        <a:t>2022-01-01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 baseline="0" dirty="0">
                          <a:solidFill>
                            <a:schemeClr val="tx1"/>
                          </a:solidFill>
                          <a:latin typeface="Roboto-Regular"/>
                          <a:ea typeface="+mn-ea"/>
                          <a:cs typeface="+mn-cs"/>
                        </a:rPr>
                        <a:t>2023-09-15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96192" y="1451852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budżet państwa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B86ED4D0-77CF-4A92-A07B-5EB9B9143A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956" y="2887733"/>
            <a:ext cx="9402167" cy="3874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170365"/>
              </p:ext>
            </p:extLst>
          </p:nvPr>
        </p:nvGraphicFramePr>
        <p:xfrm>
          <a:off x="930547" y="2327848"/>
          <a:ext cx="10199626" cy="39610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12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6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48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94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433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Możliwość pobrania paragonów w postaci elektronicznej na urządzenie klienta – e-usługa na poziomie dojrzałości 4 – transakcja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2023-09-15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2023-09-15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System dystrybucji paragonów elektronicznych (HUB Paragonowy), w tym API do wymiany informacji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2023-09-15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2022-09-15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Protokoły komunikacyjne kasa - HUB i HUB - aplikacja (w tym opis API) 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2022-07-22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2022-07-22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Specyfikacja Procesów I Wymagań Biznesowych Projekt HUB Paragonowy Wersja 2.2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2022-09-30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2022-09-30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65786"/>
                  </a:ext>
                </a:extLst>
              </a:tr>
              <a:tr h="4212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Zmieniona ustawa o VAT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2023-06-30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2023-06-05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5673213"/>
                  </a:ext>
                </a:extLst>
              </a:tr>
              <a:tr h="4212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Materiały informacyjne dotyczące </a:t>
                      </a:r>
                      <a:r>
                        <a:rPr lang="pl-PL" sz="1100" b="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HUBa</a:t>
                      </a: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Paragonowego i aplikacji e-Paragony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2023-09-15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2023-09-15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9893852"/>
                  </a:ext>
                </a:extLst>
              </a:tr>
              <a:tr h="410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Dokumentacja powykonawcza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2023-09-15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2023-09-15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5436173"/>
                  </a:ext>
                </a:extLst>
              </a:tr>
              <a:tr h="350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Aplikacja mobilna e-Paragony 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2023-09-15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2023-09-15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6623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7141276" y="3848723"/>
            <a:ext cx="1494000" cy="792088"/>
          </a:xfrm>
          <a:prstGeom prst="rect">
            <a:avLst/>
          </a:prstGeom>
          <a:solidFill>
            <a:srgbClr val="00B050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Mobilna aplikacja Klienta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5245662" y="3842104"/>
            <a:ext cx="1494000" cy="792088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HUB Paragonowy</a:t>
            </a:r>
          </a:p>
        </p:txBody>
      </p:sp>
      <p:sp>
        <p:nvSpPr>
          <p:cNvPr id="81" name="Prostokąt 80"/>
          <p:cNvSpPr/>
          <p:nvPr/>
        </p:nvSpPr>
        <p:spPr>
          <a:xfrm>
            <a:off x="3368249" y="3848723"/>
            <a:ext cx="1494000" cy="792088"/>
          </a:xfrm>
          <a:prstGeom prst="rect">
            <a:avLst/>
          </a:prstGeom>
          <a:solidFill>
            <a:srgbClr val="0070C0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Kasa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82" name="Łącznik prosty ze strzałką 81"/>
          <p:cNvCxnSpPr/>
          <p:nvPr/>
        </p:nvCxnSpPr>
        <p:spPr>
          <a:xfrm>
            <a:off x="4956104" y="4238148"/>
            <a:ext cx="21602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87" name="Prostokąt 86"/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5" name="Łącznik prosty ze strzałką 24">
            <a:extLst>
              <a:ext uri="{FF2B5EF4-FFF2-40B4-BE49-F238E27FC236}">
                <a16:creationId xmlns:a16="http://schemas.microsoft.com/office/drawing/2014/main" id="{091BCE52-322B-4E73-BD59-9C819528AF27}"/>
              </a:ext>
            </a:extLst>
          </p:cNvPr>
          <p:cNvCxnSpPr>
            <a:cxnSpLocks/>
          </p:cNvCxnSpPr>
          <p:nvPr/>
        </p:nvCxnSpPr>
        <p:spPr>
          <a:xfrm flipH="1">
            <a:off x="6796856" y="4219039"/>
            <a:ext cx="263821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384589"/>
              </p:ext>
            </p:extLst>
          </p:nvPr>
        </p:nvGraphicFramePr>
        <p:xfrm>
          <a:off x="339364" y="2347558"/>
          <a:ext cx="11368726" cy="29600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8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3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59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usług publicznych udostępnionych on-line o stopniu dojrzałości co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najmniej 4 – transakcja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Odsetek pobranych paragonów w postaci elektronicznej w stosunku do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wystawionych ogółem w zadanym okresie czasu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pl-PL" sz="110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100" b="0" i="0" u="none" strike="noStrike" baseline="0" dirty="0">
                          <a:solidFill>
                            <a:schemeClr val="tx1"/>
                          </a:solidFill>
                          <a:latin typeface="+mn-lt"/>
                        </a:rPr>
                        <a:t>5% ogólnej liczby paragonów wystawianych przez kasy online i wirtualne będzie wystawiona w postaci elektronicznej w ciągu 2 lat od uruchomienia usługi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8703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308493"/>
              </p:ext>
            </p:extLst>
          </p:nvPr>
        </p:nvGraphicFramePr>
        <p:xfrm>
          <a:off x="688369" y="2235380"/>
          <a:ext cx="10808229" cy="1807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6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15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0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2679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8379">
                <a:tc>
                  <a:txBody>
                    <a:bodyPr/>
                    <a:lstStyle/>
                    <a:p>
                      <a:pPr algn="l"/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Nawiązanie współpracy przez wnioskodawcę  z Głównym Urzędem Statystycznym, pod kątem możliwości wykorzystania danych systemu HUB Paragonowy do sporządzania statystyk publicznych.</a:t>
                      </a:r>
                      <a:endParaRPr lang="pl-PL" sz="1000" dirty="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>
                        <a:buFont typeface="Calibri" panose="020F0502020204030204" pitchFamily="34" charset="0"/>
                        <a:buChar char="-"/>
                      </a:pPr>
                      <a:endParaRPr lang="pl-PL" sz="1200" i="1" baseline="0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10597774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bezterminowo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środki rezerwowane w budżecie CIRF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235213"/>
              </p:ext>
            </p:extLst>
          </p:nvPr>
        </p:nvGraphicFramePr>
        <p:xfrm>
          <a:off x="669941" y="3872180"/>
          <a:ext cx="10720837" cy="223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0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2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16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468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449">
                <a:tc>
                  <a:txBody>
                    <a:bodyPr/>
                    <a:lstStyle/>
                    <a:p>
                      <a:r>
                        <a:rPr lang="pl-PL" sz="11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Niskie wykorzystanie usługi przez obywateli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Przygotowanie materiałów informacyjnych i przeprowadzenie szeroko zakrojonej kampanii informacyjnej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Mała liczba kas dostosowana do wystawiania </a:t>
                      </a:r>
                      <a:r>
                        <a:rPr lang="pl-PL" sz="1100" i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eparagonów</a:t>
                      </a:r>
                      <a:endParaRPr lang="pl-PL" sz="11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Współpraca z producentami kas na etapie przygotowywania usługi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Brak środków na utrzymanie rezultatów projektu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Pozyskanie dodatkowych środków na utrzymanie systemu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984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Brak wykwalifikowanego zespołu do utrzymania systemu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Utrzymanie pracowników poprzez zapewnienie rozwoju zawodowego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206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6" ma:contentTypeDescription="Utwórz nowy dokument." ma:contentTypeScope="" ma:versionID="b25a02a6aa41c63b80cdb648f72682c9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f28cba78a4f9f94e71da2f3337a38ea3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5df3a10b-8748-402e-bef4-aee373db4dbb"/>
    <ds:schemaRef ds:uri="9affde3b-50dd-4e74-9e2c-6b9654ae514a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F3613B2-2DB0-45C2-97F2-3792B26188C5}"/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398</Words>
  <Application>Microsoft Office PowerPoint</Application>
  <PresentationFormat>Panoramiczny</PresentationFormat>
  <Paragraphs>106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Helvetica</vt:lpstr>
      <vt:lpstr>Roboto-Regular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Marczak Joanna</cp:lastModifiedBy>
  <cp:revision>80</cp:revision>
  <dcterms:created xsi:type="dcterms:W3CDTF">2017-01-27T12:50:17Z</dcterms:created>
  <dcterms:modified xsi:type="dcterms:W3CDTF">2024-01-30T12:13:26Z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UxC4dwLulzfINJ8nQH+xvX5LNGipWa4BRSZhPgxsCvnnRmMo/BUPr8sb1sRQThSzyc0IbObUZKgItmOyMvGt9A==</vt:lpwstr>
  </property>
  <property fmtid="{D5CDD505-2E9C-101B-9397-08002B2CF9AE}" pid="5" name="MFClassificationDate">
    <vt:lpwstr>2024-01-26T09:52:10.7294985+01:00</vt:lpwstr>
  </property>
  <property fmtid="{D5CDD505-2E9C-101B-9397-08002B2CF9AE}" pid="6" name="MFClassifiedBySID">
    <vt:lpwstr>UxC4dwLulzfINJ8nQH+xvX5LNGipWa4BRSZhPgxsCvm42mrIC/DSDv0ggS+FjUN/2v1BBotkLlY5aAiEhoi6ueYfgX3FpXCSmG1+hQ5ioZV1KhXgDmk8jIjU13hStkpk</vt:lpwstr>
  </property>
  <property fmtid="{D5CDD505-2E9C-101B-9397-08002B2CF9AE}" pid="7" name="MFGRNItemId">
    <vt:lpwstr>GRN-ee26dd26-1ce1-44ba-acc5-d6e4de516df5</vt:lpwstr>
  </property>
  <property fmtid="{D5CDD505-2E9C-101B-9397-08002B2CF9AE}" pid="8" name="MFHash">
    <vt:lpwstr>N1gVRc/80exzTJX/XFezglrEmwjrYlD+aB+Xk1dD2pM=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