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39"/>
  </p:notesMasterIdLst>
  <p:sldIdLst>
    <p:sldId id="256" r:id="rId5"/>
    <p:sldId id="257" r:id="rId6"/>
    <p:sldId id="321" r:id="rId7"/>
    <p:sldId id="322" r:id="rId8"/>
    <p:sldId id="323" r:id="rId9"/>
    <p:sldId id="324" r:id="rId10"/>
    <p:sldId id="325" r:id="rId11"/>
    <p:sldId id="347" r:id="rId12"/>
    <p:sldId id="349" r:id="rId13"/>
    <p:sldId id="348" r:id="rId14"/>
    <p:sldId id="350" r:id="rId15"/>
    <p:sldId id="326" r:id="rId16"/>
    <p:sldId id="331" r:id="rId17"/>
    <p:sldId id="327" r:id="rId18"/>
    <p:sldId id="328" r:id="rId19"/>
    <p:sldId id="329" r:id="rId20"/>
    <p:sldId id="330" r:id="rId21"/>
    <p:sldId id="332" r:id="rId22"/>
    <p:sldId id="333" r:id="rId23"/>
    <p:sldId id="334" r:id="rId24"/>
    <p:sldId id="335" r:id="rId25"/>
    <p:sldId id="336" r:id="rId26"/>
    <p:sldId id="337" r:id="rId27"/>
    <p:sldId id="338" r:id="rId28"/>
    <p:sldId id="339" r:id="rId29"/>
    <p:sldId id="340" r:id="rId30"/>
    <p:sldId id="341" r:id="rId31"/>
    <p:sldId id="346" r:id="rId32"/>
    <p:sldId id="343" r:id="rId33"/>
    <p:sldId id="342" r:id="rId34"/>
    <p:sldId id="344" r:id="rId35"/>
    <p:sldId id="345" r:id="rId36"/>
    <p:sldId id="267" r:id="rId37"/>
    <p:sldId id="320" r:id="rId3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59685" autoAdjust="0"/>
  </p:normalViewPr>
  <p:slideViewPr>
    <p:cSldViewPr snapToGrid="0">
      <p:cViewPr varScale="1">
        <p:scale>
          <a:sx n="62" d="100"/>
          <a:sy n="62" d="100"/>
        </p:scale>
        <p:origin x="238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F83E48-34D2-4DF0-A69F-A447FDFB1F70}" type="datetimeFigureOut">
              <a:rPr lang="pl-PL" smtClean="0"/>
              <a:t>16.04.2025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8AF195-647C-4B26-A726-1D769300DC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13280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Zdjęcie: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B.Matysiak</a:t>
            </a: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AF195-647C-4B26-A726-1D769300DCF0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89545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Źródło foto: www.gov.pl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AF195-647C-4B26-A726-1D769300DCF0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95808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Zdjęcie: KW PSP w Olsztynie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AF195-647C-4B26-A726-1D769300DCF0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9173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Zdjęcie: KW PSP w Olsztynie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AF195-647C-4B26-A726-1D769300DCF0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2874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Zdjęcie: KW PSP w Olsztynie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AF195-647C-4B26-A726-1D769300DCF0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517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8AF195-647C-4B26-A726-1D769300DCF0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9377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3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407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293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6264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9597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5263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5165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1425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38728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6071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3251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41630-F174-4A70-B7B6-A346F22784E5}" type="datetimeFigureOut">
              <a:rPr lang="pl-PL" smtClean="0"/>
              <a:pPr/>
              <a:t>16.04.2025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BAE56-C7A4-4BE3-BCDE-68F44A84208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433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/>
          <p:cNvSpPr>
            <a:spLocks noGrp="1"/>
          </p:cNvSpPr>
          <p:nvPr>
            <p:ph type="ctrTitle"/>
          </p:nvPr>
        </p:nvSpPr>
        <p:spPr>
          <a:xfrm>
            <a:off x="495947" y="883138"/>
            <a:ext cx="11251768" cy="4773743"/>
          </a:xfrm>
        </p:spPr>
        <p:txBody>
          <a:bodyPr>
            <a:normAutofit/>
          </a:bodyPr>
          <a:lstStyle/>
          <a:p>
            <a:r>
              <a:rPr lang="pl-PL" sz="5400" b="1" dirty="0">
                <a:latin typeface="+mn-lt"/>
              </a:rPr>
              <a:t>Szkolenie specjalistyczne w zakresie młodszego nurka</a:t>
            </a:r>
            <a:br>
              <a:rPr lang="pl-PL" sz="4800" b="1" dirty="0"/>
            </a:br>
            <a:br>
              <a:rPr lang="pl-PL" sz="4800" b="1" dirty="0"/>
            </a:br>
            <a:br>
              <a:rPr lang="pl-PL" sz="4800" b="1" dirty="0"/>
            </a:br>
            <a:r>
              <a:rPr lang="pl-PL" sz="2800" dirty="0">
                <a:latin typeface="+mn-lt"/>
              </a:rPr>
              <a:t>Temat: Planowanie nurkowania i zabezpieczenie logistyczne prac podwodnych</a:t>
            </a:r>
          </a:p>
        </p:txBody>
      </p:sp>
    </p:spTree>
    <p:extLst>
      <p:ext uri="{BB962C8B-B14F-4D97-AF65-F5344CB8AC3E}">
        <p14:creationId xmlns:p14="http://schemas.microsoft.com/office/powerpoint/2010/main" val="2607397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8454" y="141390"/>
            <a:ext cx="11282766" cy="860560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zabezpieczenia miejsca prowadzenia działań nurkowych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8454" y="1730863"/>
            <a:ext cx="6292174" cy="2699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prowadzenia długotrwałych działań w trudnych warunkach meteorologicznych należy zapewnić nurkom: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grzane pomieszczenie do przebierania i odpoczynku po nurkowaniu 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ciepłe napoje.</a:t>
            </a: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0375" y="1809345"/>
            <a:ext cx="4814496" cy="2908570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898902" y="4957208"/>
            <a:ext cx="1080231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Pamiętaj!!!</a:t>
            </a:r>
          </a:p>
          <a:p>
            <a:pPr algn="ctr"/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 ujemnych temperaturach organizacja działań wymaga zapewnienia większego składu ekipy nurkowej, ze względu na trudności związane z zamarzaniem sprzętu nurkowego i wychłodzeniem nurków.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8140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1959" y="365126"/>
            <a:ext cx="11530739" cy="688760"/>
          </a:xfrm>
        </p:spPr>
        <p:txBody>
          <a:bodyPr>
            <a:no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zabezpieczenia miejsca prowadzenia działań nurkowych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Zgodnie z Ustawą o Państwowej Straży Pożarnej strażakowi przysługuje wyżywienie w naturze w czasie akcji ratownictwa podwodnego wymagającą wykonania co najmniej jednego cyklu nurkowania.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098" y="3249615"/>
            <a:ext cx="5217803" cy="316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72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209483"/>
            <a:ext cx="10515600" cy="656279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Funkcje i zadania członków ekipy nurkowej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8454" y="1825625"/>
            <a:ext cx="1136025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kierujący pracami podwodnymi: </a:t>
            </a:r>
          </a:p>
          <a:p>
            <a:pPr marL="834300" indent="-342900">
              <a:buFont typeface="Wingdings" panose="05000000000000000000" pitchFamily="2" charset="2"/>
              <a:buChar char="v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kieruje pracami podwodnymi w zakresie ratowniczym oraz poszukiwawczym i technicznym</a:t>
            </a:r>
          </a:p>
          <a:p>
            <a:pPr marL="834300" indent="-342900">
              <a:buFont typeface="Wingdings" panose="05000000000000000000" pitchFamily="2" charset="2"/>
              <a:buChar char="v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odpowiada za bezpieczeństwo wykonywanych prac. Prowadzi dokumentację wykonywanych prac podwodnych </a:t>
            </a:r>
          </a:p>
          <a:p>
            <a:pPr marL="834300" indent="-342900">
              <a:buFont typeface="Wingdings" panose="05000000000000000000" pitchFamily="2" charset="2"/>
              <a:buChar char="v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sprawdza stan psychofizyczny nurków oraz ich sprzęt przed przystąpieniem do nurkowania</a:t>
            </a:r>
          </a:p>
          <a:p>
            <a:pPr marL="834300" indent="-342900">
              <a:buFont typeface="Wingdings" panose="05000000000000000000" pitchFamily="2" charset="2"/>
              <a:buChar char="v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razie zaistnienia wypadku nurkowego dowodzi akcją ratowniczą</a:t>
            </a:r>
          </a:p>
          <a:p>
            <a:pPr marL="834300" indent="-342900">
              <a:buFont typeface="Wingdings" panose="05000000000000000000" pitchFamily="2" charset="2"/>
              <a:buChar char="v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prowadzi doskonalenie zawodowe członków ekipy nurkowej</a:t>
            </a:r>
          </a:p>
        </p:txBody>
      </p:sp>
    </p:spTree>
    <p:extLst>
      <p:ext uri="{BB962C8B-B14F-4D97-AF65-F5344CB8AC3E}">
        <p14:creationId xmlns:p14="http://schemas.microsoft.com/office/powerpoint/2010/main" val="842883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0719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Funkcje i zadania członków ekipy nurkowej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Dowodzący działaniem ratowniczym SGRW-N:</a:t>
            </a:r>
          </a:p>
          <a:p>
            <a:pPr marL="834300" indent="-342900"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wyznaczony nurek o najwyższych kwalifikacjach nurkowych lub największym doświadczeniu, który w przypadku braku nurka KPP kieruje działaniami ratowniczymi związanymi z ratowaniem życia i zdrowia ludzkiego.</a:t>
            </a:r>
          </a:p>
          <a:p>
            <a:pPr marL="834300" indent="-342900"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DDR SGRW-N dowodzi odcinkiem bojowym związanym z działaniem SGRW-n do czasu przybycia nurka KPP lub zakończenia działań ratowniczych. </a:t>
            </a:r>
          </a:p>
        </p:txBody>
      </p:sp>
    </p:spTree>
    <p:extLst>
      <p:ext uri="{BB962C8B-B14F-4D97-AF65-F5344CB8AC3E}">
        <p14:creationId xmlns:p14="http://schemas.microsoft.com/office/powerpoint/2010/main" val="2533680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17153"/>
            <a:ext cx="10515600" cy="835994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Funkcje i zadania członków ekipy nurkowej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7976" y="1825625"/>
            <a:ext cx="655777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Centralista/Chronometrażysta:</a:t>
            </a:r>
          </a:p>
          <a:p>
            <a:pPr marL="834300" indent="-342900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kontroluje czas pracy nurków znajdujących się pod wodą, </a:t>
            </a:r>
          </a:p>
          <a:p>
            <a:pPr marL="834300" indent="-342900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prowadzi korespondencję poprzez centralę przewodową lub bezprzewodową.</a:t>
            </a:r>
          </a:p>
          <a:p>
            <a:pPr marL="0" indent="0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Pamiętaj!!!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Funkcja ta może być również wykonywana przez nurka kierującego pracami podwodnymi.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AutoShape 2" descr="20220908_10010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" name="AutoShape 4" descr="20220908_10010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3266" y="1140320"/>
            <a:ext cx="3530531" cy="511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358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83956" y="101655"/>
            <a:ext cx="10515600" cy="797248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Funkcje i zadania członków ekipy nurkowej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0261" y="1569903"/>
            <a:ext cx="760837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Sygnaliści: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asekurują nurków przy użyciu kablolin,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pomagają w ubieraniu nurków w sprzęt nurkowy,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prowadzą obserwację akwenu podczas nurkowania.</a:t>
            </a:r>
          </a:p>
          <a:p>
            <a:pPr marL="0" indent="0">
              <a:buNone/>
            </a:pP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Sprzętowiec:  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odpowiada za przygotowanie i obsługę wyposażenia oraz sprzętu dodatkowego używanego do wykonania danego zadania.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2808" y="770984"/>
            <a:ext cx="3387520" cy="572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1142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4000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Funkcje i zadania członków ekipy nurkowej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199" y="1825625"/>
            <a:ext cx="1038257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roboczy: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wykonuje zadanie wyznaczone przez nurka kierującego pracami podwodnymi.</a:t>
            </a: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asekuracyjny: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zabezpiecza nurka roboczego podczas wykonywania prac,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udziela pomocy nurkowi roboczemu w wykonywaniu prac podwodnych,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przebywa pod wodą w trakcie prac lub na powierzchni w gotowości do niezwłocznego wejścia do wody.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4517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7987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Funkcje i zadania członków ekipy nurkowej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63111"/>
            <a:ext cx="10515600" cy="48587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Nurek ratownik: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zabezpiecza prowadzenie prac podwodnych na powierzchni,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wyznaczany jeżeli kierujący pracami podwodnymi uzna warunki, w których mają być wykonywane prace podwodne, za szczególnie niebezpieczne lub specyficzne.</a:t>
            </a:r>
          </a:p>
          <a:p>
            <a:pPr marL="0" indent="0">
              <a:buNone/>
            </a:pP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Szczególnie niebezpieczne prace podwodne - czynności wykonywane pod powierzchnią wody z zastosowaniem materiałów wybuchowych lub pirotechnicznych, przy skażeniu niebezpiecznymi substancjami lub preparatami chemicznymi, przy cięciu i spawaniu metali, przy poszukiwaniu, przenoszeniu i rozbrajaniu min lub amunicji, a także przy prowadzeniu prób nowego sprzętu nurkowego lub sprawdzaniu nowych technologii prac podwodnych (ustawa o wykonywaniu prac podwodnych).</a:t>
            </a:r>
          </a:p>
        </p:txBody>
      </p:sp>
    </p:spTree>
    <p:extLst>
      <p:ext uri="{BB962C8B-B14F-4D97-AF65-F5344CB8AC3E}">
        <p14:creationId xmlns:p14="http://schemas.microsoft.com/office/powerpoint/2010/main" val="3404750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657600" y="365125"/>
            <a:ext cx="4711485" cy="883055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7390" y="952490"/>
            <a:ext cx="3524046" cy="50895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761" y="1690688"/>
            <a:ext cx="4544717" cy="1238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9254" y="3607136"/>
            <a:ext cx="4467225" cy="190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204" y="3221358"/>
            <a:ext cx="4486275" cy="257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9728" y="3921041"/>
            <a:ext cx="4467225" cy="466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1025" y="4563264"/>
            <a:ext cx="4471718" cy="647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9254" y="5322678"/>
            <a:ext cx="4486275" cy="638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0230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153546" y="365125"/>
            <a:ext cx="4242963" cy="132556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</a:t>
            </a: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0468" y="2830783"/>
            <a:ext cx="5990095" cy="2349513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3126479" y="1860625"/>
            <a:ext cx="5641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pojęcia dotyczące profilu nurkowego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2754520" y="5318102"/>
            <a:ext cx="38978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Źródło: www.nurkomania.pl</a:t>
            </a:r>
          </a:p>
        </p:txBody>
      </p:sp>
    </p:spTree>
    <p:extLst>
      <p:ext uri="{BB962C8B-B14F-4D97-AF65-F5344CB8AC3E}">
        <p14:creationId xmlns:p14="http://schemas.microsoft.com/office/powerpoint/2010/main" val="2698336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31447" y="1384002"/>
            <a:ext cx="108633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4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Materiał nauczania:</a:t>
            </a:r>
          </a:p>
          <a:p>
            <a:pPr algn="r"/>
            <a:endParaRPr lang="pl-PL" sz="24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r"/>
            <a:endParaRPr lang="pl-PL" sz="2400" b="1" u="sng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organizacja prac podwodnych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planowanie nurkowania,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skład ekipy nurkowej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funkcje i zadania członków ekipy nurkowej,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zabezpieczenia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miejsca akcji ratowniczej podczas prowadzenia działań</a:t>
            </a:r>
          </a:p>
          <a:p>
            <a:pPr indent="357188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nurkowych,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zabezpieczenie medyczne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166083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56122" y="365125"/>
            <a:ext cx="5021451" cy="132556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pojęcia związane z tabelami dekompresyjnymi:</a:t>
            </a: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dekompresyjne (ang.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Decompression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Diving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nurkowanie wymagające zatrzymania się na przystanku lub przystankach dekompresyjnych w celu przeprowadzenia wymaganej dekompresji określonej na podstawie tabel dekompresyjnych (urządzeń pomiarowych)</a:t>
            </a: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bezdekompresyjne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(ang. No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Decompression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Diving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nurkowanie nie wymagające dekompresji w celu wynurzenia</a:t>
            </a: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powtórzeniowe (ang.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Repetitive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Dive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nurkowanie, przy którym musimy uwzględnić stopień nasycenia tkanek azotem pozostałym z wcześniejszego nurkowania, określony za pomocą grupy powtórzeniowej wyrażonej literowo z tabel dekompresyjnych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968988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68285" y="365125"/>
            <a:ext cx="8353586" cy="1325563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pojęcia związane z tabelami dekompresyjnymi c.d.:</a:t>
            </a:r>
            <a:endParaRPr lang="pl-PL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2108" y="1518833"/>
            <a:ext cx="11127784" cy="5175519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pl-PL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Głębokość nurkowania </a:t>
            </a:r>
            <a:r>
              <a:rPr lang="pl-PL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liczona w metrach (lub stopach) maksymalna głębokość osiągnięta podczas nurkowania.</a:t>
            </a:r>
          </a:p>
          <a:p>
            <a:pPr marL="0" indent="0">
              <a:buNone/>
            </a:pPr>
            <a:r>
              <a:rPr lang="pl-PL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nurkowania </a:t>
            </a:r>
            <a:r>
              <a:rPr lang="pl-PL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liczony w minutach od momentu rozpoczęcia zanurzenia do momentu rozpoczęcia wynurzania na podstawie którego określa się czas dekompresji.</a:t>
            </a:r>
          </a:p>
          <a:p>
            <a:pPr marL="0" indent="0">
              <a:buNone/>
            </a:pPr>
            <a:r>
              <a:rPr lang="pl-PL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Całkowity czas nurkowania </a:t>
            </a:r>
            <a:r>
              <a:rPr lang="pl-PL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liczony w minutach i godzinach od momentu rozpoczęcia nurkowania do jego zakończenia.</a:t>
            </a:r>
          </a:p>
          <a:p>
            <a:pPr marL="0" indent="0">
              <a:buNone/>
            </a:pPr>
            <a:r>
              <a:rPr lang="pl-PL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dodatkowy </a:t>
            </a:r>
            <a:r>
              <a:rPr lang="pl-PL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(liczony w minutach) czas jaki należy dodać do planowanego czasu nurkowania powtórzeniowego, aby uwzględnić obecność azotu zalegającego w organizmie po poprzednim nurkowaniu.</a:t>
            </a:r>
          </a:p>
          <a:p>
            <a:pPr marL="0" indent="0">
              <a:buNone/>
            </a:pPr>
            <a:r>
              <a:rPr lang="pl-PL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dekompresji </a:t>
            </a:r>
            <a:r>
              <a:rPr lang="pl-PL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czyli czas pobytu na poszczególnych przystankach dekompresyjnych (liczony w minutach).</a:t>
            </a:r>
          </a:p>
          <a:p>
            <a:pPr marL="0" indent="0">
              <a:buNone/>
            </a:pPr>
            <a:r>
              <a:rPr lang="pl-PL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Przystanek bezpieczeństwa </a:t>
            </a:r>
            <a:r>
              <a:rPr lang="pl-PL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przystanek wykonywany w trakcie wynurzania na głębokości 6-3 m o czasie 3 minut podczas nurkowania bezdekompresyjnego.</a:t>
            </a:r>
          </a:p>
          <a:p>
            <a:pPr marL="0" indent="0">
              <a:buNone/>
            </a:pPr>
            <a:r>
              <a:rPr lang="pl-PL" sz="6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Przystanek dekompresyjny </a:t>
            </a:r>
            <a:r>
              <a:rPr lang="pl-PL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głębokość, na której należy się zatrzymać w celu odbycia dekompresji, wyznaczony na podstawie tabel dekompresyjnych.</a:t>
            </a:r>
          </a:p>
        </p:txBody>
      </p:sp>
    </p:spTree>
    <p:extLst>
      <p:ext uri="{BB962C8B-B14F-4D97-AF65-F5344CB8AC3E}">
        <p14:creationId xmlns:p14="http://schemas.microsoft.com/office/powerpoint/2010/main" val="2630253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8760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Podstawowe pojęcia związane z tabelami dekompresyjnymi c.d.: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Przerwa powierzchniowa -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spędzony na powierzchni, pomiędzy zakończeniem jednego i początkiem następnego nurkowania.</a:t>
            </a: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Prędkość wynurzania (ang. Ascent Time)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zalecana zgodnie z tabelami dekompresyjnymi prędkość wynurzania (w tabelach Buhlmann/Hahn: 10 m/min).</a:t>
            </a: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Limit bezdekompresyjny (ang. NDL - No Decompression Limit)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maksymalny pobytu na danej głębokości bez konieczności wykonywania przystanków dekompresyjnych w trakcie wynurzania.</a:t>
            </a:r>
          </a:p>
          <a:p>
            <a:pPr marL="0" indent="0">
              <a:buNone/>
            </a:pP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Współczynnik powtórzeniowy, grupa powtórzeniowa (ang. PG -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Pressure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nasycenia azotem po nurkowaniu wyrażone w postaci liter alfabetu w tabeli dekompresyjnej. </a:t>
            </a:r>
          </a:p>
        </p:txBody>
      </p:sp>
    </p:spTree>
    <p:extLst>
      <p:ext uri="{BB962C8B-B14F-4D97-AF65-F5344CB8AC3E}">
        <p14:creationId xmlns:p14="http://schemas.microsoft.com/office/powerpoint/2010/main" val="370547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347634" y="365125"/>
            <a:ext cx="5734373" cy="132556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286359"/>
            <a:ext cx="10515600" cy="52065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wykorzystywane w pracach podwodnych w Państwowej Straży Pożarnej: </a:t>
            </a:r>
          </a:p>
          <a:p>
            <a:pPr marL="0" indent="0">
              <a:buNone/>
            </a:pP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63525" indent="-263525">
              <a:buFont typeface="Wingdings" panose="05000000000000000000" pitchFamily="2" charset="2"/>
              <a:buChar char="v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z Rozporządzenia Ministra Zdrowia w sprawie warunków zdrowotnych wykonywania prac podwodnych.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Bühlmann/Hahn – najczęściej stosowane w PSP.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Pamiętaj!!!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Przepisy dot. wykonywania prac podwodnych w Państwowej Straży Pożarnej nie określają rodzaju tabel dekompresyjnych, które mają być używane.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pamiętać, że zgodnie z Zasadami organizacji ratownictwa wodnego w ksrg wszystkie nurkowania powinny być zawsze zaplanowane w oparciu o tabele dekompresyjne. 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60584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39146" y="140399"/>
            <a:ext cx="5951349" cy="913485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053884"/>
            <a:ext cx="10515600" cy="56445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Przykładowa tabela dekompresyjna z Rozporządzenia Ministra Zdrowia w sprawie warunków zdrowotnych wykonywania prac podwodnych - </a:t>
            </a:r>
            <a:r>
              <a:rPr lang="pl-PL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Tabela powietrzna standardowa uproszczona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7826" y="1926390"/>
            <a:ext cx="6048375" cy="47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794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16258" y="365125"/>
            <a:ext cx="8028122" cy="132556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</a:t>
            </a:r>
            <a:r>
              <a:rPr lang="pl-PL" sz="3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Bühlmann</a:t>
            </a:r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/Hahn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01879" y="1690688"/>
            <a:ext cx="853310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Historia: tabele dekompresyjne Bühlmann/Hahn.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Profesor A.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Bühlmann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od 1958 roku współpracował ze szwajcarskim matematykiem i nurkiem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Hannesem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Kellerem, który przekładał na język matematyki jego fizjologiczne teorie.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Wynikiem wielu teoretycznych i praktycznych badań jest powstanie szwajcarskiego modelu obliczeniowego dekompresji ZH-L.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kolejnych latach tabele były doskonalone, a ostatnie wersje powstały przy współpracy wybitnego niemieckiego fizjologa dr.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Maxa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H.Hahna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pl-PL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50" y="2148489"/>
            <a:ext cx="2390584" cy="266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230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1935"/>
            <a:ext cx="10515600" cy="802194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</a:t>
            </a:r>
          </a:p>
        </p:txBody>
      </p:sp>
      <p:pic>
        <p:nvPicPr>
          <p:cNvPr id="6" name="Picture 4" descr="tabela1"/>
          <p:cNvPicPr>
            <a:picLocks noChangeAspect="1" noChangeArrowheads="1"/>
          </p:cNvPicPr>
          <p:nvPr/>
        </p:nvPicPr>
        <p:blipFill>
          <a:blip r:embed="rId2" cstate="print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24129"/>
            <a:ext cx="4365938" cy="556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tabela2-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653" y="924129"/>
            <a:ext cx="4633147" cy="580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8937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bezpieczeństwa stosowania tabel: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Zasada unikania skrajnych – głębokość i czas.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można planować nurkowania o parametrach (czas i głębokość) wykraczających poza zakres podany w tabelach dekompresyjnych.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 wolno wykonywać żadnych interpolacji tabel dekompresyjnych.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Wynurzenie z prędkością 10 m/min.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wynurzenie nastąpiło za szybko: nadrobiony czas należy odstać na przystanku głębszym od pierwszego planowanego.</a:t>
            </a:r>
          </a:p>
          <a:p>
            <a:pPr marL="457200" indent="-457200" algn="just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wynurzenie nastąpiło za wolno: dodatkowy czas należy dodać do czasu nurkowania.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98744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l-PL" sz="3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bezpieczeństwa stosowania tabel: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arenR" startAt="7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 wyliczonego ostatniego przystanku dekompresyjnego powinniśmy zawsze dodać tzw. przystanek bezpieczeństwa, spowoduje to wydłużenie dekompresji i zwiększenie bezpieczeństwa dekompresyjnego.</a:t>
            </a:r>
          </a:p>
          <a:p>
            <a:pPr marL="0" indent="0">
              <a:buNone/>
            </a:pPr>
            <a:endParaRPr lang="pl-PL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Przykład: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na głębokość 20 metrów. W czasie 43 minut.</a:t>
            </a:r>
          </a:p>
          <a:p>
            <a:pPr marL="0" indent="0" algn="just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tabeli wybieramy: głębokość: 21 metrów, czas: 50 minut, grupa powtórzeniowa: F, dekompresja 2’/3 m, dodajemy przystanek bezpieczeństwa 3’, co daje nam dekompresje 5’/3 m.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1707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2752"/>
            <a:ext cx="10515600" cy="870288"/>
          </a:xfrm>
        </p:spPr>
        <p:txBody>
          <a:bodyPr>
            <a:normAutofit/>
          </a:bodyPr>
          <a:lstStyle/>
          <a:p>
            <a:pPr algn="ctr"/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7078" y="887893"/>
            <a:ext cx="6585625" cy="580220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pl-PL" sz="32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Nurkowanie powtórzeniowe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planujemy powtórne nurkowanie należy ustalić czas przerwy na powierzchni.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skorzystać z "tabeli przerw na powierzchni i </a:t>
            </a:r>
            <a:r>
              <a:rPr lang="pl-PL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zanurzeń</a:t>
            </a:r>
            <a:r>
              <a:rPr lang="pl-PL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powtórnych".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grupie powtórzeń odszukać literowy współczynnik odpowiadający poprzedniemu nurkowaniu, a następnie przesuwając się wzdłuż tego wiersza w prawo odnaleźć odpowiedni przedział czasowy odpowiadający naszej przerwie na powierzchni. Z wyszukanego miejsca przesunąć się w dół wzdłuż linii pionowej (strzałki) do dolnej części tabeli.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kolumnie „głębokość powtórnego nurkowania” odszukać planowaną głębokość, a następnie odszukać wartość leżącą na skrzyżowaniu tego wiersza i kolumny wyznaczonej z górnej tabeli (czarna strzałka).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Znaleziona wartość określa ile należy zwiększyć czas drugiego nurkowania w minutach (tzw. czas dodatkowy).</a:t>
            </a:r>
          </a:p>
          <a:p>
            <a:pPr marL="0" indent="0" algn="ctr">
              <a:buNone/>
            </a:pPr>
            <a:r>
              <a:rPr lang="pl-PL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Czas nurkowania powtórzeniowego = czas nurkowania + czas dodatkowy (+ zwiększenie reżimu dekompresji)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207" y="1566300"/>
            <a:ext cx="4731270" cy="444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43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66427"/>
            <a:ext cx="10515600" cy="551053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pl-PL" sz="26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Cele szczegółowe:</a:t>
            </a:r>
          </a:p>
          <a:p>
            <a:pPr marL="0" indent="0">
              <a:buNone/>
            </a:pPr>
            <a:endParaRPr lang="pl-PL" sz="2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wyniku realizacji tematu słuchacz powinien umieć: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wyliczyć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etapy organizacji prac podwodnych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zabezpieczenia miejsca akcji ratowniczej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podczas prowadzenia działań nurkowych,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wyjaśnić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planowania nurkowania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funkcje i zadania członków ekipy nurkowej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sposób wykonania zabezpieczenia medycznego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przygotować sprzęt niezbędny do udzielenia kwalifikowanej pierwszej pomocy,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omówić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wyznaczyć </a:t>
            </a:r>
            <a:r>
              <a:rPr lang="pl-PL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przystanki dekompresyjne 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 zastosowaniem tabel dekompresyjnych.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91671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czas przerwy na powierzchni pomiędzy dwoma nurkowaniami przekracza największy czas po prawej stronie "tabeli przerw na powierzchni", następne nurkowanie jest uznawane jako pierwsze (czas dodatkowy wynosi 0 minut).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czas przerwy na powierzchni jest mniejszy niż najmniejszy czas w "tabeli przerw na powierzchni" to czas dodatkowy równa się czasowi nurkowania poprzedzającego. Wówczas do czasu planowanego nurkowania powtórzeniowego należy dodać czas nurkowania poprzedzającego i dla takiego czasu wyznaczyć warunki dekompresji dla największej głębokości obydwu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nurkowań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l-PL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czas przerwy na powierzchni pomiędzy </a:t>
            </a:r>
            <a:r>
              <a:rPr lang="pl-PL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nurkowaniami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jest równy czasowi podanemu jako granica przedziału, to do obliczeń wykorzystujemy wartości z krótszego przedziału czasowego.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40136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726258"/>
            <a:ext cx="10515600" cy="476661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l-PL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Zwiększenie reżimu dekompresji: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Stan organizmu nurka oraz pewne sytuacje występujące podczas nurkowania mogą niekorzystne wpływać na procesy saturacji i desaturacji. 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Niektóre z czynników opóźniają proces wydalania azotu z tkanek podczas wynurzania (np. otyłość, zimno), inne zwiększają nasycenie azotem podczas pobytu na dnie (np. praca, stres). 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Obliczona standardowa dekompresja może nie zapewnić bezpiecznego wynurzania, zachodzi wtedy konieczność stosowania wydłużonego czasu dekompresji.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występuje jeden z czynników zaostrzających dekompresje, zaostrzamy dekompresję wybierając następny (w stosunku do przyjętego) czas nurkowania.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Jeżeli występują dwa czynniki możemy jeszcze raz zwiększyć czas. 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Większego zwiększania parametrów nurkowania nie stosuje się mimo występowania większej ilości czynników (należy ograniczyć ilość czynników do dwóch).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49769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2751"/>
            <a:ext cx="10515600" cy="821649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Tabele dekompresyjne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313234"/>
            <a:ext cx="10515600" cy="52115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Czynniki ryzyka, wymagające zwiększenia czasu dekompresji: 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wysiłek fizyczny podczas (zwiększona perfuzja, retencja CO2) i po nurkowaniu (zwiększenie ciśnienia w prawej komorze serca),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temperatura – zmarznięcie w końcowej fazie nurkowania upośledza perfuzję podczas dekompresji, natomiast ciepło na dekompresji lub po nurkowaniu zmniejsza pojemność gazową skóry,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odwodnienie (spowodowane np. przegrzaniem, alkoholem, wymiotami) – pogorszenie perfuzji tkanek,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wiek – z wiekiem pogarsza się perfuzja i częstsze są zmiany zwyrodnieniowe w naczyniach,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otyłość – duża ilość wolnej, słabo ukrwionej tkanki, w której azot doskonale się rozpuszcza,</a:t>
            </a:r>
          </a:p>
          <a:p>
            <a:pPr marL="4572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zła kondycja fizyczna – podwyższone tempo oddechu.</a:t>
            </a:r>
          </a:p>
        </p:txBody>
      </p:sp>
    </p:spTree>
    <p:extLst>
      <p:ext uri="{BB962C8B-B14F-4D97-AF65-F5344CB8AC3E}">
        <p14:creationId xmlns:p14="http://schemas.microsoft.com/office/powerpoint/2010/main" val="32733495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940106" y="3037668"/>
            <a:ext cx="9144000" cy="1221442"/>
          </a:xfrm>
        </p:spPr>
        <p:txBody>
          <a:bodyPr>
            <a:normAutofit/>
          </a:bodyPr>
          <a:lstStyle/>
          <a:p>
            <a:r>
              <a:rPr lang="pl-PL" sz="54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Koniec</a:t>
            </a:r>
          </a:p>
        </p:txBody>
      </p:sp>
    </p:spTree>
    <p:extLst>
      <p:ext uri="{BB962C8B-B14F-4D97-AF65-F5344CB8AC3E}">
        <p14:creationId xmlns:p14="http://schemas.microsoft.com/office/powerpoint/2010/main" val="15848156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Metryczka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l-PL" dirty="0"/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powstania pierwowzoru: …………….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ostatniej aktualizacji: ……………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Bieżący nr wersji: ……………</a:t>
            </a:r>
          </a:p>
          <a:p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Autor: st. kpt. Mariusz Zakrzewski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1825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01039" y="282413"/>
            <a:ext cx="7189922" cy="797248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Etapy organizacji prac podwodnych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7459" y="1472339"/>
            <a:ext cx="11344758" cy="4704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Etapy organizacji prac podwodnych zależą od rodzaju prowadzonych prac podwodnych, które można podzielić na dwie grupy:</a:t>
            </a:r>
          </a:p>
          <a:p>
            <a:pPr marL="834300" indent="-342900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działania ratownicze związane z ratowaniem życia ludzkiego,</a:t>
            </a:r>
          </a:p>
          <a:p>
            <a:pPr marL="834300" indent="-342900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ratownictwo techniczne, m.in. ratowanie środowiska naturalnego.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zależności od rodzaju wykonywanych prac podwodnych, poszczególne etapy organizacji prac podwodnych mogą różnić się  od siebie.</a:t>
            </a:r>
          </a:p>
          <a:p>
            <a:pPr marL="0" indent="0" algn="ctr">
              <a:buNone/>
            </a:pPr>
            <a:endParaRPr lang="pl-PL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Pamiętaj!!!</a:t>
            </a:r>
          </a:p>
          <a:p>
            <a:pPr marL="0" indent="0" algn="ctr">
              <a:buNone/>
            </a:pPr>
            <a:r>
              <a:rPr lang="pl-PL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Przebieg prac podwodnych planuje się w sposób ograniczający do minimum wysiłek i czas pobytu nurków pod powierzchnią wody.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27740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68458" y="93906"/>
            <a:ext cx="10515600" cy="850832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Etapy organizacji prac podwodnych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9967" y="944738"/>
            <a:ext cx="11437748" cy="55630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 organizację prac podwodnych odpowiada Kierujący Pracami Podwodnymi lub Dowodzący Działaniem Ratowniczym SGRW-N (zgodnie z Zasadami organizacji ratownictwa wodnego w ksrg), którzy podlegają Kierującemu Działaniem Ratowniczym.</a:t>
            </a:r>
          </a:p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Prace podwodne należy planować zawsze z obowiązującymi przepisami i zasadami dotyczącymi Państwowej Straży Pożarnej. </a:t>
            </a:r>
          </a:p>
          <a:p>
            <a:pPr marL="0" indent="0">
              <a:buNone/>
            </a:pPr>
            <a:r>
              <a:rPr lang="pl-PL" sz="24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Etapy organizacji prac podwodnych:</a:t>
            </a:r>
          </a:p>
          <a:p>
            <a:pPr marL="1177200" indent="-457200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Określenie planu prac podwodnych.</a:t>
            </a:r>
          </a:p>
          <a:p>
            <a:pPr marL="1177200" indent="-457200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Przygotowanie bazy prac podwodnych.</a:t>
            </a:r>
          </a:p>
          <a:p>
            <a:pPr marL="1177200" indent="-457200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Rozpoczęcie prac podwodnych.</a:t>
            </a:r>
          </a:p>
          <a:p>
            <a:pPr marL="1177200" indent="-457200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Wynurzenie nurków i dekompresja.</a:t>
            </a:r>
          </a:p>
          <a:p>
            <a:pPr marL="1177200" indent="-457200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Sporządzenie wymaganej dokumentacji.</a:t>
            </a:r>
          </a:p>
          <a:p>
            <a:pPr marL="1177200" indent="-457200">
              <a:buFont typeface="+mj-lt"/>
              <a:buAutoNum type="arabi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Zakończenie prac podwodnych.</a:t>
            </a:r>
          </a:p>
        </p:txBody>
      </p:sp>
    </p:spTree>
    <p:extLst>
      <p:ext uri="{BB962C8B-B14F-4D97-AF65-F5344CB8AC3E}">
        <p14:creationId xmlns:p14="http://schemas.microsoft.com/office/powerpoint/2010/main" val="1128978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697424"/>
            <a:ext cx="10515600" cy="54795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Określenie planu prac podwodnych: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rodzaj prac podwodnych i warunki ich wykonywania,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ryzyko zawodowe i środki, które należy podjąć w celu zmniejszenia ryzyka,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procedurę wykonywania prac podwodnych,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procedurę dekompresji,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imienny skład ekipy i jej zadania,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zestaw stosowanego sprzętu nurkowego i wyposażenia dodatkowego nurka,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wyposażenie bazy w urządzenia techniczne i sprzęt nurkowy,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zapasy czynników oddechowych (rezerwa),</a:t>
            </a:r>
          </a:p>
          <a:p>
            <a:pPr marL="948600" indent="-457200">
              <a:buFont typeface="Wingdings" panose="05000000000000000000" pitchFamily="2" charset="2"/>
              <a:buChar char="v"/>
            </a:pPr>
            <a:r>
              <a:rPr lang="pl-PL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przekazywania poleceń i potwierdzania ich wykonania.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292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3905"/>
            <a:ext cx="10515600" cy="789499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Zabezpieczenie medyczne prac podwodnych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6461" y="1825625"/>
            <a:ext cx="11251769" cy="35367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Zabezpieczenie medyczne prac podwodnych zgodnie z Zasadami ratownictwa wodnego w </a:t>
            </a:r>
            <a:r>
              <a:rPr lang="pl-PL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ksrg</a:t>
            </a: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stanowi :</a:t>
            </a:r>
          </a:p>
          <a:p>
            <a:pPr marL="834300" indent="-342900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Zestaw medyczny R1 z AED</a:t>
            </a:r>
          </a:p>
          <a:p>
            <a:pPr marL="834300" indent="-342900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Tlen medyczny 1500 litrów.</a:t>
            </a:r>
          </a:p>
          <a:p>
            <a:pPr marL="834300" indent="-342900"/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Strażacy biorący udział w pracach podwodnych obowiązani są posiadać przeszkolenie w zakresie ratownictwa medycznego.</a:t>
            </a:r>
          </a:p>
        </p:txBody>
      </p:sp>
    </p:spTree>
    <p:extLst>
      <p:ext uri="{BB962C8B-B14F-4D97-AF65-F5344CB8AC3E}">
        <p14:creationId xmlns:p14="http://schemas.microsoft.com/office/powerpoint/2010/main" val="3300220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73297"/>
            <a:ext cx="10515600" cy="1181572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zabezpieczenia miejsca prowadzenia działań nurkowych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trakcie działań ratowniczych:</a:t>
            </a:r>
          </a:p>
          <a:p>
            <a:pPr marL="9486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należy odgrodzić miejsce akcji od dostępu osób postronnych,</a:t>
            </a:r>
          </a:p>
          <a:p>
            <a:pPr marL="9486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wyznaczyć miejsce do kontaktu z mediami,</a:t>
            </a:r>
          </a:p>
          <a:p>
            <a:pPr marL="9486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prowadzenia działań na akwenie gdzie występuje ruch motorowodny należy oznaczyć miejsce prac podwodnych flagą „A”,</a:t>
            </a:r>
          </a:p>
          <a:p>
            <a:pPr marL="9486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zadbać o bezpieczeństwo nurków poprzez asekurację łodzi, która będzie dodatkowo informowała innych użytkowników akwenu o prowadzonych działaniach,</a:t>
            </a:r>
          </a:p>
          <a:p>
            <a:pPr marL="948600" indent="-457200">
              <a:buFont typeface="+mj-lt"/>
              <a:buAutoNum type="alphaLcParenR"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 przypadku prowadzenia czynności medycznych/procesowych w miarę możliwości osłonić miejsce parawanem ratowniczym.</a:t>
            </a:r>
          </a:p>
          <a:p>
            <a:pPr>
              <a:buFont typeface="Wingdings" panose="05000000000000000000" pitchFamily="2" charset="2"/>
              <a:buChar char="Ø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72648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26942" y="365125"/>
            <a:ext cx="11065790" cy="1325563"/>
          </a:xfrm>
        </p:spPr>
        <p:txBody>
          <a:bodyPr>
            <a:normAutofit/>
          </a:bodyPr>
          <a:lstStyle/>
          <a:p>
            <a:pPr algn="ctr"/>
            <a:r>
              <a:rPr lang="pl-PL" sz="3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Zasady zabezpieczenia miejsca prowadzenia działań nurkowych c.d.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69197" y="2362603"/>
            <a:ext cx="4787685" cy="2994348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Zabezpieczenie prowadzenia prac podwodnych w warunkach nocnych wymaga oświetlenia terenu prac oraz asekuracji pracujących nurków przez jednostkę pływającą wyposażoną w reflektor poszukiwawczy.</a:t>
            </a:r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126" y="1825625"/>
            <a:ext cx="4173118" cy="406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13885"/>
      </p:ext>
    </p:extLst>
  </p:cSld>
  <p:clrMapOvr>
    <a:masterClrMapping/>
  </p:clrMapOvr>
</p:sld>
</file>

<file path=ppt/theme/theme1.xml><?xml version="1.0" encoding="utf-8"?>
<a:theme xmlns:a="http://schemas.openxmlformats.org/drawingml/2006/main" name="Przepis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EE7E2C9F272144DA26BEA835F05DAD4" ma:contentTypeVersion="10" ma:contentTypeDescription="Utwórz nowy dokument." ma:contentTypeScope="" ma:versionID="f6d31d3ccb2da36b2b7bf6c04601a50b">
  <xsd:schema xmlns:xsd="http://www.w3.org/2001/XMLSchema" xmlns:xs="http://www.w3.org/2001/XMLSchema" xmlns:p="http://schemas.microsoft.com/office/2006/metadata/properties" xmlns:ns2="0a6ba805-8d77-4e8b-a96b-503bf6373bfc" xmlns:ns3="2dc0f34e-853a-45c2-a131-6ab60d1aa962" targetNamespace="http://schemas.microsoft.com/office/2006/metadata/properties" ma:root="true" ma:fieldsID="7a3dc7fa624d64b44f304cd9efa33e62" ns2:_="" ns3:_="">
    <xsd:import namespace="0a6ba805-8d77-4e8b-a96b-503bf6373bfc"/>
    <xsd:import namespace="2dc0f34e-853a-45c2-a131-6ab60d1aa9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6ba805-8d77-4e8b-a96b-503bf6373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c0f34e-853a-45c2-a131-6ab60d1aa9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4ED13A-46C4-408E-942C-E80EC73D4A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6ba805-8d77-4e8b-a96b-503bf6373bfc"/>
    <ds:schemaRef ds:uri="2dc0f34e-853a-45c2-a131-6ab60d1aa96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0C19AF-6B0B-4829-A39A-634C62A4CB5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EEFD48E-E904-44F1-B55D-8064315388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16064</TotalTime>
  <Words>2257</Words>
  <Application>Microsoft Office PowerPoint</Application>
  <PresentationFormat>Panoramiczny</PresentationFormat>
  <Paragraphs>213</Paragraphs>
  <Slides>34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34</vt:i4>
      </vt:variant>
    </vt:vector>
  </HeadingPairs>
  <TitlesOfParts>
    <vt:vector size="40" baseType="lpstr">
      <vt:lpstr>Aptos</vt:lpstr>
      <vt:lpstr>Arial</vt:lpstr>
      <vt:lpstr>Calibri</vt:lpstr>
      <vt:lpstr>Calibri Light</vt:lpstr>
      <vt:lpstr>Wingdings</vt:lpstr>
      <vt:lpstr>Przepisy</vt:lpstr>
      <vt:lpstr>Szkolenie specjalistyczne w zakresie młodszego nurka   Temat: Planowanie nurkowania i zabezpieczenie logistyczne prac podwodnych</vt:lpstr>
      <vt:lpstr>Prezentacja programu PowerPoint</vt:lpstr>
      <vt:lpstr>Prezentacja programu PowerPoint</vt:lpstr>
      <vt:lpstr>Etapy organizacji prac podwodnych</vt:lpstr>
      <vt:lpstr>Etapy organizacji prac podwodnych c.d.</vt:lpstr>
      <vt:lpstr>Prezentacja programu PowerPoint</vt:lpstr>
      <vt:lpstr>Zabezpieczenie medyczne prac podwodnych</vt:lpstr>
      <vt:lpstr>Zasady zabezpieczenia miejsca prowadzenia działań nurkowych</vt:lpstr>
      <vt:lpstr>Zasady zabezpieczenia miejsca prowadzenia działań nurkowych c.d.</vt:lpstr>
      <vt:lpstr>Zasady zabezpieczenia miejsca prowadzenia działań nurkowych c.d.</vt:lpstr>
      <vt:lpstr>Zasady zabezpieczenia miejsca prowadzenia działań nurkowych c.d.</vt:lpstr>
      <vt:lpstr>Funkcje i zadania członków ekipy nurkowej</vt:lpstr>
      <vt:lpstr>Funkcje i zadania członków ekipy nurkowej c.d.</vt:lpstr>
      <vt:lpstr>Funkcje i zadania członków ekipy nurkowej c.d.</vt:lpstr>
      <vt:lpstr>Funkcje i zadania członków ekipy nurkowej c.d.</vt:lpstr>
      <vt:lpstr>Funkcje i zadania członków ekipy nurkowej c.d.</vt:lpstr>
      <vt:lpstr>Funkcje i zadania członków ekipy nurkowej c.d.</vt:lpstr>
      <vt:lpstr>Tabele dekompresyjne</vt:lpstr>
      <vt:lpstr>Tabele dekompresyjne</vt:lpstr>
      <vt:lpstr>Tabele dekompresyjne</vt:lpstr>
      <vt:lpstr>Podstawowe pojęcia związane z tabelami dekompresyjnymi c.d.:</vt:lpstr>
      <vt:lpstr>Podstawowe pojęcia związane z tabelami dekompresyjnymi c.d.:</vt:lpstr>
      <vt:lpstr>Tabele dekompresyjne</vt:lpstr>
      <vt:lpstr>Tabele dekompresyjne</vt:lpstr>
      <vt:lpstr>Tabele dekompresyjne Bühlmann/Hahn</vt:lpstr>
      <vt:lpstr>Tabele dekompresyjne</vt:lpstr>
      <vt:lpstr>Tabele dekompresyjne c.d.</vt:lpstr>
      <vt:lpstr>Zasady bezpieczeństwa stosowania tabel:</vt:lpstr>
      <vt:lpstr>Tabele dekompresyjne c.d.</vt:lpstr>
      <vt:lpstr>Tabele dekompresyjne c.d.</vt:lpstr>
      <vt:lpstr>Tabele dekompresyjne c.d.</vt:lpstr>
      <vt:lpstr>Tabele dekompresyjne c.d.</vt:lpstr>
      <vt:lpstr>Koniec</vt:lpstr>
      <vt:lpstr>Metryczka prezentacji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Techniki ratownicze wykorzystywane na akwenach zalodzonych</dc:title>
  <dc:creator>Gelert Jacek</dc:creator>
  <cp:lastModifiedBy>A.Dobosz (KG PSP)</cp:lastModifiedBy>
  <cp:revision>181</cp:revision>
  <dcterms:created xsi:type="dcterms:W3CDTF">2018-01-27T12:15:08Z</dcterms:created>
  <dcterms:modified xsi:type="dcterms:W3CDTF">2025-04-16T08:25:06Z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0x0101003EE7E2C9F272144DA26BEA835F05DAD4</vt:lpwstr>
  </property>
</Properties>
</file>