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.xml" ContentType="application/vnd.openxmlformats-officedocument.presentationml.slideLayout+xml"/>
  <Override PartName="/ppt/media/image19.png" ContentType="image/png"/>
  <Override PartName="/ppt/media/image20.png" ContentType="image/png"/>
  <Override PartName="/ppt/media/image18.png" ContentType="image/png"/>
  <Override PartName="/ppt/media/image14.png" ContentType="image/png"/>
  <Override PartName="/ppt/media/image12.jpeg" ContentType="image/jpeg"/>
  <Override PartName="/ppt/media/image13.png" ContentType="image/png"/>
  <Override PartName="/ppt/media/image11.png" ContentType="image/png"/>
  <Override PartName="/ppt/media/image5.png" ContentType="image/png"/>
  <Override PartName="/ppt/media/image8.jpeg" ContentType="image/jpeg"/>
  <Override PartName="/ppt/media/image10.jpeg" ContentType="image/jpeg"/>
  <Override PartName="/ppt/media/image9.jpeg" ContentType="image/jpeg"/>
  <Override PartName="/ppt/media/image6.png" ContentType="image/png"/>
  <Override PartName="/ppt/media/image4.png" ContentType="image/png"/>
  <Override PartName="/ppt/media/image17.png" ContentType="image/png"/>
  <Override PartName="/ppt/media/image3.png" ContentType="image/png"/>
  <Override PartName="/ppt/media/image16.png" ContentType="image/png"/>
  <Override PartName="/ppt/media/image7.tif" ContentType="image/tif"/>
  <Override PartName="/ppt/media/image2.png" ContentType="image/png"/>
  <Override PartName="/ppt/media/image15.png" ContentType="image/png"/>
  <Override PartName="/ppt/media/image1.png" ContentType="image/png"/>
  <Override PartName="/ppt/theme/theme2.xml" ContentType="application/vnd.openxmlformats-officedocument.theme+xml"/>
  <Override PartName="/ppt/theme/theme1.xml" ContentType="application/vnd.openxmlformats-officedocument.theme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1403640" y="5157360"/>
            <a:ext cx="640044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1403640" y="5446800"/>
            <a:ext cx="640044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1403640" y="515736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83600" y="515736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4683600" y="544680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1403640" y="544680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1403640" y="5157360"/>
            <a:ext cx="6400440" cy="553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1403640" y="5157360"/>
            <a:ext cx="6400440" cy="553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5" name="" descr=""/>
          <p:cNvPicPr/>
          <p:nvPr/>
        </p:nvPicPr>
        <p:blipFill>
          <a:blip r:embed="rId2"/>
          <a:stretch/>
        </p:blipFill>
        <p:spPr>
          <a:xfrm>
            <a:off x="4257000" y="5157000"/>
            <a:ext cx="693360" cy="553320"/>
          </a:xfrm>
          <a:prstGeom prst="rect">
            <a:avLst/>
          </a:prstGeom>
          <a:ln>
            <a:noFill/>
          </a:ln>
        </p:spPr>
      </p:pic>
      <p:pic>
        <p:nvPicPr>
          <p:cNvPr id="36" name="" descr=""/>
          <p:cNvPicPr/>
          <p:nvPr/>
        </p:nvPicPr>
        <p:blipFill>
          <a:blip r:embed="rId3"/>
          <a:stretch/>
        </p:blipFill>
        <p:spPr>
          <a:xfrm>
            <a:off x="4257000" y="5157000"/>
            <a:ext cx="693360" cy="55332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1403640" y="5157360"/>
            <a:ext cx="6400440" cy="5533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1403640" y="5157360"/>
            <a:ext cx="6400440" cy="553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1403640" y="5157360"/>
            <a:ext cx="3123360" cy="553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4683600" y="5157360"/>
            <a:ext cx="3123360" cy="553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1403640" y="515736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1403640" y="544680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4683600" y="5157360"/>
            <a:ext cx="3123360" cy="553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1403640" y="5157360"/>
            <a:ext cx="6400440" cy="5533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1403640" y="5157360"/>
            <a:ext cx="3123360" cy="553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83600" y="515736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683600" y="544680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1403640" y="515736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83600" y="515736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1403640" y="5446800"/>
            <a:ext cx="640044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1403640" y="5157360"/>
            <a:ext cx="640044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1403640" y="5446800"/>
            <a:ext cx="640044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1403640" y="515736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683600" y="515736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4683600" y="544680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0" name="PlaceHolder 5"/>
          <p:cNvSpPr>
            <a:spLocks noGrp="1"/>
          </p:cNvSpPr>
          <p:nvPr>
            <p:ph type="body"/>
          </p:nvPr>
        </p:nvSpPr>
        <p:spPr>
          <a:xfrm>
            <a:off x="1403640" y="544680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1403640" y="5157360"/>
            <a:ext cx="6400440" cy="553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1403640" y="5157360"/>
            <a:ext cx="6400440" cy="553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74" name="" descr=""/>
          <p:cNvPicPr/>
          <p:nvPr/>
        </p:nvPicPr>
        <p:blipFill>
          <a:blip r:embed="rId2"/>
          <a:stretch/>
        </p:blipFill>
        <p:spPr>
          <a:xfrm>
            <a:off x="4257000" y="5157000"/>
            <a:ext cx="693360" cy="553320"/>
          </a:xfrm>
          <a:prstGeom prst="rect">
            <a:avLst/>
          </a:prstGeom>
          <a:ln>
            <a:noFill/>
          </a:ln>
        </p:spPr>
      </p:pic>
      <p:pic>
        <p:nvPicPr>
          <p:cNvPr id="75" name="" descr=""/>
          <p:cNvPicPr/>
          <p:nvPr/>
        </p:nvPicPr>
        <p:blipFill>
          <a:blip r:embed="rId3"/>
          <a:stretch/>
        </p:blipFill>
        <p:spPr>
          <a:xfrm>
            <a:off x="4257000" y="5157000"/>
            <a:ext cx="693360" cy="55332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1403640" y="5157360"/>
            <a:ext cx="6400440" cy="553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1403640" y="5157360"/>
            <a:ext cx="3123360" cy="553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4683600" y="5157360"/>
            <a:ext cx="3123360" cy="553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1403640" y="515736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1403640" y="544680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4683600" y="5157360"/>
            <a:ext cx="3123360" cy="553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1403640" y="5157360"/>
            <a:ext cx="3123360" cy="55332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683600" y="515736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683600" y="544680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1403640" y="515736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83600" y="5157360"/>
            <a:ext cx="312336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1403640" y="5446800"/>
            <a:ext cx="6400440" cy="263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pl-PL" sz="2400" strike="noStrike">
                <a:solidFill>
                  <a:srgbClr val="646f86"/>
                </a:solidFill>
                <a:latin typeface="Calibri"/>
              </a:rPr>
              <a:t>KLIKNIJ, ABY EDYTOWAĆ STYL WZORCA TYTUŁU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subTitle"/>
          </p:nvPr>
        </p:nvSpPr>
        <p:spPr>
          <a:xfrm>
            <a:off x="1403640" y="5157360"/>
            <a:ext cx="6400440" cy="55332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</a:pPr>
            <a:r>
              <a:rPr i="1" lang="pl-PL" sz="1400" strike="noStrike">
                <a:solidFill>
                  <a:srgbClr val="8c95aa"/>
                </a:solidFill>
                <a:latin typeface="Calibri"/>
              </a:rPr>
              <a:t>Kliknij, aby edytować styl wzorca podtytułu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pl-PL" sz="1400">
                <a:latin typeface="Calibri"/>
              </a:rPr>
              <a:t>Kliknij, aby edytować format tekstu konspektu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pl-PL" sz="1400">
                <a:latin typeface="Calibri"/>
              </a:rPr>
              <a:t>Drugi poziom konspektu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pl-PL" sz="1400">
                <a:latin typeface="Calibri"/>
              </a:rPr>
              <a:t>Trzeci poziom konspektu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pl-PL" sz="1400">
                <a:latin typeface="Calibri"/>
              </a:rPr>
              <a:t>Czwarty poziom konspektu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pl-PL" sz="2000">
                <a:latin typeface="Calibri"/>
              </a:rPr>
              <a:t>Piąty poziom konspektu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pl-PL" sz="2000">
                <a:latin typeface="Calibri"/>
              </a:rPr>
              <a:t>Szósty poziom konspektu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pl-PL" sz="2000">
                <a:latin typeface="Calibri"/>
              </a:rPr>
              <a:t>Siódmy poziom konspektu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02680"/>
            <a:ext cx="8229240" cy="77760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1" lang="pl-PL" sz="2000" strike="noStrike">
                <a:solidFill>
                  <a:srgbClr val="ffffff"/>
                </a:solidFill>
                <a:latin typeface="Calibri"/>
              </a:rPr>
              <a:t>KLIKNIJ, ABY EDYTOWAĆ STYL WZORCA TYTUŁU</a:t>
            </a:r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57200" y="1196640"/>
            <a:ext cx="4402440" cy="4713120"/>
          </a:xfrm>
          <a:prstGeom prst="rect">
            <a:avLst/>
          </a:prstGeom>
        </p:spPr>
        <p:txBody>
          <a:bodyPr/>
          <a:p>
            <a:pPr>
              <a:buSzPct val="45000"/>
              <a:buFont typeface="StarSymbol"/>
              <a:buChar char="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Kliknij, aby edytować format tekstu konspektu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Drugi poziom konspektu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Trzeci poziom konspektu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Czwarty poziom konspektu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Piąty poziom konspektu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Szósty poziom konspektu</a:t>
            </a: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Siódmy poziom konspektuDrugi poziom</a:t>
            </a:r>
            <a:endParaRPr/>
          </a:p>
          <a:p>
            <a:pPr lvl="2" algn="just">
              <a:lnSpc>
                <a:spcPct val="100000"/>
              </a:lnSpc>
              <a:buFont typeface="Wingdings" charset="2"/>
              <a:buChar char="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Trzeci poziom</a:t>
            </a:r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pl-PL" sz="1200" strike="noStrike">
                <a:solidFill>
                  <a:srgbClr val="8c95aa"/>
                </a:solidFill>
                <a:latin typeface="Calibri"/>
              </a:rPr>
              <a:t>15-11-3</a:t>
            </a:r>
            <a:endParaRPr/>
          </a:p>
        </p:txBody>
      </p:sp>
      <p:sp>
        <p:nvSpPr>
          <p:cNvPr id="40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lIns="90000" rIns="90000" tIns="45000" bIns="45000"/>
          <a:p>
            <a:endParaRPr/>
          </a:p>
        </p:txBody>
      </p:sp>
      <p:sp>
        <p:nvSpPr>
          <p:cNvPr id="41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lIns="90000" rIns="90000" tIns="45000" bIns="45000"/>
          <a:p>
            <a:pPr>
              <a:lnSpc>
                <a:spcPct val="100000"/>
              </a:lnSpc>
            </a:pPr>
            <a:fld id="{F4A1B84F-6A38-4BDB-BC0A-15015A533E13}" type="slidenum">
              <a:rPr lang="pl-PL" strike="noStrike">
                <a:solidFill>
                  <a:srgbClr val="1f497d"/>
                </a:solidFill>
                <a:latin typeface="Calibri"/>
              </a:rPr>
              <a:t>&lt;numer&gt;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7.tif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Shape 1"/>
          <p:cNvSpPr txBox="1"/>
          <p:nvPr/>
        </p:nvSpPr>
        <p:spPr>
          <a:xfrm>
            <a:off x="685800" y="332712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pl-PL" sz="2400" strike="noStrike">
                <a:solidFill>
                  <a:srgbClr val="646f86"/>
                </a:solidFill>
                <a:latin typeface="Calibri"/>
              </a:rPr>
              <a:t>„</a:t>
            </a:r>
            <a:r>
              <a:rPr b="1" lang="pl-PL" sz="2400" strike="noStrike">
                <a:solidFill>
                  <a:srgbClr val="646f86"/>
                </a:solidFill>
                <a:latin typeface="Calibri"/>
              </a:rPr>
              <a:t>CHROŃ SIĘ PRZED KLESZCZAMI WSZYSTKIMI SPOSOBAMI!”</a:t>
            </a:r>
            <a:r>
              <a:rPr b="1" lang="pl-PL" sz="2400" strike="noStrike">
                <a:solidFill>
                  <a:srgbClr val="646f86"/>
                </a:solidFill>
                <a:latin typeface="Calibri"/>
              </a:rPr>
              <a:t>
</a:t>
            </a:r>
            <a:r>
              <a:rPr b="1" lang="pl-PL" sz="2400" strike="noStrike">
                <a:solidFill>
                  <a:srgbClr val="646f86"/>
                </a:solidFill>
                <a:latin typeface="Calibri"/>
              </a:rPr>
              <a:t>
</a:t>
            </a:r>
            <a:r>
              <a:rPr b="1" lang="pl-PL" sz="2400" strike="noStrike">
                <a:solidFill>
                  <a:srgbClr val="646f86"/>
                </a:solidFill>
                <a:latin typeface="Calibri"/>
              </a:rPr>
              <a:t>Program profilaktyki chorób odkleszczowych – </a:t>
            </a:r>
            <a:r>
              <a:rPr b="1" lang="pl-PL" sz="2400" strike="noStrike">
                <a:solidFill>
                  <a:srgbClr val="646f86"/>
                </a:solidFill>
                <a:latin typeface="Calibri"/>
              </a:rPr>
              <a:t>
</a:t>
            </a:r>
            <a:r>
              <a:rPr b="1" lang="pl-PL" sz="2400" strike="noStrike">
                <a:solidFill>
                  <a:srgbClr val="646f86"/>
                </a:solidFill>
                <a:latin typeface="Calibri"/>
              </a:rPr>
              <a:t>vademecum wiedzy o kleszczach</a:t>
            </a:r>
            <a:endParaRPr/>
          </a:p>
        </p:txBody>
      </p:sp>
      <p:pic>
        <p:nvPicPr>
          <p:cNvPr id="77" name="Picture 2" descr=""/>
          <p:cNvPicPr/>
          <p:nvPr/>
        </p:nvPicPr>
        <p:blipFill>
          <a:blip r:embed="rId1"/>
          <a:stretch/>
        </p:blipFill>
        <p:spPr>
          <a:xfrm>
            <a:off x="2771640" y="1124640"/>
            <a:ext cx="3739680" cy="17283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Shape 1"/>
          <p:cNvSpPr txBox="1"/>
          <p:nvPr/>
        </p:nvSpPr>
        <p:spPr>
          <a:xfrm>
            <a:off x="457200" y="202680"/>
            <a:ext cx="8229240" cy="77760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pl-PL" sz="2000" strike="noStrike">
                <a:solidFill>
                  <a:srgbClr val="ffffff"/>
                </a:solidFill>
                <a:latin typeface="Calibri"/>
              </a:rPr>
              <a:t>CHOROBY PRZENOSZOENE PRZEZ KLESZCZE - inne</a:t>
            </a:r>
            <a:endParaRPr/>
          </a:p>
        </p:txBody>
      </p:sp>
      <p:sp>
        <p:nvSpPr>
          <p:cNvPr id="112" name="TextShape 2"/>
          <p:cNvSpPr txBox="1"/>
          <p:nvPr/>
        </p:nvSpPr>
        <p:spPr>
          <a:xfrm>
            <a:off x="457200" y="1196640"/>
            <a:ext cx="4402440" cy="4713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Ugryzienia kleszczy mogą być przyczyną wielu innych groźnych chorób, takich jak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: 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Anaplazmoza granulocytarna, 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Babeszjoza, 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Dur powrotny, 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Gorączka plamista Gór Skalistych, 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Gorączka śródziemnomorska, 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Gorączka Q, 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Kleszczowa gorączka Kolorado, 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Ospa riketsjowa, 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Tularemia. </a:t>
            </a:r>
            <a:endParaRPr/>
          </a:p>
        </p:txBody>
      </p:sp>
      <p:pic>
        <p:nvPicPr>
          <p:cNvPr id="113" name="Picture 3" descr=""/>
          <p:cNvPicPr/>
          <p:nvPr/>
        </p:nvPicPr>
        <p:blipFill>
          <a:blip r:embed="rId1"/>
          <a:srcRect l="-43572" t="33280" r="23225" b="38164"/>
          <a:stretch/>
        </p:blipFill>
        <p:spPr>
          <a:xfrm>
            <a:off x="5148000" y="1268640"/>
            <a:ext cx="3744000" cy="318240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Shape 1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pl-PL" sz="2400" strike="noStrike">
                <a:solidFill>
                  <a:srgbClr val="646f86"/>
                </a:solidFill>
                <a:latin typeface="Calibri"/>
              </a:rPr>
              <a:t>Więcej informacji o kleszczach i chorobach odkleszczowych można znaleźć na stronie </a:t>
            </a:r>
            <a:r>
              <a:rPr b="1" lang="pl-PL" sz="2400" strike="noStrike" u="sng">
                <a:solidFill>
                  <a:srgbClr val="646f86"/>
                </a:solidFill>
                <a:latin typeface="Calibri"/>
              </a:rPr>
              <a:t>www.szczepkleszcz.pl</a:t>
            </a:r>
            <a:endParaRPr/>
          </a:p>
        </p:txBody>
      </p:sp>
    </p:spTree>
  </p:cSld>
  <p:timing>
    <p:tnLst>
      <p:par>
        <p:cTn id="21" dur="indefinite" restart="never" nodeType="tmRoot">
          <p:childTnLst>
            <p:seq>
              <p:cTn id="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Shape 1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pl-PL" sz="2400" strike="noStrike">
                <a:solidFill>
                  <a:srgbClr val="646f86"/>
                </a:solidFill>
                <a:latin typeface="Calibri"/>
              </a:rPr>
              <a:t>ŻYCZYMY POWODZENIA W REALIZACJI PROGRAMU!</a:t>
            </a:r>
            <a:endParaRPr/>
          </a:p>
        </p:txBody>
      </p:sp>
      <p:pic>
        <p:nvPicPr>
          <p:cNvPr id="116" name="Picture 2" descr=""/>
          <p:cNvPicPr/>
          <p:nvPr/>
        </p:nvPicPr>
        <p:blipFill>
          <a:blip r:embed="rId1"/>
          <a:stretch/>
        </p:blipFill>
        <p:spPr>
          <a:xfrm>
            <a:off x="2625840" y="3573000"/>
            <a:ext cx="3961800" cy="18291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3" dur="indefinite" restart="never" nodeType="tmRoot">
          <p:childTnLst>
            <p:seq>
              <p:cTn id="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"/>
          <p:cNvSpPr txBox="1"/>
          <p:nvPr/>
        </p:nvSpPr>
        <p:spPr>
          <a:xfrm>
            <a:off x="457200" y="202680"/>
            <a:ext cx="8229240" cy="77760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pl-PL" sz="2000" strike="noStrike">
                <a:solidFill>
                  <a:srgbClr val="ffffff"/>
                </a:solidFill>
                <a:latin typeface="Calibri"/>
              </a:rPr>
              <a:t>AGENDA</a:t>
            </a:r>
            <a:endParaRPr/>
          </a:p>
        </p:txBody>
      </p:sp>
      <p:sp>
        <p:nvSpPr>
          <p:cNvPr id="79" name="TextShape 2"/>
          <p:cNvSpPr txBox="1"/>
          <p:nvPr/>
        </p:nvSpPr>
        <p:spPr>
          <a:xfrm>
            <a:off x="457200" y="1196640"/>
            <a:ext cx="4402440" cy="4713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just">
              <a:lnSpc>
                <a:spcPct val="15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4d4d4d"/>
                </a:solidFill>
                <a:latin typeface="Calibri"/>
              </a:rPr>
              <a:t>KLESZCZE – INFORMACJE OGÓLNE</a:t>
            </a:r>
            <a:endParaRPr/>
          </a:p>
          <a:p>
            <a:pPr algn="just">
              <a:lnSpc>
                <a:spcPct val="15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4d4d4d"/>
                </a:solidFill>
                <a:latin typeface="Calibri"/>
              </a:rPr>
              <a:t>AKTYWNOŚĆ KLESZCZY</a:t>
            </a:r>
            <a:endParaRPr/>
          </a:p>
          <a:p>
            <a:pPr algn="just">
              <a:lnSpc>
                <a:spcPct val="15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4d4d4d"/>
                </a:solidFill>
                <a:latin typeface="Calibri"/>
              </a:rPr>
              <a:t>TYPOWE MIEJSCA WYSTĘPOWANIA KLESZCZY</a:t>
            </a:r>
            <a:endParaRPr/>
          </a:p>
          <a:p>
            <a:pPr algn="just">
              <a:lnSpc>
                <a:spcPct val="15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4d4d4d"/>
                </a:solidFill>
                <a:latin typeface="Calibri"/>
              </a:rPr>
              <a:t>JAK CHRONIĆ SIĘ PRZED KLESZCZAMI</a:t>
            </a:r>
            <a:endParaRPr/>
          </a:p>
          <a:p>
            <a:pPr algn="just">
              <a:lnSpc>
                <a:spcPct val="15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4d4d4d"/>
                </a:solidFill>
                <a:latin typeface="Calibri"/>
              </a:rPr>
              <a:t>SPOSOBY USUWANIA KLESZCZY</a:t>
            </a:r>
            <a:endParaRPr/>
          </a:p>
          <a:p>
            <a:pPr algn="just">
              <a:lnSpc>
                <a:spcPct val="15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4d4d4d"/>
                </a:solidFill>
                <a:latin typeface="Calibri"/>
              </a:rPr>
              <a:t>CHOROBY PRZENOSZONE PRZEZ KLESZCZE – Kleszczowe zapalenie mózgu</a:t>
            </a:r>
            <a:endParaRPr/>
          </a:p>
          <a:p>
            <a:pPr algn="just">
              <a:lnSpc>
                <a:spcPct val="15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4d4d4d"/>
                </a:solidFill>
                <a:latin typeface="Calibri"/>
              </a:rPr>
              <a:t>CHOROBY PRZENOSZONE PRZEZ KLESZCZE – Borelioza</a:t>
            </a:r>
            <a:endParaRPr/>
          </a:p>
          <a:p>
            <a:pPr algn="just">
              <a:lnSpc>
                <a:spcPct val="15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4d4d4d"/>
                </a:solidFill>
                <a:latin typeface="Calibri"/>
              </a:rPr>
              <a:t>CHOROBY PRZENOSZONE PRZEZ KLESZCZE – Inne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  <p:pic>
        <p:nvPicPr>
          <p:cNvPr id="80" name="Picture 2" descr=""/>
          <p:cNvPicPr/>
          <p:nvPr/>
        </p:nvPicPr>
        <p:blipFill>
          <a:blip r:embed="rId1"/>
          <a:stretch/>
        </p:blipFill>
        <p:spPr>
          <a:xfrm>
            <a:off x="6762600" y="980640"/>
            <a:ext cx="2381040" cy="21715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Shape 1"/>
          <p:cNvSpPr txBox="1"/>
          <p:nvPr/>
        </p:nvSpPr>
        <p:spPr>
          <a:xfrm>
            <a:off x="457200" y="202680"/>
            <a:ext cx="8229240" cy="77760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pl-PL" sz="2000" strike="noStrike">
                <a:solidFill>
                  <a:srgbClr val="ffffff"/>
                </a:solidFill>
                <a:latin typeface="Calibri"/>
              </a:rPr>
              <a:t>KLESZCZE – INFORMACJE OGÓLNE</a:t>
            </a:r>
            <a:endParaRPr/>
          </a:p>
        </p:txBody>
      </p:sp>
      <p:sp>
        <p:nvSpPr>
          <p:cNvPr id="82" name="TextShape 2"/>
          <p:cNvSpPr txBox="1"/>
          <p:nvPr/>
        </p:nvSpPr>
        <p:spPr>
          <a:xfrm>
            <a:off x="457200" y="1196640"/>
            <a:ext cx="4402440" cy="4713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Kleszcze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 to pajęczaki należące do rzędu roztoczy.       Są pasożytami zewnętrznymi głównie kręgowców ludzi i zwierząt. </a:t>
            </a: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W rozwoju osobniczym kleszcz posiada trzy stadia: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b="1" lang="pl-PL" sz="1400" strike="noStrike">
                <a:solidFill>
                  <a:srgbClr val="4d4d4d"/>
                </a:solidFill>
                <a:latin typeface="Calibri"/>
              </a:rPr>
              <a:t>larwę, 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b="1" lang="pl-PL" sz="1400" strike="noStrike">
                <a:solidFill>
                  <a:srgbClr val="4d4d4d"/>
                </a:solidFill>
                <a:latin typeface="Calibri"/>
              </a:rPr>
              <a:t>nimfę, 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b="1" lang="pl-PL" sz="1400" strike="noStrike">
                <a:solidFill>
                  <a:srgbClr val="4d4d4d"/>
                </a:solidFill>
                <a:latin typeface="Calibri"/>
              </a:rPr>
              <a:t>osobnika dorosłego.</a:t>
            </a: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Kleszcze do procesu wzrostu i przebudowy ciała     oraz rozrodu potrzebują wysycenia się krwią. </a:t>
            </a: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Na świecie żyje około 870 gatunków kleszczy, </a:t>
            </a: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
</a:t>
            </a: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w Polsce - około 19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. </a:t>
            </a: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Zamieszkują przede wszystkim środowiska leśne, wilgotne (głównie lasy mieszane), obfitujące 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
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w żywicieli. </a:t>
            </a: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Typowymi żywicielami są głównie drobne ssaki, nieliczne gady i ptaki oraz większe ssaki dla osobników dorosłych.  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  <p:pic>
        <p:nvPicPr>
          <p:cNvPr id="83" name="Picture 4" descr=""/>
          <p:cNvPicPr/>
          <p:nvPr/>
        </p:nvPicPr>
        <p:blipFill>
          <a:blip r:embed="rId1"/>
          <a:stretch/>
        </p:blipFill>
        <p:spPr>
          <a:xfrm>
            <a:off x="5148000" y="1124640"/>
            <a:ext cx="3904920" cy="33048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457200" y="202680"/>
            <a:ext cx="8229240" cy="77760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pl-PL" sz="2000" strike="noStrike">
                <a:solidFill>
                  <a:srgbClr val="ffffff"/>
                </a:solidFill>
                <a:latin typeface="Calibri"/>
              </a:rPr>
              <a:t>AKTYWNOŚĆ KLESZCZY</a:t>
            </a:r>
            <a:endParaRPr/>
          </a:p>
        </p:txBody>
      </p:sp>
      <p:sp>
        <p:nvSpPr>
          <p:cNvPr id="85" name="TextShape 2"/>
          <p:cNvSpPr txBox="1"/>
          <p:nvPr/>
        </p:nvSpPr>
        <p:spPr>
          <a:xfrm>
            <a:off x="457200" y="1196640"/>
            <a:ext cx="4546440" cy="4713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Wzmożenie aktywności kleszczy jest spowodowane wzrostem temperatury. </a:t>
            </a: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Ich aktywność rozpoczyna się zazwyczaj na przełomie marca i kwietnia, kiedy gleba osiąga temperaturę od 5 do 7˚C, a trwa do przełomu października i listopada 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(do pierwszych przymrozków). 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Kleszcze poszukują żywicieli aktywnie, </a:t>
            </a: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najintensywniej wiosną i jesienią, w porze przedpołudniowej                  i przedwieczornej.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Łagodna zima oraz wilgotne lato sprzyjają wysokiej rozrodczości i małej umieralności kleszczy, co powoduje zwiększenie tempa ich rozprzestrzeniania się.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Liczba kleszczy z roku na rok globalnie się zwiększa.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  <p:pic>
        <p:nvPicPr>
          <p:cNvPr id="86" name="Picture 5" descr=""/>
          <p:cNvPicPr/>
          <p:nvPr/>
        </p:nvPicPr>
        <p:blipFill>
          <a:blip r:embed="rId1"/>
          <a:stretch/>
        </p:blipFill>
        <p:spPr>
          <a:xfrm>
            <a:off x="5275080" y="4495320"/>
            <a:ext cx="3438360" cy="1597320"/>
          </a:xfrm>
          <a:prstGeom prst="rect">
            <a:avLst/>
          </a:prstGeom>
          <a:ln>
            <a:noFill/>
          </a:ln>
        </p:spPr>
      </p:pic>
      <p:pic>
        <p:nvPicPr>
          <p:cNvPr id="87" name="Picture 2" descr=""/>
          <p:cNvPicPr/>
          <p:nvPr/>
        </p:nvPicPr>
        <p:blipFill>
          <a:blip r:embed="rId2"/>
          <a:stretch/>
        </p:blipFill>
        <p:spPr>
          <a:xfrm>
            <a:off x="5265720" y="1268640"/>
            <a:ext cx="3447720" cy="30477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1"/>
          <p:cNvSpPr txBox="1"/>
          <p:nvPr/>
        </p:nvSpPr>
        <p:spPr>
          <a:xfrm>
            <a:off x="457200" y="202680"/>
            <a:ext cx="8229240" cy="77760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pl-PL" sz="2000" strike="noStrike">
                <a:solidFill>
                  <a:srgbClr val="ffffff"/>
                </a:solidFill>
                <a:latin typeface="Calibri"/>
              </a:rPr>
              <a:t>TYPOWE MIEJSCA WYSTĘPOWANIA KLESZCZY</a:t>
            </a:r>
            <a:endParaRPr/>
          </a:p>
        </p:txBody>
      </p:sp>
      <p:sp>
        <p:nvSpPr>
          <p:cNvPr id="89" name="TextShape 2"/>
          <p:cNvSpPr txBox="1"/>
          <p:nvPr/>
        </p:nvSpPr>
        <p:spPr>
          <a:xfrm>
            <a:off x="457200" y="1196640"/>
            <a:ext cx="4402440" cy="4713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Środowiskiem życia kleszczy jest najczęściej </a:t>
            </a: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ściółka leśna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. </a:t>
            </a: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Kleszcze nie żyją na drzewach i nie skaczą na przechodzących żywicieli!</a:t>
            </a: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Kleszcze można spotkać:</a:t>
            </a:r>
            <a:endParaRPr/>
          </a:p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w wilgotnych lasach mieszanych 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z przewagą gatunków liściastych i bogatym poszyciem</a:t>
            </a:r>
            <a:endParaRPr/>
          </a:p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na obrzeżach lasów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,</a:t>
            </a: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 w zagajnikach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, </a:t>
            </a:r>
            <a:endParaRPr/>
          </a:p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wzdłuż ścieżek leśnych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, </a:t>
            </a:r>
            <a:endParaRPr/>
          </a:p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w miejscach, gdzie las liściasty przechodzi </a:t>
            </a: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
</a:t>
            </a: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w iglasty lub odwrotnie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, </a:t>
            </a:r>
            <a:endParaRPr/>
          </a:p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na obszarach porośniętych wysoką trawą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, zaroślami bądź paprociami, czarnym bzem, leszczyną, krzewami jeżyn, </a:t>
            </a:r>
            <a:endParaRPr/>
          </a:p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na łąkach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, </a:t>
            </a: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pastwiskach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, rzadziej nad brzegami rzek i jezior, </a:t>
            </a:r>
            <a:endParaRPr/>
          </a:p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parkach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 i </a:t>
            </a: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działkach rekreacyjnych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. </a:t>
            </a:r>
            <a:endParaRPr/>
          </a:p>
        </p:txBody>
      </p:sp>
      <p:pic>
        <p:nvPicPr>
          <p:cNvPr id="90" name="Picture 9" descr=""/>
          <p:cNvPicPr/>
          <p:nvPr/>
        </p:nvPicPr>
        <p:blipFill>
          <a:blip r:embed="rId1"/>
          <a:srcRect l="0" t="0" r="48979" b="0"/>
          <a:stretch/>
        </p:blipFill>
        <p:spPr>
          <a:xfrm>
            <a:off x="5295600" y="1268640"/>
            <a:ext cx="3602880" cy="3960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Picture 1" descr=""/>
          <p:cNvPicPr/>
          <p:nvPr/>
        </p:nvPicPr>
        <p:blipFill>
          <a:blip r:embed="rId1"/>
          <a:srcRect l="28585" t="16478" r="27004" b="11279"/>
          <a:stretch/>
        </p:blipFill>
        <p:spPr>
          <a:xfrm>
            <a:off x="5004000" y="1268640"/>
            <a:ext cx="3888000" cy="3557160"/>
          </a:xfrm>
          <a:prstGeom prst="rect">
            <a:avLst/>
          </a:prstGeom>
          <a:ln w="9360">
            <a:noFill/>
          </a:ln>
        </p:spPr>
      </p:pic>
      <p:sp>
        <p:nvSpPr>
          <p:cNvPr id="92" name="TextShape 1"/>
          <p:cNvSpPr txBox="1"/>
          <p:nvPr/>
        </p:nvSpPr>
        <p:spPr>
          <a:xfrm>
            <a:off x="457200" y="202680"/>
            <a:ext cx="8229240" cy="77760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pl-PL" sz="2000" strike="noStrike">
                <a:solidFill>
                  <a:srgbClr val="ffffff"/>
                </a:solidFill>
                <a:latin typeface="Calibri"/>
              </a:rPr>
              <a:t>JAK CHRONIĆ SIĘ PRZED KLESZCZAMI?</a:t>
            </a:r>
            <a:endParaRPr/>
          </a:p>
        </p:txBody>
      </p:sp>
      <p:sp>
        <p:nvSpPr>
          <p:cNvPr id="93" name="TextShape 2"/>
          <p:cNvSpPr txBox="1"/>
          <p:nvPr/>
        </p:nvSpPr>
        <p:spPr>
          <a:xfrm>
            <a:off x="457200" y="1196640"/>
            <a:ext cx="4402440" cy="4713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Na spacer należy założyć jasne ubranie 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– po powrocie łatwiej będzie zauważyć kleszcze na odzieży,</a:t>
            </a: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Najlepiej wybrać koszulę z długim rękawem, długie spodnie i kryte obuwie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, utrudniające kleszczom dostęp do skóry (warto spryskać nogi repelentem, aby dodatkowo zniechęcić kleszcze),</a:t>
            </a: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Po powrocie ze spaceru </a:t>
            </a: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konieczne jest sprawdzenie ubrania i usunięcie dostrzeżonych kleszczy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,</a:t>
            </a: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Jeśli jest taka możliwość to </a:t>
            </a: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warto wziąć prysznic, gdyż silny masaż gąbką może zmyć kleszcze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, które nie wbiły się jeszcze w ciało,</a:t>
            </a: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Należy również </a:t>
            </a: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zwracać szczególną uwagę na miejsca mniej widoczne, gdzie skóra jest delikatna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: głowa 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
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(u dzieci), okolice uszu, pachy, doły łokciowe 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
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i podkolanowe, pępek, brzuch, pachwiny itp.,</a:t>
            </a: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Zaleca się, aby rodzice dokładnie sprawdzali całą skórę dziecka po każdym jego pobycie w miejscach zagrożonych atakiem kleszczy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,</a:t>
            </a: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Właściciele czworonogów powinni oglądać swoje zwierzęta po powrocie z każdego spaceru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. 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  <p:sp>
        <p:nvSpPr>
          <p:cNvPr id="94" name="CustomShape 3"/>
          <p:cNvSpPr/>
          <p:nvPr/>
        </p:nvSpPr>
        <p:spPr>
          <a:xfrm>
            <a:off x="7812360" y="4365000"/>
            <a:ext cx="1151640" cy="863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5" name="CustomShape 4"/>
          <p:cNvSpPr/>
          <p:nvPr/>
        </p:nvSpPr>
        <p:spPr>
          <a:xfrm>
            <a:off x="5004000" y="4983480"/>
            <a:ext cx="4032000" cy="25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pl-PL" sz="1100" strike="noStrike">
                <a:solidFill>
                  <a:srgbClr val="1f497d"/>
                </a:solidFill>
                <a:latin typeface="Calibri"/>
              </a:rPr>
              <a:t>Ilustracja obrazuje miejsca najczęstszych ugryzień przez kleszcze</a:t>
            </a:r>
            <a:endParaRPr/>
          </a:p>
        </p:txBody>
      </p:sp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Shape 1"/>
          <p:cNvSpPr txBox="1"/>
          <p:nvPr/>
        </p:nvSpPr>
        <p:spPr>
          <a:xfrm>
            <a:off x="457200" y="202680"/>
            <a:ext cx="8229240" cy="77760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pl-PL" sz="2000" strike="noStrike">
                <a:solidFill>
                  <a:srgbClr val="ffffff"/>
                </a:solidFill>
                <a:latin typeface="Calibri"/>
              </a:rPr>
              <a:t>SPOSOBY USUWANIA KLESZCZY</a:t>
            </a:r>
            <a:endParaRPr/>
          </a:p>
        </p:txBody>
      </p:sp>
      <p:sp>
        <p:nvSpPr>
          <p:cNvPr id="97" name="TextShape 2"/>
          <p:cNvSpPr txBox="1"/>
          <p:nvPr/>
        </p:nvSpPr>
        <p:spPr>
          <a:xfrm>
            <a:off x="457200" y="1196640"/>
            <a:ext cx="4402440" cy="4713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Ugryzienia kleszcza są bezbolesne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, gdyż wraz 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
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z ukłuciem wprowadza on do naszego organizmu substancje znieczulające i inne (przeciwkrzepliwe, przeciwzapalne) ułatwiające żerowanie. </a:t>
            </a: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W przypadku dostrzeżenia kleszcza wczepionego </a:t>
            </a: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
</a:t>
            </a: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w skórę, należy jak najszybciej się go pozbyć.</a:t>
            </a: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Trzeba </a:t>
            </a: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mocno chwycić kleszcza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, jak najbliżej miejsca wbicia się, p</a:t>
            </a: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odważyć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, a następnie </a:t>
            </a: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pewnym ruchem wyciągnąć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. </a:t>
            </a: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Nie powinno się dopuścić do zmiażdżenia kleszcza 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
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(w ten sposób można wprowadzić do organizmu wirusy lub bakterie). </a:t>
            </a: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Należy próbować </a:t>
            </a: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usunąć go w całości 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(oderwać nie obracając, najlepiej ruchem przypominającym łuk).</a:t>
            </a:r>
            <a:endParaRPr/>
          </a:p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Pomocny może być także prysznic z użyciem gąbki.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  <p:pic>
        <p:nvPicPr>
          <p:cNvPr id="98" name="Picture 1" descr=""/>
          <p:cNvPicPr/>
          <p:nvPr/>
        </p:nvPicPr>
        <p:blipFill>
          <a:blip r:embed="rId1"/>
          <a:srcRect l="4013" t="42522" r="-34284" b="33120"/>
          <a:stretch/>
        </p:blipFill>
        <p:spPr>
          <a:xfrm>
            <a:off x="5292000" y="1268640"/>
            <a:ext cx="3672000" cy="1745640"/>
          </a:xfrm>
          <a:prstGeom prst="rect">
            <a:avLst/>
          </a:prstGeom>
          <a:ln w="9360">
            <a:noFill/>
          </a:ln>
        </p:spPr>
      </p:pic>
      <p:sp>
        <p:nvSpPr>
          <p:cNvPr id="99" name="CustomShape 3"/>
          <p:cNvSpPr/>
          <p:nvPr/>
        </p:nvSpPr>
        <p:spPr>
          <a:xfrm>
            <a:off x="5292000" y="3141000"/>
            <a:ext cx="3672000" cy="272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pl-PL" sz="1200" strike="noStrike">
                <a:solidFill>
                  <a:srgbClr val="1f497d"/>
                </a:solidFill>
                <a:latin typeface="Calibri"/>
              </a:rPr>
              <a:t>Ilustracja obrazująca przejście kleszcza na człowieka</a:t>
            </a:r>
            <a:endParaRPr/>
          </a:p>
        </p:txBody>
      </p:sp>
      <p:pic>
        <p:nvPicPr>
          <p:cNvPr id="100" name="Picture 2" descr=""/>
          <p:cNvPicPr/>
          <p:nvPr/>
        </p:nvPicPr>
        <p:blipFill>
          <a:blip r:embed="rId2"/>
          <a:srcRect l="38036" t="48402" r="30786" b="27241"/>
          <a:stretch/>
        </p:blipFill>
        <p:spPr>
          <a:xfrm>
            <a:off x="5292000" y="3501000"/>
            <a:ext cx="3672000" cy="1613160"/>
          </a:xfrm>
          <a:prstGeom prst="rect">
            <a:avLst/>
          </a:prstGeom>
          <a:ln w="9360">
            <a:noFill/>
          </a:ln>
        </p:spPr>
      </p:pic>
      <p:sp>
        <p:nvSpPr>
          <p:cNvPr id="101" name="CustomShape 4"/>
          <p:cNvSpPr/>
          <p:nvPr/>
        </p:nvSpPr>
        <p:spPr>
          <a:xfrm>
            <a:off x="5292000" y="5157360"/>
            <a:ext cx="3672000" cy="272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pl-PL" sz="1200" strike="noStrike">
                <a:solidFill>
                  <a:srgbClr val="1f497d"/>
                </a:solidFill>
                <a:latin typeface="Calibri"/>
              </a:rPr>
              <a:t>Ilustracja obrazująca usuwanie kleszcza pensetą</a:t>
            </a:r>
            <a:endParaRPr/>
          </a:p>
        </p:txBody>
      </p:sp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457200" y="202680"/>
            <a:ext cx="8229240" cy="77760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pl-PL" sz="2000" strike="noStrike">
                <a:solidFill>
                  <a:srgbClr val="ffffff"/>
                </a:solidFill>
                <a:latin typeface="Calibri"/>
              </a:rPr>
              <a:t>CHOROBY PRZENOSZOENE PRZEZ KLESZCZE – kleszczowe zapalenie mózgu</a:t>
            </a:r>
            <a:endParaRPr/>
          </a:p>
        </p:txBody>
      </p:sp>
      <p:sp>
        <p:nvSpPr>
          <p:cNvPr id="103" name="TextShape 2"/>
          <p:cNvSpPr txBox="1"/>
          <p:nvPr/>
        </p:nvSpPr>
        <p:spPr>
          <a:xfrm>
            <a:off x="395640" y="1052640"/>
            <a:ext cx="4536000" cy="4713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Kleszczowe zapalenie mózgu (KZM):</a:t>
            </a:r>
            <a:endParaRPr/>
          </a:p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Przebiega w dwóch etapach: </a:t>
            </a:r>
            <a:endParaRPr/>
          </a:p>
          <a:p>
            <a:pPr lvl="4" algn="just">
              <a:lnSpc>
                <a:spcPct val="100000"/>
              </a:lnSpc>
              <a:buFont typeface="Arial"/>
              <a:buChar char="»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po 2 – 4 tygodniach od ugryzienia przez kleszcza mogą wystąpić objawy przypominające grypę (wysoka temperatura ciała, bóle mięśni). Po kilku dniach objawy ustępują, a osoba chora zaczyna czuć się dobrze. Na tym etapie choroba może się zakończyć. </a:t>
            </a:r>
            <a:endParaRPr/>
          </a:p>
          <a:p>
            <a:pPr lvl="4" algn="just">
              <a:lnSpc>
                <a:spcPct val="100000"/>
              </a:lnSpc>
              <a:buFont typeface="Arial"/>
              <a:buChar char="»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Jeśli nie, po kilku dniach ponownie pojawia się gorączka, silny ból głowy, czasem poważne objawy neurologiczne. </a:t>
            </a:r>
            <a:endParaRPr/>
          </a:p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U dzieci symptomy choroby często przypominają grypę i mają przebieg jednoetapowy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, są mniej charakterystyczne niż u dorosłych,</a:t>
            </a:r>
            <a:endParaRPr/>
          </a:p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Rejonami największego zagrożenia KZM </a:t>
            </a: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
</a:t>
            </a: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w Polsce są tereny dawnych województw: olsztyńskiego, białostockiego, suwalskiego, podlaskiego i opolskiego, ale należy pamiętać, że zakażone kleszcze pojawiają się już w całym kraju.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  <p:pic>
        <p:nvPicPr>
          <p:cNvPr id="104" name="Picture 4" descr=""/>
          <p:cNvPicPr/>
          <p:nvPr/>
        </p:nvPicPr>
        <p:blipFill>
          <a:blip r:embed="rId1"/>
          <a:stretch/>
        </p:blipFill>
        <p:spPr>
          <a:xfrm>
            <a:off x="5076000" y="1268640"/>
            <a:ext cx="3960000" cy="3240000"/>
          </a:xfrm>
          <a:prstGeom prst="rect">
            <a:avLst/>
          </a:prstGeom>
          <a:ln w="9360">
            <a:noFill/>
          </a:ln>
        </p:spPr>
      </p:pic>
      <p:sp>
        <p:nvSpPr>
          <p:cNvPr id="105" name="CustomShape 3"/>
          <p:cNvSpPr/>
          <p:nvPr/>
        </p:nvSpPr>
        <p:spPr>
          <a:xfrm>
            <a:off x="5077080" y="4509000"/>
            <a:ext cx="3742920" cy="63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pl-PL" sz="1200" strike="noStrike">
                <a:solidFill>
                  <a:srgbClr val="1f497d"/>
                </a:solidFill>
                <a:latin typeface="Calibri"/>
              </a:rPr>
              <a:t>Obszary zagrożone kleszczowym zapaleniem mózgu (KZM) w Polsce w latach 2001 – 2011</a:t>
            </a:r>
            <a:r>
              <a:rPr lang="pl-PL" sz="1200" strike="noStrike">
                <a:solidFill>
                  <a:srgbClr val="1f497d"/>
                </a:solidFill>
                <a:latin typeface="Calibri"/>
              </a:rPr>
              <a:t>
</a:t>
            </a:r>
            <a:r>
              <a:rPr lang="pl-PL" sz="1200" strike="noStrike">
                <a:solidFill>
                  <a:srgbClr val="1f497d"/>
                </a:solidFill>
                <a:latin typeface="Calibri"/>
              </a:rPr>
              <a:t>Źródło: Meldunki Państwowego Zakładu Higieny</a:t>
            </a:r>
            <a:endParaRPr/>
          </a:p>
        </p:txBody>
      </p:sp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Shape 1"/>
          <p:cNvSpPr txBox="1"/>
          <p:nvPr/>
        </p:nvSpPr>
        <p:spPr>
          <a:xfrm>
            <a:off x="457200" y="202680"/>
            <a:ext cx="8229240" cy="77760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>
              <a:lnSpc>
                <a:spcPct val="100000"/>
              </a:lnSpc>
            </a:pPr>
            <a:r>
              <a:rPr b="1" lang="pl-PL" sz="2000" strike="noStrike">
                <a:solidFill>
                  <a:srgbClr val="ffffff"/>
                </a:solidFill>
                <a:latin typeface="Calibri"/>
              </a:rPr>
              <a:t>CHOROBY PRZENOSZOENE PRZEZ KLESZCZE - borelioza</a:t>
            </a:r>
            <a:endParaRPr/>
          </a:p>
        </p:txBody>
      </p:sp>
      <p:sp>
        <p:nvSpPr>
          <p:cNvPr id="107" name="TextShape 2"/>
          <p:cNvSpPr txBox="1"/>
          <p:nvPr/>
        </p:nvSpPr>
        <p:spPr>
          <a:xfrm>
            <a:off x="457200" y="1196640"/>
            <a:ext cx="4402440" cy="471312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algn="just">
              <a:lnSpc>
                <a:spcPct val="100000"/>
              </a:lnSpc>
              <a:buFont typeface="Calibri"/>
              <a:buChar char="–"/>
            </a:pP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Borelioza:</a:t>
            </a:r>
            <a:endParaRPr/>
          </a:p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Pierwszym objawem u części zakażonych (ok. 40-60% przypadków) jest pojawiający się na skórze wokół miejsca żerowania kleszcza </a:t>
            </a:r>
            <a:r>
              <a:rPr b="1" lang="pl-PL" sz="1400" strike="noStrike">
                <a:solidFill>
                  <a:srgbClr val="292929"/>
                </a:solidFill>
                <a:latin typeface="Calibri"/>
              </a:rPr>
              <a:t>niebolesny rumień wędrujący, czerwony lub czerwonawy, okrągły lub owalny - powiększający się dość znacznie, a potem samoistnie zanikający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. </a:t>
            </a:r>
            <a:endParaRPr/>
          </a:p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Zakażenie początkowo przebiega bezobjawowo,  niekiedy  obecne są łagodne objawy grypopodobne. </a:t>
            </a:r>
            <a:endParaRPr/>
          </a:p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lang="pl-PL" sz="1400" strike="noStrike">
                <a:solidFill>
                  <a:srgbClr val="292929"/>
                </a:solidFill>
                <a:latin typeface="Calibri"/>
              </a:rPr>
              <a:t>Boreliozę leczy się za pomocą antybiotyków, czas trwania leczenia zależy od etapu choroby 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
</a:t>
            </a:r>
            <a:r>
              <a:rPr lang="pl-PL" sz="1400" strike="noStrike">
                <a:solidFill>
                  <a:srgbClr val="292929"/>
                </a:solidFill>
                <a:latin typeface="Calibri"/>
              </a:rPr>
              <a:t>i trwa ok. 28 dni, ale może być wydłużony.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  <p:pic>
        <p:nvPicPr>
          <p:cNvPr id="108" name="Picture 1" descr=""/>
          <p:cNvPicPr/>
          <p:nvPr/>
        </p:nvPicPr>
        <p:blipFill>
          <a:blip r:embed="rId1"/>
          <a:srcRect l="47960" t="28240" r="25587" b="31440"/>
          <a:stretch/>
        </p:blipFill>
        <p:spPr>
          <a:xfrm>
            <a:off x="5376240" y="1340640"/>
            <a:ext cx="3276000" cy="2808000"/>
          </a:xfrm>
          <a:prstGeom prst="rect">
            <a:avLst/>
          </a:prstGeom>
          <a:ln w="9360">
            <a:noFill/>
          </a:ln>
        </p:spPr>
      </p:pic>
      <p:sp>
        <p:nvSpPr>
          <p:cNvPr id="109" name="CustomShape 3"/>
          <p:cNvSpPr/>
          <p:nvPr/>
        </p:nvSpPr>
        <p:spPr>
          <a:xfrm>
            <a:off x="5292000" y="4232160"/>
            <a:ext cx="3528000" cy="272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pl-PL" sz="1200" strike="noStrike">
                <a:solidFill>
                  <a:srgbClr val="1f497d"/>
                </a:solidFill>
                <a:latin typeface="Calibri"/>
              </a:rPr>
              <a:t>Ilustracja obrazująca rumień wędrujący</a:t>
            </a:r>
            <a:endParaRPr/>
          </a:p>
        </p:txBody>
      </p:sp>
      <p:pic>
        <p:nvPicPr>
          <p:cNvPr id="110" name="Picture 2" descr=""/>
          <p:cNvPicPr/>
          <p:nvPr/>
        </p:nvPicPr>
        <p:blipFill>
          <a:blip r:embed="rId2"/>
          <a:stretch/>
        </p:blipFill>
        <p:spPr>
          <a:xfrm>
            <a:off x="827640" y="4293000"/>
            <a:ext cx="3999240" cy="115020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Application>LibreOffice/4.4.5.2$Windows_x86 LibreOffice_project/a22f674fd25a3b6f45bdebf25400ed2adff0ff99</Application>
  <Paragraphs>88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2012-09-21T11:04:59Z</dcterms:created>
  <dc:creator>Zalewska, Monika</dc:creator>
  <dc:language>pl-PL</dc:language>
  <cp:lastModifiedBy>Anna Skubis</cp:lastModifiedBy>
  <dcterms:modified xsi:type="dcterms:W3CDTF">2015-11-03T09:54:28Z</dcterms:modified>
  <cp:revision>186</cp:revision>
  <dc:title>Slajd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Pokaz na ekranie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12</vt:i4>
  </property>
</Properties>
</file>