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19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2.jpeg" ContentType="image/jpeg"/>
  <Override PartName="/ppt/media/image13.png" ContentType="image/png"/>
  <Override PartName="/ppt/media/image11.png" ContentType="image/png"/>
  <Override PartName="/ppt/media/image5.png" ContentType="image/png"/>
  <Override PartName="/ppt/media/image8.jpeg" ContentType="image/jpeg"/>
  <Override PartName="/ppt/media/image10.jpeg" ContentType="image/jpeg"/>
  <Override PartName="/ppt/media/image9.jpeg" ContentType="image/jpeg"/>
  <Override PartName="/ppt/media/image6.png" ContentType="image/png"/>
  <Override PartName="/ppt/media/image4.png" ContentType="image/png"/>
  <Override PartName="/ppt/media/image17.png" ContentType="image/png"/>
  <Override PartName="/ppt/media/image3.png" ContentType="image/png"/>
  <Override PartName="/ppt/media/image16.png" ContentType="image/png"/>
  <Override PartName="/ppt/media/image7.tif" ContentType="image/tif"/>
  <Override PartName="/ppt/media/image2.png" ContentType="image/png"/>
  <Override PartName="/ppt/media/image15.png" ContentType="image/png"/>
  <Override PartName="/ppt/media/image1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403640" y="5446800"/>
            <a:ext cx="640044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8360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40364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4257000" y="5157000"/>
            <a:ext cx="693360" cy="5533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4257000" y="5157000"/>
            <a:ext cx="693360" cy="553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140364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8360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403640" y="5446800"/>
            <a:ext cx="640044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403640" y="5446800"/>
            <a:ext cx="640044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8360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140364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4257000" y="5157000"/>
            <a:ext cx="693360" cy="55332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4257000" y="5157000"/>
            <a:ext cx="693360" cy="553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40364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8360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403640" y="5446800"/>
            <a:ext cx="640044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KLIKNIJ, ABY EDYTOWAĆ STYL WZORCA TYTUŁU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i="1" lang="pl-PL" sz="1400" strike="noStrike">
                <a:solidFill>
                  <a:srgbClr val="8c95aa"/>
                </a:solidFill>
                <a:latin typeface="Calibri"/>
              </a:rPr>
              <a:t>Kliknij, aby edytować styl wzorca podtytułu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1400"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1400"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1400"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1400"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2680"/>
            <a:ext cx="8229240" cy="777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KLIKNIJ, ABY EDYTOWAĆ STYL WZORCA TYTUŁU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196640"/>
            <a:ext cx="4402440" cy="47131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Szósty poziom konspektu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Siódmy poziom konspektuDrugi poziom</a:t>
            </a:r>
            <a:endParaRPr/>
          </a:p>
          <a:p>
            <a:pPr lvl="2" algn="just"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Trzeci poziom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c95aa"/>
                </a:solidFill>
                <a:latin typeface="Calibri"/>
              </a:rPr>
              <a:t>15-11-3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F4A1B84F-6A38-4BDB-BC0A-15015A533E13}" type="slidenum">
              <a:rPr lang="pl-PL" strike="noStrike">
                <a:solidFill>
                  <a:srgbClr val="1f497d"/>
                </a:solidFill>
                <a:latin typeface="Calibri"/>
              </a:rPr>
              <a:t>&lt;numer&gt;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tif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685800" y="332712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„</a:t>
            </a: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CHROŃ SIĘ PRZED KLESZCZAMI WSZYSTKIMI SPOSOBAMI!”</a:t>
            </a: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
</a:t>
            </a: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
</a:t>
            </a: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Program profilaktyki chorób odkleszczowych – </a:t>
            </a: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
</a:t>
            </a: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vademecum wiedzy o kleszczach</a:t>
            </a:r>
            <a:endParaRPr/>
          </a:p>
        </p:txBody>
      </p:sp>
      <p:pic>
        <p:nvPicPr>
          <p:cNvPr id="77" name="Picture 2" descr=""/>
          <p:cNvPicPr/>
          <p:nvPr/>
        </p:nvPicPr>
        <p:blipFill>
          <a:blip r:embed="rId1"/>
          <a:stretch/>
        </p:blipFill>
        <p:spPr>
          <a:xfrm>
            <a:off x="2771640" y="1124640"/>
            <a:ext cx="3739680" cy="172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CHOROBY PRZENOSZOENE PRZEZ KLESZCZE - inne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57200" y="1196640"/>
            <a:ext cx="440244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Ugryzienia kleszczy mogą być przyczyną wielu innych groźnych chorób, takich jak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: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Anaplazmoza granulocytarna,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Babeszjoza,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Dur powrotny,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Gorączka plamista Gór Skalistych,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Gorączka śródziemnomorska,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Gorączka Q,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Kleszczowa gorączka Kolorado,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Ospa riketsjowa,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Tularemia. </a:t>
            </a:r>
            <a:endParaRPr/>
          </a:p>
        </p:txBody>
      </p:sp>
      <p:pic>
        <p:nvPicPr>
          <p:cNvPr id="113" name="Picture 3" descr=""/>
          <p:cNvPicPr/>
          <p:nvPr/>
        </p:nvPicPr>
        <p:blipFill>
          <a:blip r:embed="rId1"/>
          <a:srcRect l="-43572" t="33280" r="23225" b="38164"/>
          <a:stretch/>
        </p:blipFill>
        <p:spPr>
          <a:xfrm>
            <a:off x="5148000" y="1268640"/>
            <a:ext cx="3744000" cy="31824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Więcej informacji o kleszczach i chorobach odkleszczowych można znaleźć na stronie </a:t>
            </a:r>
            <a:r>
              <a:rPr b="1" lang="pl-PL" sz="2400" strike="noStrike" u="sng">
                <a:solidFill>
                  <a:srgbClr val="646f86"/>
                </a:solidFill>
                <a:latin typeface="Calibri"/>
              </a:rPr>
              <a:t>www.szczepkleszcz.pl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ŻYCZYMY POWODZENIA W REALIZACJI PROGRAMU!</a:t>
            </a:r>
            <a:endParaRPr/>
          </a:p>
        </p:txBody>
      </p:sp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2625840" y="3573000"/>
            <a:ext cx="3961800" cy="182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AGENDA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457200" y="1196640"/>
            <a:ext cx="440244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4d4d4d"/>
                </a:solidFill>
                <a:latin typeface="Calibri"/>
              </a:rPr>
              <a:t>KLESZCZE – INFORMACJE OGÓLNE</a:t>
            </a:r>
            <a:endParaRPr/>
          </a:p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4d4d4d"/>
                </a:solidFill>
                <a:latin typeface="Calibri"/>
              </a:rPr>
              <a:t>AKTYWNOŚĆ KLESZCZY</a:t>
            </a:r>
            <a:endParaRPr/>
          </a:p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4d4d4d"/>
                </a:solidFill>
                <a:latin typeface="Calibri"/>
              </a:rPr>
              <a:t>TYPOWE MIEJSCA WYSTĘPOWANIA KLESZCZY</a:t>
            </a:r>
            <a:endParaRPr/>
          </a:p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4d4d4d"/>
                </a:solidFill>
                <a:latin typeface="Calibri"/>
              </a:rPr>
              <a:t>JAK CHRONIĆ SIĘ PRZED KLESZCZAMI</a:t>
            </a:r>
            <a:endParaRPr/>
          </a:p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4d4d4d"/>
                </a:solidFill>
                <a:latin typeface="Calibri"/>
              </a:rPr>
              <a:t>SPOSOBY USUWANIA KLESZCZY</a:t>
            </a:r>
            <a:endParaRPr/>
          </a:p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4d4d4d"/>
                </a:solidFill>
                <a:latin typeface="Calibri"/>
              </a:rPr>
              <a:t>CHOROBY PRZENOSZONE PRZEZ KLESZCZE – Kleszczowe zapalenie mózgu</a:t>
            </a:r>
            <a:endParaRPr/>
          </a:p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4d4d4d"/>
                </a:solidFill>
                <a:latin typeface="Calibri"/>
              </a:rPr>
              <a:t>CHOROBY PRZENOSZONE PRZEZ KLESZCZE – Borelioza</a:t>
            </a:r>
            <a:endParaRPr/>
          </a:p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4d4d4d"/>
                </a:solidFill>
                <a:latin typeface="Calibri"/>
              </a:rPr>
              <a:t>CHOROBY PRZENOSZONE PRZEZ KLESZCZE – Inne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80" name="Picture 2" descr=""/>
          <p:cNvPicPr/>
          <p:nvPr/>
        </p:nvPicPr>
        <p:blipFill>
          <a:blip r:embed="rId1"/>
          <a:stretch/>
        </p:blipFill>
        <p:spPr>
          <a:xfrm>
            <a:off x="6762600" y="980640"/>
            <a:ext cx="2381040" cy="217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KLESZCZE – INFORMACJE OGÓLNE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457200" y="1196640"/>
            <a:ext cx="440244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Kleszcze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 to pajęczaki należące do rzędu roztoczy.       Są pasożytami zewnętrznymi głównie kręgowców ludzi i zwierząt.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W rozwoju osobniczym kleszcz posiada trzy stadia: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4d4d4d"/>
                </a:solidFill>
                <a:latin typeface="Calibri"/>
              </a:rPr>
              <a:t>larwę,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4d4d4d"/>
                </a:solidFill>
                <a:latin typeface="Calibri"/>
              </a:rPr>
              <a:t>nimfę,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4d4d4d"/>
                </a:solidFill>
                <a:latin typeface="Calibri"/>
              </a:rPr>
              <a:t>osobnika dorosłego.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Kleszcze do procesu wzrostu i przebudowy ciała     oraz rozrodu potrzebują wysycenia się krwią.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Na świecie żyje około 870 gatunków kleszczy,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w Polsce - około 19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Zamieszkują przede wszystkim środowiska leśne, wilgotne (głównie lasy mieszane), obfitujące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w żywicieli.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Typowymi żywicielami są głównie drobne ssaki, nieliczne gady i ptaki oraz większe ssaki dla osobników dorosłych. 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83" name="Picture 4" descr=""/>
          <p:cNvPicPr/>
          <p:nvPr/>
        </p:nvPicPr>
        <p:blipFill>
          <a:blip r:embed="rId1"/>
          <a:stretch/>
        </p:blipFill>
        <p:spPr>
          <a:xfrm>
            <a:off x="5148000" y="1124640"/>
            <a:ext cx="3904920" cy="3304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AKTYWNOŚĆ KLESZCZY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457200" y="1196640"/>
            <a:ext cx="454644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Wzmożenie aktywności kleszczy jest spowodowane wzrostem temperatury.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Ich aktywność rozpoczyna się zazwyczaj na przełomie marca i kwietnia, kiedy gleba osiąga temperaturę od 5 do 7˚C, a trwa do przełomu października i listopada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(do pierwszych przymrozków).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Kleszcze poszukują żywicieli aktywnie,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najintensywniej wiosną i jesienią, w porze przedpołudniowej                  i przedwieczornej.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Łagodna zima oraz wilgotne lato sprzyjają wysokiej rozrodczości i małej umieralności kleszczy, co powoduje zwiększenie tempa ich rozprzestrzeniania się.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Liczba kleszczy z roku na rok globalnie się zwiększa.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86" name="Picture 5" descr=""/>
          <p:cNvPicPr/>
          <p:nvPr/>
        </p:nvPicPr>
        <p:blipFill>
          <a:blip r:embed="rId1"/>
          <a:stretch/>
        </p:blipFill>
        <p:spPr>
          <a:xfrm>
            <a:off x="5275080" y="4495320"/>
            <a:ext cx="3438360" cy="1597320"/>
          </a:xfrm>
          <a:prstGeom prst="rect">
            <a:avLst/>
          </a:prstGeom>
          <a:ln>
            <a:noFill/>
          </a:ln>
        </p:spPr>
      </p:pic>
      <p:pic>
        <p:nvPicPr>
          <p:cNvPr id="87" name="Picture 2" descr=""/>
          <p:cNvPicPr/>
          <p:nvPr/>
        </p:nvPicPr>
        <p:blipFill>
          <a:blip r:embed="rId2"/>
          <a:stretch/>
        </p:blipFill>
        <p:spPr>
          <a:xfrm>
            <a:off x="5265720" y="1268640"/>
            <a:ext cx="3447720" cy="304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TYPOWE MIEJSCA WYSTĘPOWANIA KLESZCZY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57200" y="1196640"/>
            <a:ext cx="440244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Środowiskiem życia kleszczy jest najczęściej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ściółka leśna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Kleszcze nie żyją na drzewach i nie skaczą na przechodzących żywicieli!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Kleszcze można spotkać: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w wilgotnych lasach mieszanych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z przewagą gatunków liściastych i bogatym poszyciem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na obrzeżach lasów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 w zagajnikach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wzdłuż ścieżek leśnych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w miejscach, gdzie las liściasty przechodzi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w iglasty lub odwrotnie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na obszarach porośniętych wysoką trawą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zaroślami bądź paprociami, czarnym bzem, leszczyną, krzewami jeżyn,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na łąkach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pastwiskach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rzadziej nad brzegami rzek i jezior,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parkach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 i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działkach rekreacyjnych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. </a:t>
            </a:r>
            <a:endParaRPr/>
          </a:p>
        </p:txBody>
      </p:sp>
      <p:pic>
        <p:nvPicPr>
          <p:cNvPr id="90" name="Picture 9" descr=""/>
          <p:cNvPicPr/>
          <p:nvPr/>
        </p:nvPicPr>
        <p:blipFill>
          <a:blip r:embed="rId1"/>
          <a:srcRect l="0" t="0" r="48979" b="0"/>
          <a:stretch/>
        </p:blipFill>
        <p:spPr>
          <a:xfrm>
            <a:off x="5295600" y="1268640"/>
            <a:ext cx="3602880" cy="39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" descr=""/>
          <p:cNvPicPr/>
          <p:nvPr/>
        </p:nvPicPr>
        <p:blipFill>
          <a:blip r:embed="rId1"/>
          <a:srcRect l="28585" t="16478" r="27004" b="11279"/>
          <a:stretch/>
        </p:blipFill>
        <p:spPr>
          <a:xfrm>
            <a:off x="5004000" y="1268640"/>
            <a:ext cx="3888000" cy="3557160"/>
          </a:xfrm>
          <a:prstGeom prst="rect">
            <a:avLst/>
          </a:prstGeom>
          <a:ln w="9360"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JAK CHRONIĆ SIĘ PRZED KLESZCZAMI?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457200" y="1196640"/>
            <a:ext cx="440244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Na spacer należy założyć jasne ubranie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– po powrocie łatwiej będzie zauważyć kleszcze na odzieży,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Najlepiej wybrać koszulę z długim rękawem, długie spodnie i kryte obuwie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utrudniające kleszczom dostęp do skóry (warto spryskać nogi repelentem, aby dodatkowo zniechęcić kleszcze),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Po powrocie ze spaceru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konieczne jest sprawdzenie ubrania i usunięcie dostrzeżonych kleszczy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Jeśli jest taka możliwość to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warto wziąć prysznic, gdyż silny masaż gąbką może zmyć kleszcze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które nie wbiły się jeszcze w ciało,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Należy również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zwracać szczególną uwagę na miejsca mniej widoczne, gdzie skóra jest delikatna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: głowa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(u dzieci), okolice uszu, pachy, doły łokciowe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i podkolanowe, pępek, brzuch, pachwiny itp.,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Zaleca się, aby rodzice dokładnie sprawdzali całą skórę dziecka po każdym jego pobycie w miejscach zagrożonych atakiem kleszczy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Właściciele czworonogów powinni oglądać swoje zwierzęta po powrocie z każdego spaceru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94" name="CustomShape 3"/>
          <p:cNvSpPr/>
          <p:nvPr/>
        </p:nvSpPr>
        <p:spPr>
          <a:xfrm>
            <a:off x="7812360" y="4365000"/>
            <a:ext cx="1151640" cy="863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4"/>
          <p:cNvSpPr/>
          <p:nvPr/>
        </p:nvSpPr>
        <p:spPr>
          <a:xfrm>
            <a:off x="5004000" y="4983480"/>
            <a:ext cx="403200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100" strike="noStrike">
                <a:solidFill>
                  <a:srgbClr val="1f497d"/>
                </a:solidFill>
                <a:latin typeface="Calibri"/>
              </a:rPr>
              <a:t>Ilustracja obrazuje miejsca najczęstszych ugryzień przez kleszcze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SPOSOBY USUWANIA KLESZCZY</a:t>
            </a:r>
            <a:endParaRPr/>
          </a:p>
        </p:txBody>
      </p:sp>
      <p:sp>
        <p:nvSpPr>
          <p:cNvPr id="97" name="TextShape 2"/>
          <p:cNvSpPr txBox="1"/>
          <p:nvPr/>
        </p:nvSpPr>
        <p:spPr>
          <a:xfrm>
            <a:off x="457200" y="1196640"/>
            <a:ext cx="440244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Ugryzienia kleszcza są bezbolesne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gdyż wraz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z ukłuciem wprowadza on do naszego organizmu substancje znieczulające i inne (przeciwkrzepliwe, przeciwzapalne) ułatwiające żerowanie.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W przypadku dostrzeżenia kleszcza wczepionego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w skórę, należy jak najszybciej się go pozbyć.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Trzeba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mocno chwycić kleszcza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jak najbliżej miejsca wbicia się, p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odważyć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a następnie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pewnym ruchem wyciągnąć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Nie powinno się dopuścić do zmiażdżenia kleszcza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(w ten sposób można wprowadzić do organizmu wirusy lub bakterie).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Należy próbować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usunąć go w całości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(oderwać nie obracając, najlepiej ruchem przypominającym łuk).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Pomocny może być także prysznic z użyciem gąbki.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98" name="Picture 1" descr=""/>
          <p:cNvPicPr/>
          <p:nvPr/>
        </p:nvPicPr>
        <p:blipFill>
          <a:blip r:embed="rId1"/>
          <a:srcRect l="4013" t="42522" r="-34284" b="33120"/>
          <a:stretch/>
        </p:blipFill>
        <p:spPr>
          <a:xfrm>
            <a:off x="5292000" y="1268640"/>
            <a:ext cx="3672000" cy="1745640"/>
          </a:xfrm>
          <a:prstGeom prst="rect">
            <a:avLst/>
          </a:prstGeom>
          <a:ln w="9360"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5292000" y="3141000"/>
            <a:ext cx="3672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200" strike="noStrike">
                <a:solidFill>
                  <a:srgbClr val="1f497d"/>
                </a:solidFill>
                <a:latin typeface="Calibri"/>
              </a:rPr>
              <a:t>Ilustracja obrazująca przejście kleszcza na człowieka</a:t>
            </a:r>
            <a:endParaRPr/>
          </a:p>
        </p:txBody>
      </p:sp>
      <p:pic>
        <p:nvPicPr>
          <p:cNvPr id="100" name="Picture 2" descr=""/>
          <p:cNvPicPr/>
          <p:nvPr/>
        </p:nvPicPr>
        <p:blipFill>
          <a:blip r:embed="rId2"/>
          <a:srcRect l="38036" t="48402" r="30786" b="27241"/>
          <a:stretch/>
        </p:blipFill>
        <p:spPr>
          <a:xfrm>
            <a:off x="5292000" y="3501000"/>
            <a:ext cx="3672000" cy="1613160"/>
          </a:xfrm>
          <a:prstGeom prst="rect">
            <a:avLst/>
          </a:prstGeom>
          <a:ln w="9360">
            <a:noFill/>
          </a:ln>
        </p:spPr>
      </p:pic>
      <p:sp>
        <p:nvSpPr>
          <p:cNvPr id="101" name="CustomShape 4"/>
          <p:cNvSpPr/>
          <p:nvPr/>
        </p:nvSpPr>
        <p:spPr>
          <a:xfrm>
            <a:off x="5292000" y="5157360"/>
            <a:ext cx="3672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200" strike="noStrike">
                <a:solidFill>
                  <a:srgbClr val="1f497d"/>
                </a:solidFill>
                <a:latin typeface="Calibri"/>
              </a:rPr>
              <a:t>Ilustracja obrazująca usuwanie kleszcza pensetą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CHOROBY PRZENOSZOENE PRZEZ KLESZCZE – kleszczowe zapalenie mózgu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395640" y="1052640"/>
            <a:ext cx="453600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Kleszczowe zapalenie mózgu (KZM):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Przebiega w dwóch etapach: </a:t>
            </a:r>
            <a:endParaRPr/>
          </a:p>
          <a:p>
            <a:pPr lvl="4" algn="just">
              <a:lnSpc>
                <a:spcPct val="100000"/>
              </a:lnSpc>
              <a:buFont typeface="Arial"/>
              <a:buChar char="»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po 2 – 4 tygodniach od ugryzienia przez kleszcza mogą wystąpić objawy przypominające grypę (wysoka temperatura ciała, bóle mięśni). Po kilku dniach objawy ustępują, a osoba chora zaczyna czuć się dobrze. Na tym etapie choroba może się zakończyć. </a:t>
            </a:r>
            <a:endParaRPr/>
          </a:p>
          <a:p>
            <a:pPr lvl="4" algn="just">
              <a:lnSpc>
                <a:spcPct val="100000"/>
              </a:lnSpc>
              <a:buFont typeface="Arial"/>
              <a:buChar char="»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Jeśli nie, po kilku dniach ponownie pojawia się gorączka, silny ból głowy, czasem poważne objawy neurologiczne.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U dzieci symptomy choroby często przypominają grypę i mają przebieg jednoetapowy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są mniej charakterystyczne niż u dorosłych,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Rejonami największego zagrożenia KZM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w Polsce są tereny dawnych województw: olsztyńskiego, białostockiego, suwalskiego, podlaskiego i opolskiego, ale należy pamiętać, że zakażone kleszcze pojawiają się już w całym kraju.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04" name="Picture 4" descr=""/>
          <p:cNvPicPr/>
          <p:nvPr/>
        </p:nvPicPr>
        <p:blipFill>
          <a:blip r:embed="rId1"/>
          <a:stretch/>
        </p:blipFill>
        <p:spPr>
          <a:xfrm>
            <a:off x="5076000" y="1268640"/>
            <a:ext cx="3960000" cy="3240000"/>
          </a:xfrm>
          <a:prstGeom prst="rect">
            <a:avLst/>
          </a:prstGeom>
          <a:ln w="9360">
            <a:noFill/>
          </a:ln>
        </p:spPr>
      </p:pic>
      <p:sp>
        <p:nvSpPr>
          <p:cNvPr id="105" name="CustomShape 3"/>
          <p:cNvSpPr/>
          <p:nvPr/>
        </p:nvSpPr>
        <p:spPr>
          <a:xfrm>
            <a:off x="5077080" y="4509000"/>
            <a:ext cx="374292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200" strike="noStrike">
                <a:solidFill>
                  <a:srgbClr val="1f497d"/>
                </a:solidFill>
                <a:latin typeface="Calibri"/>
              </a:rPr>
              <a:t>Obszary zagrożone kleszczowym zapaleniem mózgu (KZM) w Polsce w latach 2001 – 2011</a:t>
            </a:r>
            <a:r>
              <a:rPr lang="pl-PL" sz="1200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pl-PL" sz="1200" strike="noStrike">
                <a:solidFill>
                  <a:srgbClr val="1f497d"/>
                </a:solidFill>
                <a:latin typeface="Calibri"/>
              </a:rPr>
              <a:t>Źródło: Meldunki Państwowego Zakładu Higieny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CHOROBY PRZENOSZOENE PRZEZ KLESZCZE - borelioza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457200" y="1196640"/>
            <a:ext cx="440244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Borelioza: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Pierwszym objawem u części zakażonych (ok. 40-60% przypadków) jest pojawiający się na skórze wokół miejsca żerowania kleszcza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niebolesny rumień wędrujący, czerwony lub czerwonawy, okrągły lub owalny - powiększający się dość znacznie, a potem samoistnie zanikający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.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Zakażenie początkowo przebiega bezobjawowo,  niekiedy  obecne są łagodne objawy grypopodobne.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Boreliozę leczy się za pomocą antybiotyków, czas trwania leczenia zależy od etapu choroby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i trwa ok. 28 dni, ale może być wydłużony.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08" name="Picture 1" descr=""/>
          <p:cNvPicPr/>
          <p:nvPr/>
        </p:nvPicPr>
        <p:blipFill>
          <a:blip r:embed="rId1"/>
          <a:srcRect l="47960" t="28240" r="25587" b="31440"/>
          <a:stretch/>
        </p:blipFill>
        <p:spPr>
          <a:xfrm>
            <a:off x="5376240" y="1340640"/>
            <a:ext cx="3276000" cy="2808000"/>
          </a:xfrm>
          <a:prstGeom prst="rect">
            <a:avLst/>
          </a:prstGeom>
          <a:ln w="9360"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5292000" y="4232160"/>
            <a:ext cx="3528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200" strike="noStrike">
                <a:solidFill>
                  <a:srgbClr val="1f497d"/>
                </a:solidFill>
                <a:latin typeface="Calibri"/>
              </a:rPr>
              <a:t>Ilustracja obrazująca rumień wędrujący</a:t>
            </a:r>
            <a:endParaRPr/>
          </a:p>
        </p:txBody>
      </p:sp>
      <p:pic>
        <p:nvPicPr>
          <p:cNvPr id="110" name="Picture 2" descr=""/>
          <p:cNvPicPr/>
          <p:nvPr/>
        </p:nvPicPr>
        <p:blipFill>
          <a:blip r:embed="rId2"/>
          <a:stretch/>
        </p:blipFill>
        <p:spPr>
          <a:xfrm>
            <a:off x="827640" y="4293000"/>
            <a:ext cx="3999240" cy="11502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Application>LibreOffice/4.4.5.2$Windows_x86 LibreOffice_project/a22f674fd25a3b6f45bdebf25400ed2adff0ff99</Application>
  <Paragraphs>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2012-09-21T11:04:59Z</dcterms:created>
  <dc:creator>Zalewska, Monika</dc:creator>
  <dc:language>pl-PL</dc:language>
  <cp:lastModifiedBy>Anna Skubis</cp:lastModifiedBy>
  <dcterms:modified xsi:type="dcterms:W3CDTF">2015-11-03T09:54:28Z</dcterms:modified>
  <cp:revision>186</cp:revision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