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10"/>
  </p:notesMasterIdLst>
  <p:sldIdLst>
    <p:sldId id="256" r:id="rId5"/>
    <p:sldId id="257" r:id="rId6"/>
    <p:sldId id="259" r:id="rId7"/>
    <p:sldId id="260" r:id="rId8"/>
    <p:sldId id="261" r:id="rId9"/>
  </p:sldIdLst>
  <p:sldSz cx="12192000" cy="6858000"/>
  <p:notesSz cx="6858000" cy="9144000"/>
  <p:embeddedFontLst>
    <p:embeddedFont>
      <p:font typeface="Open Sans" panose="020B0606030504020204" pitchFamily="34" charset="0"/>
      <p:regular r:id="rId11"/>
      <p:bold r:id="rId12"/>
      <p:italic r:id="rId13"/>
      <p:boldItalic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6" roundtripDataSignature="AMtx7mjH9ChneVXh4oVblcRVHQXDR2zmkg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4E359C4-DA2A-3BAD-1984-4FAB1CAB01AF}" name="Gałązka Anna" initials="AG" userId="S::Anna.Galazka@cyfra.gov.pl::1e12c8de-6583-4cdd-96dc-5494bb5d414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4DE874-228D-F212-F76A-149B1597D41D}" v="81" dt="2025-01-03T10:33:42.7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3.fntdata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font" Target="fonts/font2.fntdata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customschemas.google.com/relationships/presentationmetadata" Target="metadata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1.fntdata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4.fntdata"/><Relationship Id="rId22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ajd tytułowy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tuł i tekst pionowy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7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tuł pionowy i teks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tuł i zawartość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główek sekcji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wa elementy zawartości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ównanie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lko tytuł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usty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awartość z podpisem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5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raz z podpisem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6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/>
        </p:nvSpPr>
        <p:spPr>
          <a:xfrm>
            <a:off x="837535" y="1750443"/>
            <a:ext cx="9952385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40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Projekt: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40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Utworzenie i upowszechnienie portalu infozawodowe.men.gov.pl</a:t>
            </a:r>
            <a:endParaRPr sz="40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5" name="Google Shape;85;p1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0" name="Google Shape;90;p2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91" name="Google Shape;91;p2"/>
          <p:cNvSpPr txBox="1"/>
          <p:nvPr/>
        </p:nvSpPr>
        <p:spPr>
          <a:xfrm>
            <a:off x="712380" y="1242232"/>
            <a:ext cx="10611293" cy="5264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25000" lnSpcReduction="20000"/>
          </a:bodyPr>
          <a:lstStyle/>
          <a:p>
            <a:pPr marL="0" marR="0" lvl="0" indent="0" rtl="0">
              <a:lnSpc>
                <a:spcPct val="102041"/>
              </a:lnSpc>
              <a:spcBef>
                <a:spcPts val="0"/>
              </a:spcBef>
              <a:spcAft>
                <a:spcPts val="0"/>
              </a:spcAft>
              <a:buClr>
                <a:srgbClr val="003399"/>
              </a:buClr>
              <a:buSzPts val="600"/>
              <a:buFont typeface="Arial"/>
              <a:buNone/>
            </a:pPr>
            <a:r>
              <a:rPr lang="pl-PL" sz="9600" b="1" i="0" u="none" strike="noStrike" cap="none" dirty="0">
                <a:solidFill>
                  <a:srgbClr val="003399"/>
                </a:solidFill>
                <a:latin typeface="Open Sans"/>
                <a:ea typeface="Open Sans"/>
                <a:cs typeface="Open Sans"/>
                <a:sym typeface="Open Sans"/>
              </a:rPr>
              <a:t>Utworzenie i upowszechnienie portalu infozawodowe.men.gov.pl </a:t>
            </a:r>
            <a:endParaRPr sz="9600" b="1" i="0" u="none" strike="noStrike" cap="none" dirty="0">
              <a:solidFill>
                <a:srgbClr val="00207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None/>
            </a:pPr>
            <a:endParaRPr sz="6400" b="1" i="1" u="none" strike="noStrike" cap="none" dirty="0">
              <a:solidFill>
                <a:srgbClr val="00206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1" indent="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pl-PL" sz="7200" b="1" i="0" u="none" strike="noStrike" cap="none" dirty="0">
                <a:solidFill>
                  <a:srgbClr val="2F5496"/>
                </a:solidFill>
                <a:latin typeface="Open Sans"/>
                <a:ea typeface="Open Sans"/>
                <a:cs typeface="Open Sans"/>
                <a:sym typeface="Open Sans"/>
              </a:rPr>
              <a:t>Wnioskodawca:	</a:t>
            </a:r>
            <a:r>
              <a:rPr lang="pl-PL" sz="7200" b="0" i="0" u="none" strike="noStrike" cap="none" dirty="0">
                <a:solidFill>
                  <a:schemeClr val="accent5">
                    <a:lumMod val="75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Minister Edukacji Narodowej</a:t>
            </a:r>
            <a:endParaRPr dirty="0">
              <a:solidFill>
                <a:schemeClr val="accent5">
                  <a:lumMod val="75000"/>
                </a:schemeClr>
              </a:solidFill>
            </a:endParaRPr>
          </a:p>
          <a:p>
            <a:pPr marL="0" marR="0" lvl="1" indent="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pl-PL" sz="7200" b="1" i="0" u="none" strike="noStrike" cap="none" dirty="0">
                <a:solidFill>
                  <a:schemeClr val="accent5">
                    <a:lumMod val="75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Beneficjent</a:t>
            </a:r>
            <a:r>
              <a:rPr lang="pl-PL" sz="7200" b="1" dirty="0">
                <a:solidFill>
                  <a:schemeClr val="accent5">
                    <a:lumMod val="75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pl-PL" sz="7200" b="0" i="0" u="none" strike="noStrike" cap="none" dirty="0">
                <a:solidFill>
                  <a:schemeClr val="accent5">
                    <a:lumMod val="75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Ośrodek Rozwoju Edukacji</a:t>
            </a:r>
            <a:endParaRPr sz="7200" b="1" i="0" u="none" strike="noStrike" cap="none" dirty="0">
              <a:solidFill>
                <a:schemeClr val="accent5">
                  <a:lumMod val="75000"/>
                </a:schemeClr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1" indent="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pl-PL" sz="7200" b="1" i="0" u="none" strike="noStrike" cap="none" dirty="0">
                <a:solidFill>
                  <a:schemeClr val="accent5">
                    <a:lumMod val="75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Partner:</a:t>
            </a:r>
            <a:r>
              <a:rPr lang="pl-PL" sz="7200" b="1" dirty="0">
                <a:solidFill>
                  <a:schemeClr val="accent5">
                    <a:lumMod val="75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pl-PL" sz="7200" b="0" i="0" u="none" strike="noStrike" cap="none" dirty="0">
                <a:solidFill>
                  <a:schemeClr val="accent5">
                    <a:lumMod val="75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Centrum Informatyczne Edukacji </a:t>
            </a:r>
            <a:endParaRPr lang="pl-PL" dirty="0">
              <a:solidFill>
                <a:schemeClr val="accent5">
                  <a:lumMod val="75000"/>
                </a:schemeClr>
              </a:solidFill>
              <a:ea typeface="Open Sans"/>
            </a:endParaRPr>
          </a:p>
          <a:p>
            <a:pPr marL="0" marR="0" lvl="1" indent="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endParaRPr sz="6400" b="1" i="0" u="none" strike="noStrike" cap="none" dirty="0">
              <a:solidFill>
                <a:srgbClr val="2F549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pl-PL" sz="7200" b="1" i="0" u="none" strike="noStrike" cap="none" dirty="0">
                <a:solidFill>
                  <a:srgbClr val="2F5496"/>
                </a:solidFill>
                <a:latin typeface="Open Sans"/>
                <a:ea typeface="Open Sans"/>
                <a:cs typeface="Open Sans"/>
                <a:sym typeface="Open Sans"/>
              </a:rPr>
              <a:t>Źródło finansowania:</a:t>
            </a:r>
            <a:endParaRPr lang="pl-PL" sz="7200" dirty="0">
              <a:ea typeface="Open Sans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pl-PL" sz="7200" b="0" i="0" u="none" strike="noStrike" cap="none" dirty="0">
                <a:solidFill>
                  <a:srgbClr val="003399"/>
                </a:solidFill>
                <a:latin typeface="Open Sans"/>
                <a:ea typeface="Open Sans"/>
                <a:cs typeface="Open Sans"/>
                <a:sym typeface="Open Sans"/>
              </a:rPr>
              <a:t>Europejski Fundusz Społeczny Plus w ramach Programu Fundusze Europejskie dla Rozwoju Społecznego 2021-2027, Priorytet FERS.01 Umiejętności, Działanie 01.04 Rozwój systemu edukacji;</a:t>
            </a:r>
          </a:p>
          <a:p>
            <a:pPr marL="0" marR="0" lvl="0" indent="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pl-PL" sz="7200" b="0" i="0" u="none" strike="noStrike" cap="none" dirty="0">
                <a:solidFill>
                  <a:srgbClr val="003399"/>
                </a:solidFill>
                <a:latin typeface="Open Sans"/>
                <a:ea typeface="Open Sans"/>
                <a:cs typeface="Open Sans"/>
                <a:sym typeface="Open Sans"/>
              </a:rPr>
              <a:t>część budżetowa 30 Oświata i wychowanie, dział 801, rozdział 80146</a:t>
            </a:r>
            <a:endParaRPr sz="7200" b="0" i="0" u="none" strike="noStrike" cap="none" dirty="0">
              <a:solidFill>
                <a:srgbClr val="2F549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endParaRPr lang="pl-PL" sz="7200" b="1" i="0" u="none" strike="noStrike" cap="none" dirty="0">
              <a:solidFill>
                <a:srgbClr val="2F549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pl-PL" sz="7200" b="1" i="0" u="none" strike="noStrike" cap="none" dirty="0">
                <a:solidFill>
                  <a:srgbClr val="2F5496"/>
                </a:solidFill>
                <a:latin typeface="Open Sans"/>
                <a:ea typeface="Open Sans"/>
                <a:cs typeface="Open Sans"/>
                <a:sym typeface="Open Sans"/>
              </a:rPr>
              <a:t>Wartość projektu:</a:t>
            </a:r>
            <a:endParaRPr lang="pl-PL" sz="7200" dirty="0">
              <a:ea typeface="Open Sans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pl-PL" sz="7200" b="0" i="0" u="none" strike="noStrike" cap="none" dirty="0">
                <a:solidFill>
                  <a:srgbClr val="003399"/>
                </a:solidFill>
                <a:latin typeface="Open Sans"/>
                <a:ea typeface="Open Sans"/>
                <a:cs typeface="Open Sans"/>
                <a:sym typeface="Open Sans"/>
              </a:rPr>
              <a:t>7 500 000,00 zł, w tym wysokość wkładu z Funduszy Europejskich: 6 189 000,00 zł</a:t>
            </a:r>
            <a:endParaRPr sz="7200" b="0" i="0" u="none" strike="noStrike" cap="none" dirty="0">
              <a:solidFill>
                <a:srgbClr val="2F549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endParaRPr lang="pl-PL" sz="7200" b="1" i="0" u="none" strike="noStrike" cap="none" dirty="0">
              <a:solidFill>
                <a:srgbClr val="2F549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pl-PL" sz="7200" b="1" i="0" u="none" strike="noStrike" cap="none" dirty="0">
                <a:solidFill>
                  <a:srgbClr val="2F5496"/>
                </a:solidFill>
                <a:latin typeface="Open Sans"/>
                <a:ea typeface="Open Sans"/>
                <a:cs typeface="Open Sans"/>
                <a:sym typeface="Open Sans"/>
              </a:rPr>
              <a:t>Planowany okres realizacji projektu:</a:t>
            </a:r>
            <a:r>
              <a:rPr lang="pl-PL" sz="7200" dirty="0">
                <a:ea typeface="Open Sans"/>
              </a:rPr>
              <a:t> </a:t>
            </a:r>
            <a:r>
              <a:rPr lang="pl-PL" sz="7200" b="0" i="0" u="none" strike="noStrike" cap="none" dirty="0">
                <a:solidFill>
                  <a:srgbClr val="003399"/>
                </a:solidFill>
                <a:latin typeface="Open Sans"/>
                <a:ea typeface="Open Sans"/>
                <a:cs typeface="Open Sans"/>
                <a:sym typeface="Open Sans"/>
              </a:rPr>
              <a:t>1 listopada 2023 r.</a:t>
            </a:r>
            <a:r>
              <a:rPr lang="pl-PL" sz="7200" b="0" i="0" u="none" strike="noStrike" cap="none" dirty="0">
                <a:solidFill>
                  <a:srgbClr val="2F5496"/>
                </a:solidFill>
                <a:latin typeface="Open Sans"/>
                <a:ea typeface="Open Sans"/>
                <a:cs typeface="Open Sans"/>
                <a:sym typeface="Open Sans"/>
              </a:rPr>
              <a:t> – </a:t>
            </a:r>
            <a:r>
              <a:rPr lang="pl-PL" sz="7200" b="0" i="0" u="none" strike="noStrike" cap="none" dirty="0">
                <a:solidFill>
                  <a:srgbClr val="003399"/>
                </a:solidFill>
                <a:latin typeface="Open Sans"/>
                <a:ea typeface="Open Sans"/>
                <a:cs typeface="Open Sans"/>
                <a:sym typeface="Open Sans"/>
              </a:rPr>
              <a:t>30 września 2027 r.</a:t>
            </a:r>
            <a:endParaRPr sz="7200" b="0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28600" marR="0" lvl="0" indent="-127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6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1841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1841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1841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pl-PL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/>
          </a:p>
          <a:p>
            <a:pPr marL="228600" marR="0" lvl="0" indent="-1841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1841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1841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1841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1841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1841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1841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1841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1841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1841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1841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1841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1841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1841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2" name="Google Shape;102;p4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03" name="Google Shape;103;p4"/>
          <p:cNvSpPr/>
          <p:nvPr/>
        </p:nvSpPr>
        <p:spPr>
          <a:xfrm>
            <a:off x="548641" y="1314691"/>
            <a:ext cx="10945154" cy="533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000" b="1" i="0" u="none" strike="noStrike" cap="none" dirty="0">
                <a:solidFill>
                  <a:srgbClr val="2F5496"/>
                </a:solidFill>
                <a:latin typeface="Open Sans"/>
                <a:ea typeface="Open Sans"/>
                <a:cs typeface="Open Sans"/>
                <a:sym typeface="Open Sans"/>
              </a:rPr>
              <a:t>Celem projektu </a:t>
            </a:r>
            <a:r>
              <a:rPr lang="pl-PL" sz="2000" b="1" dirty="0">
                <a:solidFill>
                  <a:srgbClr val="2F5496"/>
                </a:solidFill>
                <a:latin typeface="Open Sans"/>
                <a:ea typeface="Open Sans"/>
                <a:cs typeface="Open Sans"/>
              </a:rPr>
              <a:t>jest </a:t>
            </a:r>
            <a:r>
              <a:rPr lang="pl-PL" sz="2000" dirty="0">
                <a:solidFill>
                  <a:srgbClr val="2F5496"/>
                </a:solidFill>
                <a:latin typeface="Open Sans"/>
                <a:ea typeface="Open Sans"/>
                <a:cs typeface="Open Sans"/>
              </a:rPr>
              <a:t>utworzenie i wdrożenie do 09.2027 r. narzędzia informatycznego wspierającego  </a:t>
            </a:r>
            <a:endParaRPr lang="pl-PL" sz="2000" dirty="0">
              <a:ea typeface="Open Sans"/>
            </a:endParaRPr>
          </a:p>
          <a:p>
            <a:pPr marL="285750" indent="-285750">
              <a:lnSpc>
                <a:spcPct val="150000"/>
              </a:lnSpc>
              <a:buChar char="•"/>
            </a:pPr>
            <a:r>
              <a:rPr lang="pl-PL" sz="2000" dirty="0">
                <a:solidFill>
                  <a:srgbClr val="2F5496"/>
                </a:solidFill>
                <a:latin typeface="Open Sans"/>
                <a:ea typeface="Open Sans"/>
                <a:cs typeface="Open Sans"/>
              </a:rPr>
              <a:t>cyfryzację systemu oświaty, który spełnia określone wymogi jakościowe i ilościowe, poprzez udoskonalenie i modernizację aktualnej strony internetowej https://infozawodowe.men.gov.pl/, </a:t>
            </a:r>
            <a:endParaRPr lang="pl-PL" sz="2000" dirty="0">
              <a:ea typeface="Open Sans"/>
            </a:endParaRPr>
          </a:p>
          <a:p>
            <a:pPr marL="285750" indent="-285750">
              <a:lnSpc>
                <a:spcPct val="150000"/>
              </a:lnSpc>
              <a:buChar char="•"/>
            </a:pPr>
            <a:r>
              <a:rPr lang="pl-PL" sz="2000" dirty="0">
                <a:solidFill>
                  <a:srgbClr val="2F5496"/>
                </a:solidFill>
                <a:latin typeface="Open Sans"/>
                <a:ea typeface="Open Sans"/>
                <a:cs typeface="Open Sans"/>
              </a:rPr>
              <a:t>rozwój i promocję kształcenia zawodowego, w tym współpracę szkół i placówek </a:t>
            </a:r>
            <a:br>
              <a:rPr lang="pl-PL" sz="2000" dirty="0">
                <a:solidFill>
                  <a:srgbClr val="2F5496"/>
                </a:solidFill>
                <a:latin typeface="Open Sans"/>
                <a:ea typeface="Open Sans"/>
                <a:cs typeface="Open Sans"/>
              </a:rPr>
            </a:br>
            <a:r>
              <a:rPr lang="pl-PL" sz="2000" dirty="0">
                <a:solidFill>
                  <a:srgbClr val="2F5496"/>
                </a:solidFill>
                <a:latin typeface="Open Sans"/>
                <a:ea typeface="Open Sans"/>
                <a:cs typeface="Open Sans"/>
              </a:rPr>
              <a:t>z pracodawcami i organizacjami branżowymi oraz doradztwa zawodowego dla różnych grup wiekowych. </a:t>
            </a:r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2000" dirty="0">
              <a:solidFill>
                <a:srgbClr val="2F549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>
              <a:lnSpc>
                <a:spcPct val="150000"/>
              </a:lnSpc>
            </a:pPr>
            <a:r>
              <a:rPr lang="pl-PL" sz="2000" dirty="0">
                <a:solidFill>
                  <a:srgbClr val="2F5496"/>
                </a:solidFill>
                <a:latin typeface="Open Sans"/>
                <a:ea typeface="Open Sans"/>
                <a:cs typeface="Open Sans"/>
                <a:sym typeface="Open Sans"/>
              </a:rPr>
              <a:t>Portal INFOZAWODOWE będzie wspierać</a:t>
            </a:r>
            <a:r>
              <a:rPr lang="pl-PL" sz="2000" b="0" i="0" u="none" strike="noStrike" cap="none" dirty="0">
                <a:solidFill>
                  <a:srgbClr val="2F5496"/>
                </a:solidFill>
                <a:latin typeface="Open Sans"/>
                <a:ea typeface="Open Sans"/>
                <a:cs typeface="Open Sans"/>
                <a:sym typeface="Open Sans"/>
              </a:rPr>
              <a:t> efektywne doradztwo zawodowe </a:t>
            </a:r>
            <a:r>
              <a:rPr lang="pl-PL" sz="2000">
                <a:solidFill>
                  <a:srgbClr val="2F5496"/>
                </a:solidFill>
                <a:latin typeface="Open Sans"/>
                <a:ea typeface="Open Sans"/>
                <a:cs typeface="Open Sans"/>
                <a:sym typeface="Open Sans"/>
              </a:rPr>
              <a:t>zgodne </a:t>
            </a:r>
            <a:br>
              <a:rPr lang="pl-PL" sz="2000">
                <a:solidFill>
                  <a:srgbClr val="2F5496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pl-PL" sz="2000">
                <a:solidFill>
                  <a:srgbClr val="2F5496"/>
                </a:solidFill>
                <a:latin typeface="Open Sans"/>
                <a:ea typeface="Open Sans"/>
                <a:cs typeface="Open Sans"/>
                <a:sym typeface="Open Sans"/>
              </a:rPr>
              <a:t>z </a:t>
            </a:r>
            <a:r>
              <a:rPr lang="pl-PL" sz="2000" dirty="0">
                <a:solidFill>
                  <a:srgbClr val="2F5496"/>
                </a:solidFill>
                <a:latin typeface="Open Sans"/>
                <a:ea typeface="Open Sans"/>
                <a:cs typeface="Open Sans"/>
                <a:sym typeface="Open Sans"/>
              </a:rPr>
              <a:t>założeniami</a:t>
            </a:r>
            <a:r>
              <a:rPr lang="pl-PL" sz="2000" b="0" i="0" u="none" strike="noStrike" cap="none" dirty="0">
                <a:solidFill>
                  <a:srgbClr val="2F5496"/>
                </a:solidFill>
                <a:latin typeface="Open Sans"/>
                <a:ea typeface="Open Sans"/>
                <a:cs typeface="Open Sans"/>
                <a:sym typeface="Open Sans"/>
              </a:rPr>
              <a:t> pr</a:t>
            </a:r>
            <a:r>
              <a:rPr lang="pl-PL" sz="2000" dirty="0">
                <a:solidFill>
                  <a:srgbClr val="2F5496"/>
                </a:solidFill>
                <a:latin typeface="Open Sans"/>
                <a:ea typeface="Open Sans"/>
                <a:cs typeface="Open Sans"/>
                <a:sym typeface="Open Sans"/>
              </a:rPr>
              <a:t>ocesu</a:t>
            </a:r>
            <a:r>
              <a:rPr lang="pl-PL" sz="2000" b="0" i="0" u="none" strike="noStrike" cap="none" dirty="0">
                <a:solidFill>
                  <a:srgbClr val="2F5496"/>
                </a:solidFill>
                <a:latin typeface="Open Sans"/>
                <a:ea typeface="Open Sans"/>
                <a:cs typeface="Open Sans"/>
                <a:sym typeface="Open Sans"/>
              </a:rPr>
              <a:t> uczenia się przez całe życie.</a:t>
            </a:r>
            <a:endParaRPr sz="2000" b="1" i="0" u="none" strike="noStrike" cap="none" dirty="0">
              <a:solidFill>
                <a:srgbClr val="2F5496"/>
              </a:solidFill>
              <a:latin typeface="Open Sans"/>
              <a:ea typeface="Open Sans"/>
              <a:cs typeface="Open Sans"/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050" b="1" i="0" u="none" strike="noStrike" cap="none" dirty="0">
              <a:solidFill>
                <a:srgbClr val="2F549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8" name="Google Shape;108;p5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09" name="Google Shape;109;p5"/>
          <p:cNvSpPr txBox="1"/>
          <p:nvPr/>
        </p:nvSpPr>
        <p:spPr>
          <a:xfrm>
            <a:off x="-903030" y="1233378"/>
            <a:ext cx="10432562" cy="387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</a:pPr>
            <a:endParaRPr sz="3800" b="1" i="0" u="none" strike="noStrike" cap="none" dirty="0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3800"/>
              <a:buFont typeface="Arial"/>
              <a:buNone/>
            </a:pPr>
            <a:br>
              <a:rPr lang="pl-PL" sz="3800" b="1" i="0" u="none" strike="noStrike" cap="none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800" b="1" i="0" u="none" strike="noStrike" cap="none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ARCHITEKTURA </a:t>
            </a:r>
            <a:endParaRPr sz="4000" b="1" i="0" u="none" strike="noStrike" cap="none" dirty="0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2900"/>
              <a:buFont typeface="Arial"/>
              <a:buNone/>
            </a:pPr>
            <a:r>
              <a:rPr lang="pl-PL" sz="2900" b="0" i="0" u="none" strike="noStrike" cap="none" dirty="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l-PL" sz="2000" b="1" i="0" u="none" strike="noStrike" cap="none" dirty="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Widok kooperacji aplikacji </a:t>
            </a:r>
            <a:endParaRPr sz="2900" b="1" i="0" u="none" strike="noStrike" cap="none" dirty="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1" i="0" u="none" strike="noStrike" cap="none" dirty="0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1" i="0" u="none" strike="noStrike" cap="none" dirty="0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</a:pPr>
            <a:endParaRPr sz="3800" b="1" i="0" u="none" strike="noStrike" cap="none" dirty="0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8296B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8296B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8296B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1" i="0" u="none" strike="noStrike" cap="none" dirty="0">
              <a:solidFill>
                <a:srgbClr val="8296B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1" i="0" u="none" strike="noStrike" cap="none" dirty="0">
              <a:solidFill>
                <a:srgbClr val="8296B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1" i="0" u="none" strike="noStrike" cap="none" dirty="0">
              <a:solidFill>
                <a:srgbClr val="8296B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1" i="0" u="none" strike="noStrike" cap="none" dirty="0">
              <a:solidFill>
                <a:srgbClr val="8296B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A570BCB9-4A5A-2431-AA60-B95EE3978A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5206" y="2190413"/>
            <a:ext cx="6257898" cy="4262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4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Dziękuję za uwagę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6" name="Google Shape;116;p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F681FF63D7B3147AFAC68B2E93E2C6A" ma:contentTypeVersion="10" ma:contentTypeDescription="Utwórz nowy dokument." ma:contentTypeScope="" ma:versionID="5f62a8bc21563c9dc9c82aa8dc062a1d">
  <xsd:schema xmlns:xsd="http://www.w3.org/2001/XMLSchema" xmlns:xs="http://www.w3.org/2001/XMLSchema" xmlns:p="http://schemas.microsoft.com/office/2006/metadata/properties" xmlns:ns2="a9a9e3d6-963b-4985-a8a7-a3d2f87a534a" xmlns:ns3="d176cc68-f091-4a7f-ad9e-67747a5f64ff" targetNamespace="http://schemas.microsoft.com/office/2006/metadata/properties" ma:root="true" ma:fieldsID="12c0ae6479fc7b07ce150ff5b749cc8f" ns2:_="" ns3:_="">
    <xsd:import namespace="a9a9e3d6-963b-4985-a8a7-a3d2f87a534a"/>
    <xsd:import namespace="d176cc68-f091-4a7f-ad9e-67747a5f64f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a9e3d6-963b-4985-a8a7-a3d2f87a53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76cc68-f091-4a7f-ad9e-67747a5f64f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CFD1E60-F1E8-4F56-ACBC-4F2A872FAB9B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6C16FBB9-006D-491C-A60E-5468E868349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3C19E6B-BD2A-4398-A67B-857EC09E8B4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a9e3d6-963b-4985-a8a7-a3d2f87a534a"/>
    <ds:schemaRef ds:uri="d176cc68-f091-4a7f-ad9e-67747a5f64f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213</Words>
  <Application>Microsoft Office PowerPoint</Application>
  <PresentationFormat>Panoramiczny</PresentationFormat>
  <Paragraphs>50</Paragraphs>
  <Slides>5</Slides>
  <Notes>5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9" baseType="lpstr">
      <vt:lpstr>Open Sans</vt:lpstr>
      <vt:lpstr>Calibri</vt:lpstr>
      <vt:lpstr>Arial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Gałązka Anna</cp:lastModifiedBy>
  <cp:revision>43</cp:revision>
  <dcterms:created xsi:type="dcterms:W3CDTF">2017-01-27T12:50:17Z</dcterms:created>
  <dcterms:modified xsi:type="dcterms:W3CDTF">2025-01-13T14:15:28Z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0x010100BF681FF63D7B3147AFAC68B2E93E2C6A</vt:lpwstr>
  </property>
</Properties>
</file>