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3"/>
  </p:notesMasterIdLst>
  <p:handoutMasterIdLst>
    <p:handoutMasterId r:id="rId4"/>
  </p:handoutMasterIdLst>
  <p:sldIdLst>
    <p:sldId id="491" r:id="rId2"/>
  </p:sldIdLst>
  <p:sldSz cx="10287000" cy="6858000" type="35mm"/>
  <p:notesSz cx="6797675" cy="9926638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27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800000"/>
    <a:srgbClr val="CC99FF"/>
    <a:srgbClr val="9FFAFF"/>
    <a:srgbClr val="99FFCC"/>
    <a:srgbClr val="99FF99"/>
    <a:srgbClr val="CCFF66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6039" autoAdjust="0"/>
    <p:restoredTop sz="94278" autoAdjust="0"/>
  </p:normalViewPr>
  <p:slideViewPr>
    <p:cSldViewPr>
      <p:cViewPr varScale="1">
        <p:scale>
          <a:sx n="116" d="100"/>
          <a:sy n="116" d="100"/>
        </p:scale>
        <p:origin x="1758" y="108"/>
      </p:cViewPr>
      <p:guideLst>
        <p:guide orient="horz" pos="2160"/>
        <p:guide pos="3240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110"/>
        <p:guide pos="2119"/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46301" cy="49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6" y="0"/>
            <a:ext cx="2946301" cy="49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r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30307"/>
            <a:ext cx="29463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6" y="9430307"/>
            <a:ext cx="29463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r" defTabSz="913258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1"/>
            <a:ext cx="2919021" cy="51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r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57225" y="739775"/>
            <a:ext cx="5543550" cy="36972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5" y="4730315"/>
            <a:ext cx="5030857" cy="4433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 smtClean="0"/>
              <a:t>Kliknij, aby edytować style wzorca tekstu</a:t>
            </a:r>
          </a:p>
          <a:p>
            <a:pPr lvl="1"/>
            <a:r>
              <a:rPr lang="pl-PL" altLang="pl-PL" noProof="0" smtClean="0"/>
              <a:t>Drugi poziom</a:t>
            </a:r>
          </a:p>
          <a:p>
            <a:pPr lvl="2"/>
            <a:r>
              <a:rPr lang="pl-PL" altLang="pl-PL" noProof="0" smtClean="0"/>
              <a:t>Trzeci poziom</a:t>
            </a:r>
          </a:p>
          <a:p>
            <a:pPr lvl="3"/>
            <a:r>
              <a:rPr lang="pl-PL" altLang="pl-PL" noProof="0" smtClean="0"/>
              <a:t>Czwarty poziom</a:t>
            </a:r>
          </a:p>
          <a:p>
            <a:pPr lvl="4"/>
            <a:r>
              <a:rPr lang="pl-PL" altLang="pl-PL" noProof="0" smtClean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460631"/>
            <a:ext cx="2919021" cy="44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60631"/>
            <a:ext cx="2919020" cy="44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r" defTabSz="879670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 smtClean="0"/>
              <a:t>Opracowano </a:t>
            </a:r>
            <a:br>
              <a:rPr lang="pl-PL" altLang="pl-PL" sz="800" b="1" smtClean="0"/>
            </a:br>
            <a:r>
              <a:rPr lang="pl-PL" altLang="pl-PL" sz="800" b="1" smtClean="0"/>
              <a:t>w Biurze Dyrektora Generalnego</a:t>
            </a:r>
            <a:br>
              <a:rPr lang="pl-PL" altLang="pl-PL" sz="800" b="1" smtClean="0"/>
            </a:br>
            <a:r>
              <a:rPr lang="pl-PL" altLang="pl-PL" sz="800" b="1" smtClean="0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 smtClean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 smtClean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9027109" y="3663648"/>
            <a:ext cx="1122973" cy="5180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Dyrektora</a:t>
            </a:r>
            <a:r>
              <a:rPr lang="pl-PL" altLang="pl-PL" sz="1200" dirty="0">
                <a:latin typeface="Calibri" panose="020F0502020204030204" pitchFamily="34" charset="0"/>
              </a:rPr>
              <a:t> </a:t>
            </a:r>
            <a:r>
              <a:rPr lang="pl-PL" altLang="pl-PL" sz="800" dirty="0">
                <a:latin typeface="Calibri" panose="020F0502020204030204" pitchFamily="34" charset="0"/>
              </a:rPr>
              <a:t>Generalnego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BDG</a:t>
            </a:r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5814142" y="3310079"/>
            <a:ext cx="1047318" cy="107477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altLang="pl-PL" sz="800" dirty="0" smtClean="0">
                <a:latin typeface="Calibri" panose="020F0502020204030204" pitchFamily="34" charset="0"/>
              </a:rPr>
              <a:t>Biuro Inspekcji Wewnętrznej                                        </a:t>
            </a:r>
          </a:p>
          <a:p>
            <a:r>
              <a:rPr lang="pl-PL" altLang="pl-PL" sz="800" b="1" dirty="0" smtClean="0">
                <a:latin typeface="Calibri" panose="020F0502020204030204" pitchFamily="34" charset="0"/>
              </a:rPr>
              <a:t>BIW</a:t>
            </a:r>
            <a:r>
              <a:rPr lang="pl-PL" altLang="pl-PL" sz="800" b="1" dirty="0" smtClean="0"/>
              <a:t> </a:t>
            </a:r>
            <a:endParaRPr lang="pl-PL" altLang="pl-PL" sz="800" b="1" dirty="0"/>
          </a:p>
          <a:p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z 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wyłączeniem określonym </a:t>
            </a:r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 w 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art. 12 d ustawy  z  dnia </a:t>
            </a:r>
            <a:endParaRPr lang="pl-PL" sz="700" i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16 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listopada 2016  r. </a:t>
            </a:r>
            <a:endParaRPr lang="pl-PL" sz="700" i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o 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Krajowej Administracji Skarbowej</a:t>
            </a:r>
            <a:endParaRPr lang="pl-PL" altLang="pl-PL" sz="7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8019271" y="5392136"/>
            <a:ext cx="868645" cy="54292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Instytucji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Płatniczej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 IP</a:t>
            </a:r>
          </a:p>
        </p:txBody>
      </p:sp>
      <p:sp>
        <p:nvSpPr>
          <p:cNvPr id="3080" name="Rectangle 261"/>
          <p:cNvSpPr>
            <a:spLocks noChangeArrowheads="1"/>
          </p:cNvSpPr>
          <p:nvPr/>
        </p:nvSpPr>
        <p:spPr bwMode="auto">
          <a:xfrm>
            <a:off x="1372687" y="3797295"/>
            <a:ext cx="984132" cy="52363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Systemu Podatkowego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 SP</a:t>
            </a: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8019271" y="2535340"/>
            <a:ext cx="868645" cy="57626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Budżetu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Państwa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BP</a:t>
            </a: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8020568" y="3974027"/>
            <a:ext cx="867348" cy="587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Sfery  Gospodarczej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8020568" y="3239584"/>
            <a:ext cx="867348" cy="64452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Finansów Samorządu Terytorialnego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</a:t>
            </a:r>
            <a:r>
              <a:rPr lang="pl-PL" altLang="pl-PL" sz="800" b="1" dirty="0">
                <a:latin typeface="Calibri" panose="020F0502020204030204" pitchFamily="34" charset="0"/>
              </a:rPr>
              <a:t>ST</a:t>
            </a: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1361841" y="2532356"/>
            <a:ext cx="1001722" cy="5217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Podatku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od Towarów i Usług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PT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5" name="Rectangle 267"/>
          <p:cNvSpPr>
            <a:spLocks noChangeArrowheads="1"/>
          </p:cNvSpPr>
          <p:nvPr/>
        </p:nvSpPr>
        <p:spPr bwMode="auto">
          <a:xfrm>
            <a:off x="1361841" y="5069031"/>
            <a:ext cx="1001722" cy="70448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Podatków Sektorowych, Lokalnych oraz Podatku od Gier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</a:t>
            </a:r>
            <a:r>
              <a:rPr lang="pl-PL" altLang="pl-PL" sz="800" b="1" dirty="0">
                <a:latin typeface="Calibri" panose="020F0502020204030204" pitchFamily="34" charset="0"/>
              </a:rPr>
              <a:t>PS</a:t>
            </a: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229376" y="3100238"/>
            <a:ext cx="989811" cy="49610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Wspierania Polityk Gospodarczych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9027109" y="2532356"/>
            <a:ext cx="1122973" cy="31617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</a:t>
            </a:r>
            <a:r>
              <a:rPr lang="pl-PL" altLang="pl-PL" sz="800" dirty="0" smtClean="0">
                <a:latin typeface="Calibri" panose="020F0502020204030204" pitchFamily="34" charset="0"/>
              </a:rPr>
              <a:t>Logistyki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BL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9026719" y="4289931"/>
            <a:ext cx="1123363" cy="53728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Finansów 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i Księgowości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FK</a:t>
            </a: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6987731" y="2528704"/>
            <a:ext cx="865270" cy="55040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Współpracy Międzynarodowej</a:t>
            </a:r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WM</a:t>
            </a: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4547285" y="3130663"/>
            <a:ext cx="1134327" cy="51861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 Ceł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DC</a:t>
            </a: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4547286" y="2537553"/>
            <a:ext cx="1121000" cy="4943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Departament Poboru Podatków 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DPP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228574" y="3736679"/>
            <a:ext cx="1005310" cy="41137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Dyscypliny Finansów Publicznych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BDF</a:t>
            </a: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9027109" y="2963737"/>
            <a:ext cx="1122973" cy="6279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Bezpieczeństwa </a:t>
            </a:r>
            <a:r>
              <a:rPr lang="pl-PL" altLang="pl-PL" sz="800" dirty="0" smtClean="0">
                <a:latin typeface="Calibri" panose="020F0502020204030204" pitchFamily="34" charset="0"/>
              </a:rPr>
              <a:t/>
            </a:r>
            <a:br>
              <a:rPr lang="pl-PL" altLang="pl-PL" sz="800" dirty="0" smtClean="0">
                <a:latin typeface="Calibri" panose="020F0502020204030204" pitchFamily="34" charset="0"/>
              </a:rPr>
            </a:br>
            <a:r>
              <a:rPr lang="pl-PL" altLang="pl-PL" sz="800" dirty="0" smtClean="0">
                <a:latin typeface="Calibri" panose="020F0502020204030204" pitchFamily="34" charset="0"/>
              </a:rPr>
              <a:t>i </a:t>
            </a:r>
            <a:r>
              <a:rPr lang="pl-PL" altLang="pl-PL" sz="800" dirty="0">
                <a:latin typeface="Calibri" panose="020F0502020204030204" pitchFamily="34" charset="0"/>
              </a:rPr>
              <a:t>Ochrony Informacji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DB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4547284" y="3735960"/>
            <a:ext cx="1134327" cy="5767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Audytu Środków Publicznych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DAS</a:t>
            </a:r>
            <a:endParaRPr lang="pl-PL" altLang="pl-PL" sz="500" i="1" dirty="0"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2623219" y="4684084"/>
            <a:ext cx="1584175" cy="75426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r>
              <a:rPr lang="pl-PL" altLang="pl-PL" sz="800" dirty="0" smtClean="0">
                <a:latin typeface="Calibri" panose="020F0502020204030204" pitchFamily="34" charset="0"/>
              </a:rPr>
              <a:t>Informacji </a:t>
            </a:r>
            <a:r>
              <a:rPr lang="pl-PL" altLang="pl-PL" sz="800" dirty="0">
                <a:latin typeface="Calibri" panose="020F0502020204030204" pitchFamily="34" charset="0"/>
              </a:rPr>
              <a:t>Finansowej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 IF</a:t>
            </a: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8023654" y="4675144"/>
            <a:ext cx="864262" cy="60325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Sfery Budżetowej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FS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1354102" y="5886725"/>
            <a:ext cx="994978" cy="50298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r>
              <a:rPr lang="pl-PL" altLang="pl-PL" sz="800" dirty="0" smtClean="0">
                <a:latin typeface="Calibri" panose="020F0502020204030204" pitchFamily="34" charset="0"/>
              </a:rPr>
              <a:t>Podatku  </a:t>
            </a:r>
            <a:r>
              <a:rPr lang="pl-PL" altLang="pl-PL" sz="800" dirty="0">
                <a:latin typeface="Calibri" panose="020F0502020204030204" pitchFamily="34" charset="0"/>
              </a:rPr>
              <a:t>Akcyzowego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</a:t>
            </a:r>
            <a:r>
              <a:rPr lang="pl-PL" altLang="pl-PL" sz="800" b="1" dirty="0">
                <a:latin typeface="Calibri" panose="020F0502020204030204" pitchFamily="34" charset="0"/>
              </a:rPr>
              <a:t>PA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1361841" y="3166138"/>
            <a:ext cx="1001722" cy="5262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Podatków Dochodowych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DD</a:t>
            </a:r>
          </a:p>
        </p:txBody>
      </p:sp>
      <p:sp>
        <p:nvSpPr>
          <p:cNvPr id="3104" name="Rectangle 297"/>
          <p:cNvSpPr>
            <a:spLocks noChangeArrowheads="1"/>
          </p:cNvSpPr>
          <p:nvPr/>
        </p:nvSpPr>
        <p:spPr bwMode="auto">
          <a:xfrm>
            <a:off x="6974425" y="5036687"/>
            <a:ext cx="907339" cy="60640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Rachunkowości  i Rewizji Finansowej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DR</a:t>
            </a:r>
          </a:p>
        </p:txBody>
      </p:sp>
      <p:sp>
        <p:nvSpPr>
          <p:cNvPr id="3105" name="Rectangle 298"/>
          <p:cNvSpPr>
            <a:spLocks noChangeArrowheads="1"/>
          </p:cNvSpPr>
          <p:nvPr/>
        </p:nvSpPr>
        <p:spPr bwMode="auto">
          <a:xfrm>
            <a:off x="230510" y="4301118"/>
            <a:ext cx="992627" cy="44759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eaLnBrk="1" hangingPunct="1"/>
            <a:r>
              <a:rPr lang="pl-PL" altLang="pl-PL" sz="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Departament Prawny </a:t>
            </a:r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solidFill>
                  <a:schemeClr val="tx1"/>
                </a:solidFill>
                <a:latin typeface="Calibri" panose="020F0502020204030204" pitchFamily="34" charset="0"/>
              </a:rPr>
              <a:t>PR</a:t>
            </a: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6987731" y="3212349"/>
            <a:ext cx="865169" cy="460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Długu Publicznego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DP</a:t>
            </a: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9028761" y="1268762"/>
            <a:ext cx="1121322" cy="115061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800" b="1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Dyrektor Generalny</a:t>
            </a:r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lvl="0" eaLnBrk="1" hangingPunct="1"/>
            <a:endParaRPr lang="pl-PL" altLang="pl-PL" sz="9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0" eaLnBrk="1" hangingPunct="1"/>
            <a:r>
              <a:rPr lang="pl-PL" altLang="pl-PL" sz="900" b="1">
                <a:solidFill>
                  <a:srgbClr val="000000"/>
                </a:solidFill>
                <a:latin typeface="Calibri" panose="020F0502020204030204" pitchFamily="34" charset="0"/>
              </a:rPr>
              <a:t>RENATA OSZAST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110" name="Rectangle 316"/>
          <p:cNvSpPr>
            <a:spLocks noChangeArrowheads="1"/>
          </p:cNvSpPr>
          <p:nvPr/>
        </p:nvSpPr>
        <p:spPr bwMode="auto">
          <a:xfrm>
            <a:off x="7982536" y="1266968"/>
            <a:ext cx="905380" cy="115240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eaLnBrk="1" hangingPunct="1"/>
            <a:endParaRPr lang="pl-PL" altLang="pl-PL" sz="800" b="1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400"/>
              </a:spcBef>
            </a:pPr>
            <a:r>
              <a:rPr lang="pl-PL" altLang="pl-PL" sz="800" b="1" dirty="0" smtClean="0">
                <a:latin typeface="Calibri" panose="020F0502020204030204" pitchFamily="34" charset="0"/>
              </a:rPr>
              <a:t>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 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>
              <a:spcBef>
                <a:spcPts val="600"/>
              </a:spcBef>
            </a:pP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TOMASZ ROBACZYŃSKI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9028760" y="6104879"/>
            <a:ext cx="1121322" cy="49247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pl-PL" altLang="pl-PL" sz="800" i="1" dirty="0">
                <a:latin typeface="Calibri" panose="020F0502020204030204" pitchFamily="34" charset="0"/>
              </a:rPr>
              <a:t>Pełnomocnik do spraw ochrony informacji niejawnych</a:t>
            </a:r>
            <a:endParaRPr lang="pl-PL" altLang="pl-PL" sz="2400" i="1" dirty="0">
              <a:latin typeface="Calibri" panose="020F0502020204030204" pitchFamily="34" charset="0"/>
            </a:endParaRP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6987731" y="3763396"/>
            <a:ext cx="894034" cy="5492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Gwarancji </a:t>
            </a:r>
            <a:br>
              <a:rPr lang="pl-PL" altLang="pl-PL" sz="800" dirty="0">
                <a:latin typeface="Calibri" panose="020F0502020204030204" pitchFamily="34" charset="0"/>
              </a:rPr>
            </a:br>
            <a:r>
              <a:rPr lang="pl-PL" altLang="pl-PL" sz="800" dirty="0">
                <a:latin typeface="Calibri" panose="020F0502020204030204" pitchFamily="34" charset="0"/>
              </a:rPr>
              <a:t>i Poręczeń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DG</a:t>
            </a:r>
          </a:p>
        </p:txBody>
      </p:sp>
      <p:sp>
        <p:nvSpPr>
          <p:cNvPr id="3121" name="Rectangle 342"/>
          <p:cNvSpPr>
            <a:spLocks noChangeArrowheads="1"/>
          </p:cNvSpPr>
          <p:nvPr/>
        </p:nvSpPr>
        <p:spPr bwMode="auto">
          <a:xfrm>
            <a:off x="217380" y="1258037"/>
            <a:ext cx="1013805" cy="116737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Główny Rzecznik Dyscypliny Finansów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Publicznych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LESZEK SKIBA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3117" name="Text Box 345"/>
          <p:cNvSpPr txBox="1">
            <a:spLocks noChangeArrowheads="1"/>
          </p:cNvSpPr>
          <p:nvPr/>
        </p:nvSpPr>
        <p:spPr bwMode="auto">
          <a:xfrm>
            <a:off x="6974426" y="380272"/>
            <a:ext cx="1008110" cy="79016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Komunikacji i </a:t>
            </a:r>
            <a:r>
              <a:rPr lang="pl-PL" altLang="pl-PL" sz="800" dirty="0" smtClean="0">
                <a:latin typeface="Calibri" panose="020F0502020204030204" pitchFamily="34" charset="0"/>
              </a:rPr>
              <a:t> Promocji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BKP </a:t>
            </a:r>
            <a:r>
              <a:rPr lang="pl-PL" altLang="pl-PL" sz="500" i="1" dirty="0" smtClean="0">
                <a:latin typeface="Calibri" panose="020F0502020204030204" pitchFamily="34" charset="0"/>
              </a:rPr>
              <a:t>z wyłączeniem </a:t>
            </a:r>
            <a:r>
              <a:rPr lang="pl-PL" sz="500" i="1" dirty="0" smtClean="0">
                <a:latin typeface="Calibri" panose="020F0502020204030204" pitchFamily="34" charset="0"/>
              </a:rPr>
              <a:t>działalności </a:t>
            </a:r>
            <a:r>
              <a:rPr lang="pl-PL" sz="500" i="1" dirty="0" err="1">
                <a:latin typeface="Calibri" panose="020F0502020204030204" pitchFamily="34" charset="0"/>
              </a:rPr>
              <a:t>informacyjno</a:t>
            </a:r>
            <a:r>
              <a:rPr lang="pl-PL" sz="500" i="1" dirty="0">
                <a:latin typeface="Calibri" panose="020F0502020204030204" pitchFamily="34" charset="0"/>
              </a:rPr>
              <a:t>–promocyjnej </a:t>
            </a:r>
            <a:r>
              <a:rPr lang="pl-PL" sz="500" i="1" dirty="0" smtClean="0">
                <a:latin typeface="Calibri" panose="020F0502020204030204" pitchFamily="34" charset="0"/>
              </a:rPr>
              <a:t>Krajowej Administracji Skarbowej</a:t>
            </a:r>
            <a:endParaRPr lang="pl-PL" altLang="pl-PL" sz="500" b="1" i="1" dirty="0">
              <a:latin typeface="Calibri" panose="020F0502020204030204" pitchFamily="34" charset="0"/>
            </a:endParaRPr>
          </a:p>
        </p:txBody>
      </p:sp>
      <p:sp>
        <p:nvSpPr>
          <p:cNvPr id="3118" name="Rectangle 346"/>
          <p:cNvSpPr>
            <a:spLocks noChangeArrowheads="1"/>
          </p:cNvSpPr>
          <p:nvPr/>
        </p:nvSpPr>
        <p:spPr bwMode="auto">
          <a:xfrm>
            <a:off x="6987731" y="1265990"/>
            <a:ext cx="853961" cy="115338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Podsekretarz Stanu  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>
              <a:spcBef>
                <a:spcPts val="600"/>
              </a:spcBef>
            </a:pPr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PIOTR</a:t>
            </a: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 </a:t>
            </a:r>
            <a:r>
              <a:rPr lang="pl-PL" altLang="pl-PL" sz="900" b="1" dirty="0">
                <a:latin typeface="Calibri" panose="020F0502020204030204" pitchFamily="34" charset="0"/>
              </a:rPr>
              <a:t>NOWAK</a:t>
            </a: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229376" y="396634"/>
            <a:ext cx="668521" cy="72882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Polityki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Makroekonomicznej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PM</a:t>
            </a:r>
            <a:endParaRPr lang="pl-PL" altLang="pl-PL" b="1" dirty="0">
              <a:latin typeface="Calibri" panose="020F0502020204030204" pitchFamily="34" charset="0"/>
            </a:endParaRP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6985932" y="4414238"/>
            <a:ext cx="895832" cy="50641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Rozwoju Rynku Finansowego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FN</a:t>
            </a: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6981079" y="5737540"/>
            <a:ext cx="907338" cy="51824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sz="800" i="1" dirty="0" smtClean="0">
                <a:latin typeface="Calibri" panose="020F0502020204030204" pitchFamily="34" charset="0"/>
              </a:rPr>
              <a:t>Komitet Standardów Rachunkowości</a:t>
            </a: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226127" y="2557146"/>
            <a:ext cx="1007631" cy="41135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Polityki Wydatkowej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PW</a:t>
            </a:r>
            <a:endParaRPr lang="pl-PL" altLang="pl-PL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6041122" y="370998"/>
            <a:ext cx="785976" cy="7994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>
              <a:spcBef>
                <a:spcPts val="100"/>
              </a:spcBef>
            </a:pPr>
            <a:r>
              <a:rPr lang="pl-PL" altLang="pl-PL" dirty="0">
                <a:solidFill>
                  <a:schemeClr val="tx1"/>
                </a:solidFill>
              </a:rPr>
              <a:t>Biuro Ministra</a:t>
            </a:r>
            <a:br>
              <a:rPr lang="pl-PL" altLang="pl-PL" dirty="0">
                <a:solidFill>
                  <a:schemeClr val="tx1"/>
                </a:solidFill>
              </a:rPr>
            </a:br>
            <a:r>
              <a:rPr lang="pl-PL" altLang="pl-PL" b="1" dirty="0" smtClean="0">
                <a:solidFill>
                  <a:schemeClr val="tx1"/>
                </a:solidFill>
              </a:rPr>
              <a:t>BMI</a:t>
            </a:r>
            <a:endParaRPr lang="pl-PL" altLang="pl-PL" sz="900" b="1" dirty="0">
              <a:solidFill>
                <a:srgbClr val="FF0000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3778828" y="364187"/>
            <a:ext cx="2100333" cy="79874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0"/>
              </a:spcBef>
            </a:pPr>
            <a:r>
              <a:rPr lang="pl-PL" altLang="pl-PL" sz="1100" b="1" dirty="0" smtClean="0">
                <a:latin typeface="Calibri" panose="020F0502020204030204" pitchFamily="34" charset="0"/>
              </a:rPr>
              <a:t>Minister </a:t>
            </a:r>
            <a:r>
              <a:rPr lang="pl-PL" altLang="pl-PL" sz="1100" b="1" dirty="0" smtClean="0">
                <a:latin typeface="Calibri" panose="020F0502020204030204" pitchFamily="34" charset="0"/>
              </a:rPr>
              <a:t>Finansów, Inwestycji i Rozwoju</a:t>
            </a:r>
          </a:p>
          <a:p>
            <a:pPr eaLnBrk="1" hangingPunct="1">
              <a:lnSpc>
                <a:spcPct val="80000"/>
              </a:lnSpc>
              <a:spcBef>
                <a:spcPts val="0"/>
              </a:spcBef>
            </a:pPr>
            <a:r>
              <a:rPr lang="pl-PL" altLang="pl-PL" sz="1100" b="1" dirty="0" smtClean="0">
                <a:latin typeface="Calibri" panose="020F0502020204030204" pitchFamily="34" charset="0"/>
              </a:rPr>
              <a:t>Jerzy Kwieciński</a:t>
            </a:r>
            <a:endParaRPr lang="pl-PL" altLang="pl-PL" sz="1100" b="1" dirty="0" smtClean="0">
              <a:latin typeface="Calibri" panose="020F0502020204030204" pitchFamily="34" charset="0"/>
            </a:endParaRPr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3205091" y="355212"/>
            <a:ext cx="503540" cy="80599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dirty="0" smtClean="0">
                <a:solidFill>
                  <a:schemeClr val="tx1"/>
                </a:solidFill>
              </a:rPr>
              <a:t>Gabinet </a:t>
            </a:r>
            <a:r>
              <a:rPr lang="pl-PL" altLang="pl-PL" dirty="0">
                <a:solidFill>
                  <a:schemeClr val="tx1"/>
                </a:solidFill>
              </a:rPr>
              <a:t/>
            </a:r>
            <a:br>
              <a:rPr lang="pl-PL" altLang="pl-PL" dirty="0">
                <a:solidFill>
                  <a:schemeClr val="tx1"/>
                </a:solidFill>
              </a:rPr>
            </a:br>
            <a:r>
              <a:rPr lang="pl-PL" altLang="pl-PL" dirty="0" smtClean="0">
                <a:solidFill>
                  <a:schemeClr val="tx1"/>
                </a:solidFill>
              </a:rPr>
              <a:t>Polityczny</a:t>
            </a:r>
            <a:endParaRPr lang="pl-PL" altLang="pl-PL" dirty="0">
              <a:solidFill>
                <a:schemeClr val="tx1"/>
              </a:solidFill>
            </a:endParaRPr>
          </a:p>
        </p:txBody>
      </p:sp>
      <p:sp>
        <p:nvSpPr>
          <p:cNvPr id="69" name="Text Box 319"/>
          <p:cNvSpPr txBox="1">
            <a:spLocks noChangeArrowheads="1"/>
          </p:cNvSpPr>
          <p:nvPr/>
        </p:nvSpPr>
        <p:spPr bwMode="auto">
          <a:xfrm>
            <a:off x="2069404" y="363489"/>
            <a:ext cx="1025311" cy="81689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dirty="0">
                <a:solidFill>
                  <a:schemeClr val="tx1"/>
                </a:solidFill>
              </a:rPr>
              <a:t>Główny Ekonomista Ministerstwa Finansów</a:t>
            </a:r>
          </a:p>
          <a:p>
            <a:r>
              <a:rPr lang="pl-PL" altLang="pl-PL" dirty="0">
                <a:solidFill>
                  <a:schemeClr val="tx1"/>
                </a:solidFill>
              </a:rPr>
              <a:t>Samodzielne Stanowisko do Spraw Finansów  </a:t>
            </a:r>
          </a:p>
          <a:p>
            <a:pPr>
              <a:spcBef>
                <a:spcPts val="100"/>
              </a:spcBef>
            </a:pPr>
            <a:r>
              <a:rPr lang="pl-PL" altLang="pl-PL" b="1" dirty="0" smtClean="0">
                <a:solidFill>
                  <a:schemeClr val="tx1"/>
                </a:solidFill>
              </a:rPr>
              <a:t>GEM</a:t>
            </a:r>
            <a:endParaRPr lang="pl-PL" altLang="pl-PL" sz="900" b="1" dirty="0">
              <a:solidFill>
                <a:srgbClr val="FF0000"/>
              </a:solidFill>
            </a:endParaRPr>
          </a:p>
        </p:txBody>
      </p:sp>
      <p:sp>
        <p:nvSpPr>
          <p:cNvPr id="70" name="Text Box 295"/>
          <p:cNvSpPr txBox="1">
            <a:spLocks noChangeArrowheads="1"/>
          </p:cNvSpPr>
          <p:nvPr/>
        </p:nvSpPr>
        <p:spPr bwMode="auto">
          <a:xfrm>
            <a:off x="973283" y="380946"/>
            <a:ext cx="1025924" cy="77180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latin typeface="Calibri" panose="020F0502020204030204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pl-PL" altLang="pl-PL" dirty="0">
                <a:solidFill>
                  <a:schemeClr val="tx1"/>
                </a:solidFill>
              </a:rPr>
              <a:t>Samodzielne Stanowisko do Spraw </a:t>
            </a:r>
            <a:r>
              <a:rPr lang="pl-PL" altLang="pl-PL" dirty="0" smtClean="0">
                <a:solidFill>
                  <a:schemeClr val="tx1"/>
                </a:solidFill>
              </a:rPr>
              <a:t>Informatyzacji </a:t>
            </a:r>
          </a:p>
          <a:p>
            <a:r>
              <a:rPr lang="pl-PL" altLang="pl-PL" b="1" dirty="0" smtClean="0">
                <a:solidFill>
                  <a:schemeClr val="tx1"/>
                </a:solidFill>
              </a:rPr>
              <a:t>SI</a:t>
            </a:r>
          </a:p>
          <a:p>
            <a:r>
              <a:rPr lang="pl-PL" altLang="pl-PL" dirty="0" smtClean="0">
                <a:solidFill>
                  <a:schemeClr val="tx1"/>
                </a:solidFill>
              </a:rPr>
              <a:t>Pełnomocnik Ministra Finansów do Spraw Informatyzacji  </a:t>
            </a: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2623220" y="2528704"/>
            <a:ext cx="1584176" cy="64770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Zwalczania Przestępczości Ekonomicznej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DZP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9" name="Rectangle 346"/>
          <p:cNvSpPr>
            <a:spLocks noChangeArrowheads="1"/>
          </p:cNvSpPr>
          <p:nvPr/>
        </p:nvSpPr>
        <p:spPr bwMode="auto">
          <a:xfrm>
            <a:off x="5800663" y="1252713"/>
            <a:ext cx="1046225" cy="1166658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 </a:t>
            </a:r>
            <a:r>
              <a:rPr lang="pl-PL" altLang="pl-PL" b="1" dirty="0" smtClean="0">
                <a:latin typeface="Calibri" panose="020F0502020204030204" pitchFamily="34" charset="0"/>
              </a:rPr>
              <a:t>Sekretarz </a:t>
            </a:r>
            <a:r>
              <a:rPr lang="pl-PL" altLang="pl-PL" b="1" dirty="0">
                <a:latin typeface="Calibri" panose="020F0502020204030204" pitchFamily="34" charset="0"/>
              </a:rPr>
              <a:t>Stanu </a:t>
            </a:r>
            <a:endParaRPr lang="pl-PL" altLang="pl-PL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>
                <a:latin typeface="Calibri" panose="020F0502020204030204" pitchFamily="34" charset="0"/>
              </a:rPr>
              <a:t>Szef Krajowej Administracji </a:t>
            </a:r>
            <a:r>
              <a:rPr lang="pl-PL" altLang="pl-PL" sz="900" b="1" dirty="0" smtClean="0">
                <a:latin typeface="Calibri" panose="020F0502020204030204" pitchFamily="34" charset="0"/>
              </a:rPr>
              <a:t>Skarbowej</a:t>
            </a:r>
          </a:p>
          <a:p>
            <a:pPr eaLnBrk="1" hangingPunct="1"/>
            <a:endParaRPr lang="pl-PL" altLang="pl-PL" sz="900" b="1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PIOTR WALCZAK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60" name="Rectangle 346"/>
          <p:cNvSpPr>
            <a:spLocks noChangeArrowheads="1"/>
          </p:cNvSpPr>
          <p:nvPr/>
        </p:nvSpPr>
        <p:spPr bwMode="auto">
          <a:xfrm>
            <a:off x="2468023" y="1257823"/>
            <a:ext cx="1955397" cy="116246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Podsekretarz Stanu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Zastępca Szefa Krajowej </a:t>
            </a:r>
            <a:r>
              <a:rPr lang="pl-PL" altLang="pl-PL" sz="800" b="1" dirty="0">
                <a:latin typeface="Calibri" panose="020F0502020204030204" pitchFamily="34" charset="0"/>
              </a:rPr>
              <a:t>Administracji Skarbowej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Generalny Inspektor Informacji Finansowej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Pełnomocnik Rządu do Spraw Zwalczania Nieprawidłowości Finansowych na Szkodę Rzeczypospolitej Polskiej lub Unii Europejskiej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   </a:t>
            </a:r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PIOTR DZIEDZIC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61" name="Text Box 345"/>
          <p:cNvSpPr txBox="1">
            <a:spLocks noChangeArrowheads="1"/>
          </p:cNvSpPr>
          <p:nvPr/>
        </p:nvSpPr>
        <p:spPr bwMode="auto">
          <a:xfrm>
            <a:off x="5814142" y="4467134"/>
            <a:ext cx="1032987" cy="112210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Komunikacji i </a:t>
            </a:r>
            <a:r>
              <a:rPr lang="pl-PL" altLang="pl-PL" sz="800" dirty="0" smtClean="0">
                <a:latin typeface="Calibri" panose="020F0502020204030204" pitchFamily="34" charset="0"/>
              </a:rPr>
              <a:t> Promocji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 smtClean="0">
                <a:latin typeface="Calibri" panose="020F0502020204030204" pitchFamily="34" charset="0"/>
              </a:rPr>
              <a:t>BKP </a:t>
            </a:r>
            <a:r>
              <a:rPr lang="pl-PL" altLang="pl-PL" sz="700" i="1" dirty="0" smtClean="0">
                <a:latin typeface="Calibri" panose="020F0502020204030204" pitchFamily="34" charset="0"/>
              </a:rPr>
              <a:t>w zakresie </a:t>
            </a:r>
            <a:r>
              <a:rPr lang="pl-PL" sz="700" i="1" dirty="0" smtClean="0">
                <a:latin typeface="Calibri" panose="020F0502020204030204" pitchFamily="34" charset="0"/>
              </a:rPr>
              <a:t>działalności </a:t>
            </a:r>
            <a:r>
              <a:rPr lang="pl-PL" sz="700" i="1" dirty="0" err="1">
                <a:latin typeface="Calibri" panose="020F0502020204030204" pitchFamily="34" charset="0"/>
              </a:rPr>
              <a:t>informacyjno</a:t>
            </a:r>
            <a:r>
              <a:rPr lang="pl-PL" sz="700" i="1" dirty="0">
                <a:latin typeface="Calibri" panose="020F0502020204030204" pitchFamily="34" charset="0"/>
              </a:rPr>
              <a:t>–promocyjnej Krajowej Administracji Skarbowej</a:t>
            </a:r>
            <a:r>
              <a:rPr lang="pl-PL" altLang="pl-PL" sz="700" b="1" i="1" dirty="0" smtClean="0">
                <a:latin typeface="Calibri" panose="020F0502020204030204" pitchFamily="34" charset="0"/>
              </a:rPr>
              <a:t> </a:t>
            </a:r>
            <a:endParaRPr lang="pl-PL" altLang="pl-PL" sz="700" b="1" i="1" dirty="0">
              <a:latin typeface="Calibri" panose="020F0502020204030204" pitchFamily="34" charset="0"/>
            </a:endParaRP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4547284" y="4427783"/>
            <a:ext cx="1130282" cy="70104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Kluczowych </a:t>
            </a:r>
            <a:r>
              <a:rPr lang="pl-PL" altLang="pl-PL" sz="800" dirty="0" smtClean="0">
                <a:latin typeface="Calibri" panose="020F0502020204030204" pitchFamily="34" charset="0"/>
              </a:rPr>
              <a:t>Podmiotów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DKP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9430002" y="376598"/>
            <a:ext cx="720080" cy="79943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l-PL" altLang="pl-PL" sz="800" b="1" dirty="0" smtClean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Zarządzania Strategicznego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DZT</a:t>
            </a:r>
            <a:endParaRPr lang="pl-PL" altLang="pl-PL" sz="600" i="1" dirty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5814142" y="2542670"/>
            <a:ext cx="1043767" cy="63772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Organizacji </a:t>
            </a:r>
            <a:r>
              <a:rPr lang="pl-PL" altLang="pl-PL" sz="800" dirty="0" smtClean="0">
                <a:latin typeface="Calibri" panose="020F0502020204030204" pitchFamily="34" charset="0"/>
              </a:rPr>
              <a:t>Krajowej Administracji Skarbowej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DOS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9033268" y="4885426"/>
            <a:ext cx="1116814" cy="51574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</a:t>
            </a:r>
            <a:r>
              <a:rPr lang="pl-PL" altLang="pl-PL" sz="800" dirty="0" smtClean="0">
                <a:latin typeface="Calibri" panose="020F0502020204030204" pitchFamily="34" charset="0"/>
              </a:rPr>
              <a:t>Kontroli i Audytu Wewnętrznego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BKA</a:t>
            </a:r>
            <a:endParaRPr lang="pl-PL" altLang="pl-PL" sz="8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1370339" y="4425885"/>
            <a:ext cx="986480" cy="52994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Cen Transferowych                     i </a:t>
            </a:r>
            <a:r>
              <a:rPr lang="pl-PL" altLang="pl-PL" sz="800" dirty="0" smtClean="0">
                <a:latin typeface="Calibri" panose="020F0502020204030204" pitchFamily="34" charset="0"/>
              </a:rPr>
              <a:t>Wycen  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DCT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9033269" y="5491506"/>
            <a:ext cx="1116814" cy="5264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Informatyzacji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DI</a:t>
            </a: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2623220" y="3256906"/>
            <a:ext cx="1584175" cy="59056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Analiz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DPA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2623220" y="3922685"/>
            <a:ext cx="1584175" cy="67169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Nadzoru nad Kontrolami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DNK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8144497" y="393984"/>
            <a:ext cx="1138177" cy="77803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Biuro Inspekcji Wewnętrznej      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BIW </a:t>
            </a:r>
            <a: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  <a:t>zakresie  określonym  </a:t>
            </a:r>
            <a: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  <a:t>art. 12 d ustawy  z  dnia                    </a:t>
            </a:r>
            <a:b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  <a:t>        16 listopada 2016  r. o Krajowej Administracji Skarbowej </a:t>
            </a:r>
            <a:endParaRPr lang="pl-PL" altLang="pl-PL" sz="5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6" name="Rectangle 342"/>
          <p:cNvSpPr>
            <a:spLocks noChangeArrowheads="1"/>
          </p:cNvSpPr>
          <p:nvPr/>
        </p:nvSpPr>
        <p:spPr bwMode="auto">
          <a:xfrm>
            <a:off x="1361841" y="1258438"/>
            <a:ext cx="987239" cy="115529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</a:t>
            </a:r>
            <a:endParaRPr lang="pl-PL" altLang="pl-PL" sz="8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8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TADEUSZ </a:t>
            </a: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KOŚCIŃSKI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58" name="Rectangle 346"/>
          <p:cNvSpPr>
            <a:spLocks noChangeArrowheads="1"/>
          </p:cNvSpPr>
          <p:nvPr/>
        </p:nvSpPr>
        <p:spPr bwMode="auto">
          <a:xfrm>
            <a:off x="4547285" y="1253143"/>
            <a:ext cx="1134327" cy="116714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 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</a:t>
            </a:r>
          </a:p>
          <a:p>
            <a:pPr eaLnBrk="1" hangingPunct="1"/>
            <a:r>
              <a:rPr lang="pl-PL" altLang="pl-PL" sz="800" b="1" smtClean="0">
                <a:latin typeface="Calibri" panose="020F0502020204030204" pitchFamily="34" charset="0"/>
              </a:rPr>
              <a:t>Zastępca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Szefa </a:t>
            </a:r>
            <a:r>
              <a:rPr lang="pl-PL" altLang="pl-PL" sz="800" b="1" dirty="0">
                <a:latin typeface="Calibri" panose="020F0502020204030204" pitchFamily="34" charset="0"/>
              </a:rPr>
              <a:t>Krajowej Administracji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Skarbowej</a:t>
            </a:r>
          </a:p>
          <a:p>
            <a:pPr eaLnBrk="1" hangingPunct="1"/>
            <a:endParaRPr lang="pl-PL" altLang="pl-PL" sz="9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9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TOMASZ SŁABOSZOWSKI</a:t>
            </a:r>
            <a:endParaRPr lang="pl-PL" altLang="pl-PL" sz="9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16461</TotalTime>
  <Words>344</Words>
  <Application>Microsoft Office PowerPoint</Application>
  <PresentationFormat>Slajdy 35 mm</PresentationFormat>
  <Paragraphs>168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</dc:title>
  <dc:creator>Biuro Dyrektora Generalnego</dc:creator>
  <cp:revision>1403</cp:revision>
  <cp:lastPrinted>2019-06-18T08:41:22Z</cp:lastPrinted>
  <dcterms:created xsi:type="dcterms:W3CDTF">2006-06-26T12:00:33Z</dcterms:created>
  <dcterms:modified xsi:type="dcterms:W3CDTF">2019-09-20T10:25:13Z</dcterms:modified>
</cp:coreProperties>
</file>