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380" r:id="rId2"/>
    <p:sldId id="513" r:id="rId3"/>
    <p:sldId id="511" r:id="rId4"/>
    <p:sldId id="517" r:id="rId5"/>
    <p:sldId id="518" r:id="rId6"/>
    <p:sldId id="519" r:id="rId7"/>
    <p:sldId id="520" r:id="rId8"/>
    <p:sldId id="510" r:id="rId9"/>
    <p:sldId id="516" r:id="rId10"/>
    <p:sldId id="515" r:id="rId11"/>
    <p:sldId id="514" r:id="rId12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22" autoAdjust="0"/>
    <p:restoredTop sz="94660"/>
  </p:normalViewPr>
  <p:slideViewPr>
    <p:cSldViewPr>
      <p:cViewPr varScale="1">
        <p:scale>
          <a:sx n="75" d="100"/>
          <a:sy n="75" d="100"/>
        </p:scale>
        <p:origin x="48" y="4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lwia Wysocka (RZGW Szczecin)" userId="ccc8b14c-ef92-4b57-8434-b6911c9df0d5" providerId="ADAL" clId="{60DD92E5-C5A3-46F8-96DF-63BC642F1F6A}"/>
    <pc:docChg chg="modSld sldOrd">
      <pc:chgData name="Sylwia Wysocka (RZGW Szczecin)" userId="ccc8b14c-ef92-4b57-8434-b6911c9df0d5" providerId="ADAL" clId="{60DD92E5-C5A3-46F8-96DF-63BC642F1F6A}" dt="2025-10-01T07:53:12.959" v="2" actId="1076"/>
      <pc:docMkLst>
        <pc:docMk/>
      </pc:docMkLst>
      <pc:sldChg chg="modSp mod">
        <pc:chgData name="Sylwia Wysocka (RZGW Szczecin)" userId="ccc8b14c-ef92-4b57-8434-b6911c9df0d5" providerId="ADAL" clId="{60DD92E5-C5A3-46F8-96DF-63BC642F1F6A}" dt="2025-10-01T07:53:12.959" v="2" actId="1076"/>
        <pc:sldMkLst>
          <pc:docMk/>
          <pc:sldMk cId="2778674945" sldId="380"/>
        </pc:sldMkLst>
        <pc:spChg chg="mod">
          <ac:chgData name="Sylwia Wysocka (RZGW Szczecin)" userId="ccc8b14c-ef92-4b57-8434-b6911c9df0d5" providerId="ADAL" clId="{60DD92E5-C5A3-46F8-96DF-63BC642F1F6A}" dt="2025-10-01T07:53:12.959" v="2" actId="1076"/>
          <ac:spMkLst>
            <pc:docMk/>
            <pc:sldMk cId="2778674945" sldId="380"/>
            <ac:spMk id="5" creationId="{549C7539-72FD-664C-F3ED-E7D33498A1E8}"/>
          </ac:spMkLst>
        </pc:spChg>
      </pc:sldChg>
      <pc:sldChg chg="ord">
        <pc:chgData name="Sylwia Wysocka (RZGW Szczecin)" userId="ccc8b14c-ef92-4b57-8434-b6911c9df0d5" providerId="ADAL" clId="{60DD92E5-C5A3-46F8-96DF-63BC642F1F6A}" dt="2025-10-01T07:38:00.426" v="1"/>
        <pc:sldMkLst>
          <pc:docMk/>
          <pc:sldMk cId="1625908638" sldId="51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EFDB0-6652-4CB3-BDDF-E3ABEC1502A5}" type="datetimeFigureOut">
              <a:rPr lang="pl-PL" smtClean="0"/>
              <a:t>01.10.2025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9E412-AAA2-4387-9327-CB819CC548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006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AE99E-8DC7-4C3C-82CB-E51B35EEA53B}" type="datetimeFigureOut">
              <a:rPr lang="pl-PL" smtClean="0"/>
              <a:t>01.10.2025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2A373-E177-458C-9330-84A1329D68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510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29" y="1059582"/>
            <a:ext cx="9144000" cy="25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 userDrawn="1"/>
        </p:nvSpPr>
        <p:spPr>
          <a:xfrm>
            <a:off x="0" y="3596394"/>
            <a:ext cx="9144000" cy="1547106"/>
          </a:xfrm>
          <a:prstGeom prst="rect">
            <a:avLst/>
          </a:prstGeom>
          <a:solidFill>
            <a:srgbClr val="00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79512" y="3749036"/>
            <a:ext cx="7772400" cy="6424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66753" y="4495888"/>
            <a:ext cx="6300192" cy="593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Autor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3" hasCustomPrompt="1"/>
          </p:nvPr>
        </p:nvSpPr>
        <p:spPr>
          <a:xfrm>
            <a:off x="3131840" y="411511"/>
            <a:ext cx="3744416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00B0F0"/>
                </a:solidFill>
              </a:defRPr>
            </a:lvl1pPr>
          </a:lstStyle>
          <a:p>
            <a:r>
              <a:rPr lang="pl-PL" dirty="0"/>
              <a:t>Nazwa jednostki organizacyjnej Wód Polskich</a:t>
            </a:r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14" hasCustomPrompt="1"/>
          </p:nvPr>
        </p:nvSpPr>
        <p:spPr>
          <a:xfrm>
            <a:off x="7020272" y="411510"/>
            <a:ext cx="1871662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B0F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l-PL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406645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1131589"/>
            <a:ext cx="5486400" cy="2414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0215-5E71-46ED-B4EF-911293C89F72}" type="datetimeFigureOut">
              <a:rPr lang="pl-PL" smtClean="0"/>
              <a:t>01.10.2025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88A9-0E65-41E8-9D36-DD7EEA854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38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0215-5E71-46ED-B4EF-911293C89F72}" type="datetimeFigureOut">
              <a:rPr lang="pl-PL" smtClean="0"/>
              <a:t>01.10.2025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88A9-0E65-41E8-9D36-DD7EEA8547AB}" type="slidenum">
              <a:rPr lang="pl-PL" smtClean="0"/>
              <a:t>‹#›</a:t>
            </a:fld>
            <a:endParaRPr lang="pl-PL"/>
          </a:p>
        </p:txBody>
      </p:sp>
      <p:pic>
        <p:nvPicPr>
          <p:cNvPr id="6" name="Obraz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29" y="1059582"/>
            <a:ext cx="9144000" cy="25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 userDrawn="1"/>
        </p:nvSpPr>
        <p:spPr>
          <a:xfrm>
            <a:off x="0" y="3596394"/>
            <a:ext cx="9144000" cy="1547106"/>
          </a:xfrm>
          <a:prstGeom prst="rect">
            <a:avLst/>
          </a:prstGeom>
          <a:solidFill>
            <a:srgbClr val="00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"/>
          <p:cNvSpPr txBox="1">
            <a:spLocks/>
          </p:cNvSpPr>
          <p:nvPr userDrawn="1"/>
        </p:nvSpPr>
        <p:spPr>
          <a:xfrm>
            <a:off x="179512" y="3749036"/>
            <a:ext cx="7772400" cy="6424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Dziękuję</a:t>
            </a:r>
            <a:r>
              <a:rPr lang="pl-PL" baseline="0" dirty="0"/>
              <a:t> za uwagę</a:t>
            </a:r>
            <a:endParaRPr lang="pl-PL" dirty="0"/>
          </a:p>
        </p:txBody>
      </p:sp>
      <p:sp>
        <p:nvSpPr>
          <p:cNvPr id="9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79562" y="4299942"/>
            <a:ext cx="6300192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Autor, Kontakt do autora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792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 tytułow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W:\kzgw\_2015 Swiateczno-Noworoczny Plebiscyt na ulubione zdjecie w ramach konkursu WODA WOKOL NAS\DO_Jesień_Liść_jpg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134136"/>
            <a:ext cx="9144000" cy="26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0215-5E71-46ED-B4EF-911293C89F72}" type="datetimeFigureOut">
              <a:rPr lang="pl-PL" smtClean="0"/>
              <a:t>01.10.2025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88A9-0E65-41E8-9D36-DD7EEA8547AB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/>
          <p:cNvSpPr/>
          <p:nvPr userDrawn="1"/>
        </p:nvSpPr>
        <p:spPr>
          <a:xfrm>
            <a:off x="0" y="3596394"/>
            <a:ext cx="9144000" cy="1547106"/>
          </a:xfrm>
          <a:prstGeom prst="rect">
            <a:avLst/>
          </a:prstGeom>
          <a:solidFill>
            <a:srgbClr val="00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dtytuł 2"/>
          <p:cNvSpPr>
            <a:spLocks noGrp="1"/>
          </p:cNvSpPr>
          <p:nvPr>
            <p:ph type="subTitle" idx="13" hasCustomPrompt="1"/>
          </p:nvPr>
        </p:nvSpPr>
        <p:spPr>
          <a:xfrm>
            <a:off x="166753" y="4495888"/>
            <a:ext cx="6300192" cy="593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Autor</a:t>
            </a:r>
          </a:p>
        </p:txBody>
      </p:sp>
      <p:sp>
        <p:nvSpPr>
          <p:cNvPr id="11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3131840" y="411511"/>
            <a:ext cx="3744416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00B0F0"/>
                </a:solidFill>
              </a:defRPr>
            </a:lvl1pPr>
          </a:lstStyle>
          <a:p>
            <a:r>
              <a:rPr lang="pl-PL" dirty="0"/>
              <a:t>Nazwa jednostki organizacyjnej Wód Polskich</a:t>
            </a:r>
          </a:p>
        </p:txBody>
      </p:sp>
      <p:sp>
        <p:nvSpPr>
          <p:cNvPr id="12" name="Symbol zastępczy tekstu 19"/>
          <p:cNvSpPr>
            <a:spLocks noGrp="1"/>
          </p:cNvSpPr>
          <p:nvPr>
            <p:ph type="body" sz="quarter" idx="15" hasCustomPrompt="1"/>
          </p:nvPr>
        </p:nvSpPr>
        <p:spPr>
          <a:xfrm>
            <a:off x="7020272" y="411510"/>
            <a:ext cx="1871662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B0F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l-PL" dirty="0"/>
              <a:t>data</a:t>
            </a:r>
          </a:p>
        </p:txBody>
      </p:sp>
      <p:sp>
        <p:nvSpPr>
          <p:cNvPr id="14" name="Tytuł 1"/>
          <p:cNvSpPr>
            <a:spLocks noGrp="1"/>
          </p:cNvSpPr>
          <p:nvPr>
            <p:ph type="ctrTitle" hasCustomPrompt="1"/>
          </p:nvPr>
        </p:nvSpPr>
        <p:spPr>
          <a:xfrm>
            <a:off x="179512" y="3749036"/>
            <a:ext cx="7772400" cy="6424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</p:spTree>
    <p:extLst>
      <p:ext uri="{BB962C8B-B14F-4D97-AF65-F5344CB8AC3E}">
        <p14:creationId xmlns:p14="http://schemas.microsoft.com/office/powerpoint/2010/main" val="123935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0215-5E71-46ED-B4EF-911293C89F72}" type="datetimeFigureOut">
              <a:rPr lang="pl-PL" smtClean="0"/>
              <a:t>01.10.2025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88A9-0E65-41E8-9D36-DD7EEA8547AB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/>
          <p:cNvSpPr/>
          <p:nvPr userDrawn="1"/>
        </p:nvSpPr>
        <p:spPr>
          <a:xfrm>
            <a:off x="1488" y="3596394"/>
            <a:ext cx="9144000" cy="1547106"/>
          </a:xfrm>
          <a:prstGeom prst="rect">
            <a:avLst/>
          </a:prstGeom>
          <a:solidFill>
            <a:srgbClr val="00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dtytuł 2"/>
          <p:cNvSpPr>
            <a:spLocks noGrp="1"/>
          </p:cNvSpPr>
          <p:nvPr>
            <p:ph type="subTitle" idx="13" hasCustomPrompt="1"/>
          </p:nvPr>
        </p:nvSpPr>
        <p:spPr>
          <a:xfrm>
            <a:off x="166753" y="4495888"/>
            <a:ext cx="6300192" cy="593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Autor</a:t>
            </a:r>
          </a:p>
        </p:txBody>
      </p:sp>
      <p:sp>
        <p:nvSpPr>
          <p:cNvPr id="11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3131840" y="411511"/>
            <a:ext cx="3744416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00B0F0"/>
                </a:solidFill>
              </a:defRPr>
            </a:lvl1pPr>
          </a:lstStyle>
          <a:p>
            <a:r>
              <a:rPr lang="pl-PL" dirty="0"/>
              <a:t>Nazwa jednostki organizacyjnej Wód Polskich</a:t>
            </a:r>
          </a:p>
        </p:txBody>
      </p:sp>
      <p:pic>
        <p:nvPicPr>
          <p:cNvPr id="13" name="Picture 2" descr="W:\kzgw\_2015 Swiateczno-Noworoczny Plebiscyt na ulubione zdjecie w ramach konkursu WODA WOKOL NAS\PP_Lato_Przystań w Chałupach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88342"/>
            <a:ext cx="9144000" cy="250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ymbol zastępczy tekstu 19"/>
          <p:cNvSpPr>
            <a:spLocks noGrp="1"/>
          </p:cNvSpPr>
          <p:nvPr>
            <p:ph type="body" sz="quarter" idx="15" hasCustomPrompt="1"/>
          </p:nvPr>
        </p:nvSpPr>
        <p:spPr>
          <a:xfrm>
            <a:off x="7020272" y="411510"/>
            <a:ext cx="1871662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B0F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l-PL" dirty="0"/>
              <a:t>data</a:t>
            </a:r>
          </a:p>
        </p:txBody>
      </p:sp>
      <p:sp>
        <p:nvSpPr>
          <p:cNvPr id="14" name="Tytuł 1"/>
          <p:cNvSpPr txBox="1">
            <a:spLocks/>
          </p:cNvSpPr>
          <p:nvPr userDrawn="1"/>
        </p:nvSpPr>
        <p:spPr>
          <a:xfrm>
            <a:off x="179512" y="3749036"/>
            <a:ext cx="7772400" cy="6424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15" name="Tytuł 1"/>
          <p:cNvSpPr>
            <a:spLocks noGrp="1"/>
          </p:cNvSpPr>
          <p:nvPr>
            <p:ph type="ctrTitle" hasCustomPrompt="1"/>
          </p:nvPr>
        </p:nvSpPr>
        <p:spPr>
          <a:xfrm>
            <a:off x="179512" y="3774163"/>
            <a:ext cx="7772400" cy="6424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</p:spTree>
    <p:extLst>
      <p:ext uri="{BB962C8B-B14F-4D97-AF65-F5344CB8AC3E}">
        <p14:creationId xmlns:p14="http://schemas.microsoft.com/office/powerpoint/2010/main" val="416055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gól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627784" y="205979"/>
            <a:ext cx="6059016" cy="421555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070C0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0215-5E71-46ED-B4EF-911293C89F72}" type="datetimeFigureOut">
              <a:rPr lang="pl-PL" smtClean="0"/>
              <a:t>01.10.2025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107504" y="1347614"/>
            <a:ext cx="8712200" cy="1656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14" hasCustomPrompt="1"/>
          </p:nvPr>
        </p:nvSpPr>
        <p:spPr>
          <a:xfrm>
            <a:off x="5580063" y="627063"/>
            <a:ext cx="3096393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rgbClr val="00B0F0"/>
                </a:solidFill>
              </a:defRPr>
            </a:lvl1pPr>
          </a:lstStyle>
          <a:p>
            <a:pPr lvl="0"/>
            <a:r>
              <a:rPr lang="pl-PL" dirty="0"/>
              <a:t>Podtytuł</a:t>
            </a:r>
          </a:p>
        </p:txBody>
      </p:sp>
      <p:pic>
        <p:nvPicPr>
          <p:cNvPr id="10" name="Picture 2" descr="W:\kzgw\_2015 Swiateczno-Noworoczny Plebiscyt na ulubione zdjecie w ramach konkursu WODA WOKOL NAS\ZN_Lato_Koniec lata nad Zalewem Zegrzyński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842" b="20878"/>
          <a:stretch/>
        </p:blipFill>
        <p:spPr bwMode="auto">
          <a:xfrm>
            <a:off x="0" y="3147814"/>
            <a:ext cx="91440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377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góln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627784" y="205979"/>
            <a:ext cx="6059016" cy="421555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070C0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0215-5E71-46ED-B4EF-911293C89F72}" type="datetimeFigureOut">
              <a:rPr lang="pl-PL" smtClean="0"/>
              <a:t>01.10.2025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>
          <a:xfrm>
            <a:off x="107504" y="1347614"/>
            <a:ext cx="8712200" cy="31683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14" hasCustomPrompt="1"/>
          </p:nvPr>
        </p:nvSpPr>
        <p:spPr>
          <a:xfrm>
            <a:off x="5580063" y="627063"/>
            <a:ext cx="3096393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rgbClr val="00B0F0"/>
                </a:solidFill>
              </a:defRPr>
            </a:lvl1pPr>
          </a:lstStyle>
          <a:p>
            <a:pPr lvl="0"/>
            <a:r>
              <a:rPr lang="pl-PL" dirty="0"/>
              <a:t>Podtytuł</a:t>
            </a:r>
          </a:p>
        </p:txBody>
      </p:sp>
    </p:spTree>
    <p:extLst>
      <p:ext uri="{BB962C8B-B14F-4D97-AF65-F5344CB8AC3E}">
        <p14:creationId xmlns:p14="http://schemas.microsoft.com/office/powerpoint/2010/main" val="1327950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0215-5E71-46ED-B4EF-911293C89F72}" type="datetimeFigureOut">
              <a:rPr lang="pl-PL" smtClean="0"/>
              <a:t>01.10.2025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88A9-0E65-41E8-9D36-DD7EEA8547AB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1"/>
          <p:cNvSpPr>
            <a:spLocks noGrp="1"/>
          </p:cNvSpPr>
          <p:nvPr>
            <p:ph type="title" hasCustomPrompt="1"/>
          </p:nvPr>
        </p:nvSpPr>
        <p:spPr>
          <a:xfrm>
            <a:off x="2627784" y="205979"/>
            <a:ext cx="6059016" cy="421555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070C0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14" hasCustomPrompt="1"/>
          </p:nvPr>
        </p:nvSpPr>
        <p:spPr>
          <a:xfrm>
            <a:off x="5580063" y="627063"/>
            <a:ext cx="3096393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rgbClr val="00B0F0"/>
                </a:solidFill>
              </a:defRPr>
            </a:lvl1pPr>
          </a:lstStyle>
          <a:p>
            <a:pPr lvl="0"/>
            <a:r>
              <a:rPr lang="pl-PL" dirty="0"/>
              <a:t>Podtytuł</a:t>
            </a:r>
          </a:p>
        </p:txBody>
      </p:sp>
    </p:spTree>
    <p:extLst>
      <p:ext uri="{BB962C8B-B14F-4D97-AF65-F5344CB8AC3E}">
        <p14:creationId xmlns:p14="http://schemas.microsoft.com/office/powerpoint/2010/main" val="216310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0215-5E71-46ED-B4EF-911293C89F72}" type="datetimeFigureOut">
              <a:rPr lang="pl-PL" smtClean="0"/>
              <a:t>01.10.2025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88A9-0E65-41E8-9D36-DD7EEA8547AB}" type="slidenum">
              <a:rPr lang="pl-PL" smtClean="0"/>
              <a:t>‹#›</a:t>
            </a:fld>
            <a:endParaRPr lang="pl-PL"/>
          </a:p>
        </p:txBody>
      </p:sp>
      <p:sp>
        <p:nvSpPr>
          <p:cNvPr id="5" name="Tytuł 1"/>
          <p:cNvSpPr>
            <a:spLocks noGrp="1"/>
          </p:cNvSpPr>
          <p:nvPr>
            <p:ph type="title" hasCustomPrompt="1"/>
          </p:nvPr>
        </p:nvSpPr>
        <p:spPr>
          <a:xfrm>
            <a:off x="2627784" y="205979"/>
            <a:ext cx="6059016" cy="421555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070C0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6" name="Symbol zastępczy tekstu 8"/>
          <p:cNvSpPr>
            <a:spLocks noGrp="1"/>
          </p:cNvSpPr>
          <p:nvPr>
            <p:ph type="body" sz="quarter" idx="14" hasCustomPrompt="1"/>
          </p:nvPr>
        </p:nvSpPr>
        <p:spPr>
          <a:xfrm>
            <a:off x="5580063" y="627063"/>
            <a:ext cx="3096393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rgbClr val="00B0F0"/>
                </a:solidFill>
              </a:defRPr>
            </a:lvl1pPr>
          </a:lstStyle>
          <a:p>
            <a:pPr lvl="0"/>
            <a:r>
              <a:rPr lang="pl-PL" dirty="0"/>
              <a:t>Podtytuł</a:t>
            </a:r>
          </a:p>
        </p:txBody>
      </p:sp>
    </p:spTree>
    <p:extLst>
      <p:ext uri="{BB962C8B-B14F-4D97-AF65-F5344CB8AC3E}">
        <p14:creationId xmlns:p14="http://schemas.microsoft.com/office/powerpoint/2010/main" val="326958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0215-5E71-46ED-B4EF-911293C89F72}" type="datetimeFigureOut">
              <a:rPr lang="pl-PL" smtClean="0"/>
              <a:t>01.10.2025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88A9-0E65-41E8-9D36-DD7EEA8547AB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ytuł 1"/>
          <p:cNvSpPr>
            <a:spLocks noGrp="1"/>
          </p:cNvSpPr>
          <p:nvPr>
            <p:ph type="title" hasCustomPrompt="1"/>
          </p:nvPr>
        </p:nvSpPr>
        <p:spPr>
          <a:xfrm>
            <a:off x="2627784" y="205979"/>
            <a:ext cx="6059016" cy="421555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070C0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11" name="Symbol zastępczy tekstu 8"/>
          <p:cNvSpPr>
            <a:spLocks noGrp="1"/>
          </p:cNvSpPr>
          <p:nvPr>
            <p:ph type="body" sz="quarter" idx="14" hasCustomPrompt="1"/>
          </p:nvPr>
        </p:nvSpPr>
        <p:spPr>
          <a:xfrm>
            <a:off x="5580063" y="627063"/>
            <a:ext cx="3096393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rgbClr val="00B0F0"/>
                </a:solidFill>
              </a:defRPr>
            </a:lvl1pPr>
          </a:lstStyle>
          <a:p>
            <a:pPr lvl="0"/>
            <a:r>
              <a:rPr lang="pl-PL" dirty="0"/>
              <a:t>Podtytuł</a:t>
            </a:r>
          </a:p>
        </p:txBody>
      </p:sp>
    </p:spTree>
    <p:extLst>
      <p:ext uri="{BB962C8B-B14F-4D97-AF65-F5344CB8AC3E}">
        <p14:creationId xmlns:p14="http://schemas.microsoft.com/office/powerpoint/2010/main" val="4032925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1059582"/>
            <a:ext cx="5111750" cy="353504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7" y="1563638"/>
            <a:ext cx="3008313" cy="3030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14" hasCustomPrompt="1"/>
          </p:nvPr>
        </p:nvSpPr>
        <p:spPr>
          <a:xfrm>
            <a:off x="5580063" y="627063"/>
            <a:ext cx="3096393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rgbClr val="00B0F0"/>
                </a:solidFill>
              </a:defRPr>
            </a:lvl1pPr>
          </a:lstStyle>
          <a:p>
            <a:pPr lvl="0"/>
            <a:r>
              <a:rPr lang="pl-PL" dirty="0"/>
              <a:t>Podtytuł</a:t>
            </a:r>
          </a:p>
        </p:txBody>
      </p:sp>
      <p:sp>
        <p:nvSpPr>
          <p:cNvPr id="23" name="Symbol zastępczy tekstu 22"/>
          <p:cNvSpPr>
            <a:spLocks noGrp="1"/>
          </p:cNvSpPr>
          <p:nvPr>
            <p:ph type="body" sz="quarter" idx="15" hasCustomPrompt="1"/>
          </p:nvPr>
        </p:nvSpPr>
        <p:spPr>
          <a:xfrm>
            <a:off x="2627784" y="195486"/>
            <a:ext cx="6047904" cy="43204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rgbClr val="0070C0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1F50215-5E71-46ED-B4EF-911293C89F72}" type="datetimeFigureOut">
              <a:rPr lang="pl-PL" smtClean="0"/>
              <a:t>01.10.2025</a:t>
            </a:fld>
            <a:endParaRPr lang="pl-PL"/>
          </a:p>
        </p:txBody>
      </p:sp>
      <p:sp>
        <p:nvSpPr>
          <p:cNvPr id="26" name="Symbol zastępczy stopki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5F388A9-0E65-41E8-9D36-DD7EEA854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736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50215-5E71-46ED-B4EF-911293C89F72}" type="datetimeFigureOut">
              <a:rPr lang="pl-PL" smtClean="0"/>
              <a:t>01.10.2025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388A9-0E65-41E8-9D36-DD7EEA8547AB}" type="slidenum">
              <a:rPr lang="pl-PL" smtClean="0"/>
              <a:t>‹#›</a:t>
            </a:fld>
            <a:endParaRPr lang="pl-PL"/>
          </a:p>
        </p:txBody>
      </p:sp>
      <p:pic>
        <p:nvPicPr>
          <p:cNvPr id="1026" name="Picture 2" descr="D:\Dokumenty\logo Wód Polskich\logo Wody Polskie poziom pl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905"/>
            <a:ext cx="229747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87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8" r:id="rId4"/>
    <p:sldLayoutId id="2147483684" r:id="rId5"/>
    <p:sldLayoutId id="2147483676" r:id="rId6"/>
    <p:sldLayoutId id="2147483679" r:id="rId7"/>
    <p:sldLayoutId id="2147483677" r:id="rId8"/>
    <p:sldLayoutId id="2147483680" r:id="rId9"/>
    <p:sldLayoutId id="2147483681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EB84B10-A535-220D-D64A-BE9436642B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32915"/>
            <a:ext cx="9144000" cy="4336827"/>
          </a:xfrm>
          <a:gradFill flip="none" rotWithShape="1">
            <a:gsLst>
              <a:gs pos="0">
                <a:srgbClr val="00B0F0"/>
              </a:gs>
              <a:gs pos="100000">
                <a:schemeClr val="accent4">
                  <a:lumMod val="7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Obraz 11" descr="Obraz zawierający na wolnym powietrzu, drzewo, trawa, niebo&#10;&#10;Opis wygenerowany automatycznie">
            <a:extLst>
              <a:ext uri="{FF2B5EF4-FFF2-40B4-BE49-F238E27FC236}">
                <a16:creationId xmlns:a16="http://schemas.microsoft.com/office/drawing/2014/main" id="{1B1F4FEB-177C-FC17-7C96-AF9E0D561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35" y="948914"/>
            <a:ext cx="7277257" cy="410482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49C7539-72FD-664C-F3ED-E7D33498A1E8}"/>
              </a:ext>
            </a:extLst>
          </p:cNvPr>
          <p:cNvSpPr txBox="1"/>
          <p:nvPr/>
        </p:nvSpPr>
        <p:spPr>
          <a:xfrm>
            <a:off x="251520" y="2189395"/>
            <a:ext cx="44284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Długofalowy program inwestycji wraz z wykonaniem Programu Funkcjonalno-użytkowego (PFU) dla zadania pn.: </a:t>
            </a:r>
            <a:br>
              <a:rPr lang="pl-PL" sz="1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l-PL" sz="1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„Odprowadzenie wód opadowych i roztopowych ze zlewni rzeki Bukowej wraz z ochroną przed powodzią terenów gminy Dobra, Kołbaskowo i Szczecin leżących w zlewni rzeki Bukowej”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Podtytuł 1">
            <a:extLst>
              <a:ext uri="{FF2B5EF4-FFF2-40B4-BE49-F238E27FC236}">
                <a16:creationId xmlns:a16="http://schemas.microsoft.com/office/drawing/2014/main" id="{97B61F79-FE40-E012-3ACE-7A5B1163D413}"/>
              </a:ext>
            </a:extLst>
          </p:cNvPr>
          <p:cNvSpPr txBox="1">
            <a:spLocks/>
          </p:cNvSpPr>
          <p:nvPr/>
        </p:nvSpPr>
        <p:spPr>
          <a:xfrm>
            <a:off x="3059831" y="123711"/>
            <a:ext cx="8350131" cy="5932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dirty="0"/>
              <a:t>ZARZĄD ZLEWNI W SZCZECINIE			01.10.2025 r. </a:t>
            </a:r>
          </a:p>
        </p:txBody>
      </p:sp>
    </p:spTree>
    <p:extLst>
      <p:ext uri="{BB962C8B-B14F-4D97-AF65-F5344CB8AC3E}">
        <p14:creationId xmlns:p14="http://schemas.microsoft.com/office/powerpoint/2010/main" val="2778674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DA23E-4BC2-EF58-8FF6-1DBCABDDC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1786CEBB-1A42-B7F2-5BB8-A547154A3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43558"/>
            <a:ext cx="9144000" cy="4299942"/>
          </a:xfrm>
          <a:gradFill flip="none" rotWithShape="1">
            <a:gsLst>
              <a:gs pos="0">
                <a:srgbClr val="00B0F0"/>
              </a:gs>
              <a:gs pos="100000">
                <a:schemeClr val="accent4">
                  <a:lumMod val="7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b="0" i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Realizacja w formule zaprojektuj i wybuduj modułu A i B2 Długofalowego programu inwestycji, obejmującego rzekę Bukowa na odcinku km 7+974 - 11+720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+mj-lt"/>
              </a:rPr>
              <a:t>stanowiący </a:t>
            </a:r>
            <a:r>
              <a:rPr lang="pl-PL" sz="1800" dirty="0">
                <a:solidFill>
                  <a:srgbClr val="000000"/>
                </a:solidFill>
                <a:latin typeface="+mj-lt"/>
              </a:rPr>
              <a:t>odcinek powyżej zbiornika Słoneczne do ul. Modrej.</a:t>
            </a:r>
            <a:r>
              <a:rPr lang="pl-PL" sz="1800" b="1" dirty="0">
                <a:latin typeface="+mj-lt"/>
              </a:rPr>
              <a:t>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Realizowany na podstawie zapisów umowy S.ZPI.272.43.2025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w termie 06.05.2025 - 28.11.2025 r. </a:t>
            </a:r>
          </a:p>
          <a:p>
            <a:pPr marL="0" indent="0">
              <a:buNone/>
            </a:pPr>
            <a:r>
              <a:rPr lang="pl-PL" sz="1800" b="1" dirty="0">
                <a:latin typeface="Calibri" panose="020F0502020204030204" pitchFamily="34" charset="0"/>
              </a:rPr>
              <a:t>Wykonawca KONSORCJUM </a:t>
            </a:r>
          </a:p>
          <a:p>
            <a:pPr marL="0" indent="0">
              <a:buNone/>
            </a:pPr>
            <a:r>
              <a:rPr lang="pl-PL" sz="1800" b="1" dirty="0">
                <a:latin typeface="Calibri" panose="020F0502020204030204" pitchFamily="34" charset="0"/>
              </a:rPr>
              <a:t>Lider: HZBUD Sp. z o.o i Partner: HZBUDINVEST z Zielonej Góry</a:t>
            </a:r>
          </a:p>
          <a:p>
            <a:pPr marL="0" indent="0" algn="just">
              <a:buNone/>
            </a:pP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2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B4DC2-6043-E005-0E29-C2C34B6E2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drzewo, trawa, niebo&#10;&#10;Opis wygenerowany automatycznie">
            <a:extLst>
              <a:ext uri="{FF2B5EF4-FFF2-40B4-BE49-F238E27FC236}">
                <a16:creationId xmlns:a16="http://schemas.microsoft.com/office/drawing/2014/main" id="{B92CC6D3-918B-16A8-3789-EB3467F58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" y="863584"/>
            <a:ext cx="7587660" cy="4279915"/>
          </a:xfrm>
          <a:prstGeom prst="rect">
            <a:avLst/>
          </a:prstGeom>
        </p:spPr>
      </p:pic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AC0C17E9-4EF8-C9DF-C493-F1F0DBF458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43558"/>
            <a:ext cx="9144000" cy="4299942"/>
          </a:xfrm>
          <a:gradFill flip="none" rotWithShape="1">
            <a:gsLst>
              <a:gs pos="0">
                <a:srgbClr val="00B0F0"/>
              </a:gs>
              <a:gs pos="100000">
                <a:schemeClr val="accent4">
                  <a:lumMod val="7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Obraz 9" descr="Obraz zawierający na wolnym powietrzu, trawa, wąwóz, roślina&#10;&#10;Opis wygenerowany automatycznie">
            <a:extLst>
              <a:ext uri="{FF2B5EF4-FFF2-40B4-BE49-F238E27FC236}">
                <a16:creationId xmlns:a16="http://schemas.microsoft.com/office/drawing/2014/main" id="{CCD379B3-60DD-84D8-FEEF-8F2D2997C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" y="865835"/>
            <a:ext cx="7583671" cy="427766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AC284D7-ADDA-0B89-F298-7BE6D821F388}"/>
              </a:ext>
            </a:extLst>
          </p:cNvPr>
          <p:cNvSpPr txBox="1"/>
          <p:nvPr/>
        </p:nvSpPr>
        <p:spPr>
          <a:xfrm>
            <a:off x="4731262" y="3934669"/>
            <a:ext cx="3456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Dziękuje za uwagę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Podtytuł 1">
            <a:extLst>
              <a:ext uri="{FF2B5EF4-FFF2-40B4-BE49-F238E27FC236}">
                <a16:creationId xmlns:a16="http://schemas.microsoft.com/office/drawing/2014/main" id="{6A7FB519-B276-CB6D-E0B4-444A7840B1B3}"/>
              </a:ext>
            </a:extLst>
          </p:cNvPr>
          <p:cNvSpPr txBox="1">
            <a:spLocks/>
          </p:cNvSpPr>
          <p:nvPr/>
        </p:nvSpPr>
        <p:spPr>
          <a:xfrm>
            <a:off x="323528" y="4731990"/>
            <a:ext cx="9217024" cy="5932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dirty="0"/>
              <a:t>ZARZĄD ZLEWNI W SZCZECINIE						</a:t>
            </a:r>
          </a:p>
        </p:txBody>
      </p:sp>
    </p:spTree>
    <p:extLst>
      <p:ext uri="{BB962C8B-B14F-4D97-AF65-F5344CB8AC3E}">
        <p14:creationId xmlns:p14="http://schemas.microsoft.com/office/powerpoint/2010/main" val="3451546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2ECE4-139B-EDA1-BBDA-89037F50D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1EF53614-B714-79FA-9A36-5F80B5E93D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43558"/>
            <a:ext cx="9144000" cy="4299942"/>
          </a:xfrm>
          <a:gradFill flip="none" rotWithShape="1">
            <a:gsLst>
              <a:gs pos="0">
                <a:srgbClr val="00B0F0"/>
              </a:gs>
              <a:gs pos="100000">
                <a:schemeClr val="accent4">
                  <a:lumMod val="7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b="0" i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Długofalowy program inwestycji wraz z wykonaniem Programu Funkcjonalno-użytkowego (PFU) dla zadania pn.: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„Odprowadzenie wód opadowych i roztopowych ze zlewni rzeki Bukowej wraz z ochroną przed powodzią terenów gminy Dobra, Kołbaskowo i Szczecin leżących w zlewni rzeki Bukowej”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Zrealizowany na podstawie zapisów umowy S.ZPI.272.78.2024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w termie 06.08.2024 - 12.12.2024 r.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Wykonawca 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WTU Sp. z o.o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r>
              <a:rPr lang="pl-PL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 z Krakowa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46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5C141-4AF0-D4E3-28BD-13AAD8782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038606C8-AC71-F772-70CC-5F1FC366ED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43558"/>
            <a:ext cx="9144000" cy="4299942"/>
          </a:xfrm>
          <a:gradFill flip="none" rotWithShape="1">
            <a:gsLst>
              <a:gs pos="0">
                <a:srgbClr val="00B0F0"/>
              </a:gs>
              <a:gs pos="100000">
                <a:schemeClr val="accent4">
                  <a:lumMod val="70000"/>
                </a:schemeClr>
              </a:gs>
            </a:gsLst>
            <a:lin ang="16200000" scaled="1"/>
            <a:tileRect/>
          </a:gra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pl-PL" b="0" i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W ramach realizacji umowy Wykonawca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przeprowadził 4 comiesięczne spotkania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z gminami z terenu zlewni rzeki Bukowej: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	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Mia</a:t>
            </a:r>
            <a:r>
              <a:rPr lang="pl-PL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sto Szczecin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Gmina Dobra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	Gmina Kołbaskowo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W ramach realizacji umowy powstał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Długofalowy program inwestycji dla zlewni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rzeki Bukowej obejmujący ok. 50 modułów.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B576A35-03EB-0110-45EA-5254213FD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032" y="77943"/>
            <a:ext cx="3339458" cy="313401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EE6A54A-1E0E-3267-C8B3-55C97DD58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878" y="1966111"/>
            <a:ext cx="3339457" cy="31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2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A9994-A33A-8B9E-1313-2D55C6D71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9B25542D-E42C-0450-A298-51734DAE92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43558"/>
            <a:ext cx="9144000" cy="4299942"/>
          </a:xfrm>
          <a:gradFill flip="none" rotWithShape="1">
            <a:gsLst>
              <a:gs pos="0">
                <a:srgbClr val="00B0F0"/>
              </a:gs>
              <a:gs pos="100000">
                <a:schemeClr val="accent4">
                  <a:lumMod val="7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b="0" i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8398B5-C92D-B6EA-B02C-9ECC1F883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098FB3-CE58-DE47-27B4-5E5353F5F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8E6301D-DDF2-5BD0-17B0-0FEC00109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AD17D4A1-DA85-BDE3-59BF-12A273C78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565" y="120923"/>
            <a:ext cx="608869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pl-PL" altLang="pl-PL" sz="900" b="0" i="1" u="none" strike="noStrike" cap="none" normalizeH="0" baseline="0" dirty="0" bmk="_Toc18368126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Schemat przyczynowo- skutkowy prowadzenia działań – priorytet III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5F9FE6E-E1C2-8CB5-BB1D-5C521C2A0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01" y="533400"/>
            <a:ext cx="5603224" cy="446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5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78492-76DF-96FF-63B9-754F9D5E3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AA20BD7E-71CD-2D93-F3AC-3829C4D812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43558"/>
            <a:ext cx="9144000" cy="4299942"/>
          </a:xfrm>
          <a:gradFill flip="none" rotWithShape="1">
            <a:gsLst>
              <a:gs pos="0">
                <a:srgbClr val="00B0F0"/>
              </a:gs>
              <a:gs pos="100000">
                <a:schemeClr val="accent4">
                  <a:lumMod val="7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b="0" i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F2491D-2A20-50C5-F596-E5E8E3FA4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821E42-72D1-7CE4-F8AC-FA47B8C97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DD2D551-6776-F51B-031B-A9801BB7C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15481EC-663E-8DBC-8C14-78EC99C23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696" y="130805"/>
            <a:ext cx="608869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pl-PL" altLang="pl-PL" sz="900" b="1" i="1" dirty="0">
                <a:ea typeface="Calibri" panose="020F0502020204030204" pitchFamily="34" charset="0"/>
                <a:cs typeface="Arial" panose="020B0604020202020204" pitchFamily="34" charset="0"/>
              </a:rPr>
              <a:t>Mapa orientacyjna - cz. 1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5DD45705-D739-4440-176C-6C78B7C853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632785"/>
              </p:ext>
            </p:extLst>
          </p:nvPr>
        </p:nvGraphicFramePr>
        <p:xfrm>
          <a:off x="395536" y="859802"/>
          <a:ext cx="11269000" cy="488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6193518" imgH="11344115" progId="Acrobat.Document.DC">
                  <p:embed/>
                </p:oleObj>
              </mc:Choice>
              <mc:Fallback>
                <p:oleObj name="Acrobat Document" r:id="rId2" imgW="26193518" imgH="11344115" progId="Acrobat.Document.DC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5DD45705-D739-4440-176C-6C78B7C853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5536" y="859802"/>
                        <a:ext cx="11269000" cy="488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95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34475-2DC0-9276-9436-016F692A0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CD22CDB7-4A00-D690-3AC9-227B7F3ED8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43558"/>
            <a:ext cx="9144000" cy="4299942"/>
          </a:xfrm>
          <a:gradFill flip="none" rotWithShape="1">
            <a:gsLst>
              <a:gs pos="0">
                <a:srgbClr val="00B0F0"/>
              </a:gs>
              <a:gs pos="100000">
                <a:schemeClr val="accent4">
                  <a:lumMod val="7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b="0" i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FEEE26F-3192-D3E0-7C41-A391BBE70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56A1D1-006A-A530-A456-604E7F5EC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07236AE-9DE4-979D-1FA8-E8EE308D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5321082-6E48-61ED-8C48-448940B57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696" y="130805"/>
            <a:ext cx="608869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pl-PL" altLang="pl-PL" sz="900" b="1" i="1" dirty="0">
                <a:ea typeface="Calibri" panose="020F0502020204030204" pitchFamily="34" charset="0"/>
                <a:cs typeface="Arial" panose="020B0604020202020204" pitchFamily="34" charset="0"/>
              </a:rPr>
              <a:t>Mapa orientacyjna - cz. 2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6A45B81D-EBA9-E54C-E76F-536C630909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752048"/>
              </p:ext>
            </p:extLst>
          </p:nvPr>
        </p:nvGraphicFramePr>
        <p:xfrm>
          <a:off x="316333" y="789806"/>
          <a:ext cx="8511334" cy="4583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1059584" imgH="11344115" progId="Acrobat.Document.DC">
                  <p:embed/>
                </p:oleObj>
              </mc:Choice>
              <mc:Fallback>
                <p:oleObj name="Acrobat Document" r:id="rId2" imgW="21059584" imgH="11344115" progId="Acrobat.Document.DC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6A45B81D-EBA9-E54C-E76F-536C630909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6333" y="789806"/>
                        <a:ext cx="8511334" cy="4583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453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52C84-8098-6CEB-D97B-759A40FAA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FC0FD825-C40D-D474-856A-90DE011A4A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43558"/>
            <a:ext cx="9144000" cy="4299942"/>
          </a:xfrm>
          <a:gradFill flip="none" rotWithShape="1">
            <a:gsLst>
              <a:gs pos="0">
                <a:srgbClr val="00B0F0"/>
              </a:gs>
              <a:gs pos="100000">
                <a:schemeClr val="accent4">
                  <a:lumMod val="7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b="0" i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35E09B-4FC1-7931-7181-495D36D8E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A0F9494-B7B8-D6FB-A72C-9760AC233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C1DEFAF-8AC8-CDD3-44FC-37B3BFB9D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03F6893-5C5F-FD54-A812-3AFE55099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64704" y="4368467"/>
            <a:ext cx="608869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pl-PL" altLang="pl-PL" sz="900" b="1" i="1" dirty="0">
                <a:ea typeface="Calibri" panose="020F0502020204030204" pitchFamily="34" charset="0"/>
                <a:cs typeface="Arial" panose="020B0604020202020204" pitchFamily="34" charset="0"/>
              </a:rPr>
              <a:t>Mapa orientacyjna - cz. 3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4C1FB32E-E58C-DF35-D9D6-ED217323DB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926541"/>
              </p:ext>
            </p:extLst>
          </p:nvPr>
        </p:nvGraphicFramePr>
        <p:xfrm>
          <a:off x="2336865" y="248788"/>
          <a:ext cx="6785296" cy="4833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5925650" imgH="11344115" progId="Acrobat.Document.DC">
                  <p:embed/>
                </p:oleObj>
              </mc:Choice>
              <mc:Fallback>
                <p:oleObj name="Acrobat Document" r:id="rId2" imgW="15925650" imgH="11344115" progId="Acrobat.Document.DC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4C1FB32E-E58C-DF35-D9D6-ED217323DB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36865" y="248788"/>
                        <a:ext cx="6785296" cy="4833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1791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64A28-920A-637B-977B-9B413796A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CE547B27-6B69-3E83-DD0A-7590F03FFD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43558"/>
            <a:ext cx="5724128" cy="4299942"/>
          </a:xfrm>
          <a:gradFill flip="none" rotWithShape="1">
            <a:gsLst>
              <a:gs pos="0">
                <a:srgbClr val="00B0F0"/>
              </a:gs>
              <a:gs pos="100000">
                <a:schemeClr val="accent4">
                  <a:lumMod val="70000"/>
                </a:schemeClr>
              </a:gs>
            </a:gsLst>
            <a:lin ang="16200000" scaled="1"/>
            <a:tileRect/>
          </a:gra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pl-PL" b="0" i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latin typeface="Calibri" panose="020F0502020204030204" pitchFamily="34" charset="0"/>
              </a:rPr>
              <a:t>Program Funkcjonalno-użytkowy (PFU) </a:t>
            </a:r>
            <a:r>
              <a:rPr lang="pl-PL" sz="1800" dirty="0">
                <a:latin typeface="Calibri" panose="020F0502020204030204" pitchFamily="34" charset="0"/>
              </a:rPr>
              <a:t>dla wybranego modułu A, i B1 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obejmuje rzekę Bukowa na odcinku km 7+974 - 11+720, stanowiący </a:t>
            </a:r>
            <a:r>
              <a:rPr 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odcinek powyżej zbiornika Słoneczne do ul. Modrej.</a:t>
            </a:r>
            <a:r>
              <a:rPr lang="pl-PL" sz="1800" b="1" dirty="0">
                <a:latin typeface="Calibri" panose="020F0502020204030204" pitchFamily="34" charset="0"/>
              </a:rPr>
              <a:t>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Celem inwestycji jest poprawa warunków przepływu wody oraz zwiększenie bezpieczeństwa przeciwpowodziowego w zlewni rzeki Bukowa. Zakres rzeczowy zadania na 2025 r. obejmuje: realizację zadania w formule zaprojektuj i wybuduj obejmujący rzekę Bukowa na odcinku km 7+974 - 11+720, którego zakres prac obejmuje działania, polegające na udrożnieniu koryta rzeki Bukowej poprzez wykonanie prac modernizacyjnych  na odcinku od wlotu do Jeziorka Słonecznego w km 7+974 w górę cieku do ul. Modrej w km 11+720.</a:t>
            </a: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A5CA6BF-563C-9760-FF2F-060349F3E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47940"/>
            <a:ext cx="3247619" cy="4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17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C879E-9981-DDB3-D297-3B7A215FA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31FD18AA-4732-E707-BA88-A4E0C9378D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43558"/>
            <a:ext cx="9144000" cy="4299942"/>
          </a:xfrm>
          <a:gradFill flip="none" rotWithShape="1">
            <a:gsLst>
              <a:gs pos="0">
                <a:srgbClr val="00B0F0"/>
              </a:gs>
              <a:gs pos="100000">
                <a:schemeClr val="accent4">
                  <a:lumMod val="7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b="0" i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2" name="Obraz 34">
            <a:extLst>
              <a:ext uri="{FF2B5EF4-FFF2-40B4-BE49-F238E27FC236}">
                <a16:creationId xmlns:a16="http://schemas.microsoft.com/office/drawing/2014/main" id="{1AACDF23-CDE7-E2D4-F5AC-81D458CAF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758825"/>
            <a:ext cx="1928589" cy="126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az 35">
            <a:extLst>
              <a:ext uri="{FF2B5EF4-FFF2-40B4-BE49-F238E27FC236}">
                <a16:creationId xmlns:a16="http://schemas.microsoft.com/office/drawing/2014/main" id="{7561814B-6725-D059-C7C6-06AA5613C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0" y="1985072"/>
            <a:ext cx="4097104" cy="31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Obraz 33">
            <a:extLst>
              <a:ext uri="{FF2B5EF4-FFF2-40B4-BE49-F238E27FC236}">
                <a16:creationId xmlns:a16="http://schemas.microsoft.com/office/drawing/2014/main" id="{07802E09-E81B-970B-4802-E1C1276D3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915" y="898703"/>
            <a:ext cx="1445875" cy="105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Obraz 36">
            <a:extLst>
              <a:ext uri="{FF2B5EF4-FFF2-40B4-BE49-F238E27FC236}">
                <a16:creationId xmlns:a16="http://schemas.microsoft.com/office/drawing/2014/main" id="{5B183A41-6F8D-C9C5-634E-FF09D323A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31" y="0"/>
            <a:ext cx="4720207" cy="514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4ADD44D0-8986-002B-EF5B-A7EEAB60D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43C38F-23C9-9EEE-AA62-A9F8D9D3A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D6EF1A8-9298-3348-24A8-2F79B17E0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FFE3419-527C-2AB7-77C7-918145B24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0387" y="-7694"/>
            <a:ext cx="191590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pl-PL" altLang="pl-PL" sz="900" b="0" i="1" u="none" strike="noStrike" cap="none" normalizeH="0" baseline="0" dirty="0" bmk="_Toc18368126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Schemat przyczynowo- skutkowy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pl-PL" altLang="pl-PL" sz="900" b="0" i="1" u="none" strike="noStrike" cap="none" normalizeH="0" baseline="0" dirty="0" bmk="_Toc18368126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prowadzenia działań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pl-PL" altLang="pl-PL" sz="900" b="0" i="1" u="none" strike="noStrike" cap="none" normalizeH="0" baseline="0" dirty="0" bmk="_Toc18368126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priorytet I </a:t>
            </a:r>
            <a:r>
              <a:rPr kumimoji="0" lang="pl-PL" altLang="pl-PL" sz="900" b="0" i="1" u="none" strike="noStrike" cap="none" normalizeH="0" baseline="0" dirty="0" err="1" bmk="_Toc18368126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kumimoji="0" lang="pl-PL" altLang="pl-PL" sz="900" b="0" i="1" u="none" strike="noStrike" cap="none" normalizeH="0" baseline="0" dirty="0" bmk="_Toc183681265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priorytet II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0863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Wody Polski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2465</TotalTime>
  <Words>399</Words>
  <Application>Microsoft Office PowerPoint</Application>
  <PresentationFormat>Pokaz na ekranie (16:9)</PresentationFormat>
  <Paragraphs>48</Paragraphs>
  <Slides>11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Motyw Wody Polskie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Daniel Kociołek</dc:creator>
  <cp:lastModifiedBy>Sylwia Wysocka (RZGW Szczecin)</cp:lastModifiedBy>
  <cp:revision>212</cp:revision>
  <dcterms:created xsi:type="dcterms:W3CDTF">2018-01-02T10:35:02Z</dcterms:created>
  <dcterms:modified xsi:type="dcterms:W3CDTF">2025-10-01T07:53:21Z</dcterms:modified>
</cp:coreProperties>
</file>