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65" r:id="rId2"/>
    <p:sldId id="290" r:id="rId3"/>
    <p:sldId id="277" r:id="rId4"/>
    <p:sldId id="286" r:id="rId5"/>
    <p:sldId id="281" r:id="rId6"/>
    <p:sldId id="282" r:id="rId7"/>
    <p:sldId id="276" r:id="rId8"/>
    <p:sldId id="288" r:id="rId9"/>
    <p:sldId id="295" r:id="rId10"/>
    <p:sldId id="291" r:id="rId11"/>
    <p:sldId id="28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yda Joanna" initials="HJ" lastIdx="9" clrIdx="0">
    <p:extLst>
      <p:ext uri="{19B8F6BF-5375-455C-9EA6-DF929625EA0E}">
        <p15:presenceInfo xmlns:p15="http://schemas.microsoft.com/office/powerpoint/2012/main" userId="S-1-5-21-3906529882-2472526378-782400817-3599" providerId="AD"/>
      </p:ext>
    </p:extLst>
  </p:cmAuthor>
  <p:cmAuthor id="2" name="Dominik Wolsak" initials="DW" lastIdx="1" clrIdx="1">
    <p:extLst>
      <p:ext uri="{19B8F6BF-5375-455C-9EA6-DF929625EA0E}">
        <p15:presenceInfo xmlns:p15="http://schemas.microsoft.com/office/powerpoint/2012/main" userId="890ac46c0056e03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EEF8"/>
    <a:srgbClr val="F0F2FA"/>
    <a:srgbClr val="114C9C"/>
    <a:srgbClr val="017D96"/>
    <a:srgbClr val="1D6295"/>
    <a:srgbClr val="A4DEF4"/>
    <a:srgbClr val="A3E5FF"/>
    <a:srgbClr val="193530"/>
    <a:srgbClr val="026937"/>
    <a:srgbClr val="1AB1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183"/>
    <p:restoredTop sz="94680"/>
  </p:normalViewPr>
  <p:slideViewPr>
    <p:cSldViewPr snapToGrid="0">
      <p:cViewPr varScale="1">
        <p:scale>
          <a:sx n="96" d="100"/>
          <a:sy n="96" d="100"/>
        </p:scale>
        <p:origin x="27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E96CF3B0-C5D4-4976-86FA-C812E8F55C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EE947144-B8B8-4A3B-B323-7435133F659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E4C24A-C4D6-4FA0-8298-47F3E98679CA}" type="datetimeFigureOut">
              <a:rPr lang="pl-PL" smtClean="0"/>
              <a:t>2022-06-22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0D8E1D64-6D4A-4B03-8B15-090CA1D05F2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5552E50-5AB5-4293-8609-8783C4495FF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6E24EE-B0EB-4186-AAA7-73E88D6C700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92377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27AA55-4ECA-41AF-AEE0-578D62CB5406}" type="datetimeFigureOut">
              <a:rPr lang="pl-PL" smtClean="0"/>
              <a:t>2022-06-22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9CA4A4-B721-4292-A674-4FDA46DB75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94933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9CA4A4-B721-4292-A674-4FDA46DB758C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68072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9CA4A4-B721-4292-A674-4FDA46DB758C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03556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9CA4A4-B721-4292-A674-4FDA46DB758C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692995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754A1D70-DBBD-424C-8528-6E25B66EB2A1}"/>
              </a:ext>
            </a:extLst>
          </p:cNvPr>
          <p:cNvSpPr/>
          <p:nvPr userDrawn="1"/>
        </p:nvSpPr>
        <p:spPr>
          <a:xfrm>
            <a:off x="1" y="0"/>
            <a:ext cx="12191999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Symbol zastępczy tekstu 17">
            <a:extLst>
              <a:ext uri="{FF2B5EF4-FFF2-40B4-BE49-F238E27FC236}">
                <a16:creationId xmlns:a16="http://schemas.microsoft.com/office/drawing/2014/main" id="{62EE1355-2ABF-47FD-814D-F8DDE58268E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" y="5979730"/>
            <a:ext cx="12191998" cy="3584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Imię i Nazwisko</a:t>
            </a:r>
          </a:p>
        </p:txBody>
      </p:sp>
      <p:sp>
        <p:nvSpPr>
          <p:cNvPr id="28" name="Symbol zastępczy tekstu 17">
            <a:extLst>
              <a:ext uri="{FF2B5EF4-FFF2-40B4-BE49-F238E27FC236}">
                <a16:creationId xmlns:a16="http://schemas.microsoft.com/office/drawing/2014/main" id="{6B9D628A-F91B-483D-A0C2-1AAF15C0FF6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" y="6356620"/>
            <a:ext cx="12191998" cy="3584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spc="0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Miejscowość, dzień miesiąc rok</a:t>
            </a:r>
          </a:p>
        </p:txBody>
      </p:sp>
    </p:spTree>
    <p:extLst>
      <p:ext uri="{BB962C8B-B14F-4D97-AF65-F5344CB8AC3E}">
        <p14:creationId xmlns:p14="http://schemas.microsoft.com/office/powerpoint/2010/main" val="1103646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ED195A7-7D32-452E-A19C-75BC49B06A0D}"/>
              </a:ext>
            </a:extLst>
          </p:cNvPr>
          <p:cNvSpPr/>
          <p:nvPr userDrawn="1"/>
        </p:nvSpPr>
        <p:spPr>
          <a:xfrm>
            <a:off x="0" y="6181726"/>
            <a:ext cx="885825" cy="6762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69070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2028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7353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5110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ymbol zastępczy tekstu 10">
            <a:extLst>
              <a:ext uri="{FF2B5EF4-FFF2-40B4-BE49-F238E27FC236}">
                <a16:creationId xmlns:a16="http://schemas.microsoft.com/office/drawing/2014/main" id="{D6A4864D-2681-450F-BADF-C6D55C7DF1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83922" y="820576"/>
            <a:ext cx="5508077" cy="8430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/>
              <a:t>Tytuł slajdu</a:t>
            </a:r>
          </a:p>
        </p:txBody>
      </p:sp>
    </p:spTree>
    <p:extLst>
      <p:ext uri="{BB962C8B-B14F-4D97-AF65-F5344CB8AC3E}">
        <p14:creationId xmlns:p14="http://schemas.microsoft.com/office/powerpoint/2010/main" val="951281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0992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0397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1441A1B-F569-448A-B9A8-6B4E1E203B91}"/>
              </a:ext>
            </a:extLst>
          </p:cNvPr>
          <p:cNvSpPr txBox="1"/>
          <p:nvPr userDrawn="1"/>
        </p:nvSpPr>
        <p:spPr>
          <a:xfrm>
            <a:off x="11343511" y="6335731"/>
            <a:ext cx="465119" cy="307740"/>
          </a:xfrm>
          <a:prstGeom prst="rect">
            <a:avLst/>
          </a:prstGeom>
          <a:noFill/>
        </p:spPr>
        <p:txBody>
          <a:bodyPr wrap="none" lIns="91404" tIns="45702" rIns="91404" bIns="45702" rtlCol="0">
            <a:spAutoFit/>
          </a:bodyPr>
          <a:lstStyle/>
          <a:p>
            <a:pPr algn="ctr"/>
            <a:fld id="{260E2A6B-A809-4840-BF14-8648BC0BDF87}" type="slidenum">
              <a:rPr lang="id-ID" sz="1400" b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Raleway Light"/>
              </a:rPr>
              <a:pPr algn="ctr"/>
              <a:t>‹#›</a:t>
            </a:fld>
            <a:endParaRPr lang="id-ID" sz="1800" b="1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Raleway Ligh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441A1B-F569-448A-B9A8-6B4E1E203B91}"/>
              </a:ext>
            </a:extLst>
          </p:cNvPr>
          <p:cNvSpPr txBox="1"/>
          <p:nvPr userDrawn="1"/>
        </p:nvSpPr>
        <p:spPr>
          <a:xfrm>
            <a:off x="396111" y="6335731"/>
            <a:ext cx="465119" cy="307740"/>
          </a:xfrm>
          <a:prstGeom prst="rect">
            <a:avLst/>
          </a:prstGeom>
          <a:noFill/>
        </p:spPr>
        <p:txBody>
          <a:bodyPr wrap="none" lIns="91404" tIns="45702" rIns="91404" bIns="45702" rtlCol="0">
            <a:spAutoFit/>
          </a:bodyPr>
          <a:lstStyle/>
          <a:p>
            <a:pPr algn="ctr"/>
            <a:fld id="{260E2A6B-A809-4840-BF14-8648BC0BDF87}" type="slidenum">
              <a:rPr lang="id-ID" sz="1400" b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Raleway Light"/>
              </a:rPr>
              <a:pPr algn="ctr"/>
              <a:t>‹#›</a:t>
            </a:fld>
            <a:endParaRPr lang="id-ID" sz="1800" b="1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Raleway Light"/>
            </a:endParaRPr>
          </a:p>
        </p:txBody>
      </p:sp>
    </p:spTree>
    <p:extLst>
      <p:ext uri="{BB962C8B-B14F-4D97-AF65-F5344CB8AC3E}">
        <p14:creationId xmlns:p14="http://schemas.microsoft.com/office/powerpoint/2010/main" val="1760402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2" r:id="rId2"/>
    <p:sldLayoutId id="2147483677" r:id="rId3"/>
    <p:sldLayoutId id="2147483657" r:id="rId4"/>
    <p:sldLayoutId id="2147483651" r:id="rId5"/>
    <p:sldLayoutId id="2147483678" r:id="rId6"/>
    <p:sldLayoutId id="2147483679" r:id="rId7"/>
    <p:sldLayoutId id="2147483681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1.sv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svg"/><Relationship Id="rId5" Type="http://schemas.openxmlformats.org/officeDocument/2006/relationships/image" Target="../media/image11.png"/><Relationship Id="rId4" Type="http://schemas.openxmlformats.org/officeDocument/2006/relationships/image" Target="../media/image1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1.sv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4.sv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1.sv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4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CF98D122-A9CB-4D03-BFEE-7F475489F2C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115051" y="883183"/>
            <a:ext cx="5486582" cy="3784067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algn="ctr">
              <a:lnSpc>
                <a:spcPct val="100000"/>
              </a:lnSpc>
            </a:pPr>
            <a:r>
              <a:rPr lang="pl-PL" sz="4000" b="1" dirty="0" smtClean="0">
                <a:solidFill>
                  <a:schemeClr val="tx1">
                    <a:lumMod val="90000"/>
                    <a:lumOff val="10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Wykorzystanie  </a:t>
            </a:r>
            <a:r>
              <a:rPr lang="pl-PL" sz="4000" b="1" dirty="0">
                <a:solidFill>
                  <a:schemeClr val="tx1">
                    <a:lumMod val="90000"/>
                    <a:lumOff val="10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paliw alternatywnych </a:t>
            </a:r>
            <a:r>
              <a:rPr lang="pl-PL" sz="4000" b="1" dirty="0" smtClean="0">
                <a:solidFill>
                  <a:schemeClr val="tx1">
                    <a:lumMod val="90000"/>
                    <a:lumOff val="10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/>
            </a:r>
            <a:br>
              <a:rPr lang="pl-PL" sz="4000" b="1" dirty="0" smtClean="0">
                <a:solidFill>
                  <a:schemeClr val="tx1">
                    <a:lumMod val="90000"/>
                    <a:lumOff val="10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4000" b="1" dirty="0" smtClean="0">
                <a:solidFill>
                  <a:schemeClr val="tx1">
                    <a:lumMod val="90000"/>
                    <a:lumOff val="10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na </a:t>
            </a:r>
            <a:r>
              <a:rPr lang="pl-PL" sz="4000" b="1" dirty="0">
                <a:solidFill>
                  <a:schemeClr val="tx1">
                    <a:lumMod val="90000"/>
                    <a:lumOff val="10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cele </a:t>
            </a:r>
            <a:r>
              <a:rPr lang="pl-PL" sz="4000" b="1" dirty="0" smtClean="0">
                <a:solidFill>
                  <a:schemeClr val="tx1">
                    <a:lumMod val="90000"/>
                    <a:lumOff val="10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energetyczne</a:t>
            </a:r>
            <a:br>
              <a:rPr lang="pl-PL" sz="4000" b="1" dirty="0" smtClean="0">
                <a:solidFill>
                  <a:schemeClr val="tx1">
                    <a:lumMod val="90000"/>
                    <a:lumOff val="10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000" b="1" dirty="0" smtClean="0">
                <a:solidFill>
                  <a:schemeClr val="tx1">
                    <a:lumMod val="90000"/>
                    <a:lumOff val="10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Racjonalna gospodarka odpadami, </a:t>
            </a:r>
            <a:br>
              <a:rPr lang="pl-PL" sz="2000" b="1" dirty="0" smtClean="0">
                <a:solidFill>
                  <a:schemeClr val="tx1">
                    <a:lumMod val="90000"/>
                    <a:lumOff val="10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000" b="1" dirty="0" smtClean="0">
                <a:solidFill>
                  <a:schemeClr val="tx1">
                    <a:lumMod val="90000"/>
                    <a:lumOff val="10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część 3</a:t>
            </a:r>
            <a:r>
              <a:rPr lang="pl-PL" sz="1600" b="0" dirty="0">
                <a:solidFill>
                  <a:schemeClr val="tx1">
                    <a:lumMod val="90000"/>
                    <a:lumOff val="10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/>
            </a:r>
            <a:br>
              <a:rPr lang="pl-PL" sz="1600" b="0" dirty="0">
                <a:solidFill>
                  <a:schemeClr val="tx1">
                    <a:lumMod val="90000"/>
                    <a:lumOff val="10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</a:br>
            <a:endParaRPr lang="pl-PL" sz="1400" b="0" dirty="0">
              <a:solidFill>
                <a:schemeClr val="bg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6038850" y="5734050"/>
            <a:ext cx="58483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Anna Marcinkiewicz</a:t>
            </a:r>
            <a:r>
              <a:rPr lang="pl-PL" dirty="0" smtClean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</a:p>
          <a:p>
            <a:pPr algn="ctr"/>
            <a:r>
              <a:rPr lang="pl-PL" dirty="0" smtClean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Zastępca Dyrektora Departamentu </a:t>
            </a:r>
            <a:r>
              <a:rPr lang="pl-PL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Ochrony Ziemi </a:t>
            </a:r>
            <a:br>
              <a:rPr lang="pl-PL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12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Warszawa, 22 czerwca 2022 r.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98201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B4B829F-943B-944E-A96F-1B59AE074965}"/>
              </a:ext>
            </a:extLst>
          </p:cNvPr>
          <p:cNvSpPr/>
          <p:nvPr/>
        </p:nvSpPr>
        <p:spPr>
          <a:xfrm>
            <a:off x="1" y="2738358"/>
            <a:ext cx="12191999" cy="19514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" name="Picture 3" descr="A picture containing screen, monitor, person, electronics&#10;&#10;Description automatically generated">
            <a:extLst>
              <a:ext uri="{FF2B5EF4-FFF2-40B4-BE49-F238E27FC236}">
                <a16:creationId xmlns:a16="http://schemas.microsoft.com/office/drawing/2014/main" id="{4E5014F4-7232-4BBD-878D-9B804B971D3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00546" y="0"/>
            <a:ext cx="6381749" cy="6038966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3808DE8-4872-4210-A45B-6D4C85ACABDA}"/>
              </a:ext>
            </a:extLst>
          </p:cNvPr>
          <p:cNvCxnSpPr>
            <a:cxnSpLocks/>
          </p:cNvCxnSpPr>
          <p:nvPr/>
        </p:nvCxnSpPr>
        <p:spPr>
          <a:xfrm>
            <a:off x="479757" y="7197390"/>
            <a:ext cx="12191998" cy="32084"/>
          </a:xfrm>
          <a:prstGeom prst="straightConnector1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Symbol zastępczy tekstu 1">
            <a:extLst>
              <a:ext uri="{FF2B5EF4-FFF2-40B4-BE49-F238E27FC236}">
                <a16:creationId xmlns:a16="http://schemas.microsoft.com/office/drawing/2014/main" id="{49750983-FABA-7B49-850B-95CECFC140AC}"/>
              </a:ext>
            </a:extLst>
          </p:cNvPr>
          <p:cNvSpPr txBox="1">
            <a:spLocks/>
          </p:cNvSpPr>
          <p:nvPr/>
        </p:nvSpPr>
        <p:spPr>
          <a:xfrm>
            <a:off x="-1" y="3134317"/>
            <a:ext cx="7603435" cy="130847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7675" indent="-447675">
              <a:buFont typeface="Arial" panose="020B0604020202020204" pitchFamily="34" charset="0"/>
              <a:buNone/>
            </a:pPr>
            <a:r>
              <a:rPr lang="pl-PL" sz="44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  A resztę teraz się         dowiecie!</a:t>
            </a:r>
            <a:endParaRPr lang="pl-PL" sz="44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17BEA3BB-745A-C140-8FF4-597D2812D4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0731" y="-281125"/>
            <a:ext cx="2289716" cy="228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1228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55EFCE02-0804-6543-A8A2-06356BC3AF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 flipH="1">
            <a:off x="-1863541" y="109611"/>
            <a:ext cx="9995605" cy="6858000"/>
          </a:xfrm>
          <a:prstGeom prst="rect">
            <a:avLst/>
          </a:prstGeom>
          <a:effectLst/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7C397249-AD64-44D7-938D-B0AE302C065D}"/>
              </a:ext>
            </a:extLst>
          </p:cNvPr>
          <p:cNvSpPr txBox="1"/>
          <p:nvPr/>
        </p:nvSpPr>
        <p:spPr>
          <a:xfrm>
            <a:off x="527044" y="742535"/>
            <a:ext cx="9826816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l-PL" sz="4800" b="1" dirty="0">
                <a:solidFill>
                  <a:schemeClr val="accent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Dziękujemy </a:t>
            </a:r>
          </a:p>
          <a:p>
            <a:r>
              <a:rPr lang="pl-PL" sz="4800" b="1" dirty="0">
                <a:solidFill>
                  <a:schemeClr val="accent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za uwagę!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D311824-FAB4-B044-A3BB-92BBD954FD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7044" y="4236794"/>
            <a:ext cx="2289716" cy="228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824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530" y="375421"/>
            <a:ext cx="7557469" cy="4673658"/>
          </a:xfrm>
          <a:prstGeom prst="rect">
            <a:avLst/>
          </a:prstGeom>
          <a:ln w="889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3" name="Picture 2" descr="A picture containing text, screen, electronics&#10;&#10;Description automatically generated">
            <a:extLst>
              <a:ext uri="{FF2B5EF4-FFF2-40B4-BE49-F238E27FC236}">
                <a16:creationId xmlns:a16="http://schemas.microsoft.com/office/drawing/2014/main" id="{88AD98DB-CD3D-48CD-BE4F-7486B237763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3252" y="766481"/>
            <a:ext cx="6647673" cy="6273641"/>
          </a:xfrm>
          <a:prstGeom prst="rect">
            <a:avLst/>
          </a:prstGeom>
        </p:spPr>
      </p:pic>
      <p:sp>
        <p:nvSpPr>
          <p:cNvPr id="4" name="Prostokąt zaokrąglony 3"/>
          <p:cNvSpPr/>
          <p:nvPr/>
        </p:nvSpPr>
        <p:spPr>
          <a:xfrm>
            <a:off x="8433707" y="375421"/>
            <a:ext cx="3253273" cy="15582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4400" b="1" dirty="0" smtClean="0">
                <a:solidFill>
                  <a:srgbClr val="114C9C"/>
                </a:solidFill>
              </a:rPr>
              <a:t>Mamy 3 mld zł</a:t>
            </a:r>
            <a:endParaRPr lang="pl-PL" sz="4400" b="1" dirty="0">
              <a:solidFill>
                <a:srgbClr val="114C9C"/>
              </a:solidFill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308113" y="5396947"/>
            <a:ext cx="117935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Budowa nowych, rozbudowa lub modernizacja istniejących </a:t>
            </a:r>
            <a:r>
              <a:rPr lang="pl-PL" b="1" dirty="0" smtClean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instalacji termicznego </a:t>
            </a:r>
            <a:r>
              <a:rPr lang="pl-PL" b="1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przekształcania odpadów wytworzonych z odpadów </a:t>
            </a:r>
            <a:r>
              <a:rPr lang="pl-PL" b="1" dirty="0" smtClean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komunalnych z </a:t>
            </a:r>
            <a:r>
              <a:rPr lang="pl-PL" b="1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wytwarzaniem energii w warunkach wysokosprawnej kogeneracji.</a:t>
            </a:r>
          </a:p>
        </p:txBody>
      </p:sp>
    </p:spTree>
    <p:extLst>
      <p:ext uri="{BB962C8B-B14F-4D97-AF65-F5344CB8AC3E}">
        <p14:creationId xmlns:p14="http://schemas.microsoft.com/office/powerpoint/2010/main" val="3240491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9439" y="491553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41746" y="1549699"/>
            <a:ext cx="8238836" cy="5239027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>
              <a:buNone/>
            </a:pPr>
            <a:r>
              <a:rPr lang="pl-PL" sz="20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cs typeface="Calibri Light" panose="020F0302020204030204" pitchFamily="34" charset="0"/>
              </a:rPr>
              <a:t>Podstawowe warunki: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pl-PL" sz="18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cs typeface="Calibri Light" panose="020F0302020204030204" pitchFamily="34" charset="0"/>
              </a:rPr>
              <a:t>Zwiększenia </a:t>
            </a:r>
            <a:r>
              <a:rPr lang="pl-PL" sz="1800" dirty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cs typeface="Calibri Light" panose="020F0302020204030204" pitchFamily="34" charset="0"/>
              </a:rPr>
              <a:t>efektywności energetycznej oraz wytwarzanie energii </a:t>
            </a:r>
            <a:r>
              <a:rPr lang="pl-PL" sz="18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cs typeface="Calibri Light" panose="020F0302020204030204" pitchFamily="34" charset="0"/>
              </a:rPr>
              <a:t/>
            </a:r>
            <a:br>
              <a:rPr lang="pl-PL" sz="18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cs typeface="Calibri Light" panose="020F0302020204030204" pitchFamily="34" charset="0"/>
              </a:rPr>
            </a:br>
            <a:r>
              <a:rPr lang="pl-PL" sz="18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cs typeface="Calibri Light" panose="020F0302020204030204" pitchFamily="34" charset="0"/>
              </a:rPr>
              <a:t>w </a:t>
            </a:r>
            <a:r>
              <a:rPr lang="pl-PL" sz="1800" dirty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cs typeface="Calibri Light" panose="020F0302020204030204" pitchFamily="34" charset="0"/>
              </a:rPr>
              <a:t>warunkach wysokosprawnej kogeneracji</a:t>
            </a:r>
            <a:r>
              <a:rPr lang="pl-PL" sz="18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cs typeface="Calibri Light" panose="020F0302020204030204" pitchFamily="34" charset="0"/>
              </a:rPr>
              <a:t>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pl-PL" sz="18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cs typeface="Calibri Light" panose="020F0302020204030204" pitchFamily="34" charset="0"/>
              </a:rPr>
              <a:t>Redukcja emisji CO</a:t>
            </a:r>
            <a:r>
              <a:rPr lang="pl-PL" sz="1800" baseline="-250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cs typeface="Calibri Light" panose="020F0302020204030204" pitchFamily="34" charset="0"/>
              </a:rPr>
              <a:t>2</a:t>
            </a:r>
            <a:r>
              <a:rPr lang="pl-PL" sz="1800" dirty="0" smtClean="0">
                <a:solidFill>
                  <a:schemeClr val="tx1">
                    <a:lumMod val="90000"/>
                    <a:lumOff val="10000"/>
                  </a:schemeClr>
                </a:solidFill>
                <a:cs typeface="Calibri Light" panose="020F0302020204030204" pitchFamily="34" charset="0"/>
              </a:rPr>
              <a:t> </a:t>
            </a:r>
            <a:r>
              <a:rPr lang="pl-PL" sz="1800" dirty="0">
                <a:solidFill>
                  <a:schemeClr val="tx1">
                    <a:lumMod val="90000"/>
                    <a:lumOff val="10000"/>
                  </a:schemeClr>
                </a:solidFill>
                <a:cs typeface="Calibri Light" panose="020F0302020204030204" pitchFamily="34" charset="0"/>
              </a:rPr>
              <a:t>do </a:t>
            </a:r>
            <a:r>
              <a:rPr lang="pl-PL" sz="1800" dirty="0" smtClean="0">
                <a:solidFill>
                  <a:schemeClr val="tx1">
                    <a:lumMod val="90000"/>
                    <a:lumOff val="10000"/>
                  </a:schemeClr>
                </a:solidFill>
                <a:cs typeface="Calibri Light" panose="020F0302020204030204" pitchFamily="34" charset="0"/>
              </a:rPr>
              <a:t>atmosfery. </a:t>
            </a:r>
            <a:endParaRPr lang="pl-PL" sz="1800" baseline="-25000" dirty="0">
              <a:solidFill>
                <a:schemeClr val="tx1">
                  <a:lumMod val="90000"/>
                  <a:lumOff val="10000"/>
                </a:schemeClr>
              </a:solidFill>
              <a:latin typeface="Trebuchet MS" panose="020B060302020202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pl-PL" sz="1800" dirty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cs typeface="Calibri Light" panose="020F0302020204030204" pitchFamily="34" charset="0"/>
              </a:rPr>
              <a:t>Oczekiwana minimalna wydajność instalacji wynosi 15 tys. Mg odpadów/rok.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pl-PL" sz="18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cs typeface="Calibri Light" panose="020F0302020204030204" pitchFamily="34" charset="0"/>
              </a:rPr>
              <a:t>Przyłączenie </a:t>
            </a:r>
            <a:r>
              <a:rPr lang="pl-PL" sz="1800" dirty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cs typeface="Calibri Light" panose="020F0302020204030204" pitchFamily="34" charset="0"/>
              </a:rPr>
              <a:t>do sieci dystrybucyjnej/przesyłowej i sieci ciepłowniczej należące do beneficjenta projektu (wytwórcy energii) oraz magazyn energii.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pl-PL" sz="18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cs typeface="Calibri Light" panose="020F0302020204030204" pitchFamily="34" charset="0"/>
              </a:rPr>
              <a:t>Wykorzystanie istniejącej infrastruktury pozwalającej </a:t>
            </a:r>
            <a:r>
              <a:rPr lang="pl-PL" sz="1800" dirty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cs typeface="Calibri Light" panose="020F0302020204030204" pitchFamily="34" charset="0"/>
              </a:rPr>
              <a:t>na całoroczne wykorzystanie produkowanej infrastruktury cieplnej.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pl-PL" sz="1800" dirty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cs typeface="Calibri Light" panose="020F0302020204030204" pitchFamily="34" charset="0"/>
              </a:rPr>
              <a:t>Po odliczeniu ciepła wykorzystanego na potrzeby własne, nie mniej niż 70% ciepła użytkowego wytworzonego w jednostce kogeneracji zostanie wprowadzone do publicznej sieci ciepłowniczej. Wymóg podlega rozliczeniu w roku </a:t>
            </a:r>
            <a:r>
              <a:rPr lang="pl-PL" sz="18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cs typeface="Calibri Light" panose="020F0302020204030204" pitchFamily="34" charset="0"/>
              </a:rPr>
              <a:t>kalendarzowym</a:t>
            </a:r>
            <a:endParaRPr lang="pl-PL" sz="1800" dirty="0">
              <a:solidFill>
                <a:schemeClr val="tx1">
                  <a:lumMod val="90000"/>
                  <a:lumOff val="10000"/>
                </a:schemeClr>
              </a:solidFill>
              <a:latin typeface="+mj-lt"/>
              <a:cs typeface="Calibri Light" panose="020F0302020204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1" y="0"/>
            <a:ext cx="12191999" cy="130198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-73033" y="239446"/>
            <a:ext cx="872485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3200" b="1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Wykorzystanie  paliw alternatywnych </a:t>
            </a:r>
            <a:r>
              <a:rPr lang="pl-PL" sz="32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/>
            </a:r>
            <a:br>
              <a:rPr lang="pl-PL" sz="32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32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na </a:t>
            </a:r>
            <a:r>
              <a:rPr lang="pl-PL" sz="3200" b="1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cele energetyczne</a:t>
            </a: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341746" y="491553"/>
            <a:ext cx="10344701" cy="656819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016473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B4B829F-943B-944E-A96F-1B59AE074965}"/>
              </a:ext>
            </a:extLst>
          </p:cNvPr>
          <p:cNvSpPr/>
          <p:nvPr/>
        </p:nvSpPr>
        <p:spPr>
          <a:xfrm>
            <a:off x="0" y="2919046"/>
            <a:ext cx="12191999" cy="223997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6F897BB7-B7B6-0041-9E61-BF1FDA75DC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2196395" y="0"/>
            <a:ext cx="9995605" cy="6858000"/>
          </a:xfrm>
          <a:prstGeom prst="rect">
            <a:avLst/>
          </a:prstGeom>
          <a:effectLst/>
        </p:spPr>
      </p:pic>
      <p:pic>
        <p:nvPicPr>
          <p:cNvPr id="3" name="Picture 3" descr="A picture containing screen, monitor, person, electronics&#10;&#10;Description automatically generated">
            <a:extLst>
              <a:ext uri="{FF2B5EF4-FFF2-40B4-BE49-F238E27FC236}">
                <a16:creationId xmlns:a16="http://schemas.microsoft.com/office/drawing/2014/main" id="{4E5014F4-7232-4BBD-878D-9B804B971D3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489" y="706848"/>
            <a:ext cx="6431386" cy="6085937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3808DE8-4872-4210-A45B-6D4C85ACABDA}"/>
              </a:ext>
            </a:extLst>
          </p:cNvPr>
          <p:cNvCxnSpPr>
            <a:cxnSpLocks/>
          </p:cNvCxnSpPr>
          <p:nvPr/>
        </p:nvCxnSpPr>
        <p:spPr>
          <a:xfrm>
            <a:off x="479757" y="7197390"/>
            <a:ext cx="12191998" cy="32084"/>
          </a:xfrm>
          <a:prstGeom prst="straightConnector1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Symbol zastępczy tekstu 1">
            <a:extLst>
              <a:ext uri="{FF2B5EF4-FFF2-40B4-BE49-F238E27FC236}">
                <a16:creationId xmlns:a16="http://schemas.microsoft.com/office/drawing/2014/main" id="{49750983-FABA-7B49-850B-95CECFC140AC}"/>
              </a:ext>
            </a:extLst>
          </p:cNvPr>
          <p:cNvSpPr txBox="1">
            <a:spLocks/>
          </p:cNvSpPr>
          <p:nvPr/>
        </p:nvSpPr>
        <p:spPr>
          <a:xfrm>
            <a:off x="487384" y="3204243"/>
            <a:ext cx="6253162" cy="1723394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48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Oni wnioski już złożyli!!</a:t>
            </a:r>
            <a:endParaRPr lang="pl-PL" sz="48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17BEA3BB-745A-C140-8FF4-597D2812D4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0731" y="-281125"/>
            <a:ext cx="2289716" cy="228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284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DB0F687A-D57E-5D45-9EBB-0FCDDFE045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66675" y="1287194"/>
            <a:ext cx="9995605" cy="6858000"/>
          </a:xfrm>
          <a:prstGeom prst="rect">
            <a:avLst/>
          </a:prstGeom>
          <a:effectLst/>
        </p:spPr>
      </p:pic>
      <p:pic>
        <p:nvPicPr>
          <p:cNvPr id="2" name="Picture 2" descr="A picture containing text, screen, electronics&#10;&#10;Description automatically generated">
            <a:extLst>
              <a:ext uri="{FF2B5EF4-FFF2-40B4-BE49-F238E27FC236}">
                <a16:creationId xmlns:a16="http://schemas.microsoft.com/office/drawing/2014/main" id="{88AD98DB-CD3D-48CD-BE4F-7486B237763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2250" y="-12206"/>
            <a:ext cx="6417951" cy="606165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D2BE4FA-9D94-E24A-9964-9205C7B5C913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Symbol zastępczy tekstu 1">
            <a:extLst>
              <a:ext uri="{FF2B5EF4-FFF2-40B4-BE49-F238E27FC236}">
                <a16:creationId xmlns:a16="http://schemas.microsoft.com/office/drawing/2014/main" id="{AFD0ACC5-65A8-2941-AB51-15CC961F970F}"/>
              </a:ext>
            </a:extLst>
          </p:cNvPr>
          <p:cNvSpPr txBox="1">
            <a:spLocks/>
          </p:cNvSpPr>
          <p:nvPr/>
        </p:nvSpPr>
        <p:spPr>
          <a:xfrm>
            <a:off x="382486" y="241395"/>
            <a:ext cx="8949406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Oceniane wnioski o dofinansowanie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7" name="Picture 11">
            <a:extLst>
              <a:ext uri="{FF2B5EF4-FFF2-40B4-BE49-F238E27FC236}">
                <a16:creationId xmlns:a16="http://schemas.microsoft.com/office/drawing/2014/main" id="{5F8DF98F-676C-5446-93B5-279C5E0087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pole tekstowe 3"/>
          <p:cNvSpPr txBox="1"/>
          <p:nvPr/>
        </p:nvSpPr>
        <p:spPr>
          <a:xfrm>
            <a:off x="7019925" y="5802489"/>
            <a:ext cx="4901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dirty="0" smtClean="0"/>
              <a:t>Czekamy na CIEBIE!!</a:t>
            </a:r>
            <a:endParaRPr lang="pl-PL" sz="3200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494228"/>
              </p:ext>
            </p:extLst>
          </p:nvPr>
        </p:nvGraphicFramePr>
        <p:xfrm>
          <a:off x="561973" y="1687480"/>
          <a:ext cx="6315075" cy="39383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7058">
                  <a:extLst>
                    <a:ext uri="{9D8B030D-6E8A-4147-A177-3AD203B41FA5}">
                      <a16:colId xmlns:a16="http://schemas.microsoft.com/office/drawing/2014/main" val="3578608543"/>
                    </a:ext>
                  </a:extLst>
                </a:gridCol>
                <a:gridCol w="5668017">
                  <a:extLst>
                    <a:ext uri="{9D8B030D-6E8A-4147-A177-3AD203B41FA5}">
                      <a16:colId xmlns:a16="http://schemas.microsoft.com/office/drawing/2014/main" val="4122374531"/>
                    </a:ext>
                  </a:extLst>
                </a:gridCol>
              </a:tblGrid>
              <a:tr h="3725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400" dirty="0" smtClean="0">
                          <a:effectLst/>
                          <a:latin typeface="Trebuchet MS" panose="020B0603020202020204" pitchFamily="34" charset="0"/>
                          <a:cs typeface="Times New Roman" panose="02020603050405020304" pitchFamily="18" charset="0"/>
                        </a:rPr>
                        <a:t>Wnioskodawca</a:t>
                      </a:r>
                      <a:r>
                        <a:rPr lang="pl-PL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19564"/>
                  </a:ext>
                </a:extLst>
              </a:tr>
              <a:tr h="3388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kern="1200">
                          <a:effectLst/>
                        </a:rPr>
                        <a:t>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kern="1200">
                          <a:effectLst/>
                        </a:rPr>
                        <a:t>Synthos Dwory 7 Sp. z o.o.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3071104"/>
                  </a:ext>
                </a:extLst>
              </a:tr>
              <a:tr h="3496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kern="1200">
                          <a:effectLst/>
                        </a:rPr>
                        <a:t>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kern="1200" dirty="0">
                          <a:effectLst/>
                        </a:rPr>
                        <a:t>Veolia Nowa Energia Sp. z o.o.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8955491"/>
                  </a:ext>
                </a:extLst>
              </a:tr>
              <a:tr h="3685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kern="1200">
                          <a:effectLst/>
                        </a:rPr>
                        <a:t>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kern="1200" dirty="0">
                          <a:effectLst/>
                        </a:rPr>
                        <a:t>Zakład Gospodarki Odpadami S.A. Bielsko-Biała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6707143"/>
                  </a:ext>
                </a:extLst>
              </a:tr>
              <a:tr h="3590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kern="1200">
                          <a:effectLst/>
                        </a:rPr>
                        <a:t>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kern="1200" dirty="0">
                          <a:effectLst/>
                        </a:rPr>
                        <a:t>Radomskie Przedsiębiorstwo energetyki cieplnej "RADPEC" S.A. 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0820193"/>
                  </a:ext>
                </a:extLst>
              </a:tr>
              <a:tr h="37863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kern="1200">
                          <a:effectLst/>
                        </a:rPr>
                        <a:t>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kern="1200" dirty="0">
                          <a:effectLst/>
                        </a:rPr>
                        <a:t>EKO ENERGIA KRAŚNIK Sp. z o.o.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1632068"/>
                  </a:ext>
                </a:extLst>
              </a:tr>
              <a:tr h="3394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kern="1200">
                          <a:effectLst/>
                        </a:rPr>
                        <a:t>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kern="1200">
                          <a:effectLst/>
                        </a:rPr>
                        <a:t>Przedsiębiorstwo Energetyczne w Siedlcach Sp. z o.o.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3238628"/>
                  </a:ext>
                </a:extLst>
              </a:tr>
              <a:tr h="3685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kern="1200">
                          <a:effectLst/>
                        </a:rPr>
                        <a:t>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kern="1200" dirty="0">
                          <a:effectLst/>
                        </a:rPr>
                        <a:t>Veolia Wschód Sp. z o.o.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2799389"/>
                  </a:ext>
                </a:extLst>
              </a:tr>
              <a:tr h="3394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kern="1200">
                          <a:effectLst/>
                        </a:rPr>
                        <a:t>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kern="1200">
                          <a:effectLst/>
                        </a:rPr>
                        <a:t>Krakowski Holding Komunalny Spółka Akcyjna w Krakowie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8817014"/>
                  </a:ext>
                </a:extLst>
              </a:tr>
              <a:tr h="3842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kern="1200">
                          <a:effectLst/>
                        </a:rPr>
                        <a:t>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kern="1200" dirty="0">
                          <a:effectLst/>
                        </a:rPr>
                        <a:t>PGO w Suwałkach Sp. z o.o.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3998772"/>
                  </a:ext>
                </a:extLst>
              </a:tr>
              <a:tr h="3394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kern="1200">
                          <a:effectLst/>
                        </a:rPr>
                        <a:t>10       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ZEC Zakład Energetyki Cieplnej Spółka z o.o. (Pieszyce)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0805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35629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raphic 20">
            <a:extLst>
              <a:ext uri="{FF2B5EF4-FFF2-40B4-BE49-F238E27FC236}">
                <a16:creationId xmlns:a16="http://schemas.microsoft.com/office/drawing/2014/main" id="{78463E06-3316-0D43-A11F-DD2AD93D05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328748" y="1226363"/>
            <a:ext cx="9995605" cy="6858000"/>
          </a:xfrm>
          <a:prstGeom prst="rect">
            <a:avLst/>
          </a:prstGeom>
          <a:effectLst/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50498C93-9FD2-4729-863F-4A0BACF42C6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4381" y="216133"/>
            <a:ext cx="5816500" cy="5506294"/>
          </a:xfrm>
          <a:prstGeom prst="rect">
            <a:avLst/>
          </a:prstGeom>
        </p:spPr>
      </p:pic>
      <p:sp>
        <p:nvSpPr>
          <p:cNvPr id="20" name="Symbol zastępczy tekstu 4">
            <a:extLst>
              <a:ext uri="{FF2B5EF4-FFF2-40B4-BE49-F238E27FC236}">
                <a16:creationId xmlns:a16="http://schemas.microsoft.com/office/drawing/2014/main" id="{AF10EDDC-9EE3-479D-99AB-16D11A195E80}"/>
              </a:ext>
            </a:extLst>
          </p:cNvPr>
          <p:cNvSpPr txBox="1">
            <a:spLocks/>
          </p:cNvSpPr>
          <p:nvPr/>
        </p:nvSpPr>
        <p:spPr>
          <a:xfrm>
            <a:off x="294837" y="2517812"/>
            <a:ext cx="4347151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>
            <a:lvl1pPr marL="0" indent="0" algn="just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2400" b="1" dirty="0" smtClean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rPr>
              <a:t>2.1.3. Wykorzystanie  </a:t>
            </a:r>
            <a:br>
              <a:rPr lang="pl-PL" sz="2400" b="1" dirty="0" smtClean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400" b="1" dirty="0" smtClean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rPr>
              <a:t>paliw </a:t>
            </a:r>
            <a:r>
              <a:rPr lang="pl-PL" sz="2400" b="1" dirty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rPr>
              <a:t>alternatywnych </a:t>
            </a:r>
            <a:br>
              <a:rPr lang="pl-PL" sz="2400" b="1" dirty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400" b="1" dirty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rPr>
              <a:t>na cele </a:t>
            </a:r>
            <a:r>
              <a:rPr lang="pl-PL" sz="2400" b="1" dirty="0" smtClean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rPr>
              <a:t>energetyczne – wykorzystanie dostępnej alokacji</a:t>
            </a:r>
            <a:endParaRPr lang="pl-PL" sz="2400" b="1" dirty="0">
              <a:solidFill>
                <a:schemeClr val="tx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l"/>
            <a:r>
              <a:rPr lang="pl-PL" sz="2400" b="1" dirty="0">
                <a:solidFill>
                  <a:schemeClr val="tx1">
                    <a:lumMod val="65000"/>
                    <a:lumOff val="3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 </a:t>
            </a:r>
          </a:p>
          <a:p>
            <a:pPr algn="l"/>
            <a:endParaRPr lang="pl-PL" sz="1800" dirty="0">
              <a:solidFill>
                <a:schemeClr val="tx1">
                  <a:lumMod val="65000"/>
                  <a:lumOff val="3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l"/>
            <a:endParaRPr lang="pl-PL" sz="1800" dirty="0">
              <a:solidFill>
                <a:schemeClr val="tx1">
                  <a:lumMod val="90000"/>
                  <a:lumOff val="10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25D680-239B-D440-921A-02C29C028E8C}"/>
              </a:ext>
            </a:extLst>
          </p:cNvPr>
          <p:cNvSpPr/>
          <p:nvPr/>
        </p:nvSpPr>
        <p:spPr>
          <a:xfrm>
            <a:off x="12193" y="-42849"/>
            <a:ext cx="12191999" cy="1347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ymbol zastępczy tekstu 1">
            <a:extLst>
              <a:ext uri="{FF2B5EF4-FFF2-40B4-BE49-F238E27FC236}">
                <a16:creationId xmlns:a16="http://schemas.microsoft.com/office/drawing/2014/main" id="{AB023BE9-62C7-314A-8CB3-16BD01239B39}"/>
              </a:ext>
            </a:extLst>
          </p:cNvPr>
          <p:cNvSpPr txBox="1">
            <a:spLocks/>
          </p:cNvSpPr>
          <p:nvPr/>
        </p:nvSpPr>
        <p:spPr>
          <a:xfrm>
            <a:off x="512672" y="216133"/>
            <a:ext cx="8395583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3600" b="1" dirty="0">
                <a:solidFill>
                  <a:srgbClr val="FFFFFF"/>
                </a:solidFill>
                <a:ea typeface="Lato" panose="020F0502020204030203" pitchFamily="34" charset="0"/>
                <a:cs typeface="Lato" panose="020F0502020204030203" pitchFamily="34" charset="0"/>
              </a:rPr>
              <a:t>Oceniane wnioski o dofinansowanie</a:t>
            </a:r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id="{77707EBB-F972-094D-9AA0-34C00EF204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Hexagon 5">
            <a:extLst>
              <a:ext uri="{FF2B5EF4-FFF2-40B4-BE49-F238E27FC236}">
                <a16:creationId xmlns:a16="http://schemas.microsoft.com/office/drawing/2014/main" id="{16305607-7BA4-4345-81FB-FD3D4E3CB4F1}"/>
              </a:ext>
            </a:extLst>
          </p:cNvPr>
          <p:cNvSpPr/>
          <p:nvPr/>
        </p:nvSpPr>
        <p:spPr>
          <a:xfrm>
            <a:off x="5326551" y="4077081"/>
            <a:ext cx="2588724" cy="2218943"/>
          </a:xfrm>
          <a:prstGeom prst="hexagon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76200">
            <a:solidFill>
              <a:srgbClr val="EBEEF8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pl-PL" sz="2000" b="1" dirty="0" smtClean="0">
                <a:solidFill>
                  <a:schemeClr val="accent1"/>
                </a:solidFill>
                <a:cs typeface="Calibri"/>
              </a:rPr>
              <a:t>720 741</a:t>
            </a:r>
            <a:r>
              <a:rPr lang="pl-PL" sz="1600" dirty="0" smtClean="0">
                <a:solidFill>
                  <a:schemeClr val="accent1"/>
                </a:solidFill>
                <a:cs typeface="Calibri"/>
              </a:rPr>
              <a:t> </a:t>
            </a:r>
            <a:r>
              <a:rPr lang="pl-PL" dirty="0">
                <a:solidFill>
                  <a:schemeClr val="accent1"/>
                </a:solidFill>
                <a:cs typeface="Calibri"/>
              </a:rPr>
              <a:t>Mg/rok </a:t>
            </a:r>
          </a:p>
          <a:p>
            <a:pPr algn="ctr">
              <a:spcBef>
                <a:spcPts val="600"/>
              </a:spcBef>
            </a:pPr>
            <a:r>
              <a:rPr lang="pl-PL" dirty="0">
                <a:solidFill>
                  <a:schemeClr val="accent1"/>
                </a:solidFill>
                <a:cs typeface="Calibri"/>
              </a:rPr>
              <a:t>wydajność</a:t>
            </a:r>
            <a:endParaRPr lang="en-US" dirty="0">
              <a:solidFill>
                <a:schemeClr val="accent1"/>
              </a:solidFill>
              <a:cs typeface="Calibri"/>
            </a:endParaRPr>
          </a:p>
        </p:txBody>
      </p:sp>
      <p:sp>
        <p:nvSpPr>
          <p:cNvPr id="17" name="Hexagon 16">
            <a:extLst>
              <a:ext uri="{FF2B5EF4-FFF2-40B4-BE49-F238E27FC236}">
                <a16:creationId xmlns:a16="http://schemas.microsoft.com/office/drawing/2014/main" id="{AFBEAAE4-6D9D-094A-8F86-3629C78794D3}"/>
              </a:ext>
            </a:extLst>
          </p:cNvPr>
          <p:cNvSpPr/>
          <p:nvPr/>
        </p:nvSpPr>
        <p:spPr>
          <a:xfrm>
            <a:off x="4139030" y="1958075"/>
            <a:ext cx="2252245" cy="1922971"/>
          </a:xfrm>
          <a:prstGeom prst="hexagon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76200">
            <a:solidFill>
              <a:srgbClr val="F0F2FA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4">
            <a:extLst>
              <a:ext uri="{FF2B5EF4-FFF2-40B4-BE49-F238E27FC236}">
                <a16:creationId xmlns:a16="http://schemas.microsoft.com/office/drawing/2014/main" id="{D52BCA00-8CB4-4517-84DF-60F6FCF6BDFB}"/>
              </a:ext>
            </a:extLst>
          </p:cNvPr>
          <p:cNvSpPr txBox="1">
            <a:spLocks/>
          </p:cNvSpPr>
          <p:nvPr/>
        </p:nvSpPr>
        <p:spPr>
          <a:xfrm>
            <a:off x="4305300" y="2285645"/>
            <a:ext cx="1866900" cy="1096600"/>
          </a:xfrm>
          <a:prstGeom prst="rect">
            <a:avLst/>
          </a:prstGeom>
        </p:spPr>
        <p:txBody>
          <a:bodyPr lIns="91440" tIns="45720" rIns="91440" bIns="45720" numCol="1" spcCol="720000" anchor="t"/>
          <a:lstStyle>
            <a:lvl1pPr marL="0" indent="0" algn="just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2400" b="1" dirty="0" smtClean="0">
                <a:solidFill>
                  <a:schemeClr val="accent1"/>
                </a:solidFill>
                <a:cs typeface="Calibri"/>
              </a:rPr>
              <a:t>10</a:t>
            </a:r>
            <a:r>
              <a:rPr lang="pl-PL" sz="1800" b="1" dirty="0" smtClean="0">
                <a:solidFill>
                  <a:schemeClr val="accent1"/>
                </a:solidFill>
                <a:cs typeface="Calibri"/>
              </a:rPr>
              <a:t> </a:t>
            </a:r>
          </a:p>
          <a:p>
            <a:pPr algn="ctr"/>
            <a:r>
              <a:rPr lang="pl-PL" sz="1600" dirty="0" smtClean="0">
                <a:solidFill>
                  <a:schemeClr val="accent1"/>
                </a:solidFill>
                <a:cs typeface="Calibri"/>
              </a:rPr>
              <a:t>Inwestycji</a:t>
            </a:r>
            <a:endParaRPr lang="en-US" sz="1600" dirty="0">
              <a:solidFill>
                <a:schemeClr val="accent1"/>
              </a:solidFill>
              <a:cs typeface="Calibri"/>
            </a:endParaRPr>
          </a:p>
          <a:p>
            <a:pPr algn="l"/>
            <a:endParaRPr lang="pl-PL" sz="1800" dirty="0">
              <a:solidFill>
                <a:schemeClr val="accent1"/>
              </a:solidFill>
              <a:cs typeface="Calibri Light" panose="020F0302020204030204" pitchFamily="34" charset="0"/>
            </a:endParaRPr>
          </a:p>
        </p:txBody>
      </p:sp>
      <p:sp>
        <p:nvSpPr>
          <p:cNvPr id="11" name="Symbol zastępczy tekstu 4">
            <a:extLst>
              <a:ext uri="{FF2B5EF4-FFF2-40B4-BE49-F238E27FC236}">
                <a16:creationId xmlns:a16="http://schemas.microsoft.com/office/drawing/2014/main" id="{F4232596-D16B-4921-81D6-D2CB5022398E}"/>
              </a:ext>
            </a:extLst>
          </p:cNvPr>
          <p:cNvSpPr txBox="1">
            <a:spLocks/>
          </p:cNvSpPr>
          <p:nvPr/>
        </p:nvSpPr>
        <p:spPr>
          <a:xfrm>
            <a:off x="6688253" y="4892185"/>
            <a:ext cx="1987600" cy="1503841"/>
          </a:xfrm>
          <a:prstGeom prst="rect">
            <a:avLst/>
          </a:prstGeom>
        </p:spPr>
        <p:txBody>
          <a:bodyPr lIns="91440" tIns="45720" rIns="91440" bIns="45720" numCol="1" spcCol="720000" anchor="t"/>
          <a:lstStyle>
            <a:lvl1pPr marL="0" indent="0" algn="just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l-PL" sz="1800" dirty="0">
              <a:solidFill>
                <a:schemeClr val="accent1"/>
              </a:solidFill>
              <a:cs typeface="Calibri Light" panose="020F0302020204030204" pitchFamily="34" charset="0"/>
            </a:endParaRPr>
          </a:p>
        </p:txBody>
      </p:sp>
      <p:sp>
        <p:nvSpPr>
          <p:cNvPr id="12" name="Symbol zastępczy tekstu 4">
            <a:extLst>
              <a:ext uri="{FF2B5EF4-FFF2-40B4-BE49-F238E27FC236}">
                <a16:creationId xmlns:a16="http://schemas.microsoft.com/office/drawing/2014/main" id="{D7F0F447-1ECA-40AB-8E43-5A5BB3174CDE}"/>
              </a:ext>
            </a:extLst>
          </p:cNvPr>
          <p:cNvSpPr txBox="1">
            <a:spLocks/>
          </p:cNvSpPr>
          <p:nvPr/>
        </p:nvSpPr>
        <p:spPr>
          <a:xfrm>
            <a:off x="5175701" y="3300751"/>
            <a:ext cx="1790474" cy="1276095"/>
          </a:xfrm>
          <a:prstGeom prst="rect">
            <a:avLst/>
          </a:prstGeom>
        </p:spPr>
        <p:txBody>
          <a:bodyPr lIns="91440" tIns="45720" rIns="91440" bIns="45720" numCol="1" spcCol="720000" anchor="t"/>
          <a:lstStyle>
            <a:lvl1pPr marL="0" indent="0" algn="just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1800" dirty="0">
              <a:solidFill>
                <a:schemeClr val="accent1"/>
              </a:solidFill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8047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B4B829F-943B-944E-A96F-1B59AE074965}"/>
              </a:ext>
            </a:extLst>
          </p:cNvPr>
          <p:cNvSpPr/>
          <p:nvPr/>
        </p:nvSpPr>
        <p:spPr>
          <a:xfrm>
            <a:off x="0" y="2919046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6F897BB7-B7B6-0041-9E61-BF1FDA75DC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2196394" y="0"/>
            <a:ext cx="9995603" cy="6857999"/>
          </a:xfrm>
          <a:prstGeom prst="rect">
            <a:avLst/>
          </a:prstGeom>
          <a:effectLst/>
        </p:spPr>
      </p:pic>
      <p:pic>
        <p:nvPicPr>
          <p:cNvPr id="3" name="Picture 3" descr="A picture containing screen, monitor, person, electronics&#10;&#10;Description automatically generated">
            <a:extLst>
              <a:ext uri="{FF2B5EF4-FFF2-40B4-BE49-F238E27FC236}">
                <a16:creationId xmlns:a16="http://schemas.microsoft.com/office/drawing/2014/main" id="{4E5014F4-7232-4BBD-878D-9B804B971D3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0249" y="979153"/>
            <a:ext cx="6381749" cy="6038966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3808DE8-4872-4210-A45B-6D4C85ACABDA}"/>
              </a:ext>
            </a:extLst>
          </p:cNvPr>
          <p:cNvCxnSpPr>
            <a:cxnSpLocks/>
          </p:cNvCxnSpPr>
          <p:nvPr/>
        </p:nvCxnSpPr>
        <p:spPr>
          <a:xfrm>
            <a:off x="479757" y="7197390"/>
            <a:ext cx="12191998" cy="32084"/>
          </a:xfrm>
          <a:prstGeom prst="straightConnector1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Symbol zastępczy tekstu 1">
            <a:extLst>
              <a:ext uri="{FF2B5EF4-FFF2-40B4-BE49-F238E27FC236}">
                <a16:creationId xmlns:a16="http://schemas.microsoft.com/office/drawing/2014/main" id="{49750983-FABA-7B49-850B-95CECFC140AC}"/>
              </a:ext>
            </a:extLst>
          </p:cNvPr>
          <p:cNvSpPr txBox="1">
            <a:spLocks/>
          </p:cNvSpPr>
          <p:nvPr/>
        </p:nvSpPr>
        <p:spPr>
          <a:xfrm>
            <a:off x="0" y="3134318"/>
            <a:ext cx="6883234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44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    Zwróćmy uwagę</a:t>
            </a:r>
            <a:endParaRPr lang="pl-PL" sz="44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17BEA3BB-745A-C140-8FF4-597D2812D4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0731" y="-281125"/>
            <a:ext cx="2289716" cy="228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196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9165" y="516018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88399" y="1494747"/>
            <a:ext cx="8378048" cy="4061228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>
              <a:buNone/>
            </a:pPr>
            <a:r>
              <a:rPr lang="pl-PL" sz="20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cs typeface="Calibri Light" panose="020F0302020204030204" pitchFamily="34" charset="0"/>
              </a:rPr>
              <a:t>Na co zwrócić uwagę: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pl-PL" sz="18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cs typeface="Calibri Light" panose="020F0302020204030204" pitchFamily="34" charset="0"/>
              </a:rPr>
              <a:t>Wymaganym załącznikiem do wniosku jest </a:t>
            </a:r>
            <a:r>
              <a:rPr lang="pl-PL" sz="18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cs typeface="Calibri Light" panose="020F0302020204030204" pitchFamily="34" charset="0"/>
              </a:rPr>
              <a:t>Opinia właściwego </a:t>
            </a:r>
            <a:r>
              <a:rPr lang="pl-PL" sz="18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cs typeface="Calibri Light" panose="020F0302020204030204" pitchFamily="34" charset="0"/>
              </a:rPr>
              <a:t>Marszałka </a:t>
            </a:r>
            <a:r>
              <a:rPr lang="pl-PL" sz="18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cs typeface="Calibri Light" panose="020F0302020204030204" pitchFamily="34" charset="0"/>
              </a:rPr>
              <a:t>Województwa </a:t>
            </a:r>
            <a:r>
              <a:rPr lang="pl-PL" sz="18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cs typeface="Calibri Light" panose="020F0302020204030204" pitchFamily="34" charset="0"/>
              </a:rPr>
              <a:t>o </a:t>
            </a:r>
            <a:r>
              <a:rPr lang="pl-PL" sz="1800" dirty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cs typeface="Calibri Light" panose="020F0302020204030204" pitchFamily="34" charset="0"/>
              </a:rPr>
              <a:t>zgodności z planem gospodarki odpadami lub pisemna odmowa wyrażenia </a:t>
            </a:r>
            <a:r>
              <a:rPr lang="pl-PL" sz="18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cs typeface="Calibri Light" panose="020F0302020204030204" pitchFamily="34" charset="0"/>
              </a:rPr>
              <a:t>opinii – wykazana niezgodność z WPGO jest przesłaną do odrzucenia wniosku;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pl-PL" sz="1800" dirty="0" smtClean="0">
                <a:latin typeface="Trebuchet MS" panose="020B0603020202020204" pitchFamily="34" charset="0"/>
              </a:rPr>
              <a:t>Art</a:t>
            </a:r>
            <a:r>
              <a:rPr lang="pl-PL" sz="1800" dirty="0">
                <a:latin typeface="Trebuchet MS" panose="020B0603020202020204" pitchFamily="34" charset="0"/>
              </a:rPr>
              <a:t>. 186. 1. Organ właściwy do wydania pozwolenia odmówi jego wydania,</a:t>
            </a:r>
            <a:br>
              <a:rPr lang="pl-PL" sz="1800" dirty="0">
                <a:latin typeface="Trebuchet MS" panose="020B0603020202020204" pitchFamily="34" charset="0"/>
              </a:rPr>
            </a:br>
            <a:r>
              <a:rPr lang="pl-PL" sz="1800" dirty="0">
                <a:latin typeface="Trebuchet MS" panose="020B0603020202020204" pitchFamily="34" charset="0"/>
              </a:rPr>
              <a:t>jeżeli:</a:t>
            </a:r>
            <a:br>
              <a:rPr lang="pl-PL" sz="1800" dirty="0">
                <a:latin typeface="Trebuchet MS" panose="020B0603020202020204" pitchFamily="34" charset="0"/>
              </a:rPr>
            </a:br>
            <a:r>
              <a:rPr lang="pl-PL" sz="1800" dirty="0">
                <a:latin typeface="Trebuchet MS" panose="020B0603020202020204" pitchFamily="34" charset="0"/>
              </a:rPr>
              <a:t>1) nie są spełnione wymagania, o których mowa w art. 141 ust. 2, art. 143</a:t>
            </a:r>
            <a:br>
              <a:rPr lang="pl-PL" sz="1800" dirty="0">
                <a:latin typeface="Trebuchet MS" panose="020B0603020202020204" pitchFamily="34" charset="0"/>
              </a:rPr>
            </a:br>
            <a:r>
              <a:rPr lang="pl-PL" sz="1800" dirty="0">
                <a:latin typeface="Trebuchet MS" panose="020B0603020202020204" pitchFamily="34" charset="0"/>
              </a:rPr>
              <a:t>i art. 204 ust. 1, a w przypadku pozwolenia na wytwarzanie odpadów,</a:t>
            </a:r>
            <a:br>
              <a:rPr lang="pl-PL" sz="1800" dirty="0">
                <a:latin typeface="Trebuchet MS" panose="020B0603020202020204" pitchFamily="34" charset="0"/>
              </a:rPr>
            </a:br>
            <a:r>
              <a:rPr lang="pl-PL" sz="1800" dirty="0">
                <a:latin typeface="Trebuchet MS" panose="020B0603020202020204" pitchFamily="34" charset="0"/>
              </a:rPr>
              <a:t>o którym mowa w art. 181 ust. 1 pkt 4, oraz pozwolenia zintegrowanego –</a:t>
            </a:r>
            <a:br>
              <a:rPr lang="pl-PL" sz="1800" dirty="0">
                <a:latin typeface="Trebuchet MS" panose="020B0603020202020204" pitchFamily="34" charset="0"/>
              </a:rPr>
            </a:br>
            <a:r>
              <a:rPr lang="pl-PL" sz="1800" dirty="0">
                <a:latin typeface="Trebuchet MS" panose="020B0603020202020204" pitchFamily="34" charset="0"/>
              </a:rPr>
              <a:t>także </a:t>
            </a:r>
            <a:r>
              <a:rPr lang="pl-PL" sz="1800" b="1" dirty="0">
                <a:latin typeface="Trebuchet MS" panose="020B0603020202020204" pitchFamily="34" charset="0"/>
              </a:rPr>
              <a:t>jeżeli zamierzony sposób gospodarowania odpadami jest niezgodny</a:t>
            </a:r>
            <a:br>
              <a:rPr lang="pl-PL" sz="1800" b="1" dirty="0">
                <a:latin typeface="Trebuchet MS" panose="020B0603020202020204" pitchFamily="34" charset="0"/>
              </a:rPr>
            </a:br>
            <a:r>
              <a:rPr lang="pl-PL" sz="1800" b="1" dirty="0">
                <a:latin typeface="Trebuchet MS" panose="020B0603020202020204" pitchFamily="34" charset="0"/>
              </a:rPr>
              <a:t>z planami gospodarki odpadami, o których mowa w ustawie z dnia 14 </a:t>
            </a:r>
            <a:r>
              <a:rPr lang="pl-PL" sz="1800" b="1" dirty="0" smtClean="0">
                <a:latin typeface="Trebuchet MS" panose="020B0603020202020204" pitchFamily="34" charset="0"/>
              </a:rPr>
              <a:t>grudnia 2012 </a:t>
            </a:r>
            <a:r>
              <a:rPr lang="pl-PL" sz="1800" b="1" dirty="0">
                <a:latin typeface="Trebuchet MS" panose="020B0603020202020204" pitchFamily="34" charset="0"/>
              </a:rPr>
              <a:t>r. o odpadach;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q"/>
            </a:pPr>
            <a:endParaRPr lang="pl-PL" sz="1800" dirty="0" smtClean="0">
              <a:solidFill>
                <a:schemeClr val="tx1">
                  <a:lumMod val="90000"/>
                  <a:lumOff val="10000"/>
                </a:schemeClr>
              </a:solidFill>
              <a:latin typeface="+mj-lt"/>
              <a:cs typeface="Calibri Light" panose="020F0302020204030204" pitchFamily="34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q"/>
            </a:pPr>
            <a:endParaRPr lang="pl-PL" sz="1800" dirty="0">
              <a:solidFill>
                <a:schemeClr val="tx1">
                  <a:lumMod val="90000"/>
                  <a:lumOff val="10000"/>
                </a:schemeClr>
              </a:solidFill>
              <a:latin typeface="+mj-lt"/>
              <a:cs typeface="Calibri Light" panose="020F0302020204030204" pitchFamily="34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q"/>
            </a:pPr>
            <a:endParaRPr lang="pl-PL" sz="1800" dirty="0" smtClean="0">
              <a:solidFill>
                <a:schemeClr val="tx1">
                  <a:lumMod val="90000"/>
                  <a:lumOff val="10000"/>
                </a:schemeClr>
              </a:solidFill>
              <a:latin typeface="+mj-lt"/>
              <a:cs typeface="Calibri Light" panose="020F0302020204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2000" cy="12669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-352014" y="315636"/>
            <a:ext cx="872485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32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Istotne kwestie przy aplikowaniu</a:t>
            </a:r>
            <a:endParaRPr lang="pl-PL" sz="32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546652" y="1467367"/>
            <a:ext cx="9660834" cy="581801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4616894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2449" y="1582620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88399" y="1494746"/>
            <a:ext cx="8378048" cy="5239027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>
              <a:buNone/>
            </a:pPr>
            <a:r>
              <a:rPr lang="pl-PL" sz="20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cs typeface="Calibri Light" panose="020F0302020204030204" pitchFamily="34" charset="0"/>
              </a:rPr>
              <a:t>Na co zwrócić uwagę: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pl-PL" sz="18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cs typeface="Calibri Light" panose="020F0302020204030204" pitchFamily="34" charset="0"/>
              </a:rPr>
              <a:t>Należy wykazać </a:t>
            </a:r>
            <a:r>
              <a:rPr lang="pl-PL" sz="18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cs typeface="Calibri Light" panose="020F0302020204030204" pitchFamily="34" charset="0"/>
              </a:rPr>
              <a:t>zgodność działania z hierarchią postępowania z odpadami </a:t>
            </a:r>
            <a:r>
              <a:rPr lang="pl-PL" sz="18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cs typeface="Calibri Light" panose="020F0302020204030204" pitchFamily="34" charset="0"/>
              </a:rPr>
              <a:t>– traktując odzysk energii z paliw alternatywnych jako alternatywa dla składowania wyłącznie dla frakcji palnej nie nadającej się do recyklingu;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pl-PL" sz="18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cs typeface="Calibri Light" panose="020F0302020204030204" pitchFamily="34" charset="0"/>
              </a:rPr>
              <a:t>Należy przedstawić </a:t>
            </a:r>
            <a:r>
              <a:rPr lang="pl-PL" sz="18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cs typeface="Calibri Light" panose="020F0302020204030204" pitchFamily="34" charset="0"/>
              </a:rPr>
              <a:t>wyliczenia w zakresie redukcji emisji CO</a:t>
            </a:r>
            <a:r>
              <a:rPr lang="pl-PL" sz="1800" b="1" baseline="-250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cs typeface="Calibri Light" panose="020F0302020204030204" pitchFamily="34" charset="0"/>
              </a:rPr>
              <a:t>2 </a:t>
            </a:r>
            <a:r>
              <a:rPr lang="pl-PL" sz="18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cs typeface="Calibri Light" panose="020F0302020204030204" pitchFamily="34" charset="0"/>
              </a:rPr>
              <a:t>w związku </a:t>
            </a:r>
            <a:br>
              <a:rPr lang="pl-PL" sz="18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cs typeface="Calibri Light" panose="020F0302020204030204" pitchFamily="34" charset="0"/>
              </a:rPr>
            </a:br>
            <a:r>
              <a:rPr lang="pl-PL" sz="18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cs typeface="Calibri Light" panose="020F0302020204030204" pitchFamily="34" charset="0"/>
              </a:rPr>
              <a:t>z zastąpieniem paliw konwencjonalnych paliwami alternatywnymi – wskazane zastosowanie metodyki stosowanej w działaniu 1.6 </a:t>
            </a:r>
            <a:r>
              <a:rPr lang="pl-PL" sz="1800" dirty="0" err="1" smtClean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cs typeface="Calibri Light" panose="020F0302020204030204" pitchFamily="34" charset="0"/>
              </a:rPr>
              <a:t>POIiŚ</a:t>
            </a:r>
            <a:r>
              <a:rPr lang="pl-PL" sz="18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cs typeface="Calibri Light" panose="020F0302020204030204" pitchFamily="34" charset="0"/>
              </a:rPr>
              <a:t>;</a:t>
            </a:r>
            <a:endParaRPr lang="pl-PL" sz="1800" dirty="0">
              <a:solidFill>
                <a:schemeClr val="tx1">
                  <a:lumMod val="90000"/>
                  <a:lumOff val="10000"/>
                </a:schemeClr>
              </a:solidFill>
              <a:latin typeface="+mj-lt"/>
              <a:cs typeface="Calibri Light" panose="020F0302020204030204" pitchFamily="34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pl-PL" sz="18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cs typeface="Calibri Light" panose="020F0302020204030204" pitchFamily="34" charset="0"/>
              </a:rPr>
              <a:t>Zgodnie z wymogami Funduszu Modernizacyjnego po zawarciu umowy do zakończenia trwałości Inwestycji przedkładane będą dane w zakresie: oszczędności </a:t>
            </a:r>
            <a:r>
              <a:rPr lang="pl-PL" sz="1800" dirty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cs typeface="Calibri Light" panose="020F0302020204030204" pitchFamily="34" charset="0"/>
              </a:rPr>
              <a:t>energii (MWh/rok</a:t>
            </a:r>
            <a:r>
              <a:rPr lang="pl-PL" sz="18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cs typeface="Calibri Light" panose="020F0302020204030204" pitchFamily="34" charset="0"/>
              </a:rPr>
              <a:t>), zmniejszenia </a:t>
            </a:r>
            <a:r>
              <a:rPr lang="pl-PL" sz="1800" dirty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cs typeface="Calibri Light" panose="020F0302020204030204" pitchFamily="34" charset="0"/>
              </a:rPr>
              <a:t>emisji gazów cieplarnianych (t/rok CO2</a:t>
            </a:r>
            <a:r>
              <a:rPr lang="pl-PL" sz="18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cs typeface="Calibri Light" panose="020F0302020204030204" pitchFamily="34" charset="0"/>
              </a:rPr>
              <a:t>), dodatkowej </a:t>
            </a:r>
            <a:r>
              <a:rPr lang="pl-PL" sz="1800" dirty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cs typeface="Calibri Light" panose="020F0302020204030204" pitchFamily="34" charset="0"/>
              </a:rPr>
              <a:t>moc </a:t>
            </a:r>
            <a:r>
              <a:rPr lang="pl-PL" sz="18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cs typeface="Calibri Light" panose="020F0302020204030204" pitchFamily="34" charset="0"/>
              </a:rPr>
              <a:t>zainstalowanej </a:t>
            </a:r>
            <a:r>
              <a:rPr lang="pl-PL" sz="1800" dirty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cs typeface="Calibri Light" panose="020F0302020204030204" pitchFamily="34" charset="0"/>
              </a:rPr>
              <a:t>w zakresie energii </a:t>
            </a:r>
            <a:r>
              <a:rPr lang="pl-PL" sz="18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cs typeface="Calibri Light" panose="020F0302020204030204" pitchFamily="34" charset="0"/>
              </a:rPr>
              <a:t>z OZE (MW</a:t>
            </a:r>
            <a:r>
              <a:rPr lang="pl-PL" sz="1800" dirty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cs typeface="Calibri Light" panose="020F0302020204030204" pitchFamily="34" charset="0"/>
              </a:rPr>
              <a:t>) (jeśli dotyczy</a:t>
            </a:r>
            <a:r>
              <a:rPr lang="pl-PL" sz="18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cs typeface="Calibri Light" panose="020F0302020204030204" pitchFamily="34" charset="0"/>
              </a:rPr>
              <a:t>)</a:t>
            </a:r>
            <a:endParaRPr lang="pl-PL" sz="1800" dirty="0">
              <a:solidFill>
                <a:schemeClr val="tx1">
                  <a:lumMod val="90000"/>
                  <a:lumOff val="10000"/>
                </a:schemeClr>
              </a:solidFill>
              <a:latin typeface="+mj-lt"/>
              <a:cs typeface="Calibri Light" panose="020F0302020204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2000" cy="12669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-352014" y="315636"/>
            <a:ext cx="872485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32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Istotne kwestie przy aplikowaniu</a:t>
            </a:r>
            <a:endParaRPr lang="pl-PL" sz="32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0" y="1335543"/>
            <a:ext cx="11976652" cy="5204405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0928499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5">
      <a:dk1>
        <a:srgbClr val="000000"/>
      </a:dk1>
      <a:lt1>
        <a:srgbClr val="FFFFFF"/>
      </a:lt1>
      <a:dk2>
        <a:srgbClr val="335B74"/>
      </a:dk2>
      <a:lt2>
        <a:srgbClr val="DFE3E5"/>
      </a:lt2>
      <a:accent1>
        <a:srgbClr val="1D6295"/>
      </a:accent1>
      <a:accent2>
        <a:srgbClr val="1CACE4"/>
      </a:accent2>
      <a:accent3>
        <a:srgbClr val="5BB359"/>
      </a:accent3>
      <a:accent4>
        <a:srgbClr val="EF7327"/>
      </a:accent4>
      <a:accent5>
        <a:srgbClr val="00A000"/>
      </a:accent5>
      <a:accent6>
        <a:srgbClr val="D92E13"/>
      </a:accent6>
      <a:hlink>
        <a:srgbClr val="007DDF"/>
      </a:hlink>
      <a:folHlink>
        <a:srgbClr val="708894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3558</TotalTime>
  <Words>565</Words>
  <Application>Microsoft Office PowerPoint</Application>
  <PresentationFormat>Panoramiczny</PresentationFormat>
  <Paragraphs>61</Paragraphs>
  <Slides>11</Slides>
  <Notes>3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20" baseType="lpstr">
      <vt:lpstr>Arial</vt:lpstr>
      <vt:lpstr>Calibri</vt:lpstr>
      <vt:lpstr>Calibri Light</vt:lpstr>
      <vt:lpstr>Lato</vt:lpstr>
      <vt:lpstr>Raleway Light</vt:lpstr>
      <vt:lpstr>Times New Roman</vt:lpstr>
      <vt:lpstr>Trebuchet MS</vt:lpstr>
      <vt:lpstr>Wingdings</vt:lpstr>
      <vt:lpstr>Office Theme</vt:lpstr>
      <vt:lpstr>Wykorzystanie  paliw alternatywnych  na cele energetyczne Racjonalna gospodarka odpadami,  część 3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Marcinkiewicz Anna</cp:lastModifiedBy>
  <cp:revision>1046</cp:revision>
  <dcterms:created xsi:type="dcterms:W3CDTF">2019-07-25T04:51:43Z</dcterms:created>
  <dcterms:modified xsi:type="dcterms:W3CDTF">2022-06-22T06:21:37Z</dcterms:modified>
</cp:coreProperties>
</file>