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5"/>
    <p:sldMasterId id="2147483743" r:id="rId6"/>
  </p:sldMasterIdLst>
  <p:notesMasterIdLst>
    <p:notesMasterId r:id="rId35"/>
  </p:notesMasterIdLst>
  <p:handoutMasterIdLst>
    <p:handoutMasterId r:id="rId36"/>
  </p:handoutMasterIdLst>
  <p:sldIdLst>
    <p:sldId id="262" r:id="rId7"/>
    <p:sldId id="400" r:id="rId8"/>
    <p:sldId id="413" r:id="rId9"/>
    <p:sldId id="412" r:id="rId10"/>
    <p:sldId id="384" r:id="rId11"/>
    <p:sldId id="315" r:id="rId12"/>
    <p:sldId id="403" r:id="rId13"/>
    <p:sldId id="405" r:id="rId14"/>
    <p:sldId id="404" r:id="rId15"/>
    <p:sldId id="322" r:id="rId16"/>
    <p:sldId id="323" r:id="rId17"/>
    <p:sldId id="326" r:id="rId18"/>
    <p:sldId id="406" r:id="rId19"/>
    <p:sldId id="328" r:id="rId20"/>
    <p:sldId id="366" r:id="rId21"/>
    <p:sldId id="333" r:id="rId22"/>
    <p:sldId id="335" r:id="rId23"/>
    <p:sldId id="414" r:id="rId24"/>
    <p:sldId id="337" r:id="rId25"/>
    <p:sldId id="339" r:id="rId26"/>
    <p:sldId id="340" r:id="rId27"/>
    <p:sldId id="341" r:id="rId28"/>
    <p:sldId id="342" r:id="rId29"/>
    <p:sldId id="344" r:id="rId30"/>
    <p:sldId id="348" r:id="rId31"/>
    <p:sldId id="329" r:id="rId32"/>
    <p:sldId id="350" r:id="rId33"/>
    <p:sldId id="407" r:id="rId34"/>
  </p:sldIdLst>
  <p:sldSz cx="5327650" cy="7559675"/>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1678">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284E02-1454-B405-6013-3007D5E5FD14}" name="Sebastien" initials="RS" userId="Sebastien" providerId="None"/>
  <p188:author id="{FA9D240A-EDA4-BD3B-E1D6-BC448E2F6BCD}" name="Coulee, Jana" initials="CJ" userId="S::jana.coulee@euaa.europa.eu::a5550e6a-006b-485a-ab77-eb0c49551adc" providerId="AD"/>
  <p188:author id="{35DA5D3E-A33C-DDF3-3488-0F6B9A0D0032}" name="JC" initials="JC" userId="JC" providerId="None"/>
  <p188:author id="{6AB8664E-F8F7-7381-2953-F0F50A699407}" name="Jakubaszek Justyna" initials="JJ" userId="S-1-5-21-1195664426-890523010-1848903544-2574" providerId="AD"/>
  <p188:author id="{EEB1F06B-2A97-BD47-7400-136CDF499753}" name="Customization" initials="RS" userId="Customization" providerId="None"/>
  <p188:author id="{9096F479-5002-8B1D-1E36-2784F5A171E2}" name="Jerca, Flavia" initials="FJ" userId="S::Flavia.Jerca@euaa.europa.eu::6a2b36bf-383a-464e-9f44-485308efb4e0" providerId="AD"/>
  <p188:author id="{BBE65D85-E8E0-2ECE-BCEF-F84AC4B72ED2}" name="EUAA" initials="EUAA" userId="EUAA" providerId="None"/>
  <p188:author id="{04EB7485-F8DF-34B3-710A-051132443F7D}" name="Sebastien Revoy" initials="RS" userId="Sebastien Revoy" providerId="None"/>
  <p188:author id="{81502F93-8F36-8783-7BBD-910BAB7C1121}" name="Customisation" initials="C" userId="Customisation" providerId="None"/>
  <p188:author id="{41D6A394-B4A8-BC3C-03ED-8B5D6D45F054}" name="CHIAPPARICCI Renato (OP)" initials="RC" userId="S::renato.chiapparicci@publications.europa.eu::5c702fa2-9167-47db-9900-2b9190ecf9cf" providerId="AD"/>
  <p188:author id="{11AFA1AE-B96C-FDBF-85DB-A495D6679FA7}" name="Brancaleoni, Enrica" initials="BE" userId="S::enrica.brancaleoni@euaa.europa.eu::584fc1d0-2aa8-41ac-9214-79f1ffb2d566" providerId="AD"/>
  <p188:author id="{2F9688BF-4DAB-5FF0-8F10-9EEC5D4D655C}" name="FLIES Carole (OP)" initials="" userId="S::Carole.FLIES@ec.europa.eu::db4ca994-da78-49a6-8cab-144c5c0ee1bb" providerId="AD"/>
  <p188:author id="{642530C0-FCD4-6249-0D59-F78FCAA4D100}" name="Agathangelou, Helena" initials="HA" userId="S::Helena.Agathangelou@euaa.europa.eu::321956b6-5b17-435d-b13e-11d8af81b230" providerId="AD"/>
  <p188:author id="{581814D4-B03A-5F00-D9C8-A75B0AF6E127}" name="Francesca Vietti" initials="FV" userId="Francesca Vietti" providerId="None"/>
  <p188:author id="{D85DE2DA-81B9-1994-16AE-B51A7661F776}" name="Agathangelou, Helena" initials="AH" userId="S::helena.agathangelou@euaa.europa.eu::321956b6-5b17-435d-b13e-11d8af81b230" providerId="AD"/>
  <p188:author id="{2511ABF7-4111-1844-F165-05898C963694}" name="Jeroen Jans" initials="EUAA" userId="Jeroen Jan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841"/>
    <a:srgbClr val="8B2B60"/>
    <a:srgbClr val="FFFFB4"/>
    <a:srgbClr val="39821F"/>
    <a:srgbClr val="C00000"/>
    <a:srgbClr val="007A00"/>
    <a:srgbClr val="E5F1DD"/>
    <a:srgbClr val="008300"/>
    <a:srgbClr val="4D7C84"/>
    <a:srgbClr val="548C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9" autoAdjust="0"/>
    <p:restoredTop sz="94694"/>
  </p:normalViewPr>
  <p:slideViewPr>
    <p:cSldViewPr snapToGrid="0">
      <p:cViewPr varScale="1">
        <p:scale>
          <a:sx n="98" d="100"/>
          <a:sy n="98" d="100"/>
        </p:scale>
        <p:origin x="3198" y="102"/>
      </p:cViewPr>
      <p:guideLst>
        <p:guide orient="horz" pos="2381"/>
        <p:guide pos="1678"/>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44"/>
        <p:guide pos="313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48CFF4-6977-AB53-1D83-FE364DD582F8}"/>
              </a:ext>
            </a:extLst>
          </p:cNvPr>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lang="en-LU"/>
          </a:p>
        </p:txBody>
      </p:sp>
      <p:sp>
        <p:nvSpPr>
          <p:cNvPr id="3" name="Date Placeholder 2">
            <a:extLst>
              <a:ext uri="{FF2B5EF4-FFF2-40B4-BE49-F238E27FC236}">
                <a16:creationId xmlns:a16="http://schemas.microsoft.com/office/drawing/2014/main" id="{6C6E4097-14D0-CD5B-4FC2-B3B8468CC335}"/>
              </a:ext>
            </a:extLst>
          </p:cNvPr>
          <p:cNvSpPr>
            <a:spLocks noGrp="1"/>
          </p:cNvSpPr>
          <p:nvPr>
            <p:ph type="dt" sz="quarter" idx="1"/>
          </p:nvPr>
        </p:nvSpPr>
        <p:spPr>
          <a:xfrm>
            <a:off x="5629992" y="1"/>
            <a:ext cx="4307046" cy="341542"/>
          </a:xfrm>
          <a:prstGeom prst="rect">
            <a:avLst/>
          </a:prstGeom>
        </p:spPr>
        <p:txBody>
          <a:bodyPr vert="horz" lIns="91440" tIns="45720" rIns="91440" bIns="45720" rtlCol="0"/>
          <a:lstStyle>
            <a:lvl1pPr algn="r">
              <a:defRPr sz="1200"/>
            </a:lvl1pPr>
          </a:lstStyle>
          <a:p>
            <a:fld id="{4B43E643-9262-164E-A32F-7C2744C9584C}" type="datetimeFigureOut">
              <a:rPr lang="en-LU" smtClean="0"/>
              <a:t>06/16/2026</a:t>
            </a:fld>
            <a:endParaRPr lang="en-LU"/>
          </a:p>
        </p:txBody>
      </p:sp>
      <p:sp>
        <p:nvSpPr>
          <p:cNvPr id="4" name="Footer Placeholder 3">
            <a:extLst>
              <a:ext uri="{FF2B5EF4-FFF2-40B4-BE49-F238E27FC236}">
                <a16:creationId xmlns:a16="http://schemas.microsoft.com/office/drawing/2014/main" id="{256F17D9-2213-41C2-26C5-9B51515D2B39}"/>
              </a:ext>
            </a:extLst>
          </p:cNvPr>
          <p:cNvSpPr>
            <a:spLocks noGrp="1"/>
          </p:cNvSpPr>
          <p:nvPr>
            <p:ph type="ftr" sz="quarter" idx="2"/>
          </p:nvPr>
        </p:nvSpPr>
        <p:spPr>
          <a:xfrm>
            <a:off x="0" y="6465659"/>
            <a:ext cx="4307046" cy="341541"/>
          </a:xfrm>
          <a:prstGeom prst="rect">
            <a:avLst/>
          </a:prstGeom>
        </p:spPr>
        <p:txBody>
          <a:bodyPr vert="horz" lIns="91440" tIns="45720" rIns="91440" bIns="45720" rtlCol="0" anchor="b"/>
          <a:lstStyle>
            <a:lvl1pPr algn="l">
              <a:defRPr sz="1200"/>
            </a:lvl1pPr>
          </a:lstStyle>
          <a:p>
            <a:endParaRPr lang="en-LU"/>
          </a:p>
        </p:txBody>
      </p:sp>
      <p:sp>
        <p:nvSpPr>
          <p:cNvPr id="5" name="Slide Number Placeholder 4">
            <a:extLst>
              <a:ext uri="{FF2B5EF4-FFF2-40B4-BE49-F238E27FC236}">
                <a16:creationId xmlns:a16="http://schemas.microsoft.com/office/drawing/2014/main" id="{76FE6E46-28C3-D641-4B2B-3ECA912BE6E9}"/>
              </a:ext>
            </a:extLst>
          </p:cNvPr>
          <p:cNvSpPr>
            <a:spLocks noGrp="1"/>
          </p:cNvSpPr>
          <p:nvPr>
            <p:ph type="sldNum" sz="quarter" idx="3"/>
          </p:nvPr>
        </p:nvSpPr>
        <p:spPr>
          <a:xfrm>
            <a:off x="5629992" y="6465659"/>
            <a:ext cx="4307046" cy="341541"/>
          </a:xfrm>
          <a:prstGeom prst="rect">
            <a:avLst/>
          </a:prstGeom>
        </p:spPr>
        <p:txBody>
          <a:bodyPr vert="horz" lIns="91440" tIns="45720" rIns="91440" bIns="45720" rtlCol="0" anchor="b"/>
          <a:lstStyle>
            <a:lvl1pPr algn="r">
              <a:defRPr sz="1200"/>
            </a:lvl1pPr>
          </a:lstStyle>
          <a:p>
            <a:fld id="{4EB5E7B1-AC69-6243-ADCD-2B9EBF2133F9}" type="slidenum">
              <a:rPr lang="en-LU" smtClean="0"/>
              <a:t>‹#›</a:t>
            </a:fld>
            <a:endParaRPr lang="en-LU"/>
          </a:p>
        </p:txBody>
      </p:sp>
    </p:spTree>
    <p:extLst>
      <p:ext uri="{BB962C8B-B14F-4D97-AF65-F5344CB8AC3E}">
        <p14:creationId xmlns:p14="http://schemas.microsoft.com/office/powerpoint/2010/main" val="511781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5629992" y="1"/>
            <a:ext cx="4307046" cy="341542"/>
          </a:xfrm>
          <a:prstGeom prst="rect">
            <a:avLst/>
          </a:prstGeom>
        </p:spPr>
        <p:txBody>
          <a:bodyPr vert="horz" lIns="91440" tIns="45720" rIns="91440" bIns="45720" rtlCol="0"/>
          <a:lstStyle>
            <a:lvl1pPr algn="r">
              <a:defRPr sz="1200"/>
            </a:lvl1pPr>
          </a:lstStyle>
          <a:p>
            <a:fld id="{4A04F185-2A15-C843-889E-D4A26B320F17}" type="datetimeFigureOut">
              <a:rPr lang="en-LU" smtClean="0"/>
              <a:t>06/16/2026</a:t>
            </a:fld>
            <a:endParaRPr lang="en-LU"/>
          </a:p>
        </p:txBody>
      </p:sp>
      <p:sp>
        <p:nvSpPr>
          <p:cNvPr id="4" name="Slide Image Placeholder 3"/>
          <p:cNvSpPr>
            <a:spLocks noGrp="1" noRot="1" noChangeAspect="1"/>
          </p:cNvSpPr>
          <p:nvPr>
            <p:ph type="sldImg" idx="2"/>
          </p:nvPr>
        </p:nvSpPr>
        <p:spPr>
          <a:xfrm>
            <a:off x="4160838" y="850900"/>
            <a:ext cx="1617662" cy="2297113"/>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6465659"/>
            <a:ext cx="4307046" cy="341541"/>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5629992" y="6465659"/>
            <a:ext cx="4307046" cy="341541"/>
          </a:xfrm>
          <a:prstGeom prst="rect">
            <a:avLst/>
          </a:prstGeom>
        </p:spPr>
        <p:txBody>
          <a:bodyPr vert="horz" lIns="91440" tIns="45720" rIns="91440" bIns="45720" rtlCol="0" anchor="b"/>
          <a:lstStyle>
            <a:lvl1pPr algn="r">
              <a:defRPr sz="1200"/>
            </a:lvl1pPr>
          </a:lstStyle>
          <a:p>
            <a:fld id="{174F1190-8B96-A04F-9F2E-EA31CB0F635F}" type="slidenum">
              <a:rPr lang="en-LU" smtClean="0"/>
              <a:t>‹#›</a:t>
            </a:fld>
            <a:endParaRPr lang="en-LU"/>
          </a:p>
        </p:txBody>
      </p:sp>
    </p:spTree>
    <p:extLst>
      <p:ext uri="{BB962C8B-B14F-4D97-AF65-F5344CB8AC3E}">
        <p14:creationId xmlns:p14="http://schemas.microsoft.com/office/powerpoint/2010/main" val="82954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1</a:t>
            </a:fld>
            <a:endParaRPr lang="en-LU"/>
          </a:p>
        </p:txBody>
      </p:sp>
    </p:spTree>
    <p:extLst>
      <p:ext uri="{BB962C8B-B14F-4D97-AF65-F5344CB8AC3E}">
        <p14:creationId xmlns:p14="http://schemas.microsoft.com/office/powerpoint/2010/main" val="1494366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10</a:t>
            </a:fld>
            <a:endParaRPr lang="en-LU"/>
          </a:p>
        </p:txBody>
      </p:sp>
    </p:spTree>
    <p:extLst>
      <p:ext uri="{BB962C8B-B14F-4D97-AF65-F5344CB8AC3E}">
        <p14:creationId xmlns:p14="http://schemas.microsoft.com/office/powerpoint/2010/main" val="225506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15</a:t>
            </a:fld>
            <a:endParaRPr lang="en-LU"/>
          </a:p>
        </p:txBody>
      </p:sp>
    </p:spTree>
    <p:extLst>
      <p:ext uri="{BB962C8B-B14F-4D97-AF65-F5344CB8AC3E}">
        <p14:creationId xmlns:p14="http://schemas.microsoft.com/office/powerpoint/2010/main" val="360269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42009-83AC-4B63-F87C-63766BC8E7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5A8D4-7BF2-64E2-BBCA-D3D413FCC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4D4A46-379C-7C6E-4089-096BAE09FC5B}"/>
              </a:ext>
            </a:extLst>
          </p:cNvPr>
          <p:cNvSpPr>
            <a:spLocks noGrp="1"/>
          </p:cNvSpPr>
          <p:nvPr>
            <p:ph type="body" idx="1"/>
          </p:nvPr>
        </p:nvSpPr>
        <p:spPr/>
        <p:txBody>
          <a:bodyPr/>
          <a:lstStyle/>
          <a:p>
            <a:endParaRPr lang="en-LU"/>
          </a:p>
        </p:txBody>
      </p:sp>
      <p:sp>
        <p:nvSpPr>
          <p:cNvPr id="4" name="Slide Number Placeholder 3">
            <a:extLst>
              <a:ext uri="{FF2B5EF4-FFF2-40B4-BE49-F238E27FC236}">
                <a16:creationId xmlns:a16="http://schemas.microsoft.com/office/drawing/2014/main" id="{95509953-3A54-25EB-D0CA-A9E002C43EE5}"/>
              </a:ext>
            </a:extLst>
          </p:cNvPr>
          <p:cNvSpPr>
            <a:spLocks noGrp="1"/>
          </p:cNvSpPr>
          <p:nvPr>
            <p:ph type="sldNum" sz="quarter" idx="5"/>
          </p:nvPr>
        </p:nvSpPr>
        <p:spPr/>
        <p:txBody>
          <a:bodyPr/>
          <a:lstStyle/>
          <a:p>
            <a:fld id="{174F1190-8B96-A04F-9F2E-EA31CB0F635F}" type="slidenum">
              <a:rPr lang="en-LU" smtClean="0"/>
              <a:t>18</a:t>
            </a:fld>
            <a:endParaRPr lang="en-LU"/>
          </a:p>
        </p:txBody>
      </p:sp>
    </p:spTree>
    <p:extLst>
      <p:ext uri="{BB962C8B-B14F-4D97-AF65-F5344CB8AC3E}">
        <p14:creationId xmlns:p14="http://schemas.microsoft.com/office/powerpoint/2010/main" val="234283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a:p>
        </p:txBody>
      </p:sp>
      <p:sp>
        <p:nvSpPr>
          <p:cNvPr id="4" name="Slide Number Placeholder 3"/>
          <p:cNvSpPr>
            <a:spLocks noGrp="1"/>
          </p:cNvSpPr>
          <p:nvPr>
            <p:ph type="sldNum" sz="quarter" idx="5"/>
          </p:nvPr>
        </p:nvSpPr>
        <p:spPr/>
        <p:txBody>
          <a:bodyPr/>
          <a:lstStyle/>
          <a:p>
            <a:fld id="{174F1190-8B96-A04F-9F2E-EA31CB0F635F}" type="slidenum">
              <a:rPr lang="en-LU" smtClean="0"/>
              <a:t>23</a:t>
            </a:fld>
            <a:endParaRPr lang="en-LU"/>
          </a:p>
        </p:txBody>
      </p:sp>
    </p:spTree>
    <p:extLst>
      <p:ext uri="{BB962C8B-B14F-4D97-AF65-F5344CB8AC3E}">
        <p14:creationId xmlns:p14="http://schemas.microsoft.com/office/powerpoint/2010/main" val="700141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_Titl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648000" y="342000"/>
            <a:ext cx="4284000" cy="266602"/>
          </a:xfrm>
          <a:prstGeom prst="rect">
            <a:avLst/>
          </a:prstGeom>
        </p:spPr>
        <p:txBody>
          <a:bodyPr wrap="square" lIns="36000" tIns="36000" rIns="36000" bIns="36000" numCol="1" anchor="t" anchorCtr="0">
            <a:spAutoFit/>
          </a:bodyPr>
          <a:lstStyle>
            <a:lvl1pPr algn="l">
              <a:lnSpc>
                <a:spcPct val="90000"/>
              </a:lnSpc>
              <a:defRPr sz="1400">
                <a:solidFill>
                  <a:schemeClr val="tx2"/>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3920431329"/>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95D19A-EAB5-FB99-F6FA-F24D8DCB2D8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58227428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nside_Title+tex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360000"/>
            <a:ext cx="4536000" cy="356973"/>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  </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453846604"/>
      </p:ext>
    </p:extLst>
  </p:cSld>
  <p:clrMapOvr>
    <a:masterClrMapping/>
  </p:clrMapOvr>
  <p:extLst>
    <p:ext uri="{DCECCB84-F9BA-43D5-87BE-67443E8EF086}">
      <p15:sldGuideLst xmlns:p15="http://schemas.microsoft.com/office/powerpoint/2012/main">
        <p15:guide id="1" orient="horz" pos="2381" userDrawn="1">
          <p15:clr>
            <a:srgbClr val="FBAE40"/>
          </p15:clr>
        </p15:guide>
        <p15:guide id="3" pos="272" userDrawn="1">
          <p15:clr>
            <a:srgbClr val="FBAE40"/>
          </p15:clr>
        </p15:guide>
        <p15:guide id="4" pos="1678" userDrawn="1">
          <p15:clr>
            <a:srgbClr val="FBAE40"/>
          </p15:clr>
        </p15:guide>
        <p15:guide id="5" pos="30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side_Title+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931E9E-E200-2AF8-B14F-7D50F27FCC91}"/>
              </a:ext>
            </a:extLst>
          </p:cNvPr>
          <p:cNvSpPr/>
          <p:nvPr userDrawn="1"/>
        </p:nvSpPr>
        <p:spPr>
          <a:xfrm>
            <a:off x="0" y="-1"/>
            <a:ext cx="5327650" cy="7559675"/>
          </a:xfrm>
          <a:prstGeom prst="rect">
            <a:avLst/>
          </a:prstGeom>
          <a:solidFill>
            <a:schemeClr val="accent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2" name="Title 1">
            <a:extLst>
              <a:ext uri="{FF2B5EF4-FFF2-40B4-BE49-F238E27FC236}">
                <a16:creationId xmlns:a16="http://schemas.microsoft.com/office/drawing/2014/main" id="{8C1102F4-B720-0045-94FE-4D3FA55B9D31}"/>
              </a:ext>
            </a:extLst>
          </p:cNvPr>
          <p:cNvSpPr>
            <a:spLocks noGrp="1"/>
          </p:cNvSpPr>
          <p:nvPr>
            <p:ph type="ctrTitle"/>
          </p:nvPr>
        </p:nvSpPr>
        <p:spPr>
          <a:xfrm>
            <a:off x="396000" y="360000"/>
            <a:ext cx="4536000" cy="288147"/>
          </a:xfrm>
          <a:prstGeom prst="rect">
            <a:avLst/>
          </a:prstGeom>
        </p:spPr>
        <p:txBody>
          <a:bodyPr wrap="square" lIns="36000" tIns="36000" rIns="36000" bIns="36000" numCol="1" anchor="t" anchorCtr="0">
            <a:spAutoFit/>
          </a:bodyPr>
          <a:lstStyle>
            <a:lvl1pPr algn="l">
              <a:lnSpc>
                <a:spcPct val="100000"/>
              </a:lnSpc>
              <a:defRPr sz="1400">
                <a:solidFill>
                  <a:srgbClr val="24234C"/>
                </a:solidFill>
                <a:latin typeface="Calibri" panose="020F0502020204030204" pitchFamily="34" charset="0"/>
                <a:cs typeface="Calibri" panose="020F0502020204030204" pitchFamily="34" charset="0"/>
              </a:defRPr>
            </a:lvl1pPr>
          </a:lstStyle>
          <a:p>
            <a:r>
              <a:rPr lang="en-GB"/>
              <a:t>Click to edit Master title style</a:t>
            </a:r>
            <a:endParaRPr lang="en-LU"/>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316"/>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296446226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s-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27D281-1907-A69D-B080-BE364C5C9105}"/>
              </a:ext>
            </a:extLst>
          </p:cNvPr>
          <p:cNvSpPr/>
          <p:nvPr userDrawn="1"/>
        </p:nvSpPr>
        <p:spPr>
          <a:xfrm>
            <a:off x="0" y="-1"/>
            <a:ext cx="5327650" cy="7559676"/>
          </a:xfrm>
          <a:prstGeom prst="rect">
            <a:avLst/>
          </a:prstGeom>
          <a:solidFill>
            <a:srgbClr val="E5F1DD"/>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0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
        <p:nvSpPr>
          <p:cNvPr id="6" name="Text Placeholder 12">
            <a:extLst>
              <a:ext uri="{FF2B5EF4-FFF2-40B4-BE49-F238E27FC236}">
                <a16:creationId xmlns:a16="http://schemas.microsoft.com/office/drawing/2014/main" id="{514A3120-EB6F-D211-6B92-E086AF1D0E99}"/>
              </a:ext>
            </a:extLst>
          </p:cNvPr>
          <p:cNvSpPr>
            <a:spLocks noGrp="1"/>
          </p:cNvSpPr>
          <p:nvPr>
            <p:ph type="body" sz="quarter" idx="10" hasCustomPrompt="1"/>
          </p:nvPr>
        </p:nvSpPr>
        <p:spPr>
          <a:xfrm>
            <a:off x="396000" y="269875"/>
            <a:ext cx="4536000" cy="377825"/>
          </a:xfrm>
          <a:prstGeom prst="rect">
            <a:avLst/>
          </a:prstGeom>
        </p:spPr>
        <p:txBody>
          <a:bodyPr lIns="36000" tIns="36000" rIns="36000" bIns="36000" anchor="ctr" anchorCtr="0"/>
          <a:lstStyle>
            <a:lvl1pPr marL="0" indent="0">
              <a:buNone/>
              <a:defRPr sz="1400" b="1">
                <a:solidFill>
                  <a:srgbClr val="007A00"/>
                </a:solidFill>
                <a:latin typeface="Calibri" panose="020F0502020204030204" pitchFamily="34" charset="0"/>
                <a:cs typeface="Calibri" panose="020F0502020204030204" pitchFamily="34" charset="0"/>
              </a:defRPr>
            </a:lvl1pPr>
          </a:lstStyle>
          <a:p>
            <a:pPr lvl="0"/>
            <a:r>
              <a:rPr lang="en-LU"/>
              <a:t>CLICK TO EDIT TEXT</a:t>
            </a:r>
          </a:p>
        </p:txBody>
      </p:sp>
    </p:spTree>
    <p:extLst>
      <p:ext uri="{BB962C8B-B14F-4D97-AF65-F5344CB8AC3E}">
        <p14:creationId xmlns:p14="http://schemas.microsoft.com/office/powerpoint/2010/main" val="1894801988"/>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s-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27D281-1907-A69D-B080-BE364C5C9105}"/>
              </a:ext>
            </a:extLst>
          </p:cNvPr>
          <p:cNvSpPr/>
          <p:nvPr userDrawn="1"/>
        </p:nvSpPr>
        <p:spPr>
          <a:xfrm>
            <a:off x="0" y="0"/>
            <a:ext cx="5327650" cy="7559675"/>
          </a:xfrm>
          <a:prstGeom prst="rect">
            <a:avLst/>
          </a:prstGeom>
          <a:solidFill>
            <a:schemeClr val="accent4">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
        <p:nvSpPr>
          <p:cNvPr id="15" name="Text Placeholder 14">
            <a:extLst>
              <a:ext uri="{FF2B5EF4-FFF2-40B4-BE49-F238E27FC236}">
                <a16:creationId xmlns:a16="http://schemas.microsoft.com/office/drawing/2014/main" id="{9351DC59-062D-C5D8-D312-7F3B7E2F8BA7}"/>
              </a:ext>
            </a:extLst>
          </p:cNvPr>
          <p:cNvSpPr>
            <a:spLocks noGrp="1"/>
          </p:cNvSpPr>
          <p:nvPr>
            <p:ph type="body" sz="quarter" idx="10" hasCustomPrompt="1"/>
          </p:nvPr>
        </p:nvSpPr>
        <p:spPr>
          <a:xfrm>
            <a:off x="396000" y="396000"/>
            <a:ext cx="4536000" cy="228600"/>
          </a:xfrm>
          <a:prstGeom prst="rect">
            <a:avLst/>
          </a:prstGeom>
        </p:spPr>
        <p:txBody>
          <a:bodyPr lIns="36000" tIns="36000" rIns="36000" bIns="36000" anchor="ctr" anchorCtr="0"/>
          <a:lstStyle>
            <a:lvl1pPr marL="0" indent="0">
              <a:lnSpc>
                <a:spcPct val="100000"/>
              </a:lnSpc>
              <a:spcBef>
                <a:spcPts val="0"/>
              </a:spcBef>
              <a:buNone/>
              <a:defRPr sz="1200" b="0"/>
            </a:lvl1pPr>
            <a:lvl2pPr marL="457200" indent="0">
              <a:buNone/>
              <a:defRPr/>
            </a:lvl2pPr>
            <a:lvl3pPr marL="914400" indent="0">
              <a:buNone/>
              <a:defRPr/>
            </a:lvl3pPr>
            <a:lvl4pPr marL="1371600" indent="0">
              <a:buNone/>
              <a:defRPr/>
            </a:lvl4pPr>
            <a:lvl5pPr marL="1828800" indent="0">
              <a:buNone/>
              <a:defRPr/>
            </a:lvl5pPr>
          </a:lstStyle>
          <a:p>
            <a:r>
              <a:rPr lang="en-GB" b="1"/>
              <a:t>Click to edit text</a:t>
            </a:r>
            <a:endParaRPr lang="en-LU" b="1"/>
          </a:p>
        </p:txBody>
      </p:sp>
    </p:spTree>
    <p:extLst>
      <p:ext uri="{BB962C8B-B14F-4D97-AF65-F5344CB8AC3E}">
        <p14:creationId xmlns:p14="http://schemas.microsoft.com/office/powerpoint/2010/main" val="175112811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ligations-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6921D7-3CC6-91FC-70A6-B5235781C30C}"/>
              </a:ext>
            </a:extLst>
          </p:cNvPr>
          <p:cNvSpPr/>
          <p:nvPr userDrawn="1"/>
        </p:nvSpPr>
        <p:spPr>
          <a:xfrm>
            <a:off x="0" y="0"/>
            <a:ext cx="5327650" cy="7559675"/>
          </a:xfrm>
          <a:prstGeom prst="rect">
            <a:avLst/>
          </a:prstGeom>
          <a:solidFill>
            <a:srgbClr val="215F9A">
              <a:alpha val="15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90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
        <p:nvSpPr>
          <p:cNvPr id="17" name="Text Placeholder 12">
            <a:extLst>
              <a:ext uri="{FF2B5EF4-FFF2-40B4-BE49-F238E27FC236}">
                <a16:creationId xmlns:a16="http://schemas.microsoft.com/office/drawing/2014/main" id="{D5CF16B2-468D-5F2A-1669-4F5D43AF2F7F}"/>
              </a:ext>
            </a:extLst>
          </p:cNvPr>
          <p:cNvSpPr>
            <a:spLocks noGrp="1"/>
          </p:cNvSpPr>
          <p:nvPr>
            <p:ph type="body" sz="quarter" idx="10" hasCustomPrompt="1"/>
          </p:nvPr>
        </p:nvSpPr>
        <p:spPr>
          <a:xfrm>
            <a:off x="396000" y="269875"/>
            <a:ext cx="4536000" cy="377825"/>
          </a:xfrm>
          <a:prstGeom prst="rect">
            <a:avLst/>
          </a:prstGeom>
        </p:spPr>
        <p:txBody>
          <a:bodyPr lIns="36000" tIns="36000" rIns="36000" bIns="36000" anchor="ctr" anchorCtr="0"/>
          <a:lstStyle>
            <a:lvl1pPr marL="0" indent="0">
              <a:buNone/>
              <a:defRPr sz="1400" b="1">
                <a:solidFill>
                  <a:srgbClr val="215F9A"/>
                </a:solidFill>
                <a:latin typeface="Calibri" panose="020F0502020204030204" pitchFamily="34" charset="0"/>
                <a:cs typeface="Calibri" panose="020F0502020204030204" pitchFamily="34" charset="0"/>
              </a:defRPr>
            </a:lvl1pPr>
          </a:lstStyle>
          <a:p>
            <a:pPr lvl="0"/>
            <a:r>
              <a:rPr lang="en-LU"/>
              <a:t>CLICK TO EDIT TEXT</a:t>
            </a:r>
          </a:p>
        </p:txBody>
      </p:sp>
    </p:spTree>
    <p:extLst>
      <p:ext uri="{BB962C8B-B14F-4D97-AF65-F5344CB8AC3E}">
        <p14:creationId xmlns:p14="http://schemas.microsoft.com/office/powerpoint/2010/main" val="286702025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ligations-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E1C785-12A0-F2E2-C202-BC909978B53C}"/>
              </a:ext>
            </a:extLst>
          </p:cNvPr>
          <p:cNvSpPr/>
          <p:nvPr userDrawn="1"/>
        </p:nvSpPr>
        <p:spPr>
          <a:xfrm>
            <a:off x="0" y="0"/>
            <a:ext cx="5327650" cy="7559675"/>
          </a:xfrm>
          <a:prstGeom prst="rect">
            <a:avLst/>
          </a:prstGeom>
          <a:solidFill>
            <a:srgbClr val="215F9A">
              <a:alpha val="15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
        <p:nvSpPr>
          <p:cNvPr id="15" name="Text Placeholder 14">
            <a:extLst>
              <a:ext uri="{FF2B5EF4-FFF2-40B4-BE49-F238E27FC236}">
                <a16:creationId xmlns:a16="http://schemas.microsoft.com/office/drawing/2014/main" id="{9351DC59-062D-C5D8-D312-7F3B7E2F8BA7}"/>
              </a:ext>
            </a:extLst>
          </p:cNvPr>
          <p:cNvSpPr>
            <a:spLocks noGrp="1"/>
          </p:cNvSpPr>
          <p:nvPr>
            <p:ph type="body" sz="quarter" idx="10" hasCustomPrompt="1"/>
          </p:nvPr>
        </p:nvSpPr>
        <p:spPr>
          <a:xfrm>
            <a:off x="396000" y="396000"/>
            <a:ext cx="4536000" cy="230400"/>
          </a:xfrm>
          <a:prstGeom prst="rect">
            <a:avLst/>
          </a:prstGeom>
        </p:spPr>
        <p:txBody>
          <a:bodyPr lIns="36000" tIns="36000" rIns="36000" bIns="36000" anchor="ctr" anchorCtr="0"/>
          <a:lstStyle>
            <a:lvl1pPr marL="0" indent="0">
              <a:lnSpc>
                <a:spcPct val="100000"/>
              </a:lnSpc>
              <a:spcBef>
                <a:spcPts val="0"/>
              </a:spcBef>
              <a:buNone/>
              <a:defRPr sz="1200" b="0"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GB" b="1"/>
              <a:t>Click to edit text</a:t>
            </a:r>
            <a:endParaRPr lang="en-LU" b="1"/>
          </a:p>
        </p:txBody>
      </p:sp>
    </p:spTree>
    <p:extLst>
      <p:ext uri="{BB962C8B-B14F-4D97-AF65-F5344CB8AC3E}">
        <p14:creationId xmlns:p14="http://schemas.microsoft.com/office/powerpoint/2010/main" val="80029017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sequenc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27D281-1907-A69D-B080-BE364C5C9105}"/>
              </a:ext>
            </a:extLst>
          </p:cNvPr>
          <p:cNvSpPr/>
          <p:nvPr userDrawn="1"/>
        </p:nvSpPr>
        <p:spPr>
          <a:xfrm>
            <a:off x="0" y="-1"/>
            <a:ext cx="5327650" cy="7559675"/>
          </a:xfrm>
          <a:prstGeom prst="rect">
            <a:avLst/>
          </a:prstGeom>
          <a:solidFill>
            <a:srgbClr val="C00000">
              <a:alpha val="1175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1096476"/>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
        <p:nvSpPr>
          <p:cNvPr id="6" name="Title 1">
            <a:extLst>
              <a:ext uri="{FF2B5EF4-FFF2-40B4-BE49-F238E27FC236}">
                <a16:creationId xmlns:a16="http://schemas.microsoft.com/office/drawing/2014/main" id="{C5281879-4941-065D-57A2-5514121781AF}"/>
              </a:ext>
            </a:extLst>
          </p:cNvPr>
          <p:cNvSpPr>
            <a:spLocks noGrp="1"/>
          </p:cNvSpPr>
          <p:nvPr>
            <p:ph type="ctrTitle" hasCustomPrompt="1"/>
          </p:nvPr>
        </p:nvSpPr>
        <p:spPr>
          <a:xfrm>
            <a:off x="395650" y="327238"/>
            <a:ext cx="4536350" cy="503590"/>
          </a:xfrm>
          <a:prstGeom prst="rect">
            <a:avLst/>
          </a:prstGeom>
        </p:spPr>
        <p:txBody>
          <a:bodyPr wrap="square" lIns="36000" tIns="36000" rIns="36000" bIns="36000" numCol="1" anchor="t" anchorCtr="0">
            <a:spAutoFit/>
          </a:bodyPr>
          <a:lstStyle>
            <a:lvl1pPr algn="l">
              <a:lnSpc>
                <a:spcPct val="100000"/>
              </a:lnSpc>
              <a:defRPr sz="1400">
                <a:solidFill>
                  <a:srgbClr val="C00000"/>
                </a:solidFill>
                <a:latin typeface="Calibri" panose="020F0502020204030204" pitchFamily="34" charset="0"/>
                <a:cs typeface="Calibri" panose="020F0502020204030204" pitchFamily="34" charset="0"/>
              </a:defRPr>
            </a:lvl1pPr>
          </a:lstStyle>
          <a:p>
            <a:r>
              <a:rPr lang="en-GB"/>
              <a:t>CLICK TO EDIT MASTER TITLE STYLE</a:t>
            </a:r>
            <a:br>
              <a:rPr lang="en-GB"/>
            </a:br>
            <a:r>
              <a:rPr lang="en-GB"/>
              <a:t>ON TWO LINES</a:t>
            </a:r>
            <a:endParaRPr lang="en-LU"/>
          </a:p>
        </p:txBody>
      </p:sp>
    </p:spTree>
    <p:extLst>
      <p:ext uri="{BB962C8B-B14F-4D97-AF65-F5344CB8AC3E}">
        <p14:creationId xmlns:p14="http://schemas.microsoft.com/office/powerpoint/2010/main" val="354907376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sequences-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27D281-1907-A69D-B080-BE364C5C9105}"/>
              </a:ext>
            </a:extLst>
          </p:cNvPr>
          <p:cNvSpPr/>
          <p:nvPr userDrawn="1"/>
        </p:nvSpPr>
        <p:spPr>
          <a:xfrm>
            <a:off x="0" y="0"/>
            <a:ext cx="5327650" cy="7559675"/>
          </a:xfrm>
          <a:prstGeom prst="rect">
            <a:avLst/>
          </a:prstGeom>
          <a:solidFill>
            <a:srgbClr val="C00000">
              <a:alpha val="12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3" name="Subtitle 2">
            <a:extLst>
              <a:ext uri="{FF2B5EF4-FFF2-40B4-BE49-F238E27FC236}">
                <a16:creationId xmlns:a16="http://schemas.microsoft.com/office/drawing/2014/main" id="{F67EE9A9-B406-AA5A-CAEB-47E1251F2401}"/>
              </a:ext>
            </a:extLst>
          </p:cNvPr>
          <p:cNvSpPr>
            <a:spLocks noGrp="1"/>
          </p:cNvSpPr>
          <p:nvPr>
            <p:ph type="subTitle" idx="1" hasCustomPrompt="1"/>
          </p:nvPr>
        </p:nvSpPr>
        <p:spPr>
          <a:xfrm>
            <a:off x="396000" y="720000"/>
            <a:ext cx="4536000" cy="2301139"/>
          </a:xfrm>
          <a:prstGeom prst="rect">
            <a:avLst/>
          </a:prstGeom>
        </p:spPr>
        <p:txBody>
          <a:bodyPr lIns="36000" tIns="36000" rIns="36000" bIns="36000"/>
          <a:lstStyle>
            <a:lvl1pPr marL="0" indent="0" algn="l">
              <a:lnSpc>
                <a:spcPct val="110000"/>
              </a:lnSpc>
              <a:spcBef>
                <a:spcPts val="0"/>
              </a:spcBef>
              <a:spcAft>
                <a:spcPts val="400"/>
              </a:spcAft>
              <a:buNone/>
              <a:defRPr sz="1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text</a:t>
            </a:r>
            <a:endParaRPr lang="en-LU"/>
          </a:p>
        </p:txBody>
      </p:sp>
      <p:sp>
        <p:nvSpPr>
          <p:cNvPr id="10" name="Slide Number Placeholder 5">
            <a:extLst>
              <a:ext uri="{FF2B5EF4-FFF2-40B4-BE49-F238E27FC236}">
                <a16:creationId xmlns:a16="http://schemas.microsoft.com/office/drawing/2014/main" id="{A44BE3D2-28F4-C5CC-E753-CA349DE5451D}"/>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
        <p:nvSpPr>
          <p:cNvPr id="15" name="Text Placeholder 14">
            <a:extLst>
              <a:ext uri="{FF2B5EF4-FFF2-40B4-BE49-F238E27FC236}">
                <a16:creationId xmlns:a16="http://schemas.microsoft.com/office/drawing/2014/main" id="{9351DC59-062D-C5D8-D312-7F3B7E2F8BA7}"/>
              </a:ext>
            </a:extLst>
          </p:cNvPr>
          <p:cNvSpPr>
            <a:spLocks noGrp="1"/>
          </p:cNvSpPr>
          <p:nvPr>
            <p:ph type="body" sz="quarter" idx="10" hasCustomPrompt="1"/>
          </p:nvPr>
        </p:nvSpPr>
        <p:spPr>
          <a:xfrm>
            <a:off x="396000" y="396000"/>
            <a:ext cx="4536000" cy="228600"/>
          </a:xfrm>
          <a:prstGeom prst="rect">
            <a:avLst/>
          </a:prstGeom>
        </p:spPr>
        <p:txBody>
          <a:bodyPr lIns="36000" tIns="36000" rIns="36000" bIns="36000" anchor="ctr" anchorCtr="0"/>
          <a:lstStyle>
            <a:lvl1pPr marL="0" indent="0">
              <a:lnSpc>
                <a:spcPct val="100000"/>
              </a:lnSpc>
              <a:spcBef>
                <a:spcPts val="0"/>
              </a:spcBef>
              <a:buNone/>
              <a:defRPr sz="1200" b="0"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GB" b="1"/>
              <a:t>Click to edit text</a:t>
            </a:r>
            <a:endParaRPr lang="en-LU" b="1"/>
          </a:p>
        </p:txBody>
      </p:sp>
    </p:spTree>
    <p:extLst>
      <p:ext uri="{BB962C8B-B14F-4D97-AF65-F5344CB8AC3E}">
        <p14:creationId xmlns:p14="http://schemas.microsoft.com/office/powerpoint/2010/main" val="394108991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1678" userDrawn="1">
          <p15:clr>
            <a:srgbClr val="FBAE40"/>
          </p15:clr>
        </p15:guide>
        <p15:guide id="3" pos="272" userDrawn="1">
          <p15:clr>
            <a:srgbClr val="FBAE40"/>
          </p15:clr>
        </p15:guide>
        <p15:guide id="4" pos="30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CE4DA851-EAA0-7435-8C2A-4E5F0413C1E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918616513"/>
      </p:ext>
    </p:extLst>
  </p:cSld>
  <p:clrMap bg1="lt1" tx1="dk1" bg2="lt2" tx2="dk2" accent1="accent1" accent2="accent2" accent3="accent3" accent4="accent4" accent5="accent5" accent6="accent6" hlink="hlink" folHlink="folHlink"/>
  <p:sldLayoutIdLst>
    <p:sldLayoutId id="2147483699" r:id="rId1"/>
    <p:sldLayoutId id="2147483701" r:id="rId2"/>
    <p:sldLayoutId id="2147483702" r:id="rId3"/>
    <p:sldLayoutId id="2147483700" r:id="rId4"/>
    <p:sldLayoutId id="2147483703" r:id="rId5"/>
    <p:sldLayoutId id="2147483704" r:id="rId6"/>
    <p:sldLayoutId id="2147483705" r:id="rId7"/>
    <p:sldLayoutId id="2147483706" r:id="rId8"/>
    <p:sldLayoutId id="2147483707" r:id="rId9"/>
  </p:sldLayoutIdLst>
  <p:hf hdr="0" ftr="0" dt="0"/>
  <p:txStyles>
    <p:title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16D53C5-F245-8985-7951-C5F874B4FED5}"/>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pPr/>
              <a:t>‹#›</a:t>
            </a:fld>
            <a:endParaRPr lang="en-LU"/>
          </a:p>
        </p:txBody>
      </p:sp>
    </p:spTree>
    <p:extLst>
      <p:ext uri="{BB962C8B-B14F-4D97-AF65-F5344CB8AC3E}">
        <p14:creationId xmlns:p14="http://schemas.microsoft.com/office/powerpoint/2010/main" val="2939945523"/>
      </p:ext>
    </p:extLst>
  </p:cSld>
  <p:clrMap bg1="lt1" tx1="dk1" bg2="lt2" tx2="dk2" accent1="accent1" accent2="accent2" accent3="accent3" accent4="accent4" accent5="accent5" accent6="accent6" hlink="hlink" folHlink="folHlink"/>
  <p:sldLayoutIdLst>
    <p:sldLayoutId id="214748374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1678" userDrawn="1">
          <p15:clr>
            <a:srgbClr val="F26B43"/>
          </p15:clr>
        </p15:guide>
        <p15:guide id="3" pos="313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help.unhcr.org/" TargetMode="Externa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emf"/><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hyperlink" Target="https://www.strazgraniczna.pl/pl/cudzoziemcy/pomoc-w-dobrowolnym-powrocie-i" TargetMode="External"/><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A9F85E9-C15F-00C6-47E9-5916767B7A0B}"/>
              </a:ext>
              <a:ext uri="{C183D7F6-B498-43B3-948B-1728B52AA6E4}">
                <adec:decorative xmlns:adec="http://schemas.microsoft.com/office/drawing/2017/decorative" val="1"/>
              </a:ext>
            </a:extLst>
          </p:cNvPr>
          <p:cNvGrpSpPr/>
          <p:nvPr/>
        </p:nvGrpSpPr>
        <p:grpSpPr>
          <a:xfrm>
            <a:off x="3730896" y="-276225"/>
            <a:ext cx="2010028" cy="1005283"/>
            <a:chOff x="3730896" y="-276225"/>
            <a:chExt cx="2010028" cy="1005283"/>
          </a:xfrm>
        </p:grpSpPr>
        <p:cxnSp>
          <p:nvCxnSpPr>
            <p:cNvPr id="12" name="Straight Connector 11">
              <a:extLst>
                <a:ext uri="{FF2B5EF4-FFF2-40B4-BE49-F238E27FC236}">
                  <a16:creationId xmlns:a16="http://schemas.microsoft.com/office/drawing/2014/main" id="{9862F99B-7376-686E-8574-3D19F66D8665}"/>
                </a:ext>
                <a:ext uri="{C183D7F6-B498-43B3-948B-1728B52AA6E4}">
                  <adec:decorative xmlns:adec="http://schemas.microsoft.com/office/drawing/2017/decorative" val="1"/>
                </a:ext>
              </a:extLst>
            </p:cNvPr>
            <p:cNvCxnSpPr>
              <a:cxnSpLocks/>
            </p:cNvCxnSpPr>
            <p:nvPr/>
          </p:nvCxnSpPr>
          <p:spPr>
            <a:xfrm flipV="1">
              <a:off x="4021487" y="-276225"/>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4A2F22E-97B1-7455-8ADE-8FF292A717F6}"/>
                </a:ext>
                <a:ext uri="{C183D7F6-B498-43B3-948B-1728B52AA6E4}">
                  <adec:decorative xmlns:adec="http://schemas.microsoft.com/office/drawing/2017/decorative" val="1"/>
                </a:ext>
              </a:extLst>
            </p:cNvPr>
            <p:cNvCxnSpPr>
              <a:cxnSpLocks/>
            </p:cNvCxnSpPr>
            <p:nvPr/>
          </p:nvCxnSpPr>
          <p:spPr>
            <a:xfrm flipV="1">
              <a:off x="5023549" y="-276225"/>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E95417A-121E-3372-6A36-A833FD3E69C5}"/>
                </a:ext>
                <a:ext uri="{C183D7F6-B498-43B3-948B-1728B52AA6E4}">
                  <adec:decorative xmlns:adec="http://schemas.microsoft.com/office/drawing/2017/decorative" val="1"/>
                </a:ext>
              </a:extLst>
            </p:cNvPr>
            <p:cNvCxnSpPr>
              <a:cxnSpLocks/>
            </p:cNvCxnSpPr>
            <p:nvPr/>
          </p:nvCxnSpPr>
          <p:spPr>
            <a:xfrm flipV="1">
              <a:off x="3738912" y="-276225"/>
              <a:ext cx="0" cy="257175"/>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D581AD5-607C-DA07-22A4-81E6C72B6C29}"/>
                </a:ext>
                <a:ext uri="{C183D7F6-B498-43B3-948B-1728B52AA6E4}">
                  <adec:decorative xmlns:adec="http://schemas.microsoft.com/office/drawing/2017/decorative" val="1"/>
                </a:ext>
              </a:extLst>
            </p:cNvPr>
            <p:cNvCxnSpPr>
              <a:cxnSpLocks/>
            </p:cNvCxnSpPr>
            <p:nvPr/>
          </p:nvCxnSpPr>
          <p:spPr>
            <a:xfrm>
              <a:off x="5355150" y="275033"/>
              <a:ext cx="385774" cy="0"/>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C4BA802-7FCC-3CD9-D129-4FE1122AB8F1}"/>
                </a:ext>
                <a:ext uri="{C183D7F6-B498-43B3-948B-1728B52AA6E4}">
                  <adec:decorative xmlns:adec="http://schemas.microsoft.com/office/drawing/2017/decorative" val="1"/>
                </a:ext>
              </a:extLst>
            </p:cNvPr>
            <p:cNvCxnSpPr>
              <a:cxnSpLocks/>
            </p:cNvCxnSpPr>
            <p:nvPr/>
          </p:nvCxnSpPr>
          <p:spPr>
            <a:xfrm>
              <a:off x="5355150" y="729058"/>
              <a:ext cx="385774" cy="0"/>
            </a:xfrm>
            <a:prstGeom prst="line">
              <a:avLst/>
            </a:prstGeom>
            <a:ln>
              <a:solidFill>
                <a:schemeClr val="accent5"/>
              </a:solidFill>
              <a:prstDash val="sysDot"/>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6A47ACF8-2C71-5BE4-D69C-D3508ED8FCD2}"/>
                </a:ext>
                <a:ext uri="{C183D7F6-B498-43B3-948B-1728B52AA6E4}">
                  <adec:decorative xmlns:adec="http://schemas.microsoft.com/office/drawing/2017/decorative" val="1"/>
                </a:ext>
              </a:extLst>
            </p:cNvPr>
            <p:cNvSpPr/>
            <p:nvPr/>
          </p:nvSpPr>
          <p:spPr>
            <a:xfrm>
              <a:off x="3730896" y="-172371"/>
              <a:ext cx="290591" cy="8756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4BCE41AE-FAB6-4269-ADFB-AB58ECCF6328}"/>
              </a:ext>
              <a:ext uri="{C183D7F6-B498-43B3-948B-1728B52AA6E4}">
                <adec:decorative xmlns:adec="http://schemas.microsoft.com/office/drawing/2017/decorative" val="1"/>
              </a:ext>
            </a:extLst>
          </p:cNvPr>
          <p:cNvSpPr txBox="1">
            <a:spLocks/>
          </p:cNvSpPr>
          <p:nvPr/>
        </p:nvSpPr>
        <p:spPr>
          <a:xfrm>
            <a:off x="436695" y="875020"/>
            <a:ext cx="4642150" cy="1457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600"/>
              </a:lnSpc>
            </a:pPr>
            <a:r>
              <a:rPr lang="pl-PL" sz="2500" b="1" dirty="0">
                <a:solidFill>
                  <a:srgbClr val="24234C"/>
                </a:solidFill>
                <a:latin typeface="Calibri" panose="020F0502020204030204" pitchFamily="34" charset="0"/>
                <a:ea typeface="Calibri"/>
                <a:cs typeface="Arial" panose="020B0604020202020204" pitchFamily="34" charset="0"/>
              </a:rPr>
              <a:t>CO NALEŻY WIEDZIEĆ NA TEMAT UBIEGANIA SIĘ O OCHRONĘ MIĘDZYNARODOWĄ</a:t>
            </a:r>
          </a:p>
        </p:txBody>
      </p:sp>
      <p:sp>
        <p:nvSpPr>
          <p:cNvPr id="10" name="TextBox 9">
            <a:extLst>
              <a:ext uri="{FF2B5EF4-FFF2-40B4-BE49-F238E27FC236}">
                <a16:creationId xmlns:a16="http://schemas.microsoft.com/office/drawing/2014/main" id="{5219AAAE-0567-E49C-7CB5-1C3AD45BD55C}"/>
              </a:ext>
            </a:extLst>
          </p:cNvPr>
          <p:cNvSpPr txBox="1"/>
          <p:nvPr/>
        </p:nvSpPr>
        <p:spPr>
          <a:xfrm>
            <a:off x="474333" y="300683"/>
            <a:ext cx="3148235" cy="307777"/>
          </a:xfrm>
          <a:prstGeom prst="rect">
            <a:avLst/>
          </a:prstGeom>
          <a:noFill/>
        </p:spPr>
        <p:txBody>
          <a:bodyPr wrap="square" rtlCol="0">
            <a:spAutoFit/>
          </a:bodyPr>
          <a:lstStyle/>
          <a:p>
            <a:r>
              <a:rPr lang="pl-PL" sz="1400" b="1" dirty="0">
                <a:solidFill>
                  <a:schemeClr val="bg1">
                    <a:lumMod val="50000"/>
                  </a:schemeClr>
                </a:solidFill>
                <a:effectLst/>
                <a:latin typeface="Calibri" panose="020F0502020204030204" pitchFamily="34" charset="0"/>
                <a:cs typeface="Calibri" panose="020F0502020204030204" pitchFamily="34" charset="0"/>
              </a:rPr>
              <a:t>Polska</a:t>
            </a:r>
            <a:r>
              <a:rPr lang="pl-PL" sz="900" b="0" i="1" dirty="0">
                <a:effectLst/>
                <a:latin typeface="Calibri" panose="020F0502020204030204" pitchFamily="34" charset="0"/>
                <a:cs typeface="Calibri" panose="020F0502020204030204" pitchFamily="34" charset="0"/>
              </a:rPr>
              <a:t> </a:t>
            </a:r>
          </a:p>
        </p:txBody>
      </p:sp>
      <p:pic>
        <p:nvPicPr>
          <p:cNvPr id="4" name="Graphic 3" descr="Logo Agencji Unii Europejskiej ds. Azylu.">
            <a:extLst>
              <a:ext uri="{FF2B5EF4-FFF2-40B4-BE49-F238E27FC236}">
                <a16:creationId xmlns:a16="http://schemas.microsoft.com/office/drawing/2014/main" id="{D7D0DACC-05E4-F173-8677-D7236E1B48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6191" y="20290"/>
            <a:ext cx="1438530" cy="1016774"/>
          </a:xfrm>
          <a:prstGeom prst="rect">
            <a:avLst/>
          </a:prstGeom>
        </p:spPr>
      </p:pic>
      <p:sp>
        <p:nvSpPr>
          <p:cNvPr id="2" name="Title 1">
            <a:extLst>
              <a:ext uri="{FF2B5EF4-FFF2-40B4-BE49-F238E27FC236}">
                <a16:creationId xmlns:a16="http://schemas.microsoft.com/office/drawing/2014/main" id="{6C33414B-1B11-5534-BD2E-836E68ADE401}"/>
              </a:ext>
            </a:extLst>
          </p:cNvPr>
          <p:cNvSpPr>
            <a:spLocks noGrp="1"/>
          </p:cNvSpPr>
          <p:nvPr>
            <p:ph type="title" idx="4294967295"/>
          </p:nvPr>
        </p:nvSpPr>
        <p:spPr>
          <a:xfrm>
            <a:off x="366712" y="-628587"/>
            <a:ext cx="4918005" cy="337930"/>
          </a:xfrm>
          <a:prstGeom prst="rect">
            <a:avLst/>
          </a:prstGeom>
        </p:spPr>
        <p:txBody>
          <a:bodyPr anchor="t"/>
          <a:lstStyle/>
          <a:p>
            <a:r>
              <a:rPr lang="pl-PL" sz="1100" dirty="0">
                <a:latin typeface="Calibri" panose="020F0502020204030204" pitchFamily="34" charset="0"/>
                <a:cs typeface="Calibri" panose="020F0502020204030204" pitchFamily="34" charset="0"/>
              </a:rPr>
              <a:t>CO NALEŻY WIEDZIEĆ NA TEMAT UBIEGANIA SIĘ O OCHRONĘ MIĘDZYNARODOWĄ</a:t>
            </a:r>
          </a:p>
        </p:txBody>
      </p:sp>
      <p:pic>
        <p:nvPicPr>
          <p:cNvPr id="29" name="Picture 28" descr="Ilustracja przedstawiająca grupę osób ubiegających się o ochronę międzynarodową (mężczyźni, kobiety, dziecko) przybywających w nowe miejsce z bagażami. Jedna osoba rozmawia z pracownicą znajdującą się za biurkiem. Inna osoba siedzi naprzeciwko funkcjonariusza zajmującego się sprawami ochrony międzynarodowej. Grupa osób znajduje się na ścieżce, która prowadzi poza stronę, co symbolizuje ciągły przepływ od momentu przybycia przez całą procedurę azylową. ">
            <a:extLst>
              <a:ext uri="{FF2B5EF4-FFF2-40B4-BE49-F238E27FC236}">
                <a16:creationId xmlns:a16="http://schemas.microsoft.com/office/drawing/2014/main" id="{526121B5-73CF-1C28-363A-B39FC331BD89}"/>
              </a:ext>
            </a:extLst>
          </p:cNvPr>
          <p:cNvPicPr>
            <a:picLocks noChangeAspect="1"/>
          </p:cNvPicPr>
          <p:nvPr/>
        </p:nvPicPr>
        <p:blipFill>
          <a:blip r:embed="rId5">
            <a:extLst>
              <a:ext uri="{28A0092B-C50C-407E-A947-70E740481C1C}">
                <a14:useLocalDpi xmlns:a14="http://schemas.microsoft.com/office/drawing/2010/main" val="0"/>
              </a:ext>
            </a:extLst>
          </a:blip>
          <a:srcRect t="8051" b="8051"/>
          <a:stretch/>
        </p:blipFill>
        <p:spPr>
          <a:xfrm>
            <a:off x="6350" y="1211201"/>
            <a:ext cx="5321300" cy="6348474"/>
          </a:xfrm>
          <a:prstGeom prst="rect">
            <a:avLst/>
          </a:prstGeom>
        </p:spPr>
      </p:pic>
      <p:sp>
        <p:nvSpPr>
          <p:cNvPr id="30" name="TextBox 29">
            <a:extLst>
              <a:ext uri="{FF2B5EF4-FFF2-40B4-BE49-F238E27FC236}">
                <a16:creationId xmlns:a16="http://schemas.microsoft.com/office/drawing/2014/main" id="{1B783E99-AE04-BAF6-DF14-2A196041A88A}"/>
              </a:ext>
            </a:extLst>
          </p:cNvPr>
          <p:cNvSpPr txBox="1"/>
          <p:nvPr/>
        </p:nvSpPr>
        <p:spPr>
          <a:xfrm>
            <a:off x="4351979" y="7159568"/>
            <a:ext cx="796490" cy="276999"/>
          </a:xfrm>
          <a:prstGeom prst="rect">
            <a:avLst/>
          </a:prstGeom>
          <a:noFill/>
        </p:spPr>
        <p:txBody>
          <a:bodyPr wrap="square">
            <a:spAutoFit/>
          </a:bodyPr>
          <a:lstStyle/>
          <a:p>
            <a:pPr algn="r" rtl="0" fontAlgn="base">
              <a:buNone/>
            </a:pPr>
            <a:r>
              <a:rPr lang="pl-PL" sz="1200" i="0" dirty="0">
                <a:solidFill>
                  <a:srgbClr val="24234C"/>
                </a:solidFill>
                <a:effectLst/>
                <a:latin typeface="Calibri" panose="020F0502020204030204" pitchFamily="34" charset="0"/>
                <a:cs typeface="Calibri" panose="020F0502020204030204" pitchFamily="34" charset="0"/>
              </a:rPr>
              <a:t>POLSKI</a:t>
            </a:r>
          </a:p>
        </p:txBody>
      </p:sp>
      <p:sp>
        <p:nvSpPr>
          <p:cNvPr id="8" name="Rectangle 7">
            <a:extLst>
              <a:ext uri="{FF2B5EF4-FFF2-40B4-BE49-F238E27FC236}">
                <a16:creationId xmlns:a16="http://schemas.microsoft.com/office/drawing/2014/main" id="{609D9C0B-D57A-AD7D-813F-E4918F1AF149}"/>
              </a:ext>
              <a:ext uri="{C183D7F6-B498-43B3-948B-1728B52AA6E4}">
                <adec:decorative xmlns:adec="http://schemas.microsoft.com/office/drawing/2017/decorative" val="1"/>
              </a:ext>
            </a:extLst>
          </p:cNvPr>
          <p:cNvSpPr/>
          <p:nvPr/>
        </p:nvSpPr>
        <p:spPr>
          <a:xfrm>
            <a:off x="0" y="0"/>
            <a:ext cx="198000" cy="75596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solidFill>
                <a:srgbClr val="0097A5"/>
              </a:solidFill>
            </a:endParaRPr>
          </a:p>
        </p:txBody>
      </p:sp>
      <p:pic>
        <p:nvPicPr>
          <p:cNvPr id="6" name="Picture 5">
            <a:extLst>
              <a:ext uri="{FF2B5EF4-FFF2-40B4-BE49-F238E27FC236}">
                <a16:creationId xmlns:a16="http://schemas.microsoft.com/office/drawing/2014/main" id="{36D4F41A-705A-AD83-885F-D4A66296A6B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6218" y="837098"/>
            <a:ext cx="349116" cy="472997"/>
          </a:xfrm>
          <a:prstGeom prst="rect">
            <a:avLst/>
          </a:prstGeom>
        </p:spPr>
      </p:pic>
      <p:pic>
        <p:nvPicPr>
          <p:cNvPr id="21" name="Obraz 20">
            <a:extLst>
              <a:ext uri="{FF2B5EF4-FFF2-40B4-BE49-F238E27FC236}">
                <a16:creationId xmlns:a16="http://schemas.microsoft.com/office/drawing/2014/main" id="{1DAF4ECE-4DB5-4A81-A7AA-CF70CBD1C9C9}"/>
              </a:ext>
            </a:extLst>
          </p:cNvPr>
          <p:cNvPicPr>
            <a:picLocks noChangeAspect="1"/>
          </p:cNvPicPr>
          <p:nvPr/>
        </p:nvPicPr>
        <p:blipFill>
          <a:blip r:embed="rId7"/>
          <a:stretch>
            <a:fillRect/>
          </a:stretch>
        </p:blipFill>
        <p:spPr>
          <a:xfrm>
            <a:off x="1599144" y="2655"/>
            <a:ext cx="2061211" cy="1034247"/>
          </a:xfrm>
          <a:prstGeom prst="rect">
            <a:avLst/>
          </a:prstGeom>
        </p:spPr>
      </p:pic>
    </p:spTree>
    <p:extLst>
      <p:ext uri="{BB962C8B-B14F-4D97-AF65-F5344CB8AC3E}">
        <p14:creationId xmlns:p14="http://schemas.microsoft.com/office/powerpoint/2010/main" val="207058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6F8A941-FDDB-6098-1082-842999C36FB3}"/>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10</a:t>
            </a:fld>
            <a:endParaRPr lang="en-LU">
              <a:solidFill>
                <a:schemeClr val="tx1"/>
              </a:solidFill>
            </a:endParaRPr>
          </a:p>
        </p:txBody>
      </p:sp>
      <p:pic>
        <p:nvPicPr>
          <p:cNvPr id="11" name="Picture 10">
            <a:extLst>
              <a:ext uri="{FF2B5EF4-FFF2-40B4-BE49-F238E27FC236}">
                <a16:creationId xmlns:a16="http://schemas.microsoft.com/office/drawing/2014/main" id="{C020FC79-1D45-37A6-1626-4092BB9F2E7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34392" y="399370"/>
            <a:ext cx="110638" cy="149896"/>
          </a:xfrm>
          <a:prstGeom prst="rect">
            <a:avLst/>
          </a:prstGeom>
        </p:spPr>
      </p:pic>
      <p:sp>
        <p:nvSpPr>
          <p:cNvPr id="7" name="Title 1">
            <a:extLst>
              <a:ext uri="{FF2B5EF4-FFF2-40B4-BE49-F238E27FC236}">
                <a16:creationId xmlns:a16="http://schemas.microsoft.com/office/drawing/2014/main" id="{8C0FF790-B778-F05C-7198-54C3C49BBBD3}"/>
              </a:ext>
            </a:extLst>
          </p:cNvPr>
          <p:cNvSpPr txBox="1">
            <a:spLocks noGrp="1"/>
          </p:cNvSpPr>
          <p:nvPr>
            <p:ph type="title" idx="4294967295"/>
          </p:nvPr>
        </p:nvSpPr>
        <p:spPr>
          <a:xfrm>
            <a:off x="396000" y="360000"/>
            <a:ext cx="4536000" cy="396000"/>
          </a:xfrm>
          <a:prstGeom prst="rect">
            <a:avLst/>
          </a:prstGeom>
          <a:noFill/>
          <a:ln>
            <a:noFill/>
            <a:prstDash/>
          </a:ln>
          <a:effectLst/>
        </p:spPr>
        <p:txBody>
          <a:bodyPr rot="0" spcFirstLastPara="0" vertOverflow="overflow" horzOverflow="overflow" vert="horz" wrap="square" lIns="91440" tIns="36000" rIns="91440" bIns="360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137160" marR="0" lvl="0" indent="0" algn="l" defTabSz="914400" rtl="0" eaLnBrk="1" fontAlgn="auto" latinLnBrk="0" hangingPunct="1">
              <a:lnSpc>
                <a:spcPct val="90000"/>
              </a:lnSpc>
              <a:spcBef>
                <a:spcPct val="0"/>
              </a:spcBef>
              <a:spcAft>
                <a:spcPts val="0"/>
              </a:spcAft>
              <a:buClrTx/>
              <a:buSzTx/>
              <a:buFontTx/>
              <a:buNone/>
              <a:tabLst/>
              <a:defRPr/>
            </a:pPr>
            <a:r>
              <a:rPr kumimoji="0" lang="pl-PL" sz="1300" b="1" i="0" u="none" strike="noStrike" cap="none" normalizeH="0" baseline="0" noProof="0">
                <a:ln>
                  <a:noFill/>
                </a:ln>
                <a:solidFill>
                  <a:srgbClr val="0E2841"/>
                </a:solidFill>
                <a:effectLst/>
                <a:uLnTx/>
                <a:uFillTx/>
                <a:latin typeface="Calibri" panose="020F0502020204030204" pitchFamily="34" charset="0"/>
                <a:ea typeface="Calibri"/>
                <a:cs typeface="Calibri" panose="020F0502020204030204" pitchFamily="34" charset="0"/>
              </a:rPr>
              <a:t>JAKA JEST PROCEDURA W PRZYPADKU PRZYJAZDU Z DZIEĆMI LUB ZALEŻNĄ OSOBĄ DOROSŁĄ?</a:t>
            </a:r>
          </a:p>
        </p:txBody>
      </p:sp>
      <p:sp>
        <p:nvSpPr>
          <p:cNvPr id="3" name="Subtitle 2">
            <a:extLst>
              <a:ext uri="{FF2B5EF4-FFF2-40B4-BE49-F238E27FC236}">
                <a16:creationId xmlns:a16="http://schemas.microsoft.com/office/drawing/2014/main" id="{2EEF89E5-4292-4DE1-8FA8-1F6978490408}"/>
              </a:ext>
            </a:extLst>
          </p:cNvPr>
          <p:cNvSpPr>
            <a:spLocks noGrp="1"/>
          </p:cNvSpPr>
          <p:nvPr>
            <p:ph type="subTitle" idx="1"/>
          </p:nvPr>
        </p:nvSpPr>
        <p:spPr>
          <a:xfrm>
            <a:off x="2374542" y="900000"/>
            <a:ext cx="2557458" cy="2259760"/>
          </a:xfrm>
        </p:spPr>
        <p:txBody>
          <a:bodyPr/>
          <a:lstStyle/>
          <a:p>
            <a:pPr>
              <a:spcAft>
                <a:spcPts val="200"/>
              </a:spcAft>
            </a:pPr>
            <a:r>
              <a:rPr lang="pl-PL" dirty="0"/>
              <a:t>Jeśli przyjechałeś(-</a:t>
            </a:r>
            <a:r>
              <a:rPr lang="pl-PL" dirty="0" err="1"/>
              <a:t>aś</a:t>
            </a:r>
            <a:r>
              <a:rPr lang="pl-PL" dirty="0"/>
              <a:t>): </a:t>
            </a:r>
          </a:p>
          <a:p>
            <a:pPr marL="109728" indent="-109728">
              <a:spcAft>
                <a:spcPts val="200"/>
              </a:spcAft>
              <a:buFont typeface="Arial" panose="020B0604020202020204" pitchFamily="34" charset="0"/>
              <a:buChar char="•"/>
            </a:pPr>
            <a:r>
              <a:rPr lang="pl-PL" dirty="0"/>
              <a:t>ze swoimi dziećmi poniżej 18 lat lub </a:t>
            </a:r>
          </a:p>
          <a:p>
            <a:pPr marL="109728" indent="-109728">
              <a:buFont typeface="Arial" panose="020B0604020202020204" pitchFamily="34" charset="0"/>
              <a:buChar char="•"/>
            </a:pPr>
            <a:r>
              <a:rPr lang="pl-PL" dirty="0"/>
              <a:t>z dziećmi poniżej 18 lat, za które jesteś prawnie odpowiedzialny(-a), </a:t>
            </a:r>
          </a:p>
          <a:p>
            <a:r>
              <a:rPr lang="pl-PL" dirty="0"/>
              <a:t>one również mogą złożyć wniosek o udzielenie ochrony międzynarodowej. Dzieci muszą udać się z Tobą do Straży Granicznej.</a:t>
            </a:r>
          </a:p>
          <a:p>
            <a:r>
              <a:rPr lang="pl-PL" dirty="0"/>
              <a:t>Jeśli Twoje dzieci mają 18 lat lub więcej, muszą złożyć własny wniosek. </a:t>
            </a:r>
          </a:p>
          <a:p>
            <a:endParaRPr lang="en-GB" dirty="0"/>
          </a:p>
        </p:txBody>
      </p:sp>
      <p:pic>
        <p:nvPicPr>
          <p:cNvPr id="6" name="Picture 5">
            <a:extLst>
              <a:ext uri="{FF2B5EF4-FFF2-40B4-BE49-F238E27FC236}">
                <a16:creationId xmlns:a16="http://schemas.microsoft.com/office/drawing/2014/main" id="{B3F5227A-5536-F057-3CA8-9780F3C9985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6482" y="864000"/>
            <a:ext cx="1987525" cy="2382160"/>
          </a:xfrm>
          <a:prstGeom prst="rect">
            <a:avLst/>
          </a:prstGeom>
        </p:spPr>
      </p:pic>
      <p:sp>
        <p:nvSpPr>
          <p:cNvPr id="9" name="Subtitle 2">
            <a:extLst>
              <a:ext uri="{FF2B5EF4-FFF2-40B4-BE49-F238E27FC236}">
                <a16:creationId xmlns:a16="http://schemas.microsoft.com/office/drawing/2014/main" id="{811B2E98-0B76-AE7D-7EB4-343640072979}"/>
              </a:ext>
            </a:extLst>
          </p:cNvPr>
          <p:cNvSpPr txBox="1">
            <a:spLocks/>
          </p:cNvSpPr>
          <p:nvPr/>
        </p:nvSpPr>
        <p:spPr>
          <a:xfrm>
            <a:off x="1964189" y="3479818"/>
            <a:ext cx="2967809" cy="98799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Jeśli jesteś odpowiedzialny(-a) z mocy prawa za osobę, która ma 18 lat lub więcej i boryka się z niepełnosprawnością uniemożliwiającą jej podejmowanie decyzji, możesz złożyć wniosek o udzielenie ochrony międzynarodowej w jej imieniu. </a:t>
            </a:r>
          </a:p>
        </p:txBody>
      </p:sp>
      <p:pic>
        <p:nvPicPr>
          <p:cNvPr id="10" name="Picture 9">
            <a:extLst>
              <a:ext uri="{FF2B5EF4-FFF2-40B4-BE49-F238E27FC236}">
                <a16:creationId xmlns:a16="http://schemas.microsoft.com/office/drawing/2014/main" id="{4C718356-168D-AE8F-8BA9-45A5D6951E2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1515" y="3325658"/>
            <a:ext cx="1383694" cy="1380400"/>
          </a:xfrm>
          <a:prstGeom prst="rect">
            <a:avLst/>
          </a:prstGeom>
        </p:spPr>
      </p:pic>
      <p:sp>
        <p:nvSpPr>
          <p:cNvPr id="12" name="Subtitle 2">
            <a:extLst>
              <a:ext uri="{FF2B5EF4-FFF2-40B4-BE49-F238E27FC236}">
                <a16:creationId xmlns:a16="http://schemas.microsoft.com/office/drawing/2014/main" id="{0A86AE37-8DA5-5F50-1B64-A1504E4A7D55}"/>
              </a:ext>
            </a:extLst>
          </p:cNvPr>
          <p:cNvSpPr txBox="1">
            <a:spLocks/>
          </p:cNvSpPr>
          <p:nvPr/>
        </p:nvSpPr>
        <p:spPr>
          <a:xfrm>
            <a:off x="511813" y="5113545"/>
            <a:ext cx="1668397" cy="102954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t>Osoba ta musi być obecna z Tobą podczas składania wniosku.</a:t>
            </a:r>
          </a:p>
        </p:txBody>
      </p:sp>
      <p:pic>
        <p:nvPicPr>
          <p:cNvPr id="14" name="Picture 13">
            <a:extLst>
              <a:ext uri="{FF2B5EF4-FFF2-40B4-BE49-F238E27FC236}">
                <a16:creationId xmlns:a16="http://schemas.microsoft.com/office/drawing/2014/main" id="{ED7AD4BF-BEDA-3BC6-A304-83E39598C20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80211" y="4981198"/>
            <a:ext cx="2751787" cy="2179513"/>
          </a:xfrm>
          <a:prstGeom prst="rect">
            <a:avLst/>
          </a:prstGeom>
        </p:spPr>
      </p:pic>
    </p:spTree>
    <p:extLst>
      <p:ext uri="{BB962C8B-B14F-4D97-AF65-F5344CB8AC3E}">
        <p14:creationId xmlns:p14="http://schemas.microsoft.com/office/powerpoint/2010/main" val="28507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A6CBC98-A674-1A6F-A031-BBC290939831}"/>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11</a:t>
            </a:fld>
            <a:endParaRPr lang="en-LU">
              <a:solidFill>
                <a:schemeClr val="tx1"/>
              </a:solidFill>
            </a:endParaRPr>
          </a:p>
        </p:txBody>
      </p:sp>
      <p:pic>
        <p:nvPicPr>
          <p:cNvPr id="9" name="Picture 8">
            <a:extLst>
              <a:ext uri="{FF2B5EF4-FFF2-40B4-BE49-F238E27FC236}">
                <a16:creationId xmlns:a16="http://schemas.microsoft.com/office/drawing/2014/main" id="{9E675E97-E3E4-523B-5B34-21DF5F147076}"/>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434392" y="399370"/>
            <a:ext cx="110638" cy="149896"/>
          </a:xfrm>
          <a:prstGeom prst="rect">
            <a:avLst/>
          </a:prstGeom>
        </p:spPr>
      </p:pic>
      <p:sp>
        <p:nvSpPr>
          <p:cNvPr id="8" name="Title 1">
            <a:extLst>
              <a:ext uri="{FF2B5EF4-FFF2-40B4-BE49-F238E27FC236}">
                <a16:creationId xmlns:a16="http://schemas.microsoft.com/office/drawing/2014/main" id="{12FE94BB-EBDD-D4E5-06BA-9CECA526F993}"/>
              </a:ext>
            </a:extLst>
          </p:cNvPr>
          <p:cNvSpPr txBox="1">
            <a:spLocks noGrp="1"/>
          </p:cNvSpPr>
          <p:nvPr>
            <p:ph type="title" idx="4294967295"/>
          </p:nvPr>
        </p:nvSpPr>
        <p:spPr>
          <a:xfrm>
            <a:off x="396000" y="360000"/>
            <a:ext cx="4536000" cy="396000"/>
          </a:xfrm>
          <a:prstGeom prst="rect">
            <a:avLst/>
          </a:prstGeom>
          <a:noFill/>
          <a:ln>
            <a:noFill/>
            <a:prstDash/>
          </a:ln>
          <a:effectLst/>
        </p:spPr>
        <p:txBody>
          <a:bodyPr rot="0" spcFirstLastPara="0" vertOverflow="overflow" horzOverflow="overflow" vert="horz" wrap="square" lIns="91440" tIns="36000" rIns="91440" bIns="360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137160" marR="0" lvl="0" indent="0" algn="l" defTabSz="914400" rtl="0" eaLnBrk="1" fontAlgn="auto" latinLnBrk="0" hangingPunct="1">
              <a:lnSpc>
                <a:spcPct val="90000"/>
              </a:lnSpc>
              <a:spcBef>
                <a:spcPct val="0"/>
              </a:spcBef>
              <a:spcAft>
                <a:spcPts val="0"/>
              </a:spcAft>
              <a:buClrTx/>
              <a:buSzTx/>
              <a:buFontTx/>
              <a:buNone/>
              <a:tabLst/>
              <a:defRPr/>
            </a:pPr>
            <a:r>
              <a:rPr kumimoji="0" lang="pl-PL" sz="1300" b="1" i="0" u="none" strike="noStrike" cap="none" normalizeH="0" baseline="0" noProof="0">
                <a:ln>
                  <a:noFill/>
                </a:ln>
                <a:solidFill>
                  <a:srgbClr val="0E2841"/>
                </a:solidFill>
                <a:effectLst/>
                <a:uLnTx/>
                <a:uFillTx/>
                <a:latin typeface="Calibri" panose="020F0502020204030204" pitchFamily="34" charset="0"/>
                <a:ea typeface="Calibri"/>
                <a:cs typeface="Calibri" panose="020F0502020204030204" pitchFamily="34" charset="0"/>
              </a:rPr>
              <a:t>KTÓRE PAŃSTWO ROZPATRZY WNIOSEK?</a:t>
            </a:r>
          </a:p>
        </p:txBody>
      </p:sp>
      <p:sp>
        <p:nvSpPr>
          <p:cNvPr id="3" name="Subtitle 2">
            <a:extLst>
              <a:ext uri="{FF2B5EF4-FFF2-40B4-BE49-F238E27FC236}">
                <a16:creationId xmlns:a16="http://schemas.microsoft.com/office/drawing/2014/main" id="{F20B2CEC-9830-4B4E-FB34-A97306E96BDF}"/>
              </a:ext>
            </a:extLst>
          </p:cNvPr>
          <p:cNvSpPr>
            <a:spLocks noGrp="1"/>
          </p:cNvSpPr>
          <p:nvPr>
            <p:ph type="subTitle" idx="1"/>
          </p:nvPr>
        </p:nvSpPr>
        <p:spPr>
          <a:xfrm>
            <a:off x="2663824" y="788741"/>
            <a:ext cx="2268175" cy="2087704"/>
          </a:xfrm>
        </p:spPr>
        <p:txBody>
          <a:bodyPr/>
          <a:lstStyle/>
          <a:p>
            <a:r>
              <a:rPr lang="pl-PL" dirty="0"/>
              <a:t>Masz gwarancję, że państwo UE+ rozpatrzy Twój wniosek o udzielenie ochrony międzynarodowej. Nie możesz wybrać państwa. </a:t>
            </a:r>
          </a:p>
          <a:p>
            <a:r>
              <a:rPr lang="pl-PL" dirty="0"/>
              <a:t>Władze zastosują procedurę służącą określeniu, które państwo UE+ jest odpowiedzialne za rozpatrzenie Twojego wniosku o udzielenie ochrony międzynarodowej. Nazywa się to procedurą ustalania odpowiedzialności.</a:t>
            </a:r>
          </a:p>
        </p:txBody>
      </p:sp>
      <p:pic>
        <p:nvPicPr>
          <p:cNvPr id="11" name="Picture 10">
            <a:extLst>
              <a:ext uri="{FF2B5EF4-FFF2-40B4-BE49-F238E27FC236}">
                <a16:creationId xmlns:a16="http://schemas.microsoft.com/office/drawing/2014/main" id="{4177DAF3-2228-3901-B8AC-8B0B10335D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5526" r="15526"/>
          <a:stretch/>
        </p:blipFill>
        <p:spPr>
          <a:xfrm>
            <a:off x="503286" y="796780"/>
            <a:ext cx="1875912" cy="2012371"/>
          </a:xfrm>
          <a:prstGeom prst="rect">
            <a:avLst/>
          </a:prstGeom>
        </p:spPr>
      </p:pic>
      <p:sp>
        <p:nvSpPr>
          <p:cNvPr id="13" name="TextBox 12">
            <a:extLst>
              <a:ext uri="{FF2B5EF4-FFF2-40B4-BE49-F238E27FC236}">
                <a16:creationId xmlns:a16="http://schemas.microsoft.com/office/drawing/2014/main" id="{F60146BA-6F2C-9C70-F4E6-922FA3E3DFB8}"/>
              </a:ext>
              <a:ext uri="{C183D7F6-B498-43B3-948B-1728B52AA6E4}">
                <adec:decorative xmlns:adec="http://schemas.microsoft.com/office/drawing/2017/decorative" val="1"/>
              </a:ext>
            </a:extLst>
          </p:cNvPr>
          <p:cNvSpPr txBox="1"/>
          <p:nvPr/>
        </p:nvSpPr>
        <p:spPr>
          <a:xfrm>
            <a:off x="1042725" y="939115"/>
            <a:ext cx="809625" cy="316690"/>
          </a:xfrm>
          <a:prstGeom prst="rect">
            <a:avLst/>
          </a:prstGeom>
          <a:noFill/>
        </p:spPr>
        <p:txBody>
          <a:bodyPr wrap="square" rtlCol="0">
            <a:spAutoFit/>
          </a:bodyPr>
          <a:lstStyle/>
          <a:p>
            <a:pPr algn="ctr">
              <a:lnSpc>
                <a:spcPct val="80000"/>
              </a:lnSpc>
            </a:pPr>
            <a:r>
              <a:rPr lang="pl-PL" sz="900" b="1" dirty="0">
                <a:solidFill>
                  <a:schemeClr val="accent2">
                    <a:lumMod val="60000"/>
                    <a:lumOff val="40000"/>
                  </a:schemeClr>
                </a:solidFill>
              </a:rPr>
              <a:t>Obecne </a:t>
            </a:r>
            <a:r>
              <a:rPr lang="pl-PL" sz="900" b="1" dirty="0">
                <a:solidFill>
                  <a:schemeClr val="bg1"/>
                </a:solidFill>
              </a:rPr>
              <a:t>państwo</a:t>
            </a:r>
          </a:p>
        </p:txBody>
      </p:sp>
      <p:sp>
        <p:nvSpPr>
          <p:cNvPr id="14" name="TextBox 13">
            <a:extLst>
              <a:ext uri="{FF2B5EF4-FFF2-40B4-BE49-F238E27FC236}">
                <a16:creationId xmlns:a16="http://schemas.microsoft.com/office/drawing/2014/main" id="{75A88E4F-3206-8B82-6A7B-6BDF40508466}"/>
              </a:ext>
              <a:ext uri="{C183D7F6-B498-43B3-948B-1728B52AA6E4}">
                <adec:decorative xmlns:adec="http://schemas.microsoft.com/office/drawing/2017/decorative" val="1"/>
              </a:ext>
            </a:extLst>
          </p:cNvPr>
          <p:cNvSpPr txBox="1"/>
          <p:nvPr/>
        </p:nvSpPr>
        <p:spPr>
          <a:xfrm>
            <a:off x="998633" y="1398412"/>
            <a:ext cx="897808" cy="316690"/>
          </a:xfrm>
          <a:prstGeom prst="rect">
            <a:avLst/>
          </a:prstGeom>
          <a:noFill/>
        </p:spPr>
        <p:txBody>
          <a:bodyPr wrap="square" rtlCol="0">
            <a:spAutoFit/>
          </a:bodyPr>
          <a:lstStyle/>
          <a:p>
            <a:pPr algn="ctr">
              <a:lnSpc>
                <a:spcPct val="80000"/>
              </a:lnSpc>
            </a:pPr>
            <a:r>
              <a:rPr lang="pl-PL" sz="900" b="1" dirty="0">
                <a:solidFill>
                  <a:schemeClr val="accent2">
                    <a:lumMod val="60000"/>
                    <a:lumOff val="40000"/>
                  </a:schemeClr>
                </a:solidFill>
              </a:rPr>
              <a:t>Inne </a:t>
            </a:r>
            <a:r>
              <a:rPr lang="pl-PL" sz="900" b="1" dirty="0">
                <a:solidFill>
                  <a:schemeClr val="bg1"/>
                </a:solidFill>
              </a:rPr>
              <a:t>państwo </a:t>
            </a:r>
            <a:r>
              <a:rPr lang="pl-PL" sz="900" b="1" dirty="0">
                <a:solidFill>
                  <a:schemeClr val="accent2">
                    <a:lumMod val="60000"/>
                    <a:lumOff val="40000"/>
                  </a:schemeClr>
                </a:solidFill>
              </a:rPr>
              <a:t>UE</a:t>
            </a:r>
            <a:r>
              <a:rPr lang="en-US" sz="900" b="1" dirty="0">
                <a:solidFill>
                  <a:schemeClr val="accent2">
                    <a:lumMod val="60000"/>
                    <a:lumOff val="40000"/>
                  </a:schemeClr>
                </a:solidFill>
              </a:rPr>
              <a:t>+</a:t>
            </a:r>
            <a:endParaRPr lang="pl-PL" sz="900" b="1" dirty="0">
              <a:solidFill>
                <a:schemeClr val="accent2">
                  <a:lumMod val="60000"/>
                  <a:lumOff val="40000"/>
                </a:schemeClr>
              </a:solidFill>
            </a:endParaRPr>
          </a:p>
        </p:txBody>
      </p:sp>
      <p:sp>
        <p:nvSpPr>
          <p:cNvPr id="10" name="Rectangle 9">
            <a:extLst>
              <a:ext uri="{FF2B5EF4-FFF2-40B4-BE49-F238E27FC236}">
                <a16:creationId xmlns:a16="http://schemas.microsoft.com/office/drawing/2014/main" id="{21F46D8D-3C72-FA2F-E8E3-3C80930F8F1D}"/>
              </a:ext>
              <a:ext uri="{C183D7F6-B498-43B3-948B-1728B52AA6E4}">
                <adec:decorative xmlns:adec="http://schemas.microsoft.com/office/drawing/2017/decorative" val="1"/>
              </a:ext>
            </a:extLst>
          </p:cNvPr>
          <p:cNvSpPr/>
          <p:nvPr/>
        </p:nvSpPr>
        <p:spPr>
          <a:xfrm>
            <a:off x="218660" y="3008332"/>
            <a:ext cx="4892989" cy="2615854"/>
          </a:xfrm>
          <a:prstGeom prst="rect">
            <a:avLst/>
          </a:prstGeom>
          <a:solidFill>
            <a:srgbClr val="FCF2D6">
              <a:alpha val="5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6" name="Subtitle 2">
            <a:extLst>
              <a:ext uri="{FF2B5EF4-FFF2-40B4-BE49-F238E27FC236}">
                <a16:creationId xmlns:a16="http://schemas.microsoft.com/office/drawing/2014/main" id="{D5266C72-52C3-3FF4-FB66-5EA9039D0747}"/>
              </a:ext>
            </a:extLst>
          </p:cNvPr>
          <p:cNvSpPr txBox="1">
            <a:spLocks/>
          </p:cNvSpPr>
          <p:nvPr/>
        </p:nvSpPr>
        <p:spPr>
          <a:xfrm>
            <a:off x="396000" y="3120511"/>
            <a:ext cx="4536000" cy="2208872"/>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W tym celu będziesz musiał(a) poinformować władze o następujących kwestiach: </a:t>
            </a:r>
          </a:p>
          <a:p>
            <a:pPr marL="108000" indent="-108000">
              <a:spcAft>
                <a:spcPts val="200"/>
              </a:spcAft>
              <a:buFont typeface="Arial" panose="020B0604020202020204" pitchFamily="34" charset="0"/>
              <a:buChar char="•"/>
            </a:pPr>
            <a:r>
              <a:rPr lang="pl-PL" dirty="0"/>
              <a:t>Czy któryś z członków Twojej rodziny przebywa w innym państwie UE+.</a:t>
            </a:r>
          </a:p>
          <a:p>
            <a:pPr marL="108000" indent="-108000">
              <a:spcAft>
                <a:spcPts val="200"/>
              </a:spcAft>
              <a:buFont typeface="Arial" panose="020B0604020202020204" pitchFamily="34" charset="0"/>
              <a:buChar char="•"/>
            </a:pPr>
            <a:r>
              <a:rPr lang="pl-PL" dirty="0"/>
              <a:t>Czy inne państwo UE+ wydało Ci wizę lub dokument pobytu w przeszłości. (Wiza uprawnia do odwiedzenia danego państwa. Może to być stempel w paszporcie. Dokument pobytu to dokument uprawniający do pobytu w danym państwie.).</a:t>
            </a:r>
          </a:p>
          <a:p>
            <a:pPr marL="108000" indent="-108000">
              <a:spcAft>
                <a:spcPts val="200"/>
              </a:spcAft>
              <a:buFont typeface="Arial" panose="020B0604020202020204" pitchFamily="34" charset="0"/>
              <a:buChar char="•"/>
            </a:pPr>
            <a:r>
              <a:rPr lang="pl-PL" dirty="0"/>
              <a:t>Czy wcześniej wjechałeś(-</a:t>
            </a:r>
            <a:r>
              <a:rPr lang="pl-PL" dirty="0" err="1"/>
              <a:t>aś</a:t>
            </a:r>
            <a:r>
              <a:rPr lang="pl-PL" dirty="0"/>
              <a:t>) do innego państwa UE+.</a:t>
            </a:r>
          </a:p>
          <a:p>
            <a:pPr marL="108000" indent="-108000">
              <a:spcAft>
                <a:spcPts val="200"/>
              </a:spcAft>
              <a:buFont typeface="Arial" panose="020B0604020202020204" pitchFamily="34" charset="0"/>
              <a:buChar char="•"/>
            </a:pPr>
            <a:r>
              <a:rPr lang="pl-PL" dirty="0"/>
              <a:t>Czy złożyłeś(-</a:t>
            </a:r>
            <a:r>
              <a:rPr lang="pl-PL" dirty="0" err="1"/>
              <a:t>aś</a:t>
            </a:r>
            <a:r>
              <a:rPr lang="pl-PL" dirty="0"/>
              <a:t>) już wniosek o udzielenie ochrony międzynarodowej w innym państwie UE+.</a:t>
            </a:r>
          </a:p>
          <a:p>
            <a:pPr marL="108000" indent="-108000">
              <a:spcAft>
                <a:spcPts val="200"/>
              </a:spcAft>
              <a:buFont typeface="Arial" panose="020B0604020202020204" pitchFamily="34" charset="0"/>
              <a:buChar char="•"/>
            </a:pPr>
            <a:r>
              <a:rPr lang="pl-PL" dirty="0"/>
              <a:t>Czy inne państwo UE+ wydało Ci dyplom ukończenia studiów lub dokument potwierdzający kwalifikacje.</a:t>
            </a:r>
          </a:p>
        </p:txBody>
      </p:sp>
      <p:sp>
        <p:nvSpPr>
          <p:cNvPr id="7" name="Subtitle 2">
            <a:extLst>
              <a:ext uri="{FF2B5EF4-FFF2-40B4-BE49-F238E27FC236}">
                <a16:creationId xmlns:a16="http://schemas.microsoft.com/office/drawing/2014/main" id="{61AAAC75-C829-64F6-D6EB-BF68965116D1}"/>
              </a:ext>
            </a:extLst>
          </p:cNvPr>
          <p:cNvSpPr txBox="1">
            <a:spLocks/>
          </p:cNvSpPr>
          <p:nvPr/>
        </p:nvSpPr>
        <p:spPr>
          <a:xfrm>
            <a:off x="396000" y="5859982"/>
            <a:ext cx="4536000" cy="112362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Jeśli władze uznają, że za rozpatrzenie Twojego wniosku może być odpowiedzialne inne państwo UE+, otrzymasz bardziej szczegółowe informacje na temat tej procedury oraz swoich praw i obowiązków. </a:t>
            </a:r>
          </a:p>
          <a:p>
            <a:r>
              <a:rPr lang="pl-PL" dirty="0"/>
              <a:t>Więcej informacji możesz znaleźć w broszurze </a:t>
            </a:r>
            <a:r>
              <a:rPr lang="pl-PL" sz="1050" dirty="0"/>
              <a:t>„Co trzeba wiedzieć o rozporządzeniu  w sprawie zarządzania  azylem i migracją”. </a:t>
            </a:r>
          </a:p>
          <a:p>
            <a:endParaRPr lang="en-GB" dirty="0"/>
          </a:p>
        </p:txBody>
      </p:sp>
    </p:spTree>
    <p:extLst>
      <p:ext uri="{BB962C8B-B14F-4D97-AF65-F5344CB8AC3E}">
        <p14:creationId xmlns:p14="http://schemas.microsoft.com/office/powerpoint/2010/main" val="298732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0B9074B-15A2-79E2-4C3A-F2ABAF842201}"/>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12</a:t>
            </a:fld>
            <a:endParaRPr lang="en-LU">
              <a:solidFill>
                <a:schemeClr val="tx1"/>
              </a:solidFill>
            </a:endParaRPr>
          </a:p>
        </p:txBody>
      </p:sp>
      <p:pic>
        <p:nvPicPr>
          <p:cNvPr id="6" name="Picture 5">
            <a:extLst>
              <a:ext uri="{FF2B5EF4-FFF2-40B4-BE49-F238E27FC236}">
                <a16:creationId xmlns:a16="http://schemas.microsoft.com/office/drawing/2014/main" id="{D474758D-6540-CE93-797B-DE8A007B28F6}"/>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434392" y="399370"/>
            <a:ext cx="110638" cy="149896"/>
          </a:xfrm>
          <a:prstGeom prst="rect">
            <a:avLst/>
          </a:prstGeom>
        </p:spPr>
      </p:pic>
      <p:sp>
        <p:nvSpPr>
          <p:cNvPr id="4" name="Title 1">
            <a:extLst>
              <a:ext uri="{FF2B5EF4-FFF2-40B4-BE49-F238E27FC236}">
                <a16:creationId xmlns:a16="http://schemas.microsoft.com/office/drawing/2014/main" id="{D6D6E171-FF0A-384E-BE07-A98C46247FF1}"/>
              </a:ext>
              <a:ext uri="{C183D7F6-B498-43B3-948B-1728B52AA6E4}">
                <adec:decorative xmlns:adec="http://schemas.microsoft.com/office/drawing/2017/decorative" val="1"/>
              </a:ext>
            </a:extLst>
          </p:cNvPr>
          <p:cNvSpPr txBox="1">
            <a:spLocks noGrp="1"/>
          </p:cNvSpPr>
          <p:nvPr>
            <p:ph type="title" idx="4294967295"/>
          </p:nvPr>
        </p:nvSpPr>
        <p:spPr>
          <a:xfrm>
            <a:off x="396000" y="360000"/>
            <a:ext cx="4536000" cy="255865"/>
          </a:xfrm>
          <a:prstGeom prst="rect">
            <a:avLst/>
          </a:prstGeom>
          <a:noFill/>
          <a:ln>
            <a:noFill/>
            <a:prstDash/>
          </a:ln>
          <a:effectLst/>
        </p:spPr>
        <p:txBody>
          <a:bodyPr rot="0" spcFirstLastPara="0" vertOverflow="overflow" horzOverflow="overflow" vert="horz" wrap="square" lIns="91440" tIns="36000" rIns="91440" bIns="360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137160" marR="0" lvl="0" indent="0" algn="l" defTabSz="914400" rtl="0" eaLnBrk="1" fontAlgn="auto" latinLnBrk="0" hangingPunct="1">
              <a:lnSpc>
                <a:spcPct val="90000"/>
              </a:lnSpc>
              <a:spcBef>
                <a:spcPct val="0"/>
              </a:spcBef>
              <a:spcAft>
                <a:spcPts val="0"/>
              </a:spcAft>
              <a:buClrTx/>
              <a:buSzTx/>
              <a:buFontTx/>
              <a:buNone/>
              <a:tabLst/>
              <a:defRPr/>
            </a:pPr>
            <a:r>
              <a:rPr kumimoji="0" lang="pl-PL" sz="1300" b="1" i="0" u="none" strike="noStrike" cap="none" normalizeH="0" baseline="0" noProof="0">
                <a:ln>
                  <a:noFill/>
                </a:ln>
                <a:solidFill>
                  <a:srgbClr val="0E2841"/>
                </a:solidFill>
                <a:effectLst/>
                <a:uLnTx/>
                <a:uFillTx/>
                <a:latin typeface="Calibri" panose="020F0502020204030204" pitchFamily="34" charset="0"/>
                <a:ea typeface="Calibri"/>
                <a:cs typeface="Calibri" panose="020F0502020204030204" pitchFamily="34" charset="0"/>
              </a:rPr>
              <a:t>W JAKI SPOSÓB ZOSTANIE ROZPATRZONY WNIOSEK?</a:t>
            </a:r>
          </a:p>
        </p:txBody>
      </p:sp>
      <p:sp>
        <p:nvSpPr>
          <p:cNvPr id="13" name="Title 1">
            <a:extLst>
              <a:ext uri="{FF2B5EF4-FFF2-40B4-BE49-F238E27FC236}">
                <a16:creationId xmlns:a16="http://schemas.microsoft.com/office/drawing/2014/main" id="{CA080CFA-3FA6-F88F-B534-8003A445143B}"/>
              </a:ext>
            </a:extLst>
          </p:cNvPr>
          <p:cNvSpPr txBox="1">
            <a:spLocks/>
          </p:cNvSpPr>
          <p:nvPr/>
        </p:nvSpPr>
        <p:spPr>
          <a:xfrm>
            <a:off x="434392" y="720000"/>
            <a:ext cx="3271334" cy="205734"/>
          </a:xfrm>
          <a:prstGeom prst="rect">
            <a:avLst/>
          </a:prstGeom>
          <a:solidFill>
            <a:schemeClr val="bg1"/>
          </a:solidFill>
        </p:spPr>
        <p:txBody>
          <a:bodyPr lIns="0" tIns="36000" rIns="0" bIns="36000"/>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kumimoji="0" lang="pl-PL" sz="1100" i="0" u="none" strike="noStrike" cap="none" normalizeH="0" noProof="0">
                <a:ln>
                  <a:noFill/>
                </a:ln>
                <a:solidFill>
                  <a:srgbClr val="0E2841"/>
                </a:solidFill>
                <a:effectLst/>
                <a:uLnTx/>
                <a:uFillTx/>
                <a:latin typeface="Calibri" panose="020F0502020204030204" pitchFamily="34" charset="0"/>
                <a:ea typeface="Calibri"/>
                <a:cs typeface="Calibri" panose="020F0502020204030204" pitchFamily="34" charset="0"/>
              </a:rPr>
              <a:t>BADANIE DOPUSZCZALNOŚCI</a:t>
            </a:r>
          </a:p>
        </p:txBody>
      </p:sp>
      <p:sp>
        <p:nvSpPr>
          <p:cNvPr id="3" name="Subtitle 2">
            <a:extLst>
              <a:ext uri="{FF2B5EF4-FFF2-40B4-BE49-F238E27FC236}">
                <a16:creationId xmlns:a16="http://schemas.microsoft.com/office/drawing/2014/main" id="{3F0536A4-13B9-882A-4B48-0DDD6158764D}"/>
              </a:ext>
            </a:extLst>
          </p:cNvPr>
          <p:cNvSpPr>
            <a:spLocks noGrp="1"/>
          </p:cNvSpPr>
          <p:nvPr>
            <p:ph type="subTitle" idx="1"/>
          </p:nvPr>
        </p:nvSpPr>
        <p:spPr>
          <a:xfrm>
            <a:off x="395999" y="1008000"/>
            <a:ext cx="4626937" cy="2980070"/>
          </a:xfrm>
        </p:spPr>
        <p:txBody>
          <a:bodyPr/>
          <a:lstStyle/>
          <a:p>
            <a:r>
              <a:rPr lang="pl-PL" dirty="0"/>
              <a:t>W niektórych sytuacjach wniosek zostanie wstępnie rozpatrzony.</a:t>
            </a:r>
          </a:p>
          <a:p>
            <a:r>
              <a:rPr lang="pl-PL" dirty="0"/>
              <a:t>Wstępne rozpatrzenie nazywa się badaniem dopuszczalności i trwa do 2 miesięcy. </a:t>
            </a:r>
          </a:p>
          <a:p>
            <a:pPr>
              <a:spcAft>
                <a:spcPts val="200"/>
              </a:spcAft>
            </a:pPr>
            <a:r>
              <a:rPr lang="pl-PL" dirty="0"/>
              <a:t>Oznacza to, że władze zbadają najpierw pięć następujących kwestii:</a:t>
            </a:r>
          </a:p>
          <a:p>
            <a:pPr marL="108000" indent="-108000">
              <a:spcAft>
                <a:spcPts val="200"/>
              </a:spcAft>
              <a:buFont typeface="Arial" panose="020B0604020202020204" pitchFamily="34" charset="0"/>
              <a:buChar char="•"/>
            </a:pPr>
            <a:r>
              <a:rPr lang="pl-PL" dirty="0"/>
              <a:t>Czy otrzymałeś(-aś) już ochronę międzynarodową w innym państwie UE+?</a:t>
            </a:r>
          </a:p>
          <a:p>
            <a:pPr marL="108000" indent="-108000">
              <a:spcAft>
                <a:spcPts val="200"/>
              </a:spcAft>
              <a:buFont typeface="Arial" panose="020B0604020202020204" pitchFamily="34" charset="0"/>
              <a:buChar char="•"/>
            </a:pPr>
            <a:r>
              <a:rPr lang="pl-PL" dirty="0"/>
              <a:t>Czy otrzymałeś(-aś) już ochronę międzynarodową w państwie niebędącym członkiem UE, gdzie będziesz bezpieczny(-a) i do którego możesz wrócić?</a:t>
            </a:r>
          </a:p>
          <a:p>
            <a:pPr marL="108000" indent="-108000">
              <a:spcAft>
                <a:spcPts val="200"/>
              </a:spcAft>
              <a:buFont typeface="Arial" panose="020B0604020202020204" pitchFamily="34" charset="0"/>
              <a:buChar char="•"/>
            </a:pPr>
            <a:r>
              <a:rPr lang="pl-PL" dirty="0"/>
              <a:t>Czy możesz zostać przyjęty(-a) ponownie do państwa, w którym jesteś bezpieczny(-a) i w którym Twój wniosek o udzielenie ochrony międzynarodowej może zostać rozpatrzony?</a:t>
            </a:r>
          </a:p>
          <a:p>
            <a:pPr marL="108000" indent="-108000">
              <a:spcAft>
                <a:spcPts val="200"/>
              </a:spcAft>
              <a:buFont typeface="Arial" panose="020B0604020202020204" pitchFamily="34" charset="0"/>
              <a:buChar char="•"/>
            </a:pPr>
            <a:r>
              <a:rPr lang="pl-PL" dirty="0"/>
              <a:t>Czy poprosiłeś(-aś) o udzielenie ochrony międzynarodowej po upływie więcej niż 7 dni od otrzymania decyzji nakazującej powrót?</a:t>
            </a:r>
          </a:p>
          <a:p>
            <a:pPr marL="108000" indent="-108000">
              <a:buFont typeface="Arial" panose="020B0604020202020204" pitchFamily="34" charset="0"/>
              <a:buChar char="•"/>
            </a:pPr>
            <a:r>
              <a:rPr lang="pl-PL" dirty="0"/>
              <a:t>Czy Międzynarodowy Trybunał Karny lub sąd zapewnił Ci bezpieczną relokację do innego państwa lub czy taki trybunał lub sąd jest w trakcie tego procesu?</a:t>
            </a:r>
          </a:p>
        </p:txBody>
      </p:sp>
      <p:sp>
        <p:nvSpPr>
          <p:cNvPr id="9" name="Subtitle 2">
            <a:extLst>
              <a:ext uri="{FF2B5EF4-FFF2-40B4-BE49-F238E27FC236}">
                <a16:creationId xmlns:a16="http://schemas.microsoft.com/office/drawing/2014/main" id="{D5E38BD9-F72F-0A20-3FA8-C96688FF9D6A}"/>
              </a:ext>
            </a:extLst>
          </p:cNvPr>
          <p:cNvSpPr txBox="1">
            <a:spLocks/>
          </p:cNvSpPr>
          <p:nvPr/>
        </p:nvSpPr>
        <p:spPr>
          <a:xfrm>
            <a:off x="2044700" y="4106892"/>
            <a:ext cx="2887299" cy="115570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t>Możesz zostać zaproszony(-a) na przesłuchanie dotyczące tych pytań. Nazywa się to przesłuchaniem dotyczącym dopuszczalności. Podczas przesłuchania możesz również zostać zapytany(-a) o powody, dla których złożyłeś(-aś) wniosek o udzielenie ochrony międzynarodowej i dlaczego nie chcesz wracać do swojego kraju.</a:t>
            </a:r>
          </a:p>
        </p:txBody>
      </p:sp>
      <p:pic>
        <p:nvPicPr>
          <p:cNvPr id="7" name="Picture 6" descr="Osoba ubiegająca się o ochronę międzynarodową rozmawiająca przy pomocy tłumaczki z urzędnikiem zajmującym się procedurą azylową.    ">
            <a:extLst>
              <a:ext uri="{FF2B5EF4-FFF2-40B4-BE49-F238E27FC236}">
                <a16:creationId xmlns:a16="http://schemas.microsoft.com/office/drawing/2014/main" id="{79C3928A-79A6-5A3F-76C5-AD9DEDC6F7D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t="20311" b="15229"/>
          <a:stretch>
            <a:fillRect/>
          </a:stretch>
        </p:blipFill>
        <p:spPr>
          <a:xfrm>
            <a:off x="578530" y="4106891"/>
            <a:ext cx="1385023" cy="1259531"/>
          </a:xfrm>
          <a:prstGeom prst="rect">
            <a:avLst/>
          </a:prstGeom>
        </p:spPr>
      </p:pic>
      <p:sp>
        <p:nvSpPr>
          <p:cNvPr id="8" name="Subtitle 2">
            <a:extLst>
              <a:ext uri="{FF2B5EF4-FFF2-40B4-BE49-F238E27FC236}">
                <a16:creationId xmlns:a16="http://schemas.microsoft.com/office/drawing/2014/main" id="{8AFA543F-847F-CC94-9042-BB91A8F25129}"/>
              </a:ext>
            </a:extLst>
          </p:cNvPr>
          <p:cNvSpPr txBox="1">
            <a:spLocks/>
          </p:cNvSpPr>
          <p:nvPr/>
        </p:nvSpPr>
        <p:spPr>
          <a:xfrm>
            <a:off x="396000" y="5538084"/>
            <a:ext cx="4536000" cy="1485015"/>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W zależności od Twojej sytuacji w odniesieniu do powyższych pytań: </a:t>
            </a:r>
          </a:p>
          <a:p>
            <a:pPr marL="108000" indent="-108000">
              <a:spcAft>
                <a:spcPts val="200"/>
              </a:spcAft>
              <a:buFont typeface="Arial" panose="020B0604020202020204" pitchFamily="34" charset="0"/>
              <a:buChar char="•"/>
            </a:pPr>
            <a:r>
              <a:rPr lang="pl-PL" dirty="0"/>
              <a:t>Twój wniosek może zostać odrzucony lub</a:t>
            </a:r>
          </a:p>
          <a:p>
            <a:pPr marL="108000" indent="-108000">
              <a:buFont typeface="Arial" panose="020B0604020202020204" pitchFamily="34" charset="0"/>
              <a:buChar char="•"/>
            </a:pPr>
            <a:r>
              <a:rPr lang="pl-PL" dirty="0"/>
              <a:t>procedura będzie kontynuowana, a władze zbadają, czy potrzebujesz ochrony międzynarodowej.</a:t>
            </a:r>
            <a:br>
              <a:rPr lang="ar-EG" dirty="0"/>
            </a:br>
            <a:br>
              <a:rPr lang="pl-PL" dirty="0"/>
            </a:br>
            <a:r>
              <a:rPr lang="pl-PL" dirty="0"/>
              <a:t>Szef Urzędu do Spraw Cudzoziemców poinformuje Cię, czy badanie dopuszczalności ma do Ciebie zastosowanie, i przedstawi dalsze wyjaśnienia. </a:t>
            </a:r>
          </a:p>
          <a:p>
            <a:endParaRPr lang="en-GB" dirty="0"/>
          </a:p>
        </p:txBody>
      </p:sp>
    </p:spTree>
    <p:extLst>
      <p:ext uri="{BB962C8B-B14F-4D97-AF65-F5344CB8AC3E}">
        <p14:creationId xmlns:p14="http://schemas.microsoft.com/office/powerpoint/2010/main" val="2053945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CFBB5AD-55B6-0E98-B109-9ECDAE54CF9E}"/>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13</a:t>
            </a:fld>
            <a:endParaRPr lang="en-LU">
              <a:solidFill>
                <a:schemeClr val="tx1"/>
              </a:solidFill>
            </a:endParaRPr>
          </a:p>
        </p:txBody>
      </p:sp>
      <p:sp>
        <p:nvSpPr>
          <p:cNvPr id="3" name="Title 1">
            <a:extLst>
              <a:ext uri="{FF2B5EF4-FFF2-40B4-BE49-F238E27FC236}">
                <a16:creationId xmlns:a16="http://schemas.microsoft.com/office/drawing/2014/main" id="{4C297E50-4FF2-492C-FF26-4F876AB3BF20}"/>
              </a:ext>
            </a:extLst>
          </p:cNvPr>
          <p:cNvSpPr txBox="1">
            <a:spLocks/>
          </p:cNvSpPr>
          <p:nvPr/>
        </p:nvSpPr>
        <p:spPr>
          <a:xfrm>
            <a:off x="434391" y="720000"/>
            <a:ext cx="2813305" cy="201418"/>
          </a:xfrm>
          <a:prstGeom prst="rect">
            <a:avLst/>
          </a:prstGeom>
          <a:solidFill>
            <a:schemeClr val="bg1"/>
          </a:solidFill>
        </p:spPr>
        <p:txBody>
          <a:bodyPr lIns="0" tIns="36000" rIns="0" bIns="36000"/>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kumimoji="0" lang="pl-PL" sz="1100" i="0" u="none" strike="noStrike" cap="none" spc="100" normalizeH="0" noProof="0" dirty="0">
                <a:ln>
                  <a:noFill/>
                </a:ln>
                <a:solidFill>
                  <a:srgbClr val="0E2841"/>
                </a:solidFill>
                <a:effectLst/>
                <a:uLnTx/>
                <a:uFillTx/>
                <a:latin typeface="Calibri" panose="020F0502020204030204" pitchFamily="34" charset="0"/>
                <a:ea typeface="Calibri"/>
                <a:cs typeface="Calibri" panose="020F0502020204030204" pitchFamily="34" charset="0"/>
              </a:rPr>
              <a:t>ROZPATRYWANIE WNIOSKU</a:t>
            </a:r>
          </a:p>
        </p:txBody>
      </p:sp>
      <p:sp>
        <p:nvSpPr>
          <p:cNvPr id="11" name="Subtitle 2">
            <a:extLst>
              <a:ext uri="{FF2B5EF4-FFF2-40B4-BE49-F238E27FC236}">
                <a16:creationId xmlns:a16="http://schemas.microsoft.com/office/drawing/2014/main" id="{EFC98877-5E65-69B0-A212-A4B52C63A619}"/>
              </a:ext>
            </a:extLst>
          </p:cNvPr>
          <p:cNvSpPr txBox="1">
            <a:spLocks/>
          </p:cNvSpPr>
          <p:nvPr/>
        </p:nvSpPr>
        <p:spPr>
          <a:xfrm>
            <a:off x="396000" y="1008001"/>
            <a:ext cx="4536000" cy="29298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Władze zbadają, czy potrzebujesz ochrony międzynarodowej.</a:t>
            </a:r>
          </a:p>
        </p:txBody>
      </p:sp>
      <p:sp>
        <p:nvSpPr>
          <p:cNvPr id="12" name="Subtitle 2">
            <a:extLst>
              <a:ext uri="{FF2B5EF4-FFF2-40B4-BE49-F238E27FC236}">
                <a16:creationId xmlns:a16="http://schemas.microsoft.com/office/drawing/2014/main" id="{130F1662-A812-A8F6-9CBB-04D5D180D6E0}"/>
              </a:ext>
            </a:extLst>
          </p:cNvPr>
          <p:cNvSpPr txBox="1">
            <a:spLocks/>
          </p:cNvSpPr>
          <p:nvPr/>
        </p:nvSpPr>
        <p:spPr>
          <a:xfrm>
            <a:off x="1960605" y="1400863"/>
            <a:ext cx="2971396" cy="144378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Zostaniesz zaproszony(-a) na </a:t>
            </a:r>
            <a:r>
              <a:rPr lang="pl-PL" b="1" dirty="0"/>
              <a:t>przesłuchanie</a:t>
            </a:r>
            <a:r>
              <a:rPr lang="pl-PL" dirty="0"/>
              <a:t>.</a:t>
            </a:r>
          </a:p>
          <a:p>
            <a:r>
              <a:rPr lang="pl-PL" dirty="0"/>
              <a:t>Zaproszenie otrzymasz pocztą tradycyjną po złożeniu wniosku. </a:t>
            </a:r>
          </a:p>
          <a:p>
            <a:r>
              <a:rPr lang="pl-PL" dirty="0"/>
              <a:t>Przesłuchanie odbędzie się osobiście lub, w wyjątkowych przypadkach, zdalnie. </a:t>
            </a:r>
            <a:br>
              <a:rPr lang="pl-PL" dirty="0"/>
            </a:br>
            <a:r>
              <a:rPr lang="pl-PL" dirty="0"/>
              <a:t>Przesłuchanie będzie nagrywane dźwiękowo.</a:t>
            </a:r>
          </a:p>
        </p:txBody>
      </p:sp>
      <p:pic>
        <p:nvPicPr>
          <p:cNvPr id="13" name="Picture 12" descr="Osoba ubiegająca się o ochronę międzynarodową rozmawiająca przy pomocy tłumaczki z urzędnikiem zajmującym się procedurą azylową.    ">
            <a:extLst>
              <a:ext uri="{FF2B5EF4-FFF2-40B4-BE49-F238E27FC236}">
                <a16:creationId xmlns:a16="http://schemas.microsoft.com/office/drawing/2014/main" id="{C95B8805-A8F6-29FE-E021-307B2C0D4A7D}"/>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t="18595" r="6875" b="17349"/>
          <a:stretch>
            <a:fillRect/>
          </a:stretch>
        </p:blipFill>
        <p:spPr>
          <a:xfrm>
            <a:off x="379470" y="1349676"/>
            <a:ext cx="1487831" cy="1443789"/>
          </a:xfrm>
          <a:prstGeom prst="rect">
            <a:avLst/>
          </a:prstGeom>
        </p:spPr>
      </p:pic>
      <p:sp>
        <p:nvSpPr>
          <p:cNvPr id="6" name="Subtitle 2">
            <a:extLst>
              <a:ext uri="{FF2B5EF4-FFF2-40B4-BE49-F238E27FC236}">
                <a16:creationId xmlns:a16="http://schemas.microsoft.com/office/drawing/2014/main" id="{774FDFFF-C533-A37E-55CE-F1087EA5D7B0}"/>
              </a:ext>
            </a:extLst>
          </p:cNvPr>
          <p:cNvSpPr txBox="1">
            <a:spLocks/>
          </p:cNvSpPr>
          <p:nvPr/>
        </p:nvSpPr>
        <p:spPr>
          <a:xfrm>
            <a:off x="396000" y="2955880"/>
            <a:ext cx="4536000" cy="3231525"/>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Przesłuchanie jest dla Ciebie okazją do szczegółowego przedstawienia powodów, dla których prosisz o udzielenie ochrony międzynarodowej, i powodów, dla których nie chcesz wracać do swojego kraju pochodzenia. Musisz wziąć udział w przesłuchaniu i przybyć na nie na czas. Jeśli nie stawisz się na przesłuchanie bez poważnego i uzasadnionego powodu, Twój wniosek zostanie uznany za wycofany, a Twoja sprawa nie będzie dalej rozpatrywana. Jeżeli odmówisz odpowiedzi na pytania podczas przesłuchania bez poważnego powodu, Twój wniosek również zostanie uznany za wycofany. </a:t>
            </a:r>
          </a:p>
          <a:p>
            <a:r>
              <a:rPr lang="pl-PL" dirty="0"/>
              <a:t>Każda dorosła osoba ubiegająca się o ochronę międzynarodową zostanie przesłuchana oddzielnie.</a:t>
            </a:r>
          </a:p>
          <a:p>
            <a:r>
              <a:rPr lang="pl-PL" dirty="0"/>
              <a:t>Twoje dzieci będą miały możliwość udziału w przesłuchaniu.</a:t>
            </a:r>
          </a:p>
          <a:p>
            <a:r>
              <a:rPr lang="pl-PL" dirty="0"/>
              <a:t>Po zakończeniu przesłuchania Twój wniosek zostanie rozpatrzony. Władze podejmą decyzję, czy otrzymasz ochronę międzynarodową, czy też nie. </a:t>
            </a:r>
          </a:p>
          <a:p>
            <a:r>
              <a:rPr lang="pl-PL" dirty="0"/>
              <a:t>W wyjątkowych sytuacjach przesłuchanie może się nie odbyć. Władze poinformują Cię o tym, czy ma to zastosowanie do Ciebie.</a:t>
            </a:r>
          </a:p>
          <a:p>
            <a:endParaRPr lang="en-GB" dirty="0"/>
          </a:p>
        </p:txBody>
      </p:sp>
      <p:sp>
        <p:nvSpPr>
          <p:cNvPr id="7" name="Rectangle 6">
            <a:extLst>
              <a:ext uri="{FF2B5EF4-FFF2-40B4-BE49-F238E27FC236}">
                <a16:creationId xmlns:a16="http://schemas.microsoft.com/office/drawing/2014/main" id="{9A903390-68D2-9513-8F41-95BF26C49DD4}"/>
              </a:ext>
              <a:ext uri="{C183D7F6-B498-43B3-948B-1728B52AA6E4}">
                <adec:decorative xmlns:adec="http://schemas.microsoft.com/office/drawing/2017/decorative" val="1"/>
              </a:ext>
            </a:extLst>
          </p:cNvPr>
          <p:cNvSpPr/>
          <p:nvPr/>
        </p:nvSpPr>
        <p:spPr>
          <a:xfrm>
            <a:off x="218660" y="6087762"/>
            <a:ext cx="4892989" cy="1037968"/>
          </a:xfrm>
          <a:prstGeom prst="rect">
            <a:avLst/>
          </a:prstGeom>
          <a:solidFill>
            <a:srgbClr val="FCF2D6">
              <a:alpha val="6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pic>
        <p:nvPicPr>
          <p:cNvPr id="9" name="Picture 8">
            <a:extLst>
              <a:ext uri="{FF2B5EF4-FFF2-40B4-BE49-F238E27FC236}">
                <a16:creationId xmlns:a16="http://schemas.microsoft.com/office/drawing/2014/main" id="{D7B78B8F-3118-115F-AE2B-EC376A1B0B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5650" y="6160995"/>
            <a:ext cx="872978" cy="872978"/>
          </a:xfrm>
          <a:prstGeom prst="rect">
            <a:avLst/>
          </a:prstGeom>
        </p:spPr>
      </p:pic>
      <p:sp>
        <p:nvSpPr>
          <p:cNvPr id="10" name="Oval 9">
            <a:extLst>
              <a:ext uri="{FF2B5EF4-FFF2-40B4-BE49-F238E27FC236}">
                <a16:creationId xmlns:a16="http://schemas.microsoft.com/office/drawing/2014/main" id="{E150D3E7-286B-3100-173C-CCD52101BA46}"/>
              </a:ext>
              <a:ext uri="{C183D7F6-B498-43B3-948B-1728B52AA6E4}">
                <adec:decorative xmlns:adec="http://schemas.microsoft.com/office/drawing/2017/decorative" val="1"/>
              </a:ext>
            </a:extLst>
          </p:cNvPr>
          <p:cNvSpPr/>
          <p:nvPr/>
        </p:nvSpPr>
        <p:spPr>
          <a:xfrm>
            <a:off x="417266" y="6159493"/>
            <a:ext cx="874479" cy="874479"/>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8" name="Subtitle 1">
            <a:extLst>
              <a:ext uri="{FF2B5EF4-FFF2-40B4-BE49-F238E27FC236}">
                <a16:creationId xmlns:a16="http://schemas.microsoft.com/office/drawing/2014/main" id="{07750DC0-9229-A861-7A48-95C285BEB037}"/>
              </a:ext>
            </a:extLst>
          </p:cNvPr>
          <p:cNvSpPr txBox="1">
            <a:spLocks/>
          </p:cNvSpPr>
          <p:nvPr/>
        </p:nvSpPr>
        <p:spPr>
          <a:xfrm>
            <a:off x="1445619" y="6190993"/>
            <a:ext cx="3486380" cy="812981"/>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a:t>Ile czasu zajmie rozpatrzenie Twojego wniosku?</a:t>
            </a:r>
          </a:p>
          <a:p>
            <a:r>
              <a:rPr lang="pl-PL"/>
              <a:t>Procedura trwa do 6 miesięcy od dnia złożenia wniosku. Czasami rozpatrzenie wniosku może trwać dłużej, ale nie powinno przekroczyć 21 miesięcy. </a:t>
            </a:r>
          </a:p>
          <a:p>
            <a:endParaRPr lang="en-GB" b="1"/>
          </a:p>
        </p:txBody>
      </p:sp>
    </p:spTree>
    <p:extLst>
      <p:ext uri="{BB962C8B-B14F-4D97-AF65-F5344CB8AC3E}">
        <p14:creationId xmlns:p14="http://schemas.microsoft.com/office/powerpoint/2010/main" val="68528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C251A48-E54C-EFB6-1EA4-7F8BD5DE760F}"/>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14</a:t>
            </a:fld>
            <a:endParaRPr lang="en-LU">
              <a:solidFill>
                <a:schemeClr val="tx1"/>
              </a:solidFill>
            </a:endParaRPr>
          </a:p>
        </p:txBody>
      </p:sp>
      <p:pic>
        <p:nvPicPr>
          <p:cNvPr id="8" name="Picture 7">
            <a:extLst>
              <a:ext uri="{FF2B5EF4-FFF2-40B4-BE49-F238E27FC236}">
                <a16:creationId xmlns:a16="http://schemas.microsoft.com/office/drawing/2014/main" id="{D0375A1E-5236-B55C-10AF-16C5A3169F5B}"/>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434392" y="399370"/>
            <a:ext cx="110638" cy="149896"/>
          </a:xfrm>
          <a:prstGeom prst="rect">
            <a:avLst/>
          </a:prstGeom>
        </p:spPr>
      </p:pic>
      <p:sp>
        <p:nvSpPr>
          <p:cNvPr id="4" name="Title 1">
            <a:extLst>
              <a:ext uri="{FF2B5EF4-FFF2-40B4-BE49-F238E27FC236}">
                <a16:creationId xmlns:a16="http://schemas.microsoft.com/office/drawing/2014/main" id="{BE4A40E6-DA92-F597-E4DC-9B72EFABBEE6}"/>
              </a:ext>
              <a:ext uri="{C183D7F6-B498-43B3-948B-1728B52AA6E4}">
                <adec:decorative xmlns:adec="http://schemas.microsoft.com/office/drawing/2017/decorative" val="1"/>
              </a:ext>
            </a:extLst>
          </p:cNvPr>
          <p:cNvSpPr txBox="1">
            <a:spLocks noGrp="1"/>
          </p:cNvSpPr>
          <p:nvPr>
            <p:ph type="title" idx="4294967295"/>
          </p:nvPr>
        </p:nvSpPr>
        <p:spPr>
          <a:xfrm>
            <a:off x="396000" y="360000"/>
            <a:ext cx="4536000" cy="255865"/>
          </a:xfrm>
          <a:prstGeom prst="rect">
            <a:avLst/>
          </a:prstGeom>
          <a:noFill/>
          <a:ln>
            <a:noFill/>
            <a:prstDash/>
          </a:ln>
          <a:effectLst/>
        </p:spPr>
        <p:txBody>
          <a:bodyPr rot="0" spcFirstLastPara="0" vertOverflow="overflow" horzOverflow="overflow" vert="horz" wrap="square" lIns="91440" tIns="36000" rIns="91440" bIns="360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137160" marR="0" lvl="0" indent="0" algn="l" defTabSz="914400" rtl="0" eaLnBrk="1" fontAlgn="auto" latinLnBrk="0" hangingPunct="1">
              <a:lnSpc>
                <a:spcPct val="90000"/>
              </a:lnSpc>
              <a:spcBef>
                <a:spcPct val="0"/>
              </a:spcBef>
              <a:spcAft>
                <a:spcPts val="0"/>
              </a:spcAft>
              <a:buClrTx/>
              <a:buSzTx/>
              <a:buFontTx/>
              <a:buNone/>
              <a:tabLst/>
              <a:defRPr/>
            </a:pPr>
            <a:r>
              <a:rPr kumimoji="0" lang="pl-PL" sz="1300" b="1" i="0" u="none" strike="noStrike" cap="none" normalizeH="0" baseline="0" noProof="0">
                <a:ln>
                  <a:noFill/>
                </a:ln>
                <a:solidFill>
                  <a:srgbClr val="0E2841"/>
                </a:solidFill>
                <a:effectLst/>
                <a:uLnTx/>
                <a:uFillTx/>
                <a:latin typeface="Calibri" panose="020F0502020204030204" pitchFamily="34" charset="0"/>
                <a:ea typeface="Calibri"/>
                <a:cs typeface="Calibri" panose="020F0502020204030204" pitchFamily="34" charset="0"/>
              </a:rPr>
              <a:t>W JAKI SPOSÓB OTRZYMASZ DECYZJĘ W SPRAWIE WNIOSKU O UDZIELENIE OCHRONY MIĘDZYNARODOWEJ?</a:t>
            </a:r>
          </a:p>
        </p:txBody>
      </p:sp>
      <p:sp>
        <p:nvSpPr>
          <p:cNvPr id="3" name="Subtitle 2">
            <a:extLst>
              <a:ext uri="{FF2B5EF4-FFF2-40B4-BE49-F238E27FC236}">
                <a16:creationId xmlns:a16="http://schemas.microsoft.com/office/drawing/2014/main" id="{189F79A2-7438-AF7E-2ECD-A0A5B1C1A5AD}"/>
              </a:ext>
            </a:extLst>
          </p:cNvPr>
          <p:cNvSpPr>
            <a:spLocks noGrp="1"/>
          </p:cNvSpPr>
          <p:nvPr>
            <p:ph type="subTitle" idx="1"/>
          </p:nvPr>
        </p:nvSpPr>
        <p:spPr>
          <a:xfrm>
            <a:off x="2141838" y="857941"/>
            <a:ext cx="2790162" cy="2030567"/>
          </a:xfrm>
        </p:spPr>
        <p:txBody>
          <a:bodyPr/>
          <a:lstStyle/>
          <a:p>
            <a:r>
              <a:rPr lang="pl-PL" dirty="0"/>
              <a:t>Pisemna decyzja zostanie wysłana pocztą tradycyjną Tobie lub Twojemu radcy prawnemu, jeśli go masz. O wyniku decyzji zostaniesz poinformowany(-a) w języku, który rozumiesz.</a:t>
            </a:r>
          </a:p>
          <a:p>
            <a:r>
              <a:rPr lang="pl-PL" dirty="0"/>
              <a:t>Jeśli decyzja będzie negatywna, powody jej podjęcia zostaną wyjaśnione w decyzji, a Ty otrzymasz decyzję o konieczności powrotu </a:t>
            </a:r>
            <a:br>
              <a:rPr lang="pl-PL" dirty="0"/>
            </a:br>
            <a:r>
              <a:rPr lang="pl-PL" dirty="0"/>
              <a:t>do swojego kraju.</a:t>
            </a:r>
          </a:p>
        </p:txBody>
      </p:sp>
      <p:pic>
        <p:nvPicPr>
          <p:cNvPr id="11" name="Picture 10">
            <a:extLst>
              <a:ext uri="{FF2B5EF4-FFF2-40B4-BE49-F238E27FC236}">
                <a16:creationId xmlns:a16="http://schemas.microsoft.com/office/drawing/2014/main" id="{04F49B25-7E9E-7FBC-E5AE-A297C068E5A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120" y="1015596"/>
            <a:ext cx="773933" cy="1392554"/>
          </a:xfrm>
          <a:prstGeom prst="rect">
            <a:avLst/>
          </a:prstGeom>
        </p:spPr>
      </p:pic>
      <p:sp>
        <p:nvSpPr>
          <p:cNvPr id="9" name="Title 1">
            <a:extLst>
              <a:ext uri="{FF2B5EF4-FFF2-40B4-BE49-F238E27FC236}">
                <a16:creationId xmlns:a16="http://schemas.microsoft.com/office/drawing/2014/main" id="{338FCC56-8B34-0D8D-4324-E6BFD59F8850}"/>
              </a:ext>
            </a:extLst>
          </p:cNvPr>
          <p:cNvSpPr txBox="1">
            <a:spLocks/>
          </p:cNvSpPr>
          <p:nvPr/>
        </p:nvSpPr>
        <p:spPr>
          <a:xfrm>
            <a:off x="434391" y="2941685"/>
            <a:ext cx="2813305" cy="201418"/>
          </a:xfrm>
          <a:prstGeom prst="rect">
            <a:avLst/>
          </a:prstGeom>
          <a:solidFill>
            <a:schemeClr val="bg1"/>
          </a:solidFill>
        </p:spPr>
        <p:txBody>
          <a:bodyPr lIns="0" tIns="36000" rIns="0" bIns="36000"/>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kumimoji="0" lang="pl-PL" sz="1100" i="0" u="none" strike="noStrike" cap="none" spc="100" normalizeH="0" noProof="0">
                <a:ln>
                  <a:noFill/>
                </a:ln>
                <a:solidFill>
                  <a:srgbClr val="0E2841"/>
                </a:solidFill>
                <a:effectLst/>
                <a:uLnTx/>
                <a:uFillTx/>
                <a:latin typeface="Calibri" panose="020F0502020204030204" pitchFamily="34" charset="0"/>
                <a:ea typeface="Calibri"/>
                <a:cs typeface="Calibri" panose="020F0502020204030204" pitchFamily="34" charset="0"/>
              </a:rPr>
              <a:t>MOŻLIWOŚĆ ODWOŁANIA </a:t>
            </a:r>
          </a:p>
        </p:txBody>
      </p:sp>
      <p:sp>
        <p:nvSpPr>
          <p:cNvPr id="5" name="Subtitle 2">
            <a:extLst>
              <a:ext uri="{FF2B5EF4-FFF2-40B4-BE49-F238E27FC236}">
                <a16:creationId xmlns:a16="http://schemas.microsoft.com/office/drawing/2014/main" id="{C0EA3783-3720-764F-2A20-687C1D91B9B9}"/>
              </a:ext>
            </a:extLst>
          </p:cNvPr>
          <p:cNvSpPr txBox="1">
            <a:spLocks/>
          </p:cNvSpPr>
          <p:nvPr/>
        </p:nvSpPr>
        <p:spPr>
          <a:xfrm>
            <a:off x="2141838" y="3391613"/>
            <a:ext cx="2790162" cy="102495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Jeśli nie zgadzasz się z decyzją, możesz się od niej odwołać. Oznacza to, że Rada do Spraw Uchodźców dokona przeglądu tej decyzji. Możesz bezpłatnie poprosić pełnomocnika o pomoc w złożeniu odwołania.</a:t>
            </a:r>
          </a:p>
          <a:p>
            <a:endParaRPr lang="en-GB" dirty="0"/>
          </a:p>
        </p:txBody>
      </p:sp>
      <p:pic>
        <p:nvPicPr>
          <p:cNvPr id="12" name="Picture 11" descr="Ilustracja przedstawiająca osobę ubiegającą się o ochronę międzynarodową i jej doradcę prawnego rozmawiających z sędzią. ">
            <a:extLst>
              <a:ext uri="{FF2B5EF4-FFF2-40B4-BE49-F238E27FC236}">
                <a16:creationId xmlns:a16="http://schemas.microsoft.com/office/drawing/2014/main" id="{6B5BFC16-54CD-D2FA-A9DF-CF6B9F299A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172" y="3362128"/>
            <a:ext cx="1334027" cy="1629263"/>
          </a:xfrm>
          <a:prstGeom prst="rect">
            <a:avLst/>
          </a:prstGeom>
        </p:spPr>
      </p:pic>
      <p:sp>
        <p:nvSpPr>
          <p:cNvPr id="10" name="Subtitle 2">
            <a:extLst>
              <a:ext uri="{FF2B5EF4-FFF2-40B4-BE49-F238E27FC236}">
                <a16:creationId xmlns:a16="http://schemas.microsoft.com/office/drawing/2014/main" id="{0580C76F-BAA7-7538-7545-3CC7E156CAE5}"/>
              </a:ext>
            </a:extLst>
          </p:cNvPr>
          <p:cNvSpPr txBox="1">
            <a:spLocks/>
          </p:cNvSpPr>
          <p:nvPr/>
        </p:nvSpPr>
        <p:spPr>
          <a:xfrm>
            <a:off x="354068" y="5198539"/>
            <a:ext cx="4536000" cy="175958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Odwołanie należy złożyć w określonym terminie przewidzianym w decyzji. Jeżeli otrzymasz decyzję odmowną, uzyskasz bardziej szczegółowe informacje na ten temat.</a:t>
            </a:r>
          </a:p>
          <a:p>
            <a:r>
              <a:rPr lang="pl-PL" dirty="0"/>
              <a:t>Jeśli wniosek o udzielenie ochrony międzynarodowej i odwołanie zostaną odrzucone, a Ty nie masz prawa pozostać w państwie z innych powodów, będziesz musiał(a) opuścić Polskę w wyznaczonym terminie. Jeśli nie wyjedziesz dobrowolnie, możesz zostać zmuszony(-a) do powrotu.</a:t>
            </a:r>
          </a:p>
          <a:p>
            <a:endParaRPr lang="en-GB" dirty="0"/>
          </a:p>
        </p:txBody>
      </p:sp>
    </p:spTree>
    <p:extLst>
      <p:ext uri="{BB962C8B-B14F-4D97-AF65-F5344CB8AC3E}">
        <p14:creationId xmlns:p14="http://schemas.microsoft.com/office/powerpoint/2010/main" val="3950116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7BA99-4259-95CD-8391-7EA213339C1E}"/>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B6E7277-B7D3-46BB-E16E-D7263D026D38}"/>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15</a:t>
            </a:fld>
            <a:endParaRPr lang="en-LU">
              <a:solidFill>
                <a:schemeClr val="tx1"/>
              </a:solidFill>
            </a:endParaRPr>
          </a:p>
        </p:txBody>
      </p:sp>
      <p:pic>
        <p:nvPicPr>
          <p:cNvPr id="16" name="Picture 15">
            <a:extLst>
              <a:ext uri="{FF2B5EF4-FFF2-40B4-BE49-F238E27FC236}">
                <a16:creationId xmlns:a16="http://schemas.microsoft.com/office/drawing/2014/main" id="{B6AE0281-DA5D-5189-D10E-10A6674035D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4392" y="360000"/>
            <a:ext cx="152400" cy="203200"/>
          </a:xfrm>
          <a:prstGeom prst="rect">
            <a:avLst/>
          </a:prstGeom>
        </p:spPr>
      </p:pic>
      <p:sp>
        <p:nvSpPr>
          <p:cNvPr id="14" name="Title 1">
            <a:extLst>
              <a:ext uri="{FF2B5EF4-FFF2-40B4-BE49-F238E27FC236}">
                <a16:creationId xmlns:a16="http://schemas.microsoft.com/office/drawing/2014/main" id="{6639E71F-35F2-9DDD-0FB5-C9C4985FE882}"/>
              </a:ext>
              <a:ext uri="{C183D7F6-B498-43B3-948B-1728B52AA6E4}">
                <adec:decorative xmlns:adec="http://schemas.microsoft.com/office/drawing/2017/decorative" val="1"/>
              </a:ext>
            </a:extLst>
          </p:cNvPr>
          <p:cNvSpPr txBox="1">
            <a:spLocks noGrp="1"/>
          </p:cNvSpPr>
          <p:nvPr>
            <p:ph type="title" idx="4294967295"/>
          </p:nvPr>
        </p:nvSpPr>
        <p:spPr>
          <a:xfrm>
            <a:off x="648000" y="342000"/>
            <a:ext cx="4284000" cy="266602"/>
          </a:xfrm>
          <a:prstGeom prst="rect">
            <a:avLst/>
          </a:prstGeom>
          <a:noFill/>
          <a:ln>
            <a:noFill/>
            <a:prstDash/>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1400" b="1" i="0" u="none" strike="noStrike" cap="all" normalizeH="0" noProof="0" dirty="0">
                <a:ln>
                  <a:noFill/>
                </a:ln>
                <a:solidFill>
                  <a:srgbClr val="0E2841"/>
                </a:solidFill>
                <a:effectLst/>
                <a:uLnTx/>
                <a:uFillTx/>
                <a:latin typeface="Calibri" panose="020F0502020204030204" pitchFamily="34" charset="0"/>
                <a:ea typeface="Calibri"/>
                <a:cs typeface="Calibri" panose="020F0502020204030204" pitchFamily="34" charset="0"/>
              </a:rPr>
              <a:t>Twoje prawa</a:t>
            </a:r>
          </a:p>
        </p:txBody>
      </p:sp>
      <p:sp>
        <p:nvSpPr>
          <p:cNvPr id="17" name="Subtitle 2">
            <a:extLst>
              <a:ext uri="{FF2B5EF4-FFF2-40B4-BE49-F238E27FC236}">
                <a16:creationId xmlns:a16="http://schemas.microsoft.com/office/drawing/2014/main" id="{CD980B23-F63D-357D-A5B0-931708E38E8C}"/>
              </a:ext>
            </a:extLst>
          </p:cNvPr>
          <p:cNvSpPr txBox="1">
            <a:spLocks/>
          </p:cNvSpPr>
          <p:nvPr/>
        </p:nvSpPr>
        <p:spPr>
          <a:xfrm>
            <a:off x="396000" y="720000"/>
            <a:ext cx="4536000" cy="52625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MASZ PRAWO DO POZOSTANIA I OTRZYMANIA WSPARCIA I USŁUG W ZAKRESIE PRZYJMOWANIA</a:t>
            </a:r>
          </a:p>
          <a:p>
            <a:endParaRPr lang="en-GB" sz="1200" b="1" spc="100" dirty="0"/>
          </a:p>
        </p:txBody>
      </p:sp>
      <p:pic>
        <p:nvPicPr>
          <p:cNvPr id="10" name="Picture 9" descr="Ilustracja przedstawiająca trzech mężczyzn w sypialni. Jeden z nich siedzi przy stole, a dwaj pozostali stoją przed łóżkami piętrowymi. ">
            <a:extLst>
              <a:ext uri="{FF2B5EF4-FFF2-40B4-BE49-F238E27FC236}">
                <a16:creationId xmlns:a16="http://schemas.microsoft.com/office/drawing/2014/main" id="{0B5FDD9E-3CA1-1079-7096-EAF48CF8457D}"/>
              </a:ext>
            </a:extLst>
          </p:cNvPr>
          <p:cNvPicPr>
            <a:picLocks noChangeAspect="1"/>
          </p:cNvPicPr>
          <p:nvPr/>
        </p:nvPicPr>
        <p:blipFill>
          <a:blip r:embed="rId4">
            <a:extLst>
              <a:ext uri="{28A0092B-C50C-407E-A947-70E740481C1C}">
                <a14:useLocalDpi xmlns:a14="http://schemas.microsoft.com/office/drawing/2010/main" val="0"/>
              </a:ext>
            </a:extLst>
          </a:blip>
          <a:srcRect l="2767" t="12978" b="7270"/>
          <a:stretch>
            <a:fillRect/>
          </a:stretch>
        </p:blipFill>
        <p:spPr>
          <a:xfrm>
            <a:off x="1203618" y="1246258"/>
            <a:ext cx="2920413" cy="2040693"/>
          </a:xfrm>
          <a:prstGeom prst="rect">
            <a:avLst/>
          </a:prstGeom>
        </p:spPr>
      </p:pic>
      <p:sp>
        <p:nvSpPr>
          <p:cNvPr id="15" name="Subtitle 2">
            <a:extLst>
              <a:ext uri="{FF2B5EF4-FFF2-40B4-BE49-F238E27FC236}">
                <a16:creationId xmlns:a16="http://schemas.microsoft.com/office/drawing/2014/main" id="{D4A49402-F96D-F771-32D5-2E2F32F724ED}"/>
              </a:ext>
            </a:extLst>
          </p:cNvPr>
          <p:cNvSpPr txBox="1">
            <a:spLocks/>
          </p:cNvSpPr>
          <p:nvPr/>
        </p:nvSpPr>
        <p:spPr>
          <a:xfrm>
            <a:off x="396000" y="3552473"/>
            <a:ext cx="4536000" cy="125463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Jako osoba ubiegająca się o ochronę międzynarodową, masz co do zasady prawo do pozostania w państwie odpowiedzialnym za rozpatrzenie Twojego wniosku do czasu zakończenia jego rozpatrywania. 
</a:t>
            </a:r>
            <a:br>
              <a:rPr lang="pl-PL" sz="1000" dirty="0"/>
            </a:br>
            <a:r>
              <a:rPr lang="pl-PL" dirty="0"/>
              <a:t>Informacje na temat wsparcia i usług w zakresie przyjmowania, które otrzymasz, możesz znaleźć w oddzielnej broszurze.</a:t>
            </a:r>
          </a:p>
          <a:p>
            <a:endParaRPr lang="en-GB" dirty="0"/>
          </a:p>
        </p:txBody>
      </p:sp>
      <p:pic>
        <p:nvPicPr>
          <p:cNvPr id="13" name="Picture 12" descr="Ilustracja przedstawiająca dziecko w sypialni wraz z rodzicami. W pokoju znajdują się pojedyncze łóżko i podwójne łóżko, okna i obrazki na ścianie. ">
            <a:extLst>
              <a:ext uri="{FF2B5EF4-FFF2-40B4-BE49-F238E27FC236}">
                <a16:creationId xmlns:a16="http://schemas.microsoft.com/office/drawing/2014/main" id="{53341CC5-901C-9A45-8FA9-E4F259AE44B8}"/>
              </a:ext>
            </a:extLst>
          </p:cNvPr>
          <p:cNvPicPr>
            <a:picLocks noChangeAspect="1"/>
          </p:cNvPicPr>
          <p:nvPr/>
        </p:nvPicPr>
        <p:blipFill>
          <a:blip r:embed="rId5">
            <a:extLst>
              <a:ext uri="{28A0092B-C50C-407E-A947-70E740481C1C}">
                <a14:useLocalDpi xmlns:a14="http://schemas.microsoft.com/office/drawing/2010/main" val="0"/>
              </a:ext>
            </a:extLst>
          </a:blip>
          <a:srcRect l="2416" t="9705" r="14281" b="10693"/>
          <a:stretch>
            <a:fillRect/>
          </a:stretch>
        </p:blipFill>
        <p:spPr>
          <a:xfrm>
            <a:off x="856054" y="5042989"/>
            <a:ext cx="3615542" cy="1749559"/>
          </a:xfrm>
          <a:prstGeom prst="rect">
            <a:avLst/>
          </a:prstGeom>
        </p:spPr>
      </p:pic>
    </p:spTree>
    <p:extLst>
      <p:ext uri="{BB962C8B-B14F-4D97-AF65-F5344CB8AC3E}">
        <p14:creationId xmlns:p14="http://schemas.microsoft.com/office/powerpoint/2010/main" val="2709827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156E64E-06E9-5CB1-4039-B89806DE28F3}"/>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16</a:t>
            </a:fld>
            <a:endParaRPr lang="en-LU">
              <a:solidFill>
                <a:schemeClr val="tx1"/>
              </a:solidFill>
            </a:endParaRPr>
          </a:p>
        </p:txBody>
      </p:sp>
      <p:sp>
        <p:nvSpPr>
          <p:cNvPr id="4" name="Title 3">
            <a:extLst>
              <a:ext uri="{FF2B5EF4-FFF2-40B4-BE49-F238E27FC236}">
                <a16:creationId xmlns:a16="http://schemas.microsoft.com/office/drawing/2014/main" id="{A6C26B2F-D9E0-BA86-6C0A-48C469105187}"/>
              </a:ext>
            </a:extLst>
          </p:cNvPr>
          <p:cNvSpPr>
            <a:spLocks noGrp="1"/>
          </p:cNvSpPr>
          <p:nvPr>
            <p:ph type="title" idx="4294967295"/>
          </p:nvPr>
        </p:nvSpPr>
        <p:spPr>
          <a:xfrm>
            <a:off x="366713" y="-255866"/>
            <a:ext cx="4594225" cy="255865"/>
          </a:xfrm>
          <a:prstGeom prst="rect">
            <a:avLst/>
          </a:prstGeom>
        </p:spPr>
        <p:txBody>
          <a:bodyPr anchor="t"/>
          <a:lstStyle/>
          <a:p>
            <a:r>
              <a:rPr lang="pl-PL" sz="1100" b="0">
                <a:latin typeface="+mj-lt"/>
              </a:rPr>
              <a:t>TWOJE PRAWA (CZĘŚĆ 2 z 5)</a:t>
            </a:r>
          </a:p>
        </p:txBody>
      </p:sp>
      <p:sp>
        <p:nvSpPr>
          <p:cNvPr id="15" name="Subtitle 2">
            <a:extLst>
              <a:ext uri="{FF2B5EF4-FFF2-40B4-BE49-F238E27FC236}">
                <a16:creationId xmlns:a16="http://schemas.microsoft.com/office/drawing/2014/main" id="{E39043AA-C90D-8E43-9CB2-6334E8A899FC}"/>
              </a:ext>
            </a:extLst>
          </p:cNvPr>
          <p:cNvSpPr txBox="1">
            <a:spLocks/>
          </p:cNvSpPr>
          <p:nvPr/>
        </p:nvSpPr>
        <p:spPr>
          <a:xfrm>
            <a:off x="396000" y="360000"/>
            <a:ext cx="4536000" cy="255865"/>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MASZ PRAWO DO OTRZYMANIA TŁUMACZENIA</a:t>
            </a:r>
          </a:p>
        </p:txBody>
      </p:sp>
      <p:sp>
        <p:nvSpPr>
          <p:cNvPr id="2" name="Subtitle 1">
            <a:extLst>
              <a:ext uri="{FF2B5EF4-FFF2-40B4-BE49-F238E27FC236}">
                <a16:creationId xmlns:a16="http://schemas.microsoft.com/office/drawing/2014/main" id="{F27BBE5F-EB00-EDC1-D591-30BCDE573C5D}"/>
              </a:ext>
            </a:extLst>
          </p:cNvPr>
          <p:cNvSpPr>
            <a:spLocks noGrp="1"/>
          </p:cNvSpPr>
          <p:nvPr>
            <p:ph type="subTitle" idx="1"/>
          </p:nvPr>
        </p:nvSpPr>
        <p:spPr>
          <a:xfrm>
            <a:off x="2526632" y="719999"/>
            <a:ext cx="2405368" cy="2281557"/>
          </a:xfrm>
        </p:spPr>
        <p:txBody>
          <a:bodyPr/>
          <a:lstStyle/>
          <a:p>
            <a:r>
              <a:rPr lang="pl-PL" dirty="0"/>
              <a:t>Jeśli nie posługujesz się językiem polskim, tłumacz pomoże Ci porozumieć się z władzami podczas rejestracji i składania wniosku, a także podczas przesłuchania. Usługi tłumacza są bezpłatne. </a:t>
            </a:r>
          </a:p>
          <a:p>
            <a:r>
              <a:rPr lang="pl-PL" dirty="0"/>
              <a:t>Tłumacz zachowuje neutralność, co oznacza, że nie faworyzuje nikogo. Szanuje poufność i nie będzie dzielić się żadnymi informacjami z osobami spoza właściwych organów. </a:t>
            </a:r>
          </a:p>
        </p:txBody>
      </p:sp>
      <p:pic>
        <p:nvPicPr>
          <p:cNvPr id="6" name="Picture 5" descr="Ilustracja przedstawiająca osobę ubiegającą się o ochronę międzynarodową rozmawiającą przy pomocy tłumaczki z urzędnikiem zajmującym się procedurą azylową.    ">
            <a:extLst>
              <a:ext uri="{FF2B5EF4-FFF2-40B4-BE49-F238E27FC236}">
                <a16:creationId xmlns:a16="http://schemas.microsoft.com/office/drawing/2014/main" id="{1395744A-30B4-24CD-AF9A-62CA97F91F07}"/>
              </a:ext>
            </a:extLst>
          </p:cNvPr>
          <p:cNvPicPr>
            <a:picLocks noChangeAspect="1"/>
          </p:cNvPicPr>
          <p:nvPr/>
        </p:nvPicPr>
        <p:blipFill>
          <a:blip r:embed="rId2">
            <a:extLst>
              <a:ext uri="{28A0092B-C50C-407E-A947-70E740481C1C}">
                <a14:useLocalDpi xmlns:a14="http://schemas.microsoft.com/office/drawing/2010/main" val="0"/>
              </a:ext>
            </a:extLst>
          </a:blip>
          <a:srcRect t="17985" b="9591"/>
          <a:stretch>
            <a:fillRect/>
          </a:stretch>
        </p:blipFill>
        <p:spPr>
          <a:xfrm>
            <a:off x="297690" y="774863"/>
            <a:ext cx="2008318" cy="2052000"/>
          </a:xfrm>
          <a:prstGeom prst="rect">
            <a:avLst/>
          </a:prstGeom>
        </p:spPr>
      </p:pic>
      <p:sp>
        <p:nvSpPr>
          <p:cNvPr id="5" name="Subtitle 1">
            <a:extLst>
              <a:ext uri="{FF2B5EF4-FFF2-40B4-BE49-F238E27FC236}">
                <a16:creationId xmlns:a16="http://schemas.microsoft.com/office/drawing/2014/main" id="{4DC04DC9-0205-ED7A-D4A7-93FE58161D96}"/>
              </a:ext>
            </a:extLst>
          </p:cNvPr>
          <p:cNvSpPr txBox="1">
            <a:spLocks/>
          </p:cNvSpPr>
          <p:nvPr/>
        </p:nvSpPr>
        <p:spPr>
          <a:xfrm>
            <a:off x="395649" y="3210532"/>
            <a:ext cx="4536350" cy="74153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Tłumacz nie ma wpływu na decyzję w sprawie Twojego wniosku. </a:t>
            </a:r>
          </a:p>
          <a:p>
            <a:r>
              <a:rPr lang="pl-PL" dirty="0"/>
              <a:t>Jeśli nie rozumiesz tłumacza lub uważasz, że osoba ta nie jest neutralna, niezwłocznie poinformuj o tym władze.</a:t>
            </a:r>
          </a:p>
          <a:p>
            <a:endParaRPr lang="en-GB" dirty="0"/>
          </a:p>
        </p:txBody>
      </p:sp>
      <p:sp>
        <p:nvSpPr>
          <p:cNvPr id="16" name="Subtitle 2">
            <a:extLst>
              <a:ext uri="{FF2B5EF4-FFF2-40B4-BE49-F238E27FC236}">
                <a16:creationId xmlns:a16="http://schemas.microsoft.com/office/drawing/2014/main" id="{7DAC0FA3-A401-5191-A5A5-CC2DD424DAA3}"/>
              </a:ext>
            </a:extLst>
          </p:cNvPr>
          <p:cNvSpPr txBox="1">
            <a:spLocks/>
          </p:cNvSpPr>
          <p:nvPr/>
        </p:nvSpPr>
        <p:spPr>
          <a:xfrm>
            <a:off x="396000" y="4165803"/>
            <a:ext cx="4536000" cy="612151"/>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O PRZEPROWADZENIE PRZESŁUCHANIA MOŻESZ POPROSIĆ TŁUMACZA I OSOBĘ PROWADZĄCĄ PRZESŁUCHANIE PŁCI MĘSKIEJ LUB ŻEŃSKIEJ, JEŚLI POMOŻE CI TO W PEŁNI WYRAZIĆ SWOJE POGLĄDY</a:t>
            </a:r>
          </a:p>
        </p:txBody>
      </p:sp>
      <p:sp>
        <p:nvSpPr>
          <p:cNvPr id="10" name="Subtitle 1">
            <a:extLst>
              <a:ext uri="{FF2B5EF4-FFF2-40B4-BE49-F238E27FC236}">
                <a16:creationId xmlns:a16="http://schemas.microsoft.com/office/drawing/2014/main" id="{BF3AF583-5B1D-3EFA-F856-2B017B1E5E84}"/>
              </a:ext>
            </a:extLst>
          </p:cNvPr>
          <p:cNvSpPr txBox="1">
            <a:spLocks/>
          </p:cNvSpPr>
          <p:nvPr/>
        </p:nvSpPr>
        <p:spPr>
          <a:xfrm>
            <a:off x="2526632" y="4958048"/>
            <a:ext cx="2405367" cy="1089397"/>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Twoje żądanie zostanie spełnione </a:t>
            </a:r>
            <a:br>
              <a:rPr lang="pl-PL" dirty="0"/>
            </a:br>
            <a:r>
              <a:rPr lang="pl-PL" dirty="0"/>
              <a:t>w zależności od powodów i dostępności.</a:t>
            </a:r>
          </a:p>
        </p:txBody>
      </p:sp>
      <p:pic>
        <p:nvPicPr>
          <p:cNvPr id="12" name="Picture 11">
            <a:extLst>
              <a:ext uri="{FF2B5EF4-FFF2-40B4-BE49-F238E27FC236}">
                <a16:creationId xmlns:a16="http://schemas.microsoft.com/office/drawing/2014/main" id="{3261ED99-294A-EC5C-D587-76AED06A95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4904"/>
          <a:stretch>
            <a:fillRect/>
          </a:stretch>
        </p:blipFill>
        <p:spPr>
          <a:xfrm>
            <a:off x="395649" y="4978837"/>
            <a:ext cx="1935477" cy="1908000"/>
          </a:xfrm>
          <a:prstGeom prst="rect">
            <a:avLst/>
          </a:prstGeom>
        </p:spPr>
      </p:pic>
    </p:spTree>
    <p:extLst>
      <p:ext uri="{BB962C8B-B14F-4D97-AF65-F5344CB8AC3E}">
        <p14:creationId xmlns:p14="http://schemas.microsoft.com/office/powerpoint/2010/main" val="140296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3FAC737-3491-76E2-0FE5-FF7F0CBA2272}"/>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17</a:t>
            </a:fld>
            <a:endParaRPr lang="en-LU">
              <a:solidFill>
                <a:schemeClr val="tx1"/>
              </a:solidFill>
            </a:endParaRPr>
          </a:p>
        </p:txBody>
      </p:sp>
      <p:sp>
        <p:nvSpPr>
          <p:cNvPr id="10" name="Title 9">
            <a:extLst>
              <a:ext uri="{FF2B5EF4-FFF2-40B4-BE49-F238E27FC236}">
                <a16:creationId xmlns:a16="http://schemas.microsoft.com/office/drawing/2014/main" id="{C2CD42A6-2226-8A51-0B37-635C29C4FC4E}"/>
              </a:ext>
            </a:extLst>
          </p:cNvPr>
          <p:cNvSpPr>
            <a:spLocks noGrp="1"/>
          </p:cNvSpPr>
          <p:nvPr>
            <p:ph type="title" idx="4294967295"/>
          </p:nvPr>
        </p:nvSpPr>
        <p:spPr>
          <a:xfrm>
            <a:off x="366713" y="-255866"/>
            <a:ext cx="4594225" cy="255866"/>
          </a:xfrm>
          <a:prstGeom prst="rect">
            <a:avLst/>
          </a:prstGeom>
        </p:spPr>
        <p:txBody>
          <a:bodyPr anchor="t"/>
          <a:lstStyle/>
          <a:p>
            <a:r>
              <a:rPr lang="pl-PL" sz="1100" b="0">
                <a:latin typeface="+mj-lt"/>
              </a:rPr>
              <a:t>TWOJE PRAWA (CZĘŚĆ 3 z 5)</a:t>
            </a:r>
          </a:p>
        </p:txBody>
      </p:sp>
      <p:sp>
        <p:nvSpPr>
          <p:cNvPr id="5" name="Subtitle 2">
            <a:extLst>
              <a:ext uri="{FF2B5EF4-FFF2-40B4-BE49-F238E27FC236}">
                <a16:creationId xmlns:a16="http://schemas.microsoft.com/office/drawing/2014/main" id="{3F3393AF-C9AA-79CE-1D6A-FEF7FFA69B84}"/>
              </a:ext>
            </a:extLst>
          </p:cNvPr>
          <p:cNvSpPr txBox="1">
            <a:spLocks/>
          </p:cNvSpPr>
          <p:nvPr/>
        </p:nvSpPr>
        <p:spPr>
          <a:xfrm>
            <a:off x="395999" y="347474"/>
            <a:ext cx="4752197" cy="25586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050" b="1" spc="100" dirty="0">
                <a:solidFill>
                  <a:srgbClr val="0E2841"/>
                </a:solidFill>
              </a:rPr>
              <a:t>MOŻESZ SKONSULTOWAĆ SIĘ Z RADCĄ PRAWNYM (ADWOKATEM)</a:t>
            </a:r>
          </a:p>
        </p:txBody>
      </p:sp>
      <p:sp>
        <p:nvSpPr>
          <p:cNvPr id="2" name="Subtitle 1">
            <a:extLst>
              <a:ext uri="{FF2B5EF4-FFF2-40B4-BE49-F238E27FC236}">
                <a16:creationId xmlns:a16="http://schemas.microsoft.com/office/drawing/2014/main" id="{A72554F0-66A2-13D7-1A5D-AF5BEAA6DDD4}"/>
              </a:ext>
            </a:extLst>
          </p:cNvPr>
          <p:cNvSpPr>
            <a:spLocks noGrp="1"/>
          </p:cNvSpPr>
          <p:nvPr>
            <p:ph type="subTitle" idx="1"/>
          </p:nvPr>
        </p:nvSpPr>
        <p:spPr>
          <a:xfrm>
            <a:off x="2189746" y="720000"/>
            <a:ext cx="2742253" cy="2268881"/>
          </a:xfrm>
        </p:spPr>
        <p:txBody>
          <a:bodyPr/>
          <a:lstStyle/>
          <a:p>
            <a:r>
              <a:rPr lang="pl-PL" dirty="0"/>
              <a:t>Radca prawny to osoba udzielająca Ci osobistej pomocy prawnej lub zapewniająca Ci przedstawicielstwo prawne w kontaktach z władzami. Radca prawny jest osobą niezależną od organów władzy i broni Twoich interesów. Radca prawny może pomóc Ci w złożeniu wniosku o udzielenie ochrony międzynarodowej, w procedurze i w oficjalnej komunikacji, a także może towarzyszyć Ci podczas przesłuchania. </a:t>
            </a:r>
          </a:p>
        </p:txBody>
      </p:sp>
      <p:pic>
        <p:nvPicPr>
          <p:cNvPr id="4" name="Picture 3" descr="Ilustracja przedstawiająca osobę ubiegającą się o ochronę międzynarodową i jej doradcę prawnego rozmawiających z sędzią. ">
            <a:extLst>
              <a:ext uri="{FF2B5EF4-FFF2-40B4-BE49-F238E27FC236}">
                <a16:creationId xmlns:a16="http://schemas.microsoft.com/office/drawing/2014/main" id="{104E69FE-0916-25A1-86D7-812CBC94D4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2573" y="844623"/>
            <a:ext cx="1394347" cy="1702932"/>
          </a:xfrm>
          <a:prstGeom prst="rect">
            <a:avLst/>
          </a:prstGeom>
        </p:spPr>
      </p:pic>
      <p:sp>
        <p:nvSpPr>
          <p:cNvPr id="6" name="Subtitle 1">
            <a:extLst>
              <a:ext uri="{FF2B5EF4-FFF2-40B4-BE49-F238E27FC236}">
                <a16:creationId xmlns:a16="http://schemas.microsoft.com/office/drawing/2014/main" id="{2D5B338B-61CA-C604-B586-1C49E606AC2A}"/>
              </a:ext>
            </a:extLst>
          </p:cNvPr>
          <p:cNvSpPr txBox="1">
            <a:spLocks/>
          </p:cNvSpPr>
          <p:nvPr/>
        </p:nvSpPr>
        <p:spPr>
          <a:xfrm>
            <a:off x="395651" y="3177722"/>
            <a:ext cx="4536000" cy="245475"/>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Masz prawo skonsultować się z radcą prawnym na każdym etapie procedury na własny koszt.</a:t>
            </a:r>
          </a:p>
        </p:txBody>
      </p:sp>
      <p:sp>
        <p:nvSpPr>
          <p:cNvPr id="11" name="Subtitle 1">
            <a:extLst>
              <a:ext uri="{FF2B5EF4-FFF2-40B4-BE49-F238E27FC236}">
                <a16:creationId xmlns:a16="http://schemas.microsoft.com/office/drawing/2014/main" id="{E407E86A-9D08-974F-40F5-64EDE163F4ED}"/>
              </a:ext>
            </a:extLst>
          </p:cNvPr>
          <p:cNvSpPr txBox="1">
            <a:spLocks/>
          </p:cNvSpPr>
          <p:nvPr/>
        </p:nvSpPr>
        <p:spPr>
          <a:xfrm>
            <a:off x="395651" y="3612038"/>
            <a:ext cx="4536000" cy="1921277"/>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W trakcie postępowania odwoławczego możesz bezpłatnie skorzystać z pomocy radcy prawnego, adwokata, pracownika lub współpracownika Stowarzyszenia Interwencji Prawnej lub Fundacji Instytut na Rzecz Państwa i Prawa chyba że dysponujesz środkami na pokrycie kosztów przedstawiciela prawnego.</a:t>
            </a:r>
          </a:p>
          <a:p>
            <a:r>
              <a:rPr lang="pl-PL" dirty="0"/>
              <a:t>Jeśli preferujesz konkretnego radcę prawnego, jak najszybciej przekaż władzom jego dane kontaktowe.</a:t>
            </a:r>
          </a:p>
          <a:p>
            <a:r>
              <a:rPr lang="pl-PL" dirty="0"/>
              <a:t>Przekaż władzom dane swojego radcy prawnego, tak aby mogły one na bieżąco informować radcę o Twoim wniosku.</a:t>
            </a:r>
          </a:p>
        </p:txBody>
      </p:sp>
    </p:spTree>
    <p:extLst>
      <p:ext uri="{BB962C8B-B14F-4D97-AF65-F5344CB8AC3E}">
        <p14:creationId xmlns:p14="http://schemas.microsoft.com/office/powerpoint/2010/main" val="2672369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02E22-0D0B-3E69-8D02-3284DEC9AC8F}"/>
            </a:ext>
          </a:extLst>
        </p:cNvPr>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E8DFF5E8-BD17-CFC2-28C8-534563AA3A24}"/>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18</a:t>
            </a:fld>
            <a:endParaRPr lang="en-LU">
              <a:solidFill>
                <a:schemeClr val="tx1"/>
              </a:solidFill>
            </a:endParaRPr>
          </a:p>
        </p:txBody>
      </p:sp>
      <p:sp>
        <p:nvSpPr>
          <p:cNvPr id="9" name="Title 8">
            <a:extLst>
              <a:ext uri="{FF2B5EF4-FFF2-40B4-BE49-F238E27FC236}">
                <a16:creationId xmlns:a16="http://schemas.microsoft.com/office/drawing/2014/main" id="{C0D3A241-4395-45E7-7C13-0DA235502445}"/>
              </a:ext>
            </a:extLst>
          </p:cNvPr>
          <p:cNvSpPr>
            <a:spLocks noGrp="1"/>
          </p:cNvSpPr>
          <p:nvPr>
            <p:ph type="title" idx="4294967295"/>
          </p:nvPr>
        </p:nvSpPr>
        <p:spPr>
          <a:xfrm>
            <a:off x="366713" y="-293538"/>
            <a:ext cx="4594225" cy="293538"/>
          </a:xfrm>
          <a:prstGeom prst="rect">
            <a:avLst/>
          </a:prstGeom>
        </p:spPr>
        <p:txBody>
          <a:bodyPr anchor="t"/>
          <a:lstStyle/>
          <a:p>
            <a:r>
              <a:rPr lang="pl-PL" sz="1100" b="0">
                <a:latin typeface="+mj-lt"/>
              </a:rPr>
              <a:t>TWOJE PRAWA (CZĘŚĆ 4 z 5)</a:t>
            </a:r>
          </a:p>
        </p:txBody>
      </p:sp>
      <p:sp>
        <p:nvSpPr>
          <p:cNvPr id="6" name="Subtitle 2">
            <a:extLst>
              <a:ext uri="{FF2B5EF4-FFF2-40B4-BE49-F238E27FC236}">
                <a16:creationId xmlns:a16="http://schemas.microsoft.com/office/drawing/2014/main" id="{1BD29B8F-0208-6675-8680-ACAC1F51FAA8}"/>
              </a:ext>
            </a:extLst>
          </p:cNvPr>
          <p:cNvSpPr txBox="1">
            <a:spLocks/>
          </p:cNvSpPr>
          <p:nvPr/>
        </p:nvSpPr>
        <p:spPr>
          <a:xfrm>
            <a:off x="396000" y="360000"/>
            <a:ext cx="4536000" cy="52625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MASZ PRAWO DO UZYSKANIA INFORMACJI I ZWRÓCENIA SIĘ O BEZPŁATNE DORADZTWO PRAWNE</a:t>
            </a:r>
          </a:p>
        </p:txBody>
      </p:sp>
      <p:sp>
        <p:nvSpPr>
          <p:cNvPr id="2" name="Subtitle 1">
            <a:extLst>
              <a:ext uri="{FF2B5EF4-FFF2-40B4-BE49-F238E27FC236}">
                <a16:creationId xmlns:a16="http://schemas.microsoft.com/office/drawing/2014/main" id="{8A67F93F-AE58-73B7-9817-CE2B0E3B5246}"/>
              </a:ext>
            </a:extLst>
          </p:cNvPr>
          <p:cNvSpPr>
            <a:spLocks noGrp="1"/>
          </p:cNvSpPr>
          <p:nvPr>
            <p:ph type="subTitle" idx="1"/>
          </p:nvPr>
        </p:nvSpPr>
        <p:spPr>
          <a:xfrm>
            <a:off x="2663825" y="900000"/>
            <a:ext cx="2421742" cy="2222518"/>
          </a:xfrm>
        </p:spPr>
        <p:txBody>
          <a:bodyPr/>
          <a:lstStyle/>
          <a:p>
            <a:r>
              <a:rPr lang="pl-PL" spc="-10" dirty="0"/>
              <a:t>W trakcie procedury możesz zwrócić się o bezpłatne doradztwo prawne. Obejmuje to doradztwo prawne, które pomoże Ci w złożeniu wniosku. </a:t>
            </a:r>
          </a:p>
          <a:p>
            <a:pPr marL="109728" indent="-109728"/>
            <a:r>
              <a:rPr lang="pl-PL" spc="-10" dirty="0"/>
              <a:t>Doradztwo prawne oznacza, że możesz otrzymać wyjaśnienia dotyczące: </a:t>
            </a:r>
          </a:p>
          <a:p>
            <a:pPr marL="109728" indent="-109728">
              <a:spcAft>
                <a:spcPts val="200"/>
              </a:spcAft>
              <a:buFont typeface="Arial" panose="020B0604020202020204" pitchFamily="34" charset="0"/>
              <a:buChar char="•"/>
            </a:pPr>
            <a:r>
              <a:rPr lang="pl-PL" spc="-10" dirty="0"/>
              <a:t>Twoich praw i obowiązków</a:t>
            </a:r>
          </a:p>
          <a:p>
            <a:pPr marL="109728" indent="-109728">
              <a:spcAft>
                <a:spcPts val="200"/>
              </a:spcAft>
              <a:buFont typeface="Arial" panose="020B0604020202020204" pitchFamily="34" charset="0"/>
              <a:buChar char="•"/>
            </a:pPr>
            <a:r>
              <a:rPr lang="pl-PL" spc="-10" dirty="0"/>
              <a:t>różnych procedur</a:t>
            </a:r>
          </a:p>
          <a:p>
            <a:pPr marL="109728" indent="-109728">
              <a:spcAft>
                <a:spcPts val="200"/>
              </a:spcAft>
              <a:buFont typeface="Arial" panose="020B0604020202020204" pitchFamily="34" charset="0"/>
              <a:buChar char="•"/>
            </a:pPr>
            <a:r>
              <a:rPr lang="pl-PL" spc="-10" dirty="0"/>
              <a:t>problemów prawnych.</a:t>
            </a:r>
          </a:p>
        </p:txBody>
      </p:sp>
      <p:pic>
        <p:nvPicPr>
          <p:cNvPr id="4" name="Picture 3">
            <a:extLst>
              <a:ext uri="{FF2B5EF4-FFF2-40B4-BE49-F238E27FC236}">
                <a16:creationId xmlns:a16="http://schemas.microsoft.com/office/drawing/2014/main" id="{C538755C-EA37-1DA4-C268-417A32CD02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515" r="1515"/>
          <a:stretch/>
        </p:blipFill>
        <p:spPr>
          <a:xfrm>
            <a:off x="366714" y="735822"/>
            <a:ext cx="2194470" cy="2269529"/>
          </a:xfrm>
          <a:prstGeom prst="rect">
            <a:avLst/>
          </a:prstGeom>
        </p:spPr>
      </p:pic>
      <p:sp>
        <p:nvSpPr>
          <p:cNvPr id="7" name="Subtitle 1">
            <a:extLst>
              <a:ext uri="{FF2B5EF4-FFF2-40B4-BE49-F238E27FC236}">
                <a16:creationId xmlns:a16="http://schemas.microsoft.com/office/drawing/2014/main" id="{D5FDD105-B5D8-D4FF-28AB-EE35743E2CFD}"/>
              </a:ext>
            </a:extLst>
          </p:cNvPr>
          <p:cNvSpPr txBox="1">
            <a:spLocks/>
          </p:cNvSpPr>
          <p:nvPr/>
        </p:nvSpPr>
        <p:spPr>
          <a:xfrm>
            <a:off x="396000" y="2984463"/>
            <a:ext cx="4536000" cy="35692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Urząd ds. Cudzoziemców, </a:t>
            </a:r>
            <a:r>
              <a:rPr lang="pl-PL" dirty="0">
                <a:effectLst/>
              </a:rPr>
              <a:t>ul. Taborowa 33, 02-699 Warszawa</a:t>
            </a:r>
            <a:endParaRPr lang="en-GB" dirty="0">
              <a:highlight>
                <a:srgbClr val="C0C0C0"/>
              </a:highlight>
            </a:endParaRPr>
          </a:p>
        </p:txBody>
      </p:sp>
      <p:sp>
        <p:nvSpPr>
          <p:cNvPr id="13" name="Subtitle 2">
            <a:extLst>
              <a:ext uri="{FF2B5EF4-FFF2-40B4-BE49-F238E27FC236}">
                <a16:creationId xmlns:a16="http://schemas.microsoft.com/office/drawing/2014/main" id="{05C471AE-593D-CB88-EF02-6901FA6C9950}"/>
              </a:ext>
            </a:extLst>
          </p:cNvPr>
          <p:cNvSpPr txBox="1">
            <a:spLocks/>
          </p:cNvSpPr>
          <p:nvPr/>
        </p:nvSpPr>
        <p:spPr>
          <a:xfrm>
            <a:off x="396000" y="3568385"/>
            <a:ext cx="4536000" cy="52625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MOŻESZ KONTAKTOWAĆ SIĘ Z AGENCJĄ ONZ DS. UCHODŹCÓW (UNHCR) LUB INNYMI ORGANIZACJAMI</a:t>
            </a:r>
          </a:p>
        </p:txBody>
      </p:sp>
      <p:sp>
        <p:nvSpPr>
          <p:cNvPr id="11" name="Subtitle 1">
            <a:extLst>
              <a:ext uri="{FF2B5EF4-FFF2-40B4-BE49-F238E27FC236}">
                <a16:creationId xmlns:a16="http://schemas.microsoft.com/office/drawing/2014/main" id="{8E59B9A2-5D7F-23F6-8FD3-9055C9D8EA7E}"/>
              </a:ext>
            </a:extLst>
          </p:cNvPr>
          <p:cNvSpPr txBox="1">
            <a:spLocks/>
          </p:cNvSpPr>
          <p:nvPr/>
        </p:nvSpPr>
        <p:spPr>
          <a:xfrm>
            <a:off x="1743740" y="4140406"/>
            <a:ext cx="3188259" cy="170967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Na każdym etapie procedury możesz kontaktować się i korespondować z UNHCR lub jej organizacjami partnerskimi.</a:t>
            </a:r>
          </a:p>
          <a:p>
            <a:r>
              <a:rPr lang="pl-PL" dirty="0"/>
              <a:t>UNHCR chroni interesy i prawa osób ubiegających się o azyl i uchodźców. UNHCR lub jej organizacje partnerskie udzielają także informacji i pomocy osobom ubiegającym się o ochronę i azyl. </a:t>
            </a:r>
          </a:p>
        </p:txBody>
      </p:sp>
      <p:pic>
        <p:nvPicPr>
          <p:cNvPr id="12" name="Picture 11">
            <a:extLst>
              <a:ext uri="{FF2B5EF4-FFF2-40B4-BE49-F238E27FC236}">
                <a16:creationId xmlns:a16="http://schemas.microsoft.com/office/drawing/2014/main" id="{4B88AB15-AE51-D8A5-BD02-DA53261C4B8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50" y="4198143"/>
            <a:ext cx="1071402" cy="1446850"/>
          </a:xfrm>
          <a:prstGeom prst="rect">
            <a:avLst/>
          </a:prstGeom>
        </p:spPr>
      </p:pic>
      <p:sp>
        <p:nvSpPr>
          <p:cNvPr id="5" name="Subtitle 1">
            <a:extLst>
              <a:ext uri="{FF2B5EF4-FFF2-40B4-BE49-F238E27FC236}">
                <a16:creationId xmlns:a16="http://schemas.microsoft.com/office/drawing/2014/main" id="{B608BE67-2ADB-A014-2617-EC698713D287}"/>
              </a:ext>
            </a:extLst>
          </p:cNvPr>
          <p:cNvSpPr txBox="1">
            <a:spLocks/>
          </p:cNvSpPr>
          <p:nvPr/>
        </p:nvSpPr>
        <p:spPr>
          <a:xfrm>
            <a:off x="396000" y="5748494"/>
            <a:ext cx="4536000" cy="157281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Dane kontaktowe UNHCR oraz informacje na temat procedury możesz znaleźć na stronie internetowej UNHCR </a:t>
            </a:r>
            <a:r>
              <a:rPr lang="pl-PL" dirty="0">
                <a:hlinkClick r:id="rId5"/>
              </a:rPr>
              <a:t>https://help.unhcr.org/</a:t>
            </a:r>
            <a:r>
              <a:rPr lang="pl-PL" dirty="0"/>
              <a:t>.</a:t>
            </a:r>
          </a:p>
          <a:p>
            <a:r>
              <a:rPr lang="pl-PL" dirty="0"/>
              <a:t>Możesz się także skontaktować z jakąkolwiek inną organizacją świadczącą pomoc prawną lub inne doradztwo osobom ubiegającym się o ochronę międzynarodową. </a:t>
            </a:r>
          </a:p>
          <a:p>
            <a:endParaRPr lang="en-GB" dirty="0"/>
          </a:p>
        </p:txBody>
      </p:sp>
    </p:spTree>
    <p:extLst>
      <p:ext uri="{BB962C8B-B14F-4D97-AF65-F5344CB8AC3E}">
        <p14:creationId xmlns:p14="http://schemas.microsoft.com/office/powerpoint/2010/main" val="2409299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396E1A0-41B6-E33A-8D5D-012F843F6937}"/>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19</a:t>
            </a:fld>
            <a:endParaRPr lang="en-LU">
              <a:solidFill>
                <a:schemeClr val="tx1"/>
              </a:solidFill>
            </a:endParaRPr>
          </a:p>
        </p:txBody>
      </p:sp>
      <p:pic>
        <p:nvPicPr>
          <p:cNvPr id="14" name="Picture 13">
            <a:extLst>
              <a:ext uri="{FF2B5EF4-FFF2-40B4-BE49-F238E27FC236}">
                <a16:creationId xmlns:a16="http://schemas.microsoft.com/office/drawing/2014/main" id="{5AE98B93-308F-3234-3965-4821FE8BF43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4392" y="360000"/>
            <a:ext cx="152400" cy="203200"/>
          </a:xfrm>
          <a:prstGeom prst="rect">
            <a:avLst/>
          </a:prstGeom>
        </p:spPr>
      </p:pic>
      <p:sp>
        <p:nvSpPr>
          <p:cNvPr id="11" name="Title 1">
            <a:extLst>
              <a:ext uri="{FF2B5EF4-FFF2-40B4-BE49-F238E27FC236}">
                <a16:creationId xmlns:a16="http://schemas.microsoft.com/office/drawing/2014/main" id="{D5AB64AA-7389-1388-7BA4-2456779E0B02}"/>
              </a:ext>
            </a:extLst>
          </p:cNvPr>
          <p:cNvSpPr txBox="1">
            <a:spLocks noGrp="1"/>
          </p:cNvSpPr>
          <p:nvPr>
            <p:ph type="title" idx="4294967295"/>
          </p:nvPr>
        </p:nvSpPr>
        <p:spPr>
          <a:xfrm>
            <a:off x="648000" y="342000"/>
            <a:ext cx="4284000" cy="266602"/>
          </a:xfrm>
          <a:prstGeom prst="rect">
            <a:avLst/>
          </a:prstGeom>
          <a:noFill/>
          <a:ln>
            <a:noFill/>
            <a:prstDash/>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1400" b="1" i="0" u="none" strike="noStrike" cap="all" normalizeH="0" noProof="0" dirty="0">
                <a:ln>
                  <a:noFill/>
                </a:ln>
                <a:solidFill>
                  <a:srgbClr val="0E2841"/>
                </a:solidFill>
                <a:effectLst/>
                <a:uLnTx/>
                <a:uFillTx/>
                <a:latin typeface="Calibri" panose="020F0502020204030204" pitchFamily="34" charset="0"/>
                <a:ea typeface="Calibri"/>
                <a:cs typeface="Calibri" panose="020F0502020204030204" pitchFamily="34" charset="0"/>
              </a:rPr>
              <a:t>Twoje obowiązki</a:t>
            </a:r>
          </a:p>
        </p:txBody>
      </p:sp>
      <p:sp>
        <p:nvSpPr>
          <p:cNvPr id="15" name="Subtitle 2">
            <a:extLst>
              <a:ext uri="{FF2B5EF4-FFF2-40B4-BE49-F238E27FC236}">
                <a16:creationId xmlns:a16="http://schemas.microsoft.com/office/drawing/2014/main" id="{FF0740CB-6BE8-4C35-7EDD-D4D4B62E9ECA}"/>
              </a:ext>
            </a:extLst>
          </p:cNvPr>
          <p:cNvSpPr txBox="1">
            <a:spLocks/>
          </p:cNvSpPr>
          <p:nvPr/>
        </p:nvSpPr>
        <p:spPr>
          <a:xfrm>
            <a:off x="396000" y="720000"/>
            <a:ext cx="4536000" cy="24396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PRZESTRZEGAJ PRAWA TEGO PAŃSTWA</a:t>
            </a:r>
          </a:p>
        </p:txBody>
      </p:sp>
      <p:pic>
        <p:nvPicPr>
          <p:cNvPr id="21" name="Picture 20">
            <a:extLst>
              <a:ext uri="{FF2B5EF4-FFF2-40B4-BE49-F238E27FC236}">
                <a16:creationId xmlns:a16="http://schemas.microsoft.com/office/drawing/2014/main" id="{067FCD69-8D88-79AF-146A-639A5970D3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5651" y="1096535"/>
            <a:ext cx="2411344" cy="1636270"/>
          </a:xfrm>
          <a:prstGeom prst="rect">
            <a:avLst/>
          </a:prstGeom>
        </p:spPr>
      </p:pic>
      <p:sp>
        <p:nvSpPr>
          <p:cNvPr id="18" name="Subtitle 2">
            <a:extLst>
              <a:ext uri="{FF2B5EF4-FFF2-40B4-BE49-F238E27FC236}">
                <a16:creationId xmlns:a16="http://schemas.microsoft.com/office/drawing/2014/main" id="{44EA161A-F1E8-5DD7-67FD-6C3CAF55EDE1}"/>
              </a:ext>
            </a:extLst>
          </p:cNvPr>
          <p:cNvSpPr txBox="1">
            <a:spLocks/>
          </p:cNvSpPr>
          <p:nvPr/>
        </p:nvSpPr>
        <p:spPr>
          <a:xfrm>
            <a:off x="396000" y="3049347"/>
            <a:ext cx="4536000" cy="41501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a:solidFill>
                  <a:srgbClr val="0E2841"/>
                </a:solidFill>
              </a:rPr>
              <a:t>ZOSTAŃ W PAŃSTWIE, W KTÓRYM ZŁOŻYŁEŚ(-AŚ) WNIOSEK O UDZIELENIE OCHRONY MIĘDZYNARODOWEJ</a:t>
            </a:r>
          </a:p>
        </p:txBody>
      </p:sp>
      <p:sp>
        <p:nvSpPr>
          <p:cNvPr id="10" name="TextBox 9">
            <a:extLst>
              <a:ext uri="{FF2B5EF4-FFF2-40B4-BE49-F238E27FC236}">
                <a16:creationId xmlns:a16="http://schemas.microsoft.com/office/drawing/2014/main" id="{F1AB915C-BBFC-5194-8EE1-DFC8B2A65A32}"/>
              </a:ext>
            </a:extLst>
          </p:cNvPr>
          <p:cNvSpPr txBox="1"/>
          <p:nvPr/>
        </p:nvSpPr>
        <p:spPr>
          <a:xfrm>
            <a:off x="2622273" y="3571764"/>
            <a:ext cx="2226623" cy="1243930"/>
          </a:xfrm>
          <a:prstGeom prst="rect">
            <a:avLst/>
          </a:prstGeom>
          <a:noFill/>
        </p:spPr>
        <p:txBody>
          <a:bodyPr wrap="square">
            <a:spAutoFit/>
          </a:bodyPr>
          <a:lstStyle/>
          <a:p>
            <a:pPr defTabSz="914400">
              <a:lnSpc>
                <a:spcPct val="110000"/>
              </a:lnSpc>
              <a:spcAft>
                <a:spcPts val="400"/>
              </a:spcAft>
            </a:pPr>
            <a:r>
              <a:rPr lang="pl-PL" sz="1100">
                <a:latin typeface="Calibri" panose="020F0502020204030204" pitchFamily="34" charset="0"/>
                <a:cs typeface="Calibri" panose="020F0502020204030204" pitchFamily="34" charset="0"/>
              </a:rPr>
              <a:t>Nie próbuj wyjeżdżać do innego państwa UE+. Możesz podróżować do innego państwa UE+ tylko wtedy, gdy uzyskasz na to zgodę władz. </a:t>
            </a:r>
          </a:p>
          <a:p>
            <a:endParaRPr lang="en-GB" sz="110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2E77A0B-F8EC-36B7-69BB-82DF392F77E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39863" y="3658633"/>
            <a:ext cx="1934679" cy="1353533"/>
          </a:xfrm>
          <a:prstGeom prst="rect">
            <a:avLst/>
          </a:prstGeom>
        </p:spPr>
      </p:pic>
      <p:sp>
        <p:nvSpPr>
          <p:cNvPr id="19" name="Subtitle 2">
            <a:extLst>
              <a:ext uri="{FF2B5EF4-FFF2-40B4-BE49-F238E27FC236}">
                <a16:creationId xmlns:a16="http://schemas.microsoft.com/office/drawing/2014/main" id="{56424E67-037E-9D92-8B83-A285E877EDDF}"/>
              </a:ext>
            </a:extLst>
          </p:cNvPr>
          <p:cNvSpPr txBox="1">
            <a:spLocks/>
          </p:cNvSpPr>
          <p:nvPr/>
        </p:nvSpPr>
        <p:spPr>
          <a:xfrm>
            <a:off x="396000" y="5233206"/>
            <a:ext cx="4536000" cy="24396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a:solidFill>
                  <a:srgbClr val="0E2841"/>
                </a:solidFill>
              </a:rPr>
              <a:t>UPEWNIJ SIĘ, ŻE WŁADZE MOGĄ SIĘ Z TOBĄ SKONTAKTOWAĆ I ŻE DOTRZYMUJESZ UMÓWIONYCH TERMINÓW</a:t>
            </a:r>
          </a:p>
        </p:txBody>
      </p:sp>
      <p:sp>
        <p:nvSpPr>
          <p:cNvPr id="7" name="Subtitle 1">
            <a:extLst>
              <a:ext uri="{FF2B5EF4-FFF2-40B4-BE49-F238E27FC236}">
                <a16:creationId xmlns:a16="http://schemas.microsoft.com/office/drawing/2014/main" id="{252D9E44-921D-6A66-54D2-F4739111B305}"/>
              </a:ext>
            </a:extLst>
          </p:cNvPr>
          <p:cNvSpPr txBox="1">
            <a:spLocks/>
          </p:cNvSpPr>
          <p:nvPr/>
        </p:nvSpPr>
        <p:spPr>
          <a:xfrm>
            <a:off x="2131307" y="5790705"/>
            <a:ext cx="2800691" cy="1273391"/>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t>Musisz stawiać się osobiście na wszystkie spotkania, gdy tylko władze Cię o to poproszą. Musisz być tam na czas. Jeśli nie możesz stawić się na spotkanie z ważnego powodu, niezwłocznie poinformuj o tym władze i wyjaśnij przyczynę.</a:t>
            </a:r>
          </a:p>
        </p:txBody>
      </p:sp>
      <p:pic>
        <p:nvPicPr>
          <p:cNvPr id="8" name="Picture 7">
            <a:extLst>
              <a:ext uri="{FF2B5EF4-FFF2-40B4-BE49-F238E27FC236}">
                <a16:creationId xmlns:a16="http://schemas.microsoft.com/office/drawing/2014/main" id="{1A8DA134-3FE9-9B94-6B3A-1F2BF0208B3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5651" y="5790705"/>
            <a:ext cx="1518033" cy="1273391"/>
          </a:xfrm>
          <a:prstGeom prst="rect">
            <a:avLst/>
          </a:prstGeom>
        </p:spPr>
      </p:pic>
    </p:spTree>
    <p:extLst>
      <p:ext uri="{BB962C8B-B14F-4D97-AF65-F5344CB8AC3E}">
        <p14:creationId xmlns:p14="http://schemas.microsoft.com/office/powerpoint/2010/main" val="144727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597C3242-553C-F83E-5A23-0FF4577535EC}"/>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a:t>
            </a:fld>
            <a:endParaRPr lang="en-LU">
              <a:solidFill>
                <a:schemeClr val="tx1"/>
              </a:solidFill>
            </a:endParaRPr>
          </a:p>
        </p:txBody>
      </p:sp>
      <p:sp>
        <p:nvSpPr>
          <p:cNvPr id="3" name="Rectangle 2">
            <a:extLst>
              <a:ext uri="{FF2B5EF4-FFF2-40B4-BE49-F238E27FC236}">
                <a16:creationId xmlns:a16="http://schemas.microsoft.com/office/drawing/2014/main" id="{CF1DCC77-EC50-FF55-8D60-4A5FE33D02C0}"/>
              </a:ext>
              <a:ext uri="{C183D7F6-B498-43B3-948B-1728B52AA6E4}">
                <adec:decorative xmlns:adec="http://schemas.microsoft.com/office/drawing/2017/decorative" val="1"/>
              </a:ext>
            </a:extLst>
          </p:cNvPr>
          <p:cNvSpPr/>
          <p:nvPr/>
        </p:nvSpPr>
        <p:spPr>
          <a:xfrm>
            <a:off x="215825" y="344764"/>
            <a:ext cx="4896000" cy="1882989"/>
          </a:xfrm>
          <a:prstGeom prst="rect">
            <a:avLst/>
          </a:prstGeom>
          <a:solidFill>
            <a:srgbClr val="FCF2D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5" name="Subtitle 1">
            <a:extLst>
              <a:ext uri="{FF2B5EF4-FFF2-40B4-BE49-F238E27FC236}">
                <a16:creationId xmlns:a16="http://schemas.microsoft.com/office/drawing/2014/main" id="{7342C708-B631-7AA1-DBF3-57193BAAF168}"/>
              </a:ext>
            </a:extLst>
          </p:cNvPr>
          <p:cNvSpPr txBox="1">
            <a:spLocks/>
          </p:cNvSpPr>
          <p:nvPr/>
        </p:nvSpPr>
        <p:spPr>
          <a:xfrm>
            <a:off x="396000" y="429474"/>
            <a:ext cx="4536000" cy="514180"/>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dirty="0"/>
              <a:t>Obecnie znajdujesz się w Polsce – jest to państwo UE+. </a:t>
            </a:r>
          </a:p>
          <a:p>
            <a:r>
              <a:rPr lang="pl-PL" b="1" dirty="0"/>
              <a:t>Państwa UE+ to:</a:t>
            </a:r>
          </a:p>
        </p:txBody>
      </p:sp>
      <p:pic>
        <p:nvPicPr>
          <p:cNvPr id="6" name="Picture 5">
            <a:extLst>
              <a:ext uri="{FF2B5EF4-FFF2-40B4-BE49-F238E27FC236}">
                <a16:creationId xmlns:a16="http://schemas.microsoft.com/office/drawing/2014/main" id="{94D44CCE-D1CB-ED76-0CEF-1414C4B7883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3716" y="943654"/>
            <a:ext cx="212319" cy="285030"/>
          </a:xfrm>
          <a:prstGeom prst="rect">
            <a:avLst/>
          </a:prstGeom>
        </p:spPr>
      </p:pic>
      <p:sp>
        <p:nvSpPr>
          <p:cNvPr id="4" name="Subtitle 2">
            <a:extLst>
              <a:ext uri="{FF2B5EF4-FFF2-40B4-BE49-F238E27FC236}">
                <a16:creationId xmlns:a16="http://schemas.microsoft.com/office/drawing/2014/main" id="{B9E3B3CF-9EA5-CCC1-2625-9675CFF91C8D}"/>
              </a:ext>
            </a:extLst>
          </p:cNvPr>
          <p:cNvSpPr txBox="1">
            <a:spLocks/>
          </p:cNvSpPr>
          <p:nvPr/>
        </p:nvSpPr>
        <p:spPr>
          <a:xfrm>
            <a:off x="792001" y="867047"/>
            <a:ext cx="4139998" cy="979798"/>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pPr>
            <a:r>
              <a:rPr lang="pl-PL"/>
              <a:t>27 państw członkowskich Unii Europejskiej (UE): Austria, Belgia, Bułgaria, Chorwacja, Cypr, Czechy, Dania, Estonia, Finlandia, Francja, Grecja, Hiszpania, Irlandia, Litwa, Luksemburg, Łotwa, Malta, Niderlandy, Niemcy, Polska, Portugalia, Rumunia, Słowacja, Słowenia, Szwecja, Węgry i Włochy oraz</a:t>
            </a:r>
          </a:p>
        </p:txBody>
      </p:sp>
      <p:pic>
        <p:nvPicPr>
          <p:cNvPr id="7" name="Picture 6">
            <a:extLst>
              <a:ext uri="{FF2B5EF4-FFF2-40B4-BE49-F238E27FC236}">
                <a16:creationId xmlns:a16="http://schemas.microsoft.com/office/drawing/2014/main" id="{8CB1006D-F381-1D45-A4F7-9C0994C0DD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3739" y="1846844"/>
            <a:ext cx="212319" cy="285030"/>
          </a:xfrm>
          <a:prstGeom prst="rect">
            <a:avLst/>
          </a:prstGeom>
        </p:spPr>
      </p:pic>
      <p:sp>
        <p:nvSpPr>
          <p:cNvPr id="8" name="Subtitle 2">
            <a:extLst>
              <a:ext uri="{FF2B5EF4-FFF2-40B4-BE49-F238E27FC236}">
                <a16:creationId xmlns:a16="http://schemas.microsoft.com/office/drawing/2014/main" id="{4B7E3B3A-0376-5BF7-09F6-B40B3043C49B}"/>
              </a:ext>
            </a:extLst>
          </p:cNvPr>
          <p:cNvSpPr txBox="1">
            <a:spLocks/>
          </p:cNvSpPr>
          <p:nvPr/>
        </p:nvSpPr>
        <p:spPr>
          <a:xfrm>
            <a:off x="792001" y="1875719"/>
            <a:ext cx="4139998" cy="189934"/>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pPr>
            <a:r>
              <a:rPr lang="pl-PL"/>
              <a:t>4 inne kraje: Islandia, Liechtenstein, Norwegia i Szwajcaria.</a:t>
            </a:r>
          </a:p>
        </p:txBody>
      </p:sp>
      <p:pic>
        <p:nvPicPr>
          <p:cNvPr id="14" name="Picture 13">
            <a:extLst>
              <a:ext uri="{FF2B5EF4-FFF2-40B4-BE49-F238E27FC236}">
                <a16:creationId xmlns:a16="http://schemas.microsoft.com/office/drawing/2014/main" id="{C88CEA3D-2FB9-4D21-A128-F6F5A08DA8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4392" y="2641396"/>
            <a:ext cx="152400" cy="203200"/>
          </a:xfrm>
          <a:prstGeom prst="rect">
            <a:avLst/>
          </a:prstGeom>
        </p:spPr>
      </p:pic>
      <p:sp>
        <p:nvSpPr>
          <p:cNvPr id="13" name="Title 1">
            <a:extLst>
              <a:ext uri="{FF2B5EF4-FFF2-40B4-BE49-F238E27FC236}">
                <a16:creationId xmlns:a16="http://schemas.microsoft.com/office/drawing/2014/main" id="{A97A719E-E9F3-BD5D-CDF3-B628737F17BE}"/>
              </a:ext>
            </a:extLst>
          </p:cNvPr>
          <p:cNvSpPr txBox="1">
            <a:spLocks noGrp="1"/>
          </p:cNvSpPr>
          <p:nvPr>
            <p:ph type="title" idx="4294967295"/>
          </p:nvPr>
        </p:nvSpPr>
        <p:spPr>
          <a:xfrm>
            <a:off x="648000" y="2619382"/>
            <a:ext cx="4284000" cy="266602"/>
          </a:xfrm>
          <a:prstGeom prst="rect">
            <a:avLst/>
          </a:prstGeom>
          <a:noFill/>
          <a:ln>
            <a:noFill/>
            <a:prstDash/>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1400" b="1" i="0" u="none" strike="noStrike" cap="none" normalizeH="0" baseline="0" noProof="0">
                <a:ln>
                  <a:noFill/>
                </a:ln>
                <a:solidFill>
                  <a:schemeClr val="tx2"/>
                </a:solidFill>
                <a:effectLst/>
                <a:uLnTx/>
                <a:uFillTx/>
                <a:latin typeface="Calibri" panose="020F0502020204030204" pitchFamily="34" charset="0"/>
                <a:ea typeface="Calibri"/>
                <a:cs typeface="Calibri" panose="020F0502020204030204" pitchFamily="34" charset="0"/>
              </a:rPr>
              <a:t>SPIS TREŚCI</a:t>
            </a:r>
          </a:p>
        </p:txBody>
      </p:sp>
      <p:sp>
        <p:nvSpPr>
          <p:cNvPr id="12" name="Subtitle 1">
            <a:extLst>
              <a:ext uri="{FF2B5EF4-FFF2-40B4-BE49-F238E27FC236}">
                <a16:creationId xmlns:a16="http://schemas.microsoft.com/office/drawing/2014/main" id="{CF007130-DAA8-593E-7554-2928E1D4F968}"/>
              </a:ext>
            </a:extLst>
          </p:cNvPr>
          <p:cNvSpPr txBox="1">
            <a:spLocks/>
          </p:cNvSpPr>
          <p:nvPr/>
        </p:nvSpPr>
        <p:spPr>
          <a:xfrm>
            <a:off x="396000" y="3045003"/>
            <a:ext cx="4536000" cy="4179847"/>
          </a:xfrm>
          <a:prstGeom prst="rect">
            <a:avLst/>
          </a:prstGeom>
        </p:spPr>
        <p:txBody>
          <a:bodyPr lIns="36000" tIns="36000" rIns="36000" bIns="36000"/>
          <a:lstStyle>
            <a:lvl1pPr marL="0" indent="0" algn="l" defTabSz="914400" rtl="0" eaLnBrk="1" latinLnBrk="0" hangingPunct="1">
              <a:lnSpc>
                <a:spcPct val="110000"/>
              </a:lnSpc>
              <a:spcBef>
                <a:spcPts val="0"/>
              </a:spcBef>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1000"/>
              </a:spcAft>
              <a:tabLst>
                <a:tab pos="5400000" algn="r"/>
              </a:tabLst>
            </a:pPr>
            <a:r>
              <a:rPr lang="pl-PL" dirty="0"/>
              <a:t>Ochrona międzynarodowa (azyl) – co to jest? </a:t>
            </a:r>
            <a:r>
              <a:rPr lang="pl-PL" b="1" dirty="0"/>
              <a:t>	</a:t>
            </a:r>
            <a:r>
              <a:rPr lang="pl-PL" dirty="0"/>
              <a:t>3</a:t>
            </a:r>
          </a:p>
          <a:p>
            <a:pPr>
              <a:spcAft>
                <a:spcPts val="600"/>
              </a:spcAft>
              <a:tabLst>
                <a:tab pos="5400000" algn="r"/>
              </a:tabLst>
            </a:pPr>
            <a:r>
              <a:rPr lang="pl-PL" dirty="0"/>
              <a:t>Na czym polega procedura? 	 4</a:t>
            </a:r>
          </a:p>
          <a:p>
            <a:pPr marL="171450" indent="-171450">
              <a:lnSpc>
                <a:spcPct val="90000"/>
              </a:lnSpc>
              <a:spcAft>
                <a:spcPts val="600"/>
              </a:spcAft>
              <a:buFont typeface="Wingdings" pitchFamily="2" charset="2"/>
              <a:buChar char="Ø"/>
              <a:tabLst>
                <a:tab pos="5400000" algn="r"/>
              </a:tabLst>
            </a:pPr>
            <a:r>
              <a:rPr lang="pl-PL" sz="950" dirty="0"/>
              <a:t>Kiedy i gdzie odbędzie się rejestracja i złożenie wniosku? 	6</a:t>
            </a:r>
          </a:p>
          <a:p>
            <a:pPr marL="171450" indent="-171450">
              <a:lnSpc>
                <a:spcPct val="90000"/>
              </a:lnSpc>
              <a:spcAft>
                <a:spcPts val="600"/>
              </a:spcAft>
              <a:buFont typeface="Wingdings" pitchFamily="2" charset="2"/>
              <a:buChar char="Ø"/>
              <a:tabLst>
                <a:tab pos="5400000" algn="r"/>
              </a:tabLst>
            </a:pPr>
            <a:r>
              <a:rPr lang="pl-PL" sz="950" dirty="0"/>
              <a:t>Co się stanie podczas rejestracji i składania wniosku? 	7</a:t>
            </a:r>
          </a:p>
          <a:p>
            <a:pPr marL="171450" indent="-171450">
              <a:lnSpc>
                <a:spcPct val="90000"/>
              </a:lnSpc>
              <a:spcAft>
                <a:spcPts val="600"/>
              </a:spcAft>
              <a:buFont typeface="Wingdings" pitchFamily="2" charset="2"/>
              <a:buChar char="Ø"/>
              <a:tabLst>
                <a:tab pos="5400000" algn="r"/>
              </a:tabLst>
            </a:pPr>
            <a:r>
              <a:rPr lang="pl-PL" sz="950" dirty="0"/>
              <a:t>Jaka jest procedura w przypadku przyjazdu z dziećmi lub zależną osobą dorosłą? 	10</a:t>
            </a:r>
          </a:p>
          <a:p>
            <a:pPr marL="171450" indent="-171450">
              <a:lnSpc>
                <a:spcPct val="90000"/>
              </a:lnSpc>
              <a:spcAft>
                <a:spcPts val="600"/>
              </a:spcAft>
              <a:buFont typeface="Wingdings" pitchFamily="2" charset="2"/>
              <a:buChar char="Ø"/>
              <a:tabLst>
                <a:tab pos="5400000" algn="r"/>
              </a:tabLst>
            </a:pPr>
            <a:r>
              <a:rPr lang="pl-PL" sz="950" dirty="0"/>
              <a:t>Które państwo rozpatrzy wniosek? 	11</a:t>
            </a:r>
          </a:p>
          <a:p>
            <a:pPr marL="171450" indent="-171450">
              <a:lnSpc>
                <a:spcPct val="90000"/>
              </a:lnSpc>
              <a:spcAft>
                <a:spcPts val="600"/>
              </a:spcAft>
              <a:buFont typeface="Wingdings" pitchFamily="2" charset="2"/>
              <a:buChar char="Ø"/>
              <a:tabLst>
                <a:tab pos="5400000" algn="r"/>
              </a:tabLst>
            </a:pPr>
            <a:r>
              <a:rPr lang="pl-PL" sz="950" dirty="0"/>
              <a:t>W jaki sposób zostanie rozpatrzony wniosek? 	12</a:t>
            </a:r>
          </a:p>
          <a:p>
            <a:pPr marL="171450" indent="-171450">
              <a:lnSpc>
                <a:spcPct val="90000"/>
              </a:lnSpc>
              <a:spcAft>
                <a:spcPts val="1000"/>
              </a:spcAft>
              <a:buFont typeface="Wingdings" pitchFamily="2" charset="2"/>
              <a:buChar char="Ø"/>
              <a:tabLst>
                <a:tab pos="5400000" algn="r"/>
              </a:tabLst>
            </a:pPr>
            <a:r>
              <a:rPr lang="pl-PL" sz="950" dirty="0"/>
              <a:t>W jaki sposób otrzymasz decyzję w sprawie wniosku o udzielenie ochrony międzynarodowej? 	 14</a:t>
            </a:r>
          </a:p>
          <a:p>
            <a:pPr>
              <a:spcAft>
                <a:spcPts val="1000"/>
              </a:spcAft>
              <a:tabLst>
                <a:tab pos="5400000" algn="r"/>
              </a:tabLst>
            </a:pPr>
            <a:r>
              <a:rPr lang="pl-PL" dirty="0">
                <a:solidFill>
                  <a:srgbClr val="39821F"/>
                </a:solidFill>
              </a:rPr>
              <a:t>Twoje prawa </a:t>
            </a:r>
            <a:r>
              <a:rPr lang="pl-PL" b="1" dirty="0">
                <a:solidFill>
                  <a:srgbClr val="39821F"/>
                </a:solidFill>
              </a:rPr>
              <a:t>	</a:t>
            </a:r>
            <a:r>
              <a:rPr lang="pl-PL" dirty="0">
                <a:solidFill>
                  <a:srgbClr val="39821F"/>
                </a:solidFill>
              </a:rPr>
              <a:t>15</a:t>
            </a:r>
          </a:p>
          <a:p>
            <a:pPr>
              <a:spcAft>
                <a:spcPts val="1000"/>
              </a:spcAft>
              <a:tabLst>
                <a:tab pos="5400000" algn="r"/>
              </a:tabLst>
            </a:pPr>
            <a:r>
              <a:rPr lang="pl-PL" dirty="0">
                <a:solidFill>
                  <a:schemeClr val="tx2">
                    <a:lumMod val="75000"/>
                    <a:lumOff val="25000"/>
                  </a:schemeClr>
                </a:solidFill>
              </a:rPr>
              <a:t>Twoje obowiązki </a:t>
            </a:r>
            <a:r>
              <a:rPr lang="pl-PL" dirty="0"/>
              <a:t>	</a:t>
            </a:r>
            <a:r>
              <a:rPr lang="pl-PL" dirty="0">
                <a:solidFill>
                  <a:schemeClr val="tx2">
                    <a:lumMod val="75000"/>
                    <a:lumOff val="25000"/>
                  </a:schemeClr>
                </a:solidFill>
              </a:rPr>
              <a:t>19</a:t>
            </a:r>
          </a:p>
          <a:p>
            <a:pPr>
              <a:spcAft>
                <a:spcPts val="1000"/>
              </a:spcAft>
              <a:tabLst>
                <a:tab pos="5400000" algn="r"/>
              </a:tabLst>
            </a:pPr>
            <a:r>
              <a:rPr lang="pl-PL" dirty="0">
                <a:solidFill>
                  <a:srgbClr val="C00000"/>
                </a:solidFill>
              </a:rPr>
              <a:t>Konsekwencje niewywiązania się z obowiązków </a:t>
            </a:r>
            <a:r>
              <a:rPr lang="pl-PL" dirty="0">
                <a:solidFill>
                  <a:srgbClr val="963988"/>
                </a:solidFill>
              </a:rPr>
              <a:t>	</a:t>
            </a:r>
            <a:r>
              <a:rPr lang="pl-PL" dirty="0"/>
              <a:t> </a:t>
            </a:r>
            <a:r>
              <a:rPr lang="pl-PL" dirty="0">
                <a:solidFill>
                  <a:srgbClr val="C00000"/>
                </a:solidFill>
              </a:rPr>
              <a:t>23</a:t>
            </a:r>
          </a:p>
          <a:p>
            <a:pPr>
              <a:spcAft>
                <a:spcPts val="1000"/>
              </a:spcAft>
              <a:tabLst>
                <a:tab pos="5400000" algn="r"/>
              </a:tabLst>
            </a:pPr>
            <a:r>
              <a:rPr lang="pl-PL" dirty="0"/>
              <a:t>W jaki sposób władze uwzględnią szczególne potrzeby?</a:t>
            </a:r>
            <a:r>
              <a:rPr lang="pl-PL" dirty="0">
                <a:solidFill>
                  <a:srgbClr val="963988"/>
                </a:solidFill>
              </a:rPr>
              <a:t> 	</a:t>
            </a:r>
            <a:r>
              <a:rPr lang="pl-PL" dirty="0"/>
              <a:t>25</a:t>
            </a:r>
          </a:p>
          <a:p>
            <a:pPr>
              <a:spcAft>
                <a:spcPts val="1000"/>
              </a:spcAft>
              <a:tabLst>
                <a:tab pos="5400000" algn="r"/>
              </a:tabLst>
            </a:pPr>
            <a:r>
              <a:rPr lang="pl-PL" dirty="0"/>
              <a:t>Kontrola stanu zdrowia	 25</a:t>
            </a:r>
          </a:p>
          <a:p>
            <a:pPr>
              <a:spcAft>
                <a:spcPts val="1000"/>
              </a:spcAft>
              <a:tabLst>
                <a:tab pos="5400000" algn="r"/>
              </a:tabLst>
            </a:pPr>
            <a:r>
              <a:rPr lang="pl-PL" dirty="0"/>
              <a:t>Co zrobić, jeśli chcesz wrócić do swojego kraju? 	26</a:t>
            </a:r>
          </a:p>
          <a:p>
            <a:endParaRPr lang="en-US" b="1" dirty="0"/>
          </a:p>
        </p:txBody>
      </p:sp>
    </p:spTree>
    <p:extLst>
      <p:ext uri="{BB962C8B-B14F-4D97-AF65-F5344CB8AC3E}">
        <p14:creationId xmlns:p14="http://schemas.microsoft.com/office/powerpoint/2010/main" val="1006988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3EE8C0D-67B6-2BAA-4003-8A0686D7A60A}"/>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20</a:t>
            </a:fld>
            <a:endParaRPr lang="en-LU">
              <a:solidFill>
                <a:schemeClr val="tx1"/>
              </a:solidFill>
            </a:endParaRPr>
          </a:p>
        </p:txBody>
      </p:sp>
      <p:sp>
        <p:nvSpPr>
          <p:cNvPr id="6" name="Title 5">
            <a:extLst>
              <a:ext uri="{FF2B5EF4-FFF2-40B4-BE49-F238E27FC236}">
                <a16:creationId xmlns:a16="http://schemas.microsoft.com/office/drawing/2014/main" id="{BCC885BC-92E2-A113-DA2E-60052E8E5A8C}"/>
              </a:ext>
            </a:extLst>
          </p:cNvPr>
          <p:cNvSpPr>
            <a:spLocks noGrp="1"/>
          </p:cNvSpPr>
          <p:nvPr>
            <p:ph type="title" idx="4294967295"/>
          </p:nvPr>
        </p:nvSpPr>
        <p:spPr>
          <a:xfrm>
            <a:off x="366713" y="-272598"/>
            <a:ext cx="4594225" cy="272598"/>
          </a:xfrm>
          <a:prstGeom prst="rect">
            <a:avLst/>
          </a:prstGeom>
        </p:spPr>
        <p:txBody>
          <a:bodyPr anchor="t"/>
          <a:lstStyle/>
          <a:p>
            <a:r>
              <a:rPr lang="pl-PL" sz="1100" b="0">
                <a:latin typeface="+mj-lt"/>
              </a:rPr>
              <a:t>TWOJE OBOWIĄZKI (CZĘŚĆ 1 z 4)</a:t>
            </a:r>
          </a:p>
        </p:txBody>
      </p:sp>
      <p:sp>
        <p:nvSpPr>
          <p:cNvPr id="2" name="Subtitle 2">
            <a:extLst>
              <a:ext uri="{FF2B5EF4-FFF2-40B4-BE49-F238E27FC236}">
                <a16:creationId xmlns:a16="http://schemas.microsoft.com/office/drawing/2014/main" id="{61076C52-B326-E394-51D8-73B3CD9C1141}"/>
              </a:ext>
            </a:extLst>
          </p:cNvPr>
          <p:cNvSpPr txBox="1">
            <a:spLocks/>
          </p:cNvSpPr>
          <p:nvPr/>
        </p:nvSpPr>
        <p:spPr>
          <a:xfrm>
            <a:off x="1440778" y="360000"/>
            <a:ext cx="3491222" cy="22486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W PEŁNI WSPÓŁPRACUJ Z WŁADZAMI</a:t>
            </a:r>
          </a:p>
        </p:txBody>
      </p:sp>
      <p:sp>
        <p:nvSpPr>
          <p:cNvPr id="44" name="Subtitle 1">
            <a:extLst>
              <a:ext uri="{FF2B5EF4-FFF2-40B4-BE49-F238E27FC236}">
                <a16:creationId xmlns:a16="http://schemas.microsoft.com/office/drawing/2014/main" id="{9ADF0414-02DD-4BC1-F778-967639F08D2E}"/>
              </a:ext>
            </a:extLst>
          </p:cNvPr>
          <p:cNvSpPr>
            <a:spLocks noGrp="1"/>
          </p:cNvSpPr>
          <p:nvPr>
            <p:ph type="subTitle" idx="1"/>
          </p:nvPr>
        </p:nvSpPr>
        <p:spPr>
          <a:xfrm>
            <a:off x="1440778" y="720000"/>
            <a:ext cx="3715002" cy="224869"/>
          </a:xfrm>
        </p:spPr>
        <p:txBody>
          <a:bodyPr/>
          <a:lstStyle/>
          <a:p>
            <a:r>
              <a:rPr lang="pl-PL"/>
              <a:t>Na żądanie wykonaj następujące czynności. </a:t>
            </a:r>
          </a:p>
        </p:txBody>
      </p:sp>
      <p:sp>
        <p:nvSpPr>
          <p:cNvPr id="46" name="Subtitle 1">
            <a:extLst>
              <a:ext uri="{FF2B5EF4-FFF2-40B4-BE49-F238E27FC236}">
                <a16:creationId xmlns:a16="http://schemas.microsoft.com/office/drawing/2014/main" id="{50483705-C87E-491E-1004-3603BCF3454C}"/>
              </a:ext>
            </a:extLst>
          </p:cNvPr>
          <p:cNvSpPr txBox="1">
            <a:spLocks/>
          </p:cNvSpPr>
          <p:nvPr/>
        </p:nvSpPr>
        <p:spPr>
          <a:xfrm>
            <a:off x="1432872" y="1249370"/>
            <a:ext cx="3496668" cy="50338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a:t>Podaj swoje dane osobowe.</a:t>
            </a:r>
          </a:p>
        </p:txBody>
      </p:sp>
      <p:pic>
        <p:nvPicPr>
          <p:cNvPr id="56" name="Picture 55">
            <a:extLst>
              <a:ext uri="{FF2B5EF4-FFF2-40B4-BE49-F238E27FC236}">
                <a16:creationId xmlns:a16="http://schemas.microsoft.com/office/drawing/2014/main" id="{EAC08BD1-5CD9-2ED5-6677-5E710DF51E9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89" y="312472"/>
            <a:ext cx="1181686" cy="1461448"/>
          </a:xfrm>
          <a:prstGeom prst="rect">
            <a:avLst/>
          </a:prstGeom>
        </p:spPr>
      </p:pic>
      <p:sp>
        <p:nvSpPr>
          <p:cNvPr id="52" name="Subtitle 1">
            <a:extLst>
              <a:ext uri="{FF2B5EF4-FFF2-40B4-BE49-F238E27FC236}">
                <a16:creationId xmlns:a16="http://schemas.microsoft.com/office/drawing/2014/main" id="{6B98FB50-7195-9420-A0A1-8582C5CF6EC6}"/>
              </a:ext>
            </a:extLst>
          </p:cNvPr>
          <p:cNvSpPr txBox="1">
            <a:spLocks/>
          </p:cNvSpPr>
          <p:nvPr/>
        </p:nvSpPr>
        <p:spPr>
          <a:xfrm>
            <a:off x="1432874" y="2358690"/>
            <a:ext cx="3496664" cy="579815"/>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a:t>Przedstaw dokumenty tożsamości. Jeśli ich nie masz, wyjaśnij dlaczego.</a:t>
            </a:r>
          </a:p>
        </p:txBody>
      </p:sp>
      <p:pic>
        <p:nvPicPr>
          <p:cNvPr id="51" name="Picture 50">
            <a:extLst>
              <a:ext uri="{FF2B5EF4-FFF2-40B4-BE49-F238E27FC236}">
                <a16:creationId xmlns:a16="http://schemas.microsoft.com/office/drawing/2014/main" id="{1A4B2500-AA6C-6D3B-A9E0-BD09550EAD0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9111" y="2109070"/>
            <a:ext cx="986157" cy="909008"/>
          </a:xfrm>
          <a:prstGeom prst="rect">
            <a:avLst/>
          </a:prstGeom>
        </p:spPr>
      </p:pic>
      <p:sp>
        <p:nvSpPr>
          <p:cNvPr id="53" name="Subtitle 1">
            <a:extLst>
              <a:ext uri="{FF2B5EF4-FFF2-40B4-BE49-F238E27FC236}">
                <a16:creationId xmlns:a16="http://schemas.microsoft.com/office/drawing/2014/main" id="{006D60C4-4FC9-1A18-CCA4-4ED6BB23F6C1}"/>
              </a:ext>
            </a:extLst>
          </p:cNvPr>
          <p:cNvSpPr txBox="1">
            <a:spLocks/>
          </p:cNvSpPr>
          <p:nvPr/>
        </p:nvSpPr>
        <p:spPr>
          <a:xfrm>
            <a:off x="2139885" y="3579700"/>
            <a:ext cx="2789652" cy="579815"/>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dirty="0"/>
              <a:t>Pozwól na pobranie odcisków palców i </a:t>
            </a:r>
            <a:r>
              <a:rPr lang="pl-PL"/>
              <a:t>zrobienie sobie </a:t>
            </a:r>
            <a:r>
              <a:rPr lang="pl-PL" dirty="0"/>
              <a:t>zdjęcia.</a:t>
            </a:r>
          </a:p>
        </p:txBody>
      </p:sp>
      <p:pic>
        <p:nvPicPr>
          <p:cNvPr id="54" name="Picture 53">
            <a:extLst>
              <a:ext uri="{FF2B5EF4-FFF2-40B4-BE49-F238E27FC236}">
                <a16:creationId xmlns:a16="http://schemas.microsoft.com/office/drawing/2014/main" id="{F6045634-EB6D-779A-0810-FB296270843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6627" y="3235919"/>
            <a:ext cx="923597" cy="923597"/>
          </a:xfrm>
          <a:prstGeom prst="rect">
            <a:avLst/>
          </a:prstGeom>
        </p:spPr>
      </p:pic>
      <p:pic>
        <p:nvPicPr>
          <p:cNvPr id="55" name="Picture 54">
            <a:extLst>
              <a:ext uri="{FF2B5EF4-FFF2-40B4-BE49-F238E27FC236}">
                <a16:creationId xmlns:a16="http://schemas.microsoft.com/office/drawing/2014/main" id="{AFC65C5B-AD3B-CBBE-5383-8A43DD6D185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26499" y="3235919"/>
            <a:ext cx="923597" cy="923597"/>
          </a:xfrm>
          <a:prstGeom prst="rect">
            <a:avLst/>
          </a:prstGeom>
        </p:spPr>
      </p:pic>
      <p:sp>
        <p:nvSpPr>
          <p:cNvPr id="57" name="Subtitle 1">
            <a:extLst>
              <a:ext uri="{FF2B5EF4-FFF2-40B4-BE49-F238E27FC236}">
                <a16:creationId xmlns:a16="http://schemas.microsoft.com/office/drawing/2014/main" id="{0A081E34-DDC5-CE84-ACA9-FB93F9EBA3FF}"/>
              </a:ext>
            </a:extLst>
          </p:cNvPr>
          <p:cNvSpPr txBox="1">
            <a:spLocks/>
          </p:cNvSpPr>
          <p:nvPr/>
        </p:nvSpPr>
        <p:spPr>
          <a:xfrm>
            <a:off x="2139884" y="4460473"/>
            <a:ext cx="2789653" cy="92359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dirty="0"/>
              <a:t>Złóż wniosek w wyznaczonym terminie i miejscu.</a:t>
            </a:r>
          </a:p>
          <a:p>
            <a:pPr marL="108000" indent="-108000">
              <a:spcAft>
                <a:spcPts val="200"/>
              </a:spcAft>
              <a:buFont typeface="Arial" panose="020B0604020202020204" pitchFamily="34" charset="0"/>
              <a:buChar char="•"/>
            </a:pPr>
            <a:r>
              <a:rPr lang="pl-PL" dirty="0"/>
              <a:t>Weź udział w przesłuchaniu i odpowiadaj na zadawane podczas niego pytania.</a:t>
            </a:r>
          </a:p>
          <a:p>
            <a:pPr marL="108000" indent="-108000">
              <a:spcAft>
                <a:spcPts val="200"/>
              </a:spcAft>
              <a:buFont typeface="Arial" panose="020B0604020202020204" pitchFamily="34" charset="0"/>
              <a:buChar char="•"/>
            </a:pPr>
            <a:endParaRPr lang="en-GB" dirty="0"/>
          </a:p>
        </p:txBody>
      </p:sp>
      <p:pic>
        <p:nvPicPr>
          <p:cNvPr id="58" name="Picture 57">
            <a:extLst>
              <a:ext uri="{FF2B5EF4-FFF2-40B4-BE49-F238E27FC236}">
                <a16:creationId xmlns:a16="http://schemas.microsoft.com/office/drawing/2014/main" id="{412F5CC3-FBE8-8290-D056-99D26F0C288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96627" y="4460473"/>
            <a:ext cx="923597" cy="923597"/>
          </a:xfrm>
          <a:prstGeom prst="rect">
            <a:avLst/>
          </a:prstGeom>
        </p:spPr>
      </p:pic>
      <p:pic>
        <p:nvPicPr>
          <p:cNvPr id="59" name="Picture 58">
            <a:extLst>
              <a:ext uri="{FF2B5EF4-FFF2-40B4-BE49-F238E27FC236}">
                <a16:creationId xmlns:a16="http://schemas.microsoft.com/office/drawing/2014/main" id="{6420A3F9-2B6D-F070-EA34-10619302B67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25349" y="4464016"/>
            <a:ext cx="920053" cy="920053"/>
          </a:xfrm>
          <a:prstGeom prst="rect">
            <a:avLst/>
          </a:prstGeom>
        </p:spPr>
      </p:pic>
      <p:sp>
        <p:nvSpPr>
          <p:cNvPr id="48" name="Subtitle 1">
            <a:extLst>
              <a:ext uri="{FF2B5EF4-FFF2-40B4-BE49-F238E27FC236}">
                <a16:creationId xmlns:a16="http://schemas.microsoft.com/office/drawing/2014/main" id="{1261BC8B-74D5-D0C9-EF14-222E9B1247D5}"/>
              </a:ext>
            </a:extLst>
          </p:cNvPr>
          <p:cNvSpPr txBox="1">
            <a:spLocks/>
          </p:cNvSpPr>
          <p:nvPr/>
        </p:nvSpPr>
        <p:spPr>
          <a:xfrm>
            <a:off x="1432872" y="5688570"/>
            <a:ext cx="3496664" cy="1371262"/>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8000" indent="-108000">
              <a:spcAft>
                <a:spcPts val="200"/>
              </a:spcAft>
              <a:buFont typeface="Arial" panose="020B0604020202020204" pitchFamily="34" charset="0"/>
              <a:buChar char="•"/>
            </a:pPr>
            <a:r>
              <a:rPr lang="pl-PL" dirty="0"/>
              <a:t>Zgódź się na przeszukanie i na przeszukanie Twoich rzeczy, jeżeli Straż Graniczna tego zażąda. Przeszukanie ma miejsce tylko wtedy, gdy jest to konieczne i uzasadnione. Organ wyjaśni powody przeszukania. Przeszukanie zostanie przeprowadzone przez osobę tej samej płci co Ty i zostanie wykonane w sposób zapewniający poszanowanie Twojej godności.</a:t>
            </a:r>
          </a:p>
        </p:txBody>
      </p:sp>
      <p:pic>
        <p:nvPicPr>
          <p:cNvPr id="15" name="Picture 14">
            <a:extLst>
              <a:ext uri="{FF2B5EF4-FFF2-40B4-BE49-F238E27FC236}">
                <a16:creationId xmlns:a16="http://schemas.microsoft.com/office/drawing/2014/main" id="{25AF99B3-CC74-FB16-7FBD-FAFFE012351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96627" y="5719219"/>
            <a:ext cx="917910" cy="917910"/>
          </a:xfrm>
          <a:prstGeom prst="rect">
            <a:avLst/>
          </a:prstGeom>
        </p:spPr>
      </p:pic>
    </p:spTree>
    <p:extLst>
      <p:ext uri="{BB962C8B-B14F-4D97-AF65-F5344CB8AC3E}">
        <p14:creationId xmlns:p14="http://schemas.microsoft.com/office/powerpoint/2010/main" val="75447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CCE3F-7649-DED8-0306-4B45777DA5EE}"/>
            </a:ext>
          </a:extLst>
        </p:cNvPr>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2502848D-44B3-8895-0056-5300E23F83E8}"/>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21</a:t>
            </a:fld>
            <a:endParaRPr lang="en-LU">
              <a:solidFill>
                <a:schemeClr val="tx1"/>
              </a:solidFill>
            </a:endParaRPr>
          </a:p>
        </p:txBody>
      </p:sp>
      <p:sp>
        <p:nvSpPr>
          <p:cNvPr id="7" name="Title 6">
            <a:extLst>
              <a:ext uri="{FF2B5EF4-FFF2-40B4-BE49-F238E27FC236}">
                <a16:creationId xmlns:a16="http://schemas.microsoft.com/office/drawing/2014/main" id="{49830976-A841-1B7F-4E0F-3348219F4E98}"/>
              </a:ext>
            </a:extLst>
          </p:cNvPr>
          <p:cNvSpPr>
            <a:spLocks noGrp="1"/>
          </p:cNvSpPr>
          <p:nvPr>
            <p:ph type="title" idx="4294967295"/>
          </p:nvPr>
        </p:nvSpPr>
        <p:spPr>
          <a:xfrm>
            <a:off x="366713" y="-255866"/>
            <a:ext cx="4594225" cy="255866"/>
          </a:xfrm>
          <a:prstGeom prst="rect">
            <a:avLst/>
          </a:prstGeom>
        </p:spPr>
        <p:txBody>
          <a:bodyPr anchor="t"/>
          <a:lstStyle/>
          <a:p>
            <a:r>
              <a:rPr lang="pl-PL" sz="1100" b="0">
                <a:latin typeface="+mj-lt"/>
              </a:rPr>
              <a:t>TWOJE OBOWIĄZKI (CD. CZĘŚĆ 3 z 4)</a:t>
            </a:r>
          </a:p>
        </p:txBody>
      </p:sp>
      <p:sp>
        <p:nvSpPr>
          <p:cNvPr id="3" name="Subtitle 2">
            <a:extLst>
              <a:ext uri="{FF2B5EF4-FFF2-40B4-BE49-F238E27FC236}">
                <a16:creationId xmlns:a16="http://schemas.microsoft.com/office/drawing/2014/main" id="{C14983FD-9CF3-23B3-F075-AE150FE4443E}"/>
              </a:ext>
            </a:extLst>
          </p:cNvPr>
          <p:cNvSpPr txBox="1">
            <a:spLocks/>
          </p:cNvSpPr>
          <p:nvPr/>
        </p:nvSpPr>
        <p:spPr>
          <a:xfrm>
            <a:off x="396000" y="360000"/>
            <a:ext cx="4536000" cy="22021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MÓW PRAWDĘ</a:t>
            </a:r>
          </a:p>
        </p:txBody>
      </p:sp>
      <p:sp>
        <p:nvSpPr>
          <p:cNvPr id="12" name="Subtitle 1">
            <a:extLst>
              <a:ext uri="{FF2B5EF4-FFF2-40B4-BE49-F238E27FC236}">
                <a16:creationId xmlns:a16="http://schemas.microsoft.com/office/drawing/2014/main" id="{D4FF958E-E24B-B6A9-8C6A-034C367CDA4C}"/>
              </a:ext>
            </a:extLst>
          </p:cNvPr>
          <p:cNvSpPr txBox="1">
            <a:spLocks/>
          </p:cNvSpPr>
          <p:nvPr/>
        </p:nvSpPr>
        <p:spPr>
          <a:xfrm>
            <a:off x="2076307" y="720000"/>
            <a:ext cx="2996734" cy="1948044"/>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pc="-10" dirty="0"/>
              <a:t>To, co mówisz, jest bardzo ważne dla oceny wiarygodności Twojego wniosku. Dlatego musisz mówić prawdę oraz podać pełne i prawidłowe informacje o swojej tożsamości, rodzinie, kraju pochodzenia, powodach, dla których opuściłeś(-aś) kraj pochodzenia i dla których nie chcesz tam wracać.</a:t>
            </a:r>
          </a:p>
          <a:p>
            <a:r>
              <a:rPr lang="pl-PL" spc="-10" dirty="0"/>
              <a:t>Być może nie pamiętasz wszystkiego i nie będziesz w stanie odpowiedzieć na wszystkie pytania. W takim przypadku nie wymyślaj odpowiedzi, ale wyjaśnij, że nie pamiętasz.</a:t>
            </a:r>
          </a:p>
          <a:p>
            <a:endParaRPr lang="en-GB" spc="-10" dirty="0"/>
          </a:p>
        </p:txBody>
      </p:sp>
      <p:pic>
        <p:nvPicPr>
          <p:cNvPr id="5" name="Picture 4" descr="Ilustracja przedstawiająca osobę ubiegającą się o ochronę międzynarodową rozmawiającą przy pomocy tłumaczki z urzędnikiem zajmującym się procedurą azylową.">
            <a:extLst>
              <a:ext uri="{FF2B5EF4-FFF2-40B4-BE49-F238E27FC236}">
                <a16:creationId xmlns:a16="http://schemas.microsoft.com/office/drawing/2014/main" id="{9D5F18E4-0E0B-0A38-256D-6A3D2D130FD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6713" y="817428"/>
            <a:ext cx="1487249" cy="1481636"/>
          </a:xfrm>
          <a:prstGeom prst="rect">
            <a:avLst/>
          </a:prstGeom>
        </p:spPr>
      </p:pic>
      <p:sp>
        <p:nvSpPr>
          <p:cNvPr id="4" name="Subtitle 2">
            <a:extLst>
              <a:ext uri="{FF2B5EF4-FFF2-40B4-BE49-F238E27FC236}">
                <a16:creationId xmlns:a16="http://schemas.microsoft.com/office/drawing/2014/main" id="{E79ECCBE-F805-751D-4619-06069AF3EFEE}"/>
              </a:ext>
            </a:extLst>
          </p:cNvPr>
          <p:cNvSpPr txBox="1">
            <a:spLocks/>
          </p:cNvSpPr>
          <p:nvPr/>
        </p:nvSpPr>
        <p:spPr>
          <a:xfrm>
            <a:off x="396000" y="3149233"/>
            <a:ext cx="4536000" cy="22021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PODAJ PRAWIDŁOWE DANE KONTAKTOWE I BĄDŹ DOSTĘPNY(-A)</a:t>
            </a:r>
          </a:p>
        </p:txBody>
      </p:sp>
      <p:sp>
        <p:nvSpPr>
          <p:cNvPr id="2" name="Subtitle 1">
            <a:extLst>
              <a:ext uri="{FF2B5EF4-FFF2-40B4-BE49-F238E27FC236}">
                <a16:creationId xmlns:a16="http://schemas.microsoft.com/office/drawing/2014/main" id="{D872B26B-43FB-ABA6-B57A-521CF54F9FD4}"/>
              </a:ext>
            </a:extLst>
          </p:cNvPr>
          <p:cNvSpPr txBox="1">
            <a:spLocks/>
          </p:cNvSpPr>
          <p:nvPr/>
        </p:nvSpPr>
        <p:spPr>
          <a:xfrm>
            <a:off x="2076307" y="3485472"/>
            <a:ext cx="2855691" cy="216145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Władze muszą mieć możliwość skontaktowania się z Tobą w sprawie Twojego wniosku o udzielenie ochrony międzynarodowej.</a:t>
            </a:r>
          </a:p>
          <a:p>
            <a:r>
              <a:rPr lang="pl-PL" dirty="0"/>
              <a:t>W przypadku zmiany adresu, adresu e-mail lub numeru telefonu należy niezwłocznie poinformować o tym władze.</a:t>
            </a:r>
          </a:p>
          <a:p>
            <a:pPr marL="216000" indent="-216000">
              <a:buSzPct val="160000"/>
              <a:buBlip>
                <a:blip r:embed="rId3"/>
              </a:buBlip>
            </a:pPr>
            <a:r>
              <a:rPr lang="pl-PL" b="1" dirty="0"/>
              <a:t>Pamiętaj, że nie możesz opuszczać Polski</a:t>
            </a:r>
            <a:r>
              <a:rPr lang="pl-PL" dirty="0"/>
              <a:t> </a:t>
            </a:r>
            <a:r>
              <a:rPr lang="pl-PL" b="1" dirty="0"/>
              <a:t>podczas rozpatrywania Twojego wniosku.</a:t>
            </a:r>
          </a:p>
          <a:p>
            <a:r>
              <a:rPr lang="pl-PL" dirty="0"/>
              <a:t>Jeśli jesteś zakwaterowany(-a) w ośrodku, nie powinieneś (nie powinnaś) przeprowadzać się w inne miejsce bez zgody władz.</a:t>
            </a:r>
          </a:p>
        </p:txBody>
      </p:sp>
      <p:pic>
        <p:nvPicPr>
          <p:cNvPr id="8" name="Picture 7">
            <a:extLst>
              <a:ext uri="{FF2B5EF4-FFF2-40B4-BE49-F238E27FC236}">
                <a16:creationId xmlns:a16="http://schemas.microsoft.com/office/drawing/2014/main" id="{1B30B342-ABBA-0B65-22A9-A83FA5E9F1A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6662" y="3583699"/>
            <a:ext cx="1581422" cy="1087228"/>
          </a:xfrm>
          <a:prstGeom prst="rect">
            <a:avLst/>
          </a:prstGeom>
        </p:spPr>
      </p:pic>
    </p:spTree>
    <p:extLst>
      <p:ext uri="{BB962C8B-B14F-4D97-AF65-F5344CB8AC3E}">
        <p14:creationId xmlns:p14="http://schemas.microsoft.com/office/powerpoint/2010/main" val="4173482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A8A0ED1-9A14-717C-C63F-0799A0B56C61}"/>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22</a:t>
            </a:fld>
            <a:endParaRPr lang="en-LU">
              <a:solidFill>
                <a:schemeClr val="tx1"/>
              </a:solidFill>
            </a:endParaRPr>
          </a:p>
        </p:txBody>
      </p:sp>
      <p:sp>
        <p:nvSpPr>
          <p:cNvPr id="8" name="Title 7">
            <a:extLst>
              <a:ext uri="{FF2B5EF4-FFF2-40B4-BE49-F238E27FC236}">
                <a16:creationId xmlns:a16="http://schemas.microsoft.com/office/drawing/2014/main" id="{B3549DEF-03C3-6DE5-D58B-51316A6705A7}"/>
              </a:ext>
            </a:extLst>
          </p:cNvPr>
          <p:cNvSpPr>
            <a:spLocks noGrp="1"/>
          </p:cNvSpPr>
          <p:nvPr>
            <p:ph type="title" idx="4294967295"/>
          </p:nvPr>
        </p:nvSpPr>
        <p:spPr>
          <a:xfrm>
            <a:off x="366713" y="-255866"/>
            <a:ext cx="4594225" cy="255866"/>
          </a:xfrm>
          <a:prstGeom prst="rect">
            <a:avLst/>
          </a:prstGeom>
        </p:spPr>
        <p:txBody>
          <a:bodyPr anchor="t"/>
          <a:lstStyle/>
          <a:p>
            <a:r>
              <a:rPr lang="pl-PL" sz="1100" b="0">
                <a:latin typeface="+mj-lt"/>
              </a:rPr>
              <a:t>TWOJE OBOWIĄZKI (CD. CZĘŚĆ 4 z 4)</a:t>
            </a:r>
          </a:p>
        </p:txBody>
      </p:sp>
      <p:sp>
        <p:nvSpPr>
          <p:cNvPr id="9" name="Subtitle 2">
            <a:extLst>
              <a:ext uri="{FF2B5EF4-FFF2-40B4-BE49-F238E27FC236}">
                <a16:creationId xmlns:a16="http://schemas.microsoft.com/office/drawing/2014/main" id="{5231850A-F790-08DC-EBEA-4F05273B0BD1}"/>
              </a:ext>
            </a:extLst>
          </p:cNvPr>
          <p:cNvSpPr txBox="1">
            <a:spLocks/>
          </p:cNvSpPr>
          <p:nvPr/>
        </p:nvSpPr>
        <p:spPr>
          <a:xfrm>
            <a:off x="396000" y="360000"/>
            <a:ext cx="4536000" cy="52625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WSZYSTKIE INFORMACJE I DOKUMENTY POTWIERDZAJĄCE TWÓJ WNIOSEK PRZEKAŻ STRAŻY GRNICZNEJ LUB URZĘDOWI DO </a:t>
            </a:r>
            <a:r>
              <a:rPr lang="pl-PL" b="1" spc="100">
                <a:solidFill>
                  <a:srgbClr val="0E2841"/>
                </a:solidFill>
              </a:rPr>
              <a:t>SPRAW CUDZOZIEMCÓW</a:t>
            </a:r>
            <a:endParaRPr lang="pl-PL" b="1" spc="100" dirty="0">
              <a:solidFill>
                <a:srgbClr val="0E2841"/>
              </a:solidFill>
            </a:endParaRPr>
          </a:p>
        </p:txBody>
      </p:sp>
      <p:sp>
        <p:nvSpPr>
          <p:cNvPr id="2" name="Subtitle 1">
            <a:extLst>
              <a:ext uri="{FF2B5EF4-FFF2-40B4-BE49-F238E27FC236}">
                <a16:creationId xmlns:a16="http://schemas.microsoft.com/office/drawing/2014/main" id="{5864D355-EC05-3B24-FF28-F572F40D28A4}"/>
              </a:ext>
            </a:extLst>
          </p:cNvPr>
          <p:cNvSpPr>
            <a:spLocks noGrp="1"/>
          </p:cNvSpPr>
          <p:nvPr>
            <p:ph type="subTitle" idx="1"/>
          </p:nvPr>
        </p:nvSpPr>
        <p:spPr>
          <a:xfrm>
            <a:off x="395999" y="900000"/>
            <a:ext cx="4536000" cy="2301139"/>
          </a:xfrm>
        </p:spPr>
        <p:txBody>
          <a:bodyPr/>
          <a:lstStyle/>
          <a:p>
            <a:r>
              <a:rPr lang="pl-PL" dirty="0"/>
              <a:t>Jeżeli posiadasz dokumenty tożsamości, musisz je jak najszybciej przedstawić. </a:t>
            </a:r>
          </a:p>
          <a:p>
            <a:r>
              <a:rPr lang="pl-PL" dirty="0"/>
              <a:t>Musisz przedłożyć wszelkie inne informacje i dokumenty, które mogą pomóc władzom w podjęciu decyzji o państwie odpowiedzialnym za rozpatrzenie wniosku lub w rozpatrzeniu wniosku. Dokumenty te mogą obejmować na przykład paszport, świadectwo ślubu, książeczkę rodzinną, wojskowy dokument osobisty, dowód zatrudnienia, legitymację członkowską partii politycznej, świadectwa, raporty sądowe i policyjne, fotografie oraz dokumentację medyczną lub psychologiczną.</a:t>
            </a:r>
          </a:p>
          <a:p>
            <a:r>
              <a:rPr lang="pl-PL" dirty="0"/>
              <a:t>Nie musisz przestawiać dokumentów zawierających tylko ogólne informacje o Twoim państwie. Organy rozstrzygające znają sytuację panującą w Twoim państwie.</a:t>
            </a:r>
          </a:p>
          <a:p>
            <a:endParaRPr lang="en-GB" dirty="0"/>
          </a:p>
        </p:txBody>
      </p:sp>
      <p:sp>
        <p:nvSpPr>
          <p:cNvPr id="5" name="Subtitle 1">
            <a:extLst>
              <a:ext uri="{FF2B5EF4-FFF2-40B4-BE49-F238E27FC236}">
                <a16:creationId xmlns:a16="http://schemas.microsoft.com/office/drawing/2014/main" id="{9FE7B9E7-3B66-3A37-C9E2-5971B2042AEC}"/>
              </a:ext>
            </a:extLst>
          </p:cNvPr>
          <p:cNvSpPr txBox="1">
            <a:spLocks/>
          </p:cNvSpPr>
          <p:nvPr/>
        </p:nvSpPr>
        <p:spPr>
          <a:xfrm>
            <a:off x="2135777" y="3196629"/>
            <a:ext cx="2796222" cy="1938079"/>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Przy składaniu wniosku musisz jak najszybciej przedłożyć wszystkie informacje i dokumenty. Jeśli nie masz dokumentów przy sobie, złóż je do urzędu, jak tylko je otrzymasz, zanim zostanie podjęta decyzja w sprawie Twojego wniosku.</a:t>
            </a:r>
            <a:r>
              <a:rPr lang="pl-PL" b="1" dirty="0"/>
              <a:t> </a:t>
            </a:r>
            <a:r>
              <a:rPr lang="pl-PL" dirty="0"/>
              <a:t>Dokumenty prześlij pocztą tradycyjną na adres Taborowa 33 02-699 Warszawa lub złóż osobiście w tym samym miejscu, albo prześlij na adres do doręczeń elektronicznych: AE:PL-63297-42869-TJTIE-23. </a:t>
            </a:r>
          </a:p>
        </p:txBody>
      </p:sp>
      <p:pic>
        <p:nvPicPr>
          <p:cNvPr id="6" name="Picture 5">
            <a:extLst>
              <a:ext uri="{FF2B5EF4-FFF2-40B4-BE49-F238E27FC236}">
                <a16:creationId xmlns:a16="http://schemas.microsoft.com/office/drawing/2014/main" id="{258AC28C-7D0B-4622-E501-2087895382E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5651" y="3138653"/>
            <a:ext cx="1602501" cy="1602501"/>
          </a:xfrm>
          <a:prstGeom prst="rect">
            <a:avLst/>
          </a:prstGeom>
        </p:spPr>
      </p:pic>
      <p:sp>
        <p:nvSpPr>
          <p:cNvPr id="7" name="Subtitle 1">
            <a:extLst>
              <a:ext uri="{FF2B5EF4-FFF2-40B4-BE49-F238E27FC236}">
                <a16:creationId xmlns:a16="http://schemas.microsoft.com/office/drawing/2014/main" id="{F8A18B6F-D2BA-2B2D-B198-929D007982BD}"/>
              </a:ext>
            </a:extLst>
          </p:cNvPr>
          <p:cNvSpPr txBox="1">
            <a:spLocks/>
          </p:cNvSpPr>
          <p:nvPr/>
        </p:nvSpPr>
        <p:spPr>
          <a:xfrm>
            <a:off x="396000" y="5323475"/>
            <a:ext cx="4536000" cy="107732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Jeśli to możliwe, musisz przedstawić oryginały dokumentów. Nie wolno Ci niszczyć żadnych dokumentów tożsamości ani pozbywać się ich. Nie wolno Ci zatajać żadnych istotnych dokumentów. Nigdy wolno Ci przedkładać fałszywego ani podrobionego dokumentu. </a:t>
            </a:r>
          </a:p>
          <a:p>
            <a:r>
              <a:rPr lang="pl-PL" dirty="0"/>
              <a:t>Jeśli to możliwe i nie stwarza to ryzyka, poproś znajomych lub krewnych, aby przesłali Ci dokumenty.</a:t>
            </a:r>
          </a:p>
        </p:txBody>
      </p:sp>
    </p:spTree>
    <p:extLst>
      <p:ext uri="{BB962C8B-B14F-4D97-AF65-F5344CB8AC3E}">
        <p14:creationId xmlns:p14="http://schemas.microsoft.com/office/powerpoint/2010/main" val="3119290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EBAFF0C-5078-E7F5-0387-04245743C5E3}"/>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23</a:t>
            </a:fld>
            <a:endParaRPr lang="en-LU">
              <a:solidFill>
                <a:schemeClr val="tx1"/>
              </a:solidFill>
            </a:endParaRPr>
          </a:p>
        </p:txBody>
      </p:sp>
      <p:sp>
        <p:nvSpPr>
          <p:cNvPr id="9" name="Title 8">
            <a:extLst>
              <a:ext uri="{FF2B5EF4-FFF2-40B4-BE49-F238E27FC236}">
                <a16:creationId xmlns:a16="http://schemas.microsoft.com/office/drawing/2014/main" id="{9626AE03-DB85-FCE1-FE95-EDF3CC4D9078}"/>
              </a:ext>
            </a:extLst>
          </p:cNvPr>
          <p:cNvSpPr>
            <a:spLocks noGrp="1"/>
          </p:cNvSpPr>
          <p:nvPr>
            <p:ph type="ctrTitle"/>
          </p:nvPr>
        </p:nvSpPr>
        <p:spPr>
          <a:xfrm>
            <a:off x="434392" y="-441241"/>
            <a:ext cx="4536350" cy="241980"/>
          </a:xfrm>
        </p:spPr>
        <p:txBody>
          <a:bodyPr wrap="square" lIns="36000" tIns="36000" rIns="36000" bIns="36000" numCol="1" anchor="b" anchorCtr="0">
            <a:spAutoFit/>
          </a:bodyPr>
          <a:lstStyle/>
          <a:p>
            <a:r>
              <a:rPr lang="pl-PL" sz="1100" b="0">
                <a:solidFill>
                  <a:schemeClr val="tx1"/>
                </a:solidFill>
                <a:latin typeface="+mj-lt"/>
              </a:rPr>
              <a:t>KONSEKWENCJE NIEWYWIĄZANIA SIĘ Z OBOWIĄZKÓW (CZĘŚĆ 1 z 2)</a:t>
            </a:r>
          </a:p>
        </p:txBody>
      </p:sp>
      <p:pic>
        <p:nvPicPr>
          <p:cNvPr id="6" name="Picture 5">
            <a:extLst>
              <a:ext uri="{FF2B5EF4-FFF2-40B4-BE49-F238E27FC236}">
                <a16:creationId xmlns:a16="http://schemas.microsoft.com/office/drawing/2014/main" id="{49991762-A283-2DFC-945E-8EF54B0F7FA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4392" y="360000"/>
            <a:ext cx="152400" cy="203200"/>
          </a:xfrm>
          <a:prstGeom prst="rect">
            <a:avLst/>
          </a:prstGeom>
        </p:spPr>
      </p:pic>
      <p:sp>
        <p:nvSpPr>
          <p:cNvPr id="2" name="Title 1">
            <a:extLst>
              <a:ext uri="{FF2B5EF4-FFF2-40B4-BE49-F238E27FC236}">
                <a16:creationId xmlns:a16="http://schemas.microsoft.com/office/drawing/2014/main" id="{5B4BF6FC-CF52-55E3-4A96-F8B1E25D54A2}"/>
              </a:ext>
              <a:ext uri="{C183D7F6-B498-43B3-948B-1728B52AA6E4}">
                <adec:decorative xmlns:adec="http://schemas.microsoft.com/office/drawing/2017/decorative" val="1"/>
              </a:ext>
            </a:extLst>
          </p:cNvPr>
          <p:cNvSpPr txBox="1">
            <a:spLocks/>
          </p:cNvSpPr>
          <p:nvPr/>
        </p:nvSpPr>
        <p:spPr>
          <a:xfrm>
            <a:off x="648000" y="342000"/>
            <a:ext cx="428400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pl-PL" cap="all" dirty="0">
                <a:solidFill>
                  <a:srgbClr val="0E2841"/>
                </a:solidFill>
              </a:rPr>
              <a:t>Konsekwencje niewywiązania się z obowiązków</a:t>
            </a:r>
          </a:p>
        </p:txBody>
      </p:sp>
      <p:sp>
        <p:nvSpPr>
          <p:cNvPr id="8" name="Subtitle 2">
            <a:extLst>
              <a:ext uri="{FF2B5EF4-FFF2-40B4-BE49-F238E27FC236}">
                <a16:creationId xmlns:a16="http://schemas.microsoft.com/office/drawing/2014/main" id="{73BC4860-9BCE-5946-B77C-2046A22A547A}"/>
              </a:ext>
            </a:extLst>
          </p:cNvPr>
          <p:cNvSpPr txBox="1">
            <a:spLocks/>
          </p:cNvSpPr>
          <p:nvPr/>
        </p:nvSpPr>
        <p:spPr>
          <a:xfrm>
            <a:off x="396000" y="900000"/>
            <a:ext cx="4536000" cy="24396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b="1" spc="100" dirty="0">
                <a:solidFill>
                  <a:srgbClr val="0E2841"/>
                </a:solidFill>
              </a:rPr>
              <a:t>TWOJA PROCEDURA ZOSTANIE WSTRZYMANA</a:t>
            </a:r>
          </a:p>
        </p:txBody>
      </p:sp>
      <p:sp>
        <p:nvSpPr>
          <p:cNvPr id="10" name="TextBox 9">
            <a:extLst>
              <a:ext uri="{FF2B5EF4-FFF2-40B4-BE49-F238E27FC236}">
                <a16:creationId xmlns:a16="http://schemas.microsoft.com/office/drawing/2014/main" id="{1EC754F4-3105-AFC4-F2F3-EB9DDD68143B}"/>
              </a:ext>
            </a:extLst>
          </p:cNvPr>
          <p:cNvSpPr txBox="1"/>
          <p:nvPr/>
        </p:nvSpPr>
        <p:spPr>
          <a:xfrm>
            <a:off x="2720512" y="1260000"/>
            <a:ext cx="2324862" cy="1387559"/>
          </a:xfrm>
          <a:prstGeom prst="rect">
            <a:avLst/>
          </a:prstGeom>
          <a:noFill/>
        </p:spPr>
        <p:txBody>
          <a:bodyPr wrap="square">
            <a:spAutoFit/>
          </a:bodyPr>
          <a:lstStyle/>
          <a:p>
            <a:pPr>
              <a:lnSpc>
                <a:spcPct val="110000"/>
              </a:lnSpc>
              <a:spcAft>
                <a:spcPts val="200"/>
              </a:spcAft>
            </a:pPr>
            <a:r>
              <a:rPr lang="pl-PL" sz="1100"/>
              <a:t>Twój wniosek zostanie uznany za </a:t>
            </a:r>
            <a:r>
              <a:rPr lang="pl-PL" sz="1100" b="1"/>
              <a:t>wycofany lub odrzucony</a:t>
            </a:r>
            <a:r>
              <a:rPr lang="pl-PL" sz="1100"/>
              <a:t>. Oznacza to, że możesz utracić status osoby ubiegającej się o ochronę międzynarodową oraz wszystkie związane z nim prawa. </a:t>
            </a:r>
          </a:p>
          <a:p>
            <a:endParaRPr lang="en-GB" sz="1100" dirty="0"/>
          </a:p>
          <a:p>
            <a:endParaRPr lang="en-GB" sz="1100" dirty="0"/>
          </a:p>
        </p:txBody>
      </p:sp>
      <p:pic>
        <p:nvPicPr>
          <p:cNvPr id="5" name="Picture 4" descr="Szczegółowy przebieg procedury azylowej ze znakiem stop wskazującym, że procedura azylowa zostanie wstrzymana.">
            <a:extLst>
              <a:ext uri="{FF2B5EF4-FFF2-40B4-BE49-F238E27FC236}">
                <a16:creationId xmlns:a16="http://schemas.microsoft.com/office/drawing/2014/main" id="{3873F4A1-A98E-4E04-8A8D-E4573D306364}"/>
              </a:ext>
            </a:extLst>
          </p:cNvPr>
          <p:cNvPicPr>
            <a:picLocks noChangeAspect="1"/>
          </p:cNvPicPr>
          <p:nvPr/>
        </p:nvPicPr>
        <p:blipFill>
          <a:blip r:embed="rId4">
            <a:extLst>
              <a:ext uri="{28A0092B-C50C-407E-A947-70E740481C1C}">
                <a14:useLocalDpi xmlns:a14="http://schemas.microsoft.com/office/drawing/2010/main" val="0"/>
              </a:ext>
            </a:extLst>
          </a:blip>
          <a:srcRect t="3515" b="3515"/>
          <a:stretch/>
        </p:blipFill>
        <p:spPr>
          <a:xfrm>
            <a:off x="395650" y="1241458"/>
            <a:ext cx="1078220" cy="1440000"/>
          </a:xfrm>
          <a:prstGeom prst="rect">
            <a:avLst/>
          </a:prstGeom>
        </p:spPr>
      </p:pic>
      <p:pic>
        <p:nvPicPr>
          <p:cNvPr id="11" name="Picture 10" descr="Ilustracja przedstawiająca oficjalny dokument, na którym znajduje się czerwony krzyż, symbolizujący, że dana osoba utraci status osoby ubiegającej się o ochronę międzynarodową.">
            <a:extLst>
              <a:ext uri="{FF2B5EF4-FFF2-40B4-BE49-F238E27FC236}">
                <a16:creationId xmlns:a16="http://schemas.microsoft.com/office/drawing/2014/main" id="{FE2357BC-8B4F-2578-0D14-1FD765229F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01380" y="1241458"/>
            <a:ext cx="1332000" cy="1332000"/>
          </a:xfrm>
          <a:prstGeom prst="rect">
            <a:avLst/>
          </a:prstGeom>
        </p:spPr>
      </p:pic>
      <p:sp>
        <p:nvSpPr>
          <p:cNvPr id="15" name="Subtitle 2">
            <a:extLst>
              <a:ext uri="{FF2B5EF4-FFF2-40B4-BE49-F238E27FC236}">
                <a16:creationId xmlns:a16="http://schemas.microsoft.com/office/drawing/2014/main" id="{57997EC6-FE88-5212-9468-949337C74B08}"/>
              </a:ext>
            </a:extLst>
          </p:cNvPr>
          <p:cNvSpPr txBox="1">
            <a:spLocks/>
          </p:cNvSpPr>
          <p:nvPr/>
        </p:nvSpPr>
        <p:spPr>
          <a:xfrm>
            <a:off x="396000" y="2880697"/>
            <a:ext cx="4536000" cy="343752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Stanie się tak, jeśli odmówisz:</a:t>
            </a:r>
          </a:p>
          <a:p>
            <a:pPr marL="109728" indent="-109728">
              <a:lnSpc>
                <a:spcPct val="100000"/>
              </a:lnSpc>
              <a:spcAft>
                <a:spcPts val="200"/>
              </a:spcAft>
              <a:buFont typeface="Arial" panose="020B0604020202020204" pitchFamily="34" charset="0"/>
              <a:buChar char="•"/>
            </a:pPr>
            <a:r>
              <a:rPr lang="pl-PL" dirty="0"/>
              <a:t>udzielenia informacji, gdy zostaniesz o to poproszony(-a)</a:t>
            </a:r>
          </a:p>
          <a:p>
            <a:pPr marL="109728" indent="-109728">
              <a:lnSpc>
                <a:spcPct val="100000"/>
              </a:lnSpc>
              <a:spcAft>
                <a:spcPts val="200"/>
              </a:spcAft>
              <a:buFont typeface="Arial" panose="020B0604020202020204" pitchFamily="34" charset="0"/>
              <a:buChar char="•"/>
            </a:pPr>
            <a:r>
              <a:rPr lang="pl-PL" dirty="0"/>
              <a:t>złożenia odcisków palców lub zrobienia zdjęcia</a:t>
            </a:r>
          </a:p>
          <a:p>
            <a:pPr marL="109728" indent="-109728">
              <a:lnSpc>
                <a:spcPct val="100000"/>
              </a:lnSpc>
              <a:spcAft>
                <a:spcPts val="200"/>
              </a:spcAft>
              <a:buFont typeface="Arial" panose="020B0604020202020204" pitchFamily="34" charset="0"/>
              <a:buChar char="•"/>
            </a:pPr>
            <a:r>
              <a:rPr lang="pl-PL" dirty="0"/>
              <a:t>podania swojego adresu</a:t>
            </a:r>
          </a:p>
          <a:p>
            <a:pPr marL="109728" indent="-109728">
              <a:lnSpc>
                <a:spcPct val="100000"/>
              </a:lnSpc>
              <a:spcAft>
                <a:spcPts val="600"/>
              </a:spcAft>
              <a:buFont typeface="Arial" panose="020B0604020202020204" pitchFamily="34" charset="0"/>
              <a:buChar char="•"/>
            </a:pPr>
            <a:r>
              <a:rPr lang="pl-PL" dirty="0"/>
              <a:t>udzielenia odpowiedzi na pytania podczas przesłuchania.</a:t>
            </a:r>
          </a:p>
          <a:p>
            <a:pPr>
              <a:lnSpc>
                <a:spcPct val="100000"/>
              </a:lnSpc>
              <a:spcAft>
                <a:spcPts val="200"/>
              </a:spcAft>
            </a:pPr>
            <a:r>
              <a:rPr lang="pl-PL" dirty="0"/>
              <a:t>Będzie to miało miejsce również, jeśli:</a:t>
            </a:r>
          </a:p>
          <a:p>
            <a:pPr marL="108000" indent="-108000">
              <a:lnSpc>
                <a:spcPct val="100000"/>
              </a:lnSpc>
              <a:spcAft>
                <a:spcPts val="200"/>
              </a:spcAft>
              <a:buFont typeface="Arial" panose="020B0604020202020204" pitchFamily="34" charset="0"/>
              <a:buChar char="•"/>
            </a:pPr>
            <a:r>
              <a:rPr lang="pl-PL" dirty="0"/>
              <a:t>nie złożysz wniosku w wyznaczonym terminie bez poważnego powodu</a:t>
            </a:r>
          </a:p>
          <a:p>
            <a:pPr marL="108000" indent="-108000">
              <a:lnSpc>
                <a:spcPct val="100000"/>
              </a:lnSpc>
              <a:spcAft>
                <a:spcPts val="200"/>
              </a:spcAft>
              <a:buFont typeface="Arial" panose="020B0604020202020204" pitchFamily="34" charset="0"/>
              <a:buChar char="•"/>
            </a:pPr>
            <a:r>
              <a:rPr lang="pl-PL" dirty="0"/>
              <a:t>nie stawisz się na przesłuchanie bez poważnego powodu</a:t>
            </a:r>
          </a:p>
          <a:p>
            <a:pPr marL="108000" indent="-108000">
              <a:lnSpc>
                <a:spcPct val="100000"/>
              </a:lnSpc>
              <a:spcAft>
                <a:spcPts val="200"/>
              </a:spcAft>
              <a:buFont typeface="Arial" panose="020B0604020202020204" pitchFamily="34" charset="0"/>
              <a:buChar char="•"/>
            </a:pPr>
            <a:r>
              <a:rPr lang="pl-PL" dirty="0"/>
              <a:t>nie zgłosisz się do władz, gdy zostaniesz o to poproszony(-a)</a:t>
            </a:r>
          </a:p>
          <a:p>
            <a:pPr marL="108000" indent="-108000">
              <a:lnSpc>
                <a:spcPct val="100000"/>
              </a:lnSpc>
              <a:spcAft>
                <a:spcPts val="200"/>
              </a:spcAft>
              <a:buFont typeface="Arial" panose="020B0604020202020204" pitchFamily="34" charset="0"/>
              <a:buChar char="•"/>
            </a:pPr>
            <a:r>
              <a:rPr lang="pl-PL" dirty="0"/>
              <a:t>nie pozostaniesz w miejscu, w którym jesteś zobowiązany(-a) przebywać</a:t>
            </a:r>
          </a:p>
          <a:p>
            <a:pPr marL="108000" indent="-108000">
              <a:lnSpc>
                <a:spcPct val="100000"/>
              </a:lnSpc>
              <a:spcAft>
                <a:spcPts val="200"/>
              </a:spcAft>
              <a:buFont typeface="Arial" panose="020B0604020202020204" pitchFamily="34" charset="0"/>
              <a:buChar char="•"/>
            </a:pPr>
            <a:r>
              <a:rPr lang="pl-PL" dirty="0"/>
              <a:t>nie będziesz dostępny(-a) dla władz</a:t>
            </a:r>
          </a:p>
          <a:p>
            <a:pPr marL="108000" indent="-108000">
              <a:lnSpc>
                <a:spcPct val="100000"/>
              </a:lnSpc>
              <a:spcAft>
                <a:spcPts val="600"/>
              </a:spcAft>
              <a:buFont typeface="Arial" panose="020B0604020202020204" pitchFamily="34" charset="0"/>
              <a:buChar char="•"/>
            </a:pPr>
            <a:r>
              <a:rPr lang="pl-PL" dirty="0"/>
              <a:t>opuścisz dane państwo.</a:t>
            </a:r>
          </a:p>
          <a:p>
            <a:pPr>
              <a:lnSpc>
                <a:spcPct val="100000"/>
              </a:lnSpc>
              <a:spcAft>
                <a:spcPts val="0"/>
              </a:spcAft>
            </a:pPr>
            <a:r>
              <a:rPr lang="pl-PL" dirty="0"/>
              <a:t>Możesz również podjąć decyzję o wycofaniu wniosku w dowolnym momencie w trakcie procedury np. dlatego, że postanowiłeś(-aś) powrócić do swojego państwa. W takim przypadku stracisz status osoby ubiegającej się o ochronę międzynarodową.</a:t>
            </a:r>
          </a:p>
          <a:p>
            <a:pPr marL="108000" indent="-108000">
              <a:lnSpc>
                <a:spcPct val="100000"/>
              </a:lnSpc>
              <a:spcAft>
                <a:spcPts val="0"/>
              </a:spcAft>
              <a:buFont typeface="Arial" panose="020B0604020202020204" pitchFamily="34" charset="0"/>
              <a:buChar char="•"/>
            </a:pPr>
            <a:endParaRPr lang="en-GB" dirty="0"/>
          </a:p>
          <a:p>
            <a:pPr>
              <a:spcAft>
                <a:spcPts val="200"/>
              </a:spcAft>
            </a:pPr>
            <a:endParaRPr lang="en-GB" dirty="0"/>
          </a:p>
          <a:p>
            <a:pPr marL="108000" indent="-108000">
              <a:spcAft>
                <a:spcPts val="200"/>
              </a:spcAft>
              <a:buFont typeface="Arial" panose="020B0604020202020204" pitchFamily="34" charset="0"/>
              <a:buChar char="•"/>
            </a:pPr>
            <a:endParaRPr lang="en-GB" dirty="0"/>
          </a:p>
        </p:txBody>
      </p:sp>
    </p:spTree>
    <p:extLst>
      <p:ext uri="{BB962C8B-B14F-4D97-AF65-F5344CB8AC3E}">
        <p14:creationId xmlns:p14="http://schemas.microsoft.com/office/powerpoint/2010/main" val="813259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66428-7A84-CC86-826B-DDF8369D55BF}"/>
            </a:ext>
          </a:extLst>
        </p:cNvPr>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0761A80-00C8-C10F-5D00-9002331FAC57}"/>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24</a:t>
            </a:fld>
            <a:endParaRPr lang="en-LU">
              <a:solidFill>
                <a:schemeClr val="tx1"/>
              </a:solidFill>
            </a:endParaRPr>
          </a:p>
        </p:txBody>
      </p:sp>
      <p:sp>
        <p:nvSpPr>
          <p:cNvPr id="12" name="Title 11">
            <a:extLst>
              <a:ext uri="{FF2B5EF4-FFF2-40B4-BE49-F238E27FC236}">
                <a16:creationId xmlns:a16="http://schemas.microsoft.com/office/drawing/2014/main" id="{6557E962-DADD-63AD-171D-9469B62B15EB}"/>
              </a:ext>
            </a:extLst>
          </p:cNvPr>
          <p:cNvSpPr>
            <a:spLocks noGrp="1"/>
          </p:cNvSpPr>
          <p:nvPr>
            <p:ph type="title" idx="4294967295"/>
          </p:nvPr>
        </p:nvSpPr>
        <p:spPr>
          <a:xfrm>
            <a:off x="366713" y="-372086"/>
            <a:ext cx="4594225" cy="250013"/>
          </a:xfrm>
          <a:prstGeom prst="rect">
            <a:avLst/>
          </a:prstGeom>
        </p:spPr>
        <p:txBody>
          <a:bodyPr anchor="t"/>
          <a:lstStyle/>
          <a:p>
            <a:r>
              <a:rPr lang="pl-PL" sz="1100" b="0">
                <a:latin typeface="+mj-lt"/>
              </a:rPr>
              <a:t>KONSEKWENCJE NIEWYWIĄZANIA SIĘ Z OBOWIĄZKÓW (CZĘŚĆ 2 z 2)</a:t>
            </a:r>
          </a:p>
        </p:txBody>
      </p:sp>
      <p:sp>
        <p:nvSpPr>
          <p:cNvPr id="3" name="Subtitle 2">
            <a:extLst>
              <a:ext uri="{FF2B5EF4-FFF2-40B4-BE49-F238E27FC236}">
                <a16:creationId xmlns:a16="http://schemas.microsoft.com/office/drawing/2014/main" id="{8A658272-7A49-A07D-B4D9-F96D8047F2A8}"/>
              </a:ext>
            </a:extLst>
          </p:cNvPr>
          <p:cNvSpPr txBox="1">
            <a:spLocks/>
          </p:cNvSpPr>
          <p:nvPr/>
        </p:nvSpPr>
        <p:spPr>
          <a:xfrm>
            <a:off x="396000" y="360000"/>
            <a:ext cx="4536000" cy="526258"/>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080" b="1" spc="100" dirty="0">
                <a:solidFill>
                  <a:srgbClr val="0E2841"/>
                </a:solidFill>
              </a:rPr>
              <a:t>NIEKTÓRE RODZAJE WSPARCIA I USŁUGI W ZAKRESIE PRZYJMOWANIA MOGĄ ZOSTAĆ OGRANICZONE LUB WYCOFANE</a:t>
            </a:r>
          </a:p>
        </p:txBody>
      </p:sp>
      <p:sp>
        <p:nvSpPr>
          <p:cNvPr id="22" name="Subtitle 1">
            <a:extLst>
              <a:ext uri="{FF2B5EF4-FFF2-40B4-BE49-F238E27FC236}">
                <a16:creationId xmlns:a16="http://schemas.microsoft.com/office/drawing/2014/main" id="{77A1BDDC-8349-7D56-9114-7D6C5A79AA4E}"/>
              </a:ext>
            </a:extLst>
          </p:cNvPr>
          <p:cNvSpPr>
            <a:spLocks noGrp="1"/>
          </p:cNvSpPr>
          <p:nvPr>
            <p:ph type="subTitle" idx="1"/>
          </p:nvPr>
        </p:nvSpPr>
        <p:spPr>
          <a:xfrm>
            <a:off x="1664998" y="898429"/>
            <a:ext cx="3267002" cy="1581369"/>
          </a:xfrm>
        </p:spPr>
        <p:txBody>
          <a:bodyPr/>
          <a:lstStyle/>
          <a:p>
            <a:r>
              <a:rPr lang="pl-PL" sz="1080" dirty="0"/>
              <a:t>W pewnych okolicznościach Szef Urzędu do Spraw Cudzoziemców może podjąć decyzję o ograniczeniu lub wycofaniu niektórych rodzajów wsparcia lub niektórych usług. Szef Urzędu poinformuje Cię o takiej decyzji na piśmie po rozpatrzeniu Twojej sytuacji.</a:t>
            </a:r>
          </a:p>
          <a:p>
            <a:r>
              <a:rPr lang="pl-PL" sz="1080" dirty="0"/>
              <a:t>Więcej informacji możesz znaleźć w oddzielnej broszurze.</a:t>
            </a:r>
          </a:p>
          <a:p>
            <a:endParaRPr lang="en-GB" sz="1080" dirty="0"/>
          </a:p>
        </p:txBody>
      </p:sp>
      <p:pic>
        <p:nvPicPr>
          <p:cNvPr id="25" name="Picture 24" descr="Ilustracja przedstawiająca kalendarz i rękę otrzymującą pieniądze w czerwonym przekreślonym kole, co symbolizuje, że osoba nie otrzymuje wsparcia finansowego.">
            <a:extLst>
              <a:ext uri="{FF2B5EF4-FFF2-40B4-BE49-F238E27FC236}">
                <a16:creationId xmlns:a16="http://schemas.microsoft.com/office/drawing/2014/main" id="{7D260C49-199F-2070-7359-C323770676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5649" y="912836"/>
            <a:ext cx="1044000" cy="1044000"/>
          </a:xfrm>
          <a:prstGeom prst="rect">
            <a:avLst/>
          </a:prstGeom>
        </p:spPr>
      </p:pic>
      <p:sp>
        <p:nvSpPr>
          <p:cNvPr id="9" name="Subtitle 2">
            <a:extLst>
              <a:ext uri="{FF2B5EF4-FFF2-40B4-BE49-F238E27FC236}">
                <a16:creationId xmlns:a16="http://schemas.microsoft.com/office/drawing/2014/main" id="{F4319AC2-84D3-82BF-9F0F-E6147C337DA3}"/>
              </a:ext>
            </a:extLst>
          </p:cNvPr>
          <p:cNvSpPr txBox="1">
            <a:spLocks/>
          </p:cNvSpPr>
          <p:nvPr/>
        </p:nvSpPr>
        <p:spPr>
          <a:xfrm>
            <a:off x="396000" y="2563915"/>
            <a:ext cx="4536000" cy="250012"/>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080" b="1" spc="100" dirty="0">
                <a:solidFill>
                  <a:srgbClr val="0E2841"/>
                </a:solidFill>
              </a:rPr>
              <a:t>MOŻE TO MIEĆ NEGATYWNY WPŁYW NA ROZPATRZENIE TWOJEGO WNIOSKU</a:t>
            </a:r>
          </a:p>
        </p:txBody>
      </p:sp>
      <p:sp>
        <p:nvSpPr>
          <p:cNvPr id="24" name="Subtitle 1">
            <a:extLst>
              <a:ext uri="{FF2B5EF4-FFF2-40B4-BE49-F238E27FC236}">
                <a16:creationId xmlns:a16="http://schemas.microsoft.com/office/drawing/2014/main" id="{DB3982DF-FEEC-091A-A7B6-0BD1C396226A}"/>
              </a:ext>
            </a:extLst>
          </p:cNvPr>
          <p:cNvSpPr txBox="1">
            <a:spLocks/>
          </p:cNvSpPr>
          <p:nvPr/>
        </p:nvSpPr>
        <p:spPr>
          <a:xfrm>
            <a:off x="396000" y="2932400"/>
            <a:ext cx="4536350" cy="763320"/>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sz="1080" dirty="0"/>
              <a:t>Jeśli podasz wprowadzające w błąd lub fałszywe informacje dotyczące swojej tożsamości lub wniosku albo zniszczysz lub sfałszujesz dokumenty, może to mieć negatywny wpływ na Twój wniosek, na przykład w następujący sposób. </a:t>
            </a:r>
          </a:p>
        </p:txBody>
      </p:sp>
      <p:sp>
        <p:nvSpPr>
          <p:cNvPr id="5" name="TextBox 4">
            <a:extLst>
              <a:ext uri="{FF2B5EF4-FFF2-40B4-BE49-F238E27FC236}">
                <a16:creationId xmlns:a16="http://schemas.microsoft.com/office/drawing/2014/main" id="{75BE566B-DDF2-0475-CF6B-901ED0EE3DCA}"/>
              </a:ext>
            </a:extLst>
          </p:cNvPr>
          <p:cNvSpPr txBox="1"/>
          <p:nvPr/>
        </p:nvSpPr>
        <p:spPr>
          <a:xfrm>
            <a:off x="1664998" y="3779837"/>
            <a:ext cx="3267002" cy="455446"/>
          </a:xfrm>
          <a:prstGeom prst="rect">
            <a:avLst/>
          </a:prstGeom>
          <a:noFill/>
        </p:spPr>
        <p:txBody>
          <a:bodyPr wrap="square">
            <a:spAutoFit/>
          </a:bodyPr>
          <a:lstStyle/>
          <a:p>
            <a:pPr marL="109728" lvl="0" indent="-109728">
              <a:lnSpc>
                <a:spcPct val="110000"/>
              </a:lnSpc>
              <a:spcAft>
                <a:spcPts val="200"/>
              </a:spcAft>
              <a:buFont typeface="Arial" panose="020B0604020202020204" pitchFamily="34" charset="0"/>
              <a:buChar char="•"/>
            </a:pPr>
            <a:r>
              <a:rPr lang="pl-PL" sz="1080" dirty="0"/>
              <a:t>Twój wniosek może zostać odrzucony i możesz nie uzyskać ochrony międzynarodowej.</a:t>
            </a:r>
          </a:p>
        </p:txBody>
      </p:sp>
      <p:pic>
        <p:nvPicPr>
          <p:cNvPr id="6" name="Picture 5" descr="Ilustracja przedstawiająca oficjalny dokument, na którym znajduje się czerwony krzyż, symbolizujący, że wniosek o udzielenie ochrony międzynarodowej może zostać negatywnie rozpatrzony lub odrzucony.">
            <a:extLst>
              <a:ext uri="{FF2B5EF4-FFF2-40B4-BE49-F238E27FC236}">
                <a16:creationId xmlns:a16="http://schemas.microsoft.com/office/drawing/2014/main" id="{8BB598C4-EB20-0F51-ED8B-4D8B79F263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2998" y="3517577"/>
            <a:ext cx="1332000" cy="1332000"/>
          </a:xfrm>
          <a:prstGeom prst="rect">
            <a:avLst/>
          </a:prstGeom>
        </p:spPr>
      </p:pic>
      <p:sp>
        <p:nvSpPr>
          <p:cNvPr id="4" name="TextBox 3">
            <a:extLst>
              <a:ext uri="{FF2B5EF4-FFF2-40B4-BE49-F238E27FC236}">
                <a16:creationId xmlns:a16="http://schemas.microsoft.com/office/drawing/2014/main" id="{A2204F40-D554-098D-BBD6-8F4A85CD8C03}"/>
              </a:ext>
            </a:extLst>
          </p:cNvPr>
          <p:cNvSpPr txBox="1"/>
          <p:nvPr/>
        </p:nvSpPr>
        <p:spPr>
          <a:xfrm>
            <a:off x="396000" y="4756242"/>
            <a:ext cx="4536350" cy="2133918"/>
          </a:xfrm>
          <a:prstGeom prst="rect">
            <a:avLst/>
          </a:prstGeom>
          <a:noFill/>
        </p:spPr>
        <p:txBody>
          <a:bodyPr wrap="square">
            <a:spAutoFit/>
          </a:bodyPr>
          <a:lstStyle/>
          <a:p>
            <a:pPr lvl="0">
              <a:spcAft>
                <a:spcPts val="200"/>
              </a:spcAft>
            </a:pPr>
            <a:endParaRPr lang="en-GB" sz="1050" dirty="0"/>
          </a:p>
          <a:p>
            <a:pPr marL="109728" lvl="0" indent="-109728">
              <a:spcAft>
                <a:spcPts val="200"/>
              </a:spcAft>
              <a:buFont typeface="Arial" panose="020B0604020202020204" pitchFamily="34" charset="0"/>
              <a:buChar char="•"/>
            </a:pPr>
            <a:r>
              <a:rPr lang="pl-PL" sz="1050" dirty="0"/>
              <a:t>Twój wniosek może zostać rozpatrzony w ramach procedury na granicy. (Jeśli tak się stanie, otrzymasz konkretne informacje na temat procedury).</a:t>
            </a:r>
          </a:p>
          <a:p>
            <a:pPr marL="109728" lvl="0" indent="-109728">
              <a:spcAft>
                <a:spcPts val="200"/>
              </a:spcAft>
              <a:buFont typeface="Arial" panose="020B0604020202020204" pitchFamily="34" charset="0"/>
              <a:buChar char="•"/>
            </a:pPr>
            <a:r>
              <a:rPr lang="pl-PL" sz="1050" dirty="0"/>
              <a:t>Twój wniosek może zostać rozpatrzony w ramach procedury przyspieszonej. W takim przypadku czas na rozpatrzenie Twojego wniosku skróci się do trzech miesięcy. Procedurę przyspieszoną można zastosować również z innych szczególnych powodów. Szef Urzędu do Spraw Cudzoziemców poinformuje Cię i udzieli dalszych wyjaśnień, jeśli przyspieszona procedura ma zastosowanie w Twoim przypadku.</a:t>
            </a:r>
          </a:p>
          <a:p>
            <a:pPr lvl="0">
              <a:spcAft>
                <a:spcPts val="200"/>
              </a:spcAft>
            </a:pPr>
            <a:endParaRPr lang="en-GB" sz="1050" dirty="0"/>
          </a:p>
          <a:p>
            <a:pPr>
              <a:spcAft>
                <a:spcPts val="200"/>
              </a:spcAft>
            </a:pPr>
            <a:r>
              <a:rPr lang="pl-PL" sz="1050" dirty="0"/>
              <a:t>Ochrona międzynarodowa może również zostać Ci odebrana, jeżeli władze dowiedzą się później, że nie powiedziałeś(-aś) prawdy w trakcie procedury. </a:t>
            </a:r>
          </a:p>
        </p:txBody>
      </p:sp>
    </p:spTree>
    <p:extLst>
      <p:ext uri="{BB962C8B-B14F-4D97-AF65-F5344CB8AC3E}">
        <p14:creationId xmlns:p14="http://schemas.microsoft.com/office/powerpoint/2010/main" val="2888566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79E226D6-09EE-4692-F70B-7D18995C428B}"/>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25</a:t>
            </a:fld>
            <a:endParaRPr lang="en-LU">
              <a:solidFill>
                <a:schemeClr val="tx1"/>
              </a:solidFill>
            </a:endParaRPr>
          </a:p>
        </p:txBody>
      </p:sp>
      <p:sp>
        <p:nvSpPr>
          <p:cNvPr id="4" name="Title 1">
            <a:extLst>
              <a:ext uri="{FF2B5EF4-FFF2-40B4-BE49-F238E27FC236}">
                <a16:creationId xmlns:a16="http://schemas.microsoft.com/office/drawing/2014/main" id="{E90EA91A-0C1D-80B7-F764-6FE36751AB60}"/>
              </a:ext>
            </a:extLst>
          </p:cNvPr>
          <p:cNvSpPr txBox="1">
            <a:spLocks/>
          </p:cNvSpPr>
          <p:nvPr/>
        </p:nvSpPr>
        <p:spPr>
          <a:xfrm>
            <a:off x="1" y="-373634"/>
            <a:ext cx="5327650" cy="266602"/>
          </a:xfrm>
          <a:prstGeom prst="rect">
            <a:avLst/>
          </a:prstGeom>
        </p:spPr>
        <p:txBody>
          <a:bodyPr anchor="t" anchorCtr="0"/>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pl-PL" sz="1100" b="0" dirty="0">
                <a:latin typeface="+mj-lt"/>
              </a:rPr>
              <a:t>SPECJALNE WSPARCIE I KONTROLA STANU ZDROWIA</a:t>
            </a:r>
          </a:p>
        </p:txBody>
      </p:sp>
      <p:pic>
        <p:nvPicPr>
          <p:cNvPr id="9" name="Picture 8">
            <a:extLst>
              <a:ext uri="{FF2B5EF4-FFF2-40B4-BE49-F238E27FC236}">
                <a16:creationId xmlns:a16="http://schemas.microsoft.com/office/drawing/2014/main" id="{EC97A3C9-52D8-8924-59A3-AA0C236A76A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4392" y="360000"/>
            <a:ext cx="152400" cy="203200"/>
          </a:xfrm>
          <a:prstGeom prst="rect">
            <a:avLst/>
          </a:prstGeom>
        </p:spPr>
      </p:pic>
      <p:sp>
        <p:nvSpPr>
          <p:cNvPr id="2" name="Title 1">
            <a:extLst>
              <a:ext uri="{FF2B5EF4-FFF2-40B4-BE49-F238E27FC236}">
                <a16:creationId xmlns:a16="http://schemas.microsoft.com/office/drawing/2014/main" id="{38B69144-38A7-6C79-37AC-2E50AB378DAE}"/>
              </a:ext>
            </a:extLst>
          </p:cNvPr>
          <p:cNvSpPr>
            <a:spLocks noGrp="1"/>
          </p:cNvSpPr>
          <p:nvPr>
            <p:ph type="ctrTitle"/>
          </p:nvPr>
        </p:nvSpPr>
        <p:spPr>
          <a:xfrm>
            <a:off x="648000" y="324000"/>
            <a:ext cx="4284000" cy="460502"/>
          </a:xfrm>
        </p:spPr>
        <p:txBody>
          <a:bodyPr/>
          <a:lstStyle/>
          <a:p>
            <a:r>
              <a:rPr lang="pl-PL" dirty="0"/>
              <a:t>W JAKI SPOSÓB WŁADZE UWZGLĘDNIĄ SZCZEGÓLNE POTRZEBY?</a:t>
            </a:r>
          </a:p>
        </p:txBody>
      </p:sp>
      <p:sp>
        <p:nvSpPr>
          <p:cNvPr id="3" name="Subtitle 2">
            <a:extLst>
              <a:ext uri="{FF2B5EF4-FFF2-40B4-BE49-F238E27FC236}">
                <a16:creationId xmlns:a16="http://schemas.microsoft.com/office/drawing/2014/main" id="{B4603F5D-D48A-F1A7-F68A-ACDB3C6EF37A}"/>
              </a:ext>
            </a:extLst>
          </p:cNvPr>
          <p:cNvSpPr>
            <a:spLocks noGrp="1"/>
          </p:cNvSpPr>
          <p:nvPr>
            <p:ph type="subTitle" idx="1"/>
          </p:nvPr>
        </p:nvSpPr>
        <p:spPr>
          <a:xfrm>
            <a:off x="2663824" y="900000"/>
            <a:ext cx="2268175" cy="2656711"/>
          </a:xfrm>
        </p:spPr>
        <p:txBody>
          <a:bodyPr/>
          <a:lstStyle/>
          <a:p>
            <a:r>
              <a:rPr lang="pl-PL" dirty="0"/>
              <a:t>Jeżeli potrzebujesz specjalnego wsparcia, musisz jak najszybciej poinformować o tym władze. Potrzeby te mogą wynikać z wielu różnych sytuacji, takich jak ciąża, choroba lub doświadczenia przemocy psychicznej, fizycznej lub seksualnej. </a:t>
            </a:r>
          </a:p>
          <a:p>
            <a:r>
              <a:rPr lang="pl-PL" dirty="0"/>
              <a:t>Władze ocenią Twoją sytuację i mogą zapewnić dodatkowe wsparcie, aby ułatwić Ci udział w procedurze. Mogą na przykład wyznaczyć do Twojej sprawy wyspecjalizowany personel lub dostosować czas trwania procedury.</a:t>
            </a:r>
          </a:p>
          <a:p>
            <a:endParaRPr lang="en-GB" dirty="0"/>
          </a:p>
        </p:txBody>
      </p:sp>
      <p:pic>
        <p:nvPicPr>
          <p:cNvPr id="5" name="Picture 4" descr="Ilustracja przedstawiająca mężczyznę na wózku inwalidzkim wjeżdżającego po rampie do pomieszczenia oznaczonego jako „pokój przesłuchań”.">
            <a:extLst>
              <a:ext uri="{FF2B5EF4-FFF2-40B4-BE49-F238E27FC236}">
                <a16:creationId xmlns:a16="http://schemas.microsoft.com/office/drawing/2014/main" id="{75C40B87-9A4A-E2BB-0437-86CBE7B54165}"/>
              </a:ext>
            </a:extLst>
          </p:cNvPr>
          <p:cNvPicPr>
            <a:picLocks noChangeAspect="1"/>
          </p:cNvPicPr>
          <p:nvPr/>
        </p:nvPicPr>
        <p:blipFill>
          <a:blip r:embed="rId3">
            <a:extLst>
              <a:ext uri="{28A0092B-C50C-407E-A947-70E740481C1C}">
                <a14:useLocalDpi xmlns:a14="http://schemas.microsoft.com/office/drawing/2010/main" val="0"/>
              </a:ext>
            </a:extLst>
          </a:blip>
          <a:srcRect l="-1170" r="30064"/>
          <a:stretch>
            <a:fillRect/>
          </a:stretch>
        </p:blipFill>
        <p:spPr>
          <a:xfrm>
            <a:off x="441242" y="961700"/>
            <a:ext cx="2083260" cy="2279150"/>
          </a:xfrm>
          <a:prstGeom prst="rect">
            <a:avLst/>
          </a:prstGeom>
        </p:spPr>
      </p:pic>
      <p:sp>
        <p:nvSpPr>
          <p:cNvPr id="7" name="TextBox 6">
            <a:extLst>
              <a:ext uri="{FF2B5EF4-FFF2-40B4-BE49-F238E27FC236}">
                <a16:creationId xmlns:a16="http://schemas.microsoft.com/office/drawing/2014/main" id="{2B27737A-6D67-32A4-7EBF-518F915BEAC4}"/>
              </a:ext>
              <a:ext uri="{C183D7F6-B498-43B3-948B-1728B52AA6E4}">
                <adec:decorative xmlns:adec="http://schemas.microsoft.com/office/drawing/2017/decorative" val="1"/>
              </a:ext>
            </a:extLst>
          </p:cNvPr>
          <p:cNvSpPr txBox="1"/>
          <p:nvPr/>
        </p:nvSpPr>
        <p:spPr>
          <a:xfrm>
            <a:off x="1741361" y="1101048"/>
            <a:ext cx="633182" cy="246221"/>
          </a:xfrm>
          <a:prstGeom prst="rect">
            <a:avLst/>
          </a:prstGeom>
          <a:noFill/>
        </p:spPr>
        <p:txBody>
          <a:bodyPr wrap="square" lIns="0" tIns="0" rIns="0" bIns="0" rtlCol="0">
            <a:spAutoFit/>
          </a:bodyPr>
          <a:lstStyle/>
          <a:p>
            <a:pPr algn="ctr"/>
            <a:r>
              <a:rPr lang="pl-PL" sz="700" dirty="0"/>
              <a:t>POKÓJ</a:t>
            </a:r>
            <a:r>
              <a:rPr lang="pl-PL" sz="800" dirty="0"/>
              <a:t> PRZESŁUCHAŃ</a:t>
            </a:r>
          </a:p>
        </p:txBody>
      </p:sp>
      <p:pic>
        <p:nvPicPr>
          <p:cNvPr id="6" name="Picture 5">
            <a:extLst>
              <a:ext uri="{FF2B5EF4-FFF2-40B4-BE49-F238E27FC236}">
                <a16:creationId xmlns:a16="http://schemas.microsoft.com/office/drawing/2014/main" id="{941A7D3D-F556-6219-9910-290C6A3DA5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4392" y="3859736"/>
            <a:ext cx="152400" cy="203200"/>
          </a:xfrm>
          <a:prstGeom prst="rect">
            <a:avLst/>
          </a:prstGeom>
        </p:spPr>
      </p:pic>
      <p:sp>
        <p:nvSpPr>
          <p:cNvPr id="8" name="Title 1">
            <a:extLst>
              <a:ext uri="{FF2B5EF4-FFF2-40B4-BE49-F238E27FC236}">
                <a16:creationId xmlns:a16="http://schemas.microsoft.com/office/drawing/2014/main" id="{0DF278FC-30EA-695E-CEE5-9E0F0E425DD7}"/>
              </a:ext>
            </a:extLst>
          </p:cNvPr>
          <p:cNvSpPr txBox="1">
            <a:spLocks/>
          </p:cNvSpPr>
          <p:nvPr/>
        </p:nvSpPr>
        <p:spPr>
          <a:xfrm>
            <a:off x="648000" y="3849749"/>
            <a:ext cx="4283650" cy="266602"/>
          </a:xfrm>
          <a:prstGeom prst="rect">
            <a:avLst/>
          </a:prstGeom>
        </p:spPr>
        <p:txBody>
          <a:bodyPr wrap="square" lIns="36000" tIns="36000" rIns="36000" bIns="36000" numCol="1" anchor="t" anchorCtr="0">
            <a:spAutoFit/>
          </a:bodyPr>
          <a:lstStyle>
            <a:lvl1pPr algn="l" defTabSz="914400" rtl="0" eaLnBrk="1" latinLnBrk="0" hangingPunct="1">
              <a:lnSpc>
                <a:spcPct val="90000"/>
              </a:lnSpc>
              <a:spcBef>
                <a:spcPct val="0"/>
              </a:spcBef>
              <a:buNone/>
              <a:defRPr sz="1400" b="1" kern="1200">
                <a:solidFill>
                  <a:schemeClr val="tx2"/>
                </a:solidFill>
                <a:latin typeface="Calibri" panose="020F0502020204030204" pitchFamily="34" charset="0"/>
                <a:ea typeface="Verdana" panose="020B0604030504040204" pitchFamily="34" charset="0"/>
                <a:cs typeface="Calibri" panose="020F0502020204030204" pitchFamily="34" charset="0"/>
              </a:defRPr>
            </a:lvl1pPr>
          </a:lstStyle>
          <a:p>
            <a:r>
              <a:rPr lang="pl-PL" dirty="0"/>
              <a:t>KONTROLA STANU ZDROWIA </a:t>
            </a:r>
          </a:p>
        </p:txBody>
      </p:sp>
      <p:sp>
        <p:nvSpPr>
          <p:cNvPr id="10" name="Subtitle 1">
            <a:extLst>
              <a:ext uri="{FF2B5EF4-FFF2-40B4-BE49-F238E27FC236}">
                <a16:creationId xmlns:a16="http://schemas.microsoft.com/office/drawing/2014/main" id="{3DDFCE9A-E73C-254D-36D4-4E2C1DF06C83}"/>
              </a:ext>
            </a:extLst>
          </p:cNvPr>
          <p:cNvSpPr txBox="1">
            <a:spLocks/>
          </p:cNvSpPr>
          <p:nvPr/>
        </p:nvSpPr>
        <p:spPr>
          <a:xfrm>
            <a:off x="2663824" y="4182963"/>
            <a:ext cx="2268176" cy="2543713"/>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Władze mogą poprosić Cię o poddanie się kontroli stanu zdrowia w celu stwierdzenia oznak przeszłych prześladowań lub poważnych obrażeń. Takie badanie jest bezpłatne i zostaniesz poproszony(-a) o wyrażenie na nie zgody. Poznasz wyniki kontroli stanu zdrowia, które zostaną uwzględnione w ocenie Twojego wniosku. Jeżeli władze nie zażądają przeprowadzenia kontroli, możesz wystąpić z wnioskiem o jej przeprowadzenie na własny koszt. </a:t>
            </a:r>
          </a:p>
        </p:txBody>
      </p:sp>
      <p:pic>
        <p:nvPicPr>
          <p:cNvPr id="11" name="Picture 10" descr="Ilustracja przedstawiająca osobę rozmawiającą z lekarką podczas kontroli stanu zdrowia. ">
            <a:extLst>
              <a:ext uri="{FF2B5EF4-FFF2-40B4-BE49-F238E27FC236}">
                <a16:creationId xmlns:a16="http://schemas.microsoft.com/office/drawing/2014/main" id="{F8E1759A-ABAC-1406-68E8-A3CF6FEA50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4392" y="4281451"/>
            <a:ext cx="1860090" cy="2173669"/>
          </a:xfrm>
          <a:prstGeom prst="rect">
            <a:avLst/>
          </a:prstGeom>
        </p:spPr>
      </p:pic>
    </p:spTree>
    <p:extLst>
      <p:ext uri="{BB962C8B-B14F-4D97-AF65-F5344CB8AC3E}">
        <p14:creationId xmlns:p14="http://schemas.microsoft.com/office/powerpoint/2010/main" val="4007548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ECC47C1-B36D-7AB2-E007-30ECEFAAD621}"/>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26</a:t>
            </a:fld>
            <a:endParaRPr lang="en-LU">
              <a:solidFill>
                <a:schemeClr val="tx1"/>
              </a:solidFill>
            </a:endParaRPr>
          </a:p>
        </p:txBody>
      </p:sp>
      <p:pic>
        <p:nvPicPr>
          <p:cNvPr id="5" name="Picture 4">
            <a:extLst>
              <a:ext uri="{FF2B5EF4-FFF2-40B4-BE49-F238E27FC236}">
                <a16:creationId xmlns:a16="http://schemas.microsoft.com/office/drawing/2014/main" id="{77CC305B-6F41-61FC-AEA6-37268725A7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4392" y="360000"/>
            <a:ext cx="152400" cy="203200"/>
          </a:xfrm>
          <a:prstGeom prst="rect">
            <a:avLst/>
          </a:prstGeom>
        </p:spPr>
      </p:pic>
      <p:sp>
        <p:nvSpPr>
          <p:cNvPr id="2" name="Title 1">
            <a:extLst>
              <a:ext uri="{FF2B5EF4-FFF2-40B4-BE49-F238E27FC236}">
                <a16:creationId xmlns:a16="http://schemas.microsoft.com/office/drawing/2014/main" id="{BEF485EA-5A2F-5B0B-03E5-45FD78B392BA}"/>
              </a:ext>
            </a:extLst>
          </p:cNvPr>
          <p:cNvSpPr>
            <a:spLocks noGrp="1"/>
          </p:cNvSpPr>
          <p:nvPr>
            <p:ph type="ctrTitle"/>
          </p:nvPr>
        </p:nvSpPr>
        <p:spPr>
          <a:xfrm>
            <a:off x="648000" y="324000"/>
            <a:ext cx="4284000" cy="266602"/>
          </a:xfrm>
        </p:spPr>
        <p:txBody>
          <a:bodyPr/>
          <a:lstStyle/>
          <a:p>
            <a:r>
              <a:rPr lang="pl-PL"/>
              <a:t>CO ZROBIĆ, JEŚLI CHCESZ WRÓCIĆ DO SWOJEGO KRAJU? </a:t>
            </a:r>
          </a:p>
        </p:txBody>
      </p:sp>
      <p:sp>
        <p:nvSpPr>
          <p:cNvPr id="3" name="Subtitle 2">
            <a:extLst>
              <a:ext uri="{FF2B5EF4-FFF2-40B4-BE49-F238E27FC236}">
                <a16:creationId xmlns:a16="http://schemas.microsoft.com/office/drawing/2014/main" id="{6F01E126-D52C-18B3-0E1E-F3610F91B7F4}"/>
              </a:ext>
            </a:extLst>
          </p:cNvPr>
          <p:cNvSpPr>
            <a:spLocks noGrp="1"/>
          </p:cNvSpPr>
          <p:nvPr>
            <p:ph type="subTitle" idx="1"/>
          </p:nvPr>
        </p:nvSpPr>
        <p:spPr>
          <a:xfrm>
            <a:off x="396000" y="720000"/>
            <a:ext cx="4536000" cy="2094353"/>
          </a:xfrm>
        </p:spPr>
        <p:txBody>
          <a:bodyPr/>
          <a:lstStyle/>
          <a:p>
            <a:pPr>
              <a:spcAft>
                <a:spcPts val="200"/>
              </a:spcAft>
            </a:pPr>
            <a:r>
              <a:rPr lang="pl-PL" dirty="0"/>
              <a:t>W każdej chwili w trakcie procedury możesz podjąć decyzję o dobrowolnym powrocie do: </a:t>
            </a:r>
          </a:p>
          <a:p>
            <a:pPr marL="109728" indent="-109728">
              <a:spcAft>
                <a:spcPts val="200"/>
              </a:spcAft>
              <a:buFont typeface="Arial" panose="020B0604020202020204" pitchFamily="34" charset="0"/>
              <a:buChar char="•"/>
            </a:pPr>
            <a:r>
              <a:rPr lang="pl-PL" dirty="0"/>
              <a:t>swojego kraju lub</a:t>
            </a:r>
          </a:p>
          <a:p>
            <a:pPr marL="109728" indent="-109728">
              <a:buFont typeface="Arial" panose="020B0604020202020204" pitchFamily="34" charset="0"/>
              <a:buChar char="•"/>
            </a:pPr>
            <a:r>
              <a:rPr lang="pl-PL" dirty="0"/>
              <a:t>kraj tranzytu lub innego państwa trzeciego, jeśli masz do tego prawo.</a:t>
            </a:r>
          </a:p>
          <a:p>
            <a:r>
              <a:rPr lang="pl-PL" dirty="0"/>
              <a:t>Jeżeli zdecydujesz się na dobrowolny powrót, Twoja procedura zostanie wstrzymana i nie będziesz już mieć prawa do pozostania w Polsce.</a:t>
            </a:r>
          </a:p>
          <a:p>
            <a:r>
              <a:rPr lang="pl-PL" dirty="0"/>
              <a:t>Jeśli chcesz wrócić dobrowolnie, skontaktuj się ze Straż Graniczną pod adresem: </a:t>
            </a:r>
            <a:r>
              <a:rPr lang="pl-PL" dirty="0">
                <a:hlinkClick r:id="rId3"/>
              </a:rPr>
              <a:t>https://www.strazgraniczna.pl/pl/cudzoziemcy/pomoc-w-dobrowolnym-powrocie-i</a:t>
            </a:r>
            <a:r>
              <a:rPr lang="pl-PL" dirty="0"/>
              <a:t> .Możesz otrzymać porady, a także pomoc w bezpiecznym i legalnym powrocie. </a:t>
            </a:r>
          </a:p>
          <a:p>
            <a:endParaRPr lang="en-GB" dirty="0"/>
          </a:p>
        </p:txBody>
      </p:sp>
      <p:pic>
        <p:nvPicPr>
          <p:cNvPr id="6" name="Picture 5" descr="Ilustracja przedstawiająca dwie osoby widziane od tyłu. Idą ścieżką z bagażami i machają do swoich krewnych w domu w oddali. ">
            <a:extLst>
              <a:ext uri="{FF2B5EF4-FFF2-40B4-BE49-F238E27FC236}">
                <a16:creationId xmlns:a16="http://schemas.microsoft.com/office/drawing/2014/main" id="{C8FB37DB-1CC0-F64C-0F80-B1A9ECAE2C89}"/>
              </a:ext>
            </a:extLst>
          </p:cNvPr>
          <p:cNvPicPr>
            <a:picLocks noChangeAspect="1"/>
          </p:cNvPicPr>
          <p:nvPr/>
        </p:nvPicPr>
        <p:blipFill>
          <a:blip r:embed="rId4">
            <a:extLst>
              <a:ext uri="{28A0092B-C50C-407E-A947-70E740481C1C}">
                <a14:useLocalDpi xmlns:a14="http://schemas.microsoft.com/office/drawing/2010/main" val="0"/>
              </a:ext>
            </a:extLst>
          </a:blip>
          <a:srcRect l="13862" r="27819"/>
          <a:stretch>
            <a:fillRect/>
          </a:stretch>
        </p:blipFill>
        <p:spPr>
          <a:xfrm>
            <a:off x="510592" y="3167406"/>
            <a:ext cx="4421058" cy="2872174"/>
          </a:xfrm>
          <a:prstGeom prst="rect">
            <a:avLst/>
          </a:prstGeom>
        </p:spPr>
      </p:pic>
    </p:spTree>
    <p:extLst>
      <p:ext uri="{BB962C8B-B14F-4D97-AF65-F5344CB8AC3E}">
        <p14:creationId xmlns:p14="http://schemas.microsoft.com/office/powerpoint/2010/main" val="3252626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DDA3A5F-77FC-8E8B-CA3C-ED61C8421044}"/>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27</a:t>
            </a:fld>
            <a:endParaRPr lang="en-LU">
              <a:solidFill>
                <a:schemeClr val="tx1"/>
              </a:solidFill>
            </a:endParaRPr>
          </a:p>
        </p:txBody>
      </p:sp>
      <p:pic>
        <p:nvPicPr>
          <p:cNvPr id="5" name="Picture 4">
            <a:extLst>
              <a:ext uri="{FF2B5EF4-FFF2-40B4-BE49-F238E27FC236}">
                <a16:creationId xmlns:a16="http://schemas.microsoft.com/office/drawing/2014/main" id="{0F09AD77-D18D-8F3B-2AF8-62C856B2B9E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4392" y="360000"/>
            <a:ext cx="152400" cy="203200"/>
          </a:xfrm>
          <a:prstGeom prst="rect">
            <a:avLst/>
          </a:prstGeom>
        </p:spPr>
      </p:pic>
      <p:sp>
        <p:nvSpPr>
          <p:cNvPr id="2" name="Title 1">
            <a:extLst>
              <a:ext uri="{FF2B5EF4-FFF2-40B4-BE49-F238E27FC236}">
                <a16:creationId xmlns:a16="http://schemas.microsoft.com/office/drawing/2014/main" id="{FCF5BF01-D87F-CB06-4C9C-675C90BC7D72}"/>
              </a:ext>
            </a:extLst>
          </p:cNvPr>
          <p:cNvSpPr>
            <a:spLocks noGrp="1"/>
          </p:cNvSpPr>
          <p:nvPr>
            <p:ph type="ctrTitle"/>
          </p:nvPr>
        </p:nvSpPr>
        <p:spPr/>
        <p:txBody>
          <a:bodyPr/>
          <a:lstStyle/>
          <a:p>
            <a:r>
              <a:rPr lang="pl-PL"/>
              <a:t>POTWIERDZENIE OTRZYMANIA INFORMACJI</a:t>
            </a:r>
          </a:p>
        </p:txBody>
      </p:sp>
      <p:sp>
        <p:nvSpPr>
          <p:cNvPr id="3" name="Subtitle 2">
            <a:extLst>
              <a:ext uri="{FF2B5EF4-FFF2-40B4-BE49-F238E27FC236}">
                <a16:creationId xmlns:a16="http://schemas.microsoft.com/office/drawing/2014/main" id="{8071CA24-78C1-9201-571D-A217891A75C1}"/>
              </a:ext>
            </a:extLst>
          </p:cNvPr>
          <p:cNvSpPr>
            <a:spLocks noGrp="1"/>
          </p:cNvSpPr>
          <p:nvPr>
            <p:ph type="subTitle" idx="1"/>
          </p:nvPr>
        </p:nvSpPr>
        <p:spPr>
          <a:xfrm>
            <a:off x="396000" y="720001"/>
            <a:ext cx="4536000" cy="1300186"/>
          </a:xfrm>
        </p:spPr>
        <p:txBody>
          <a:bodyPr/>
          <a:lstStyle/>
          <a:p>
            <a:pPr>
              <a:lnSpc>
                <a:spcPct val="100000"/>
              </a:lnSpc>
            </a:pPr>
            <a:r>
              <a:rPr lang="pl-PL" dirty="0"/>
              <a:t>Urzędnik poprosi Cię o potwierdzenie otrzymania tych informacji.</a:t>
            </a:r>
          </a:p>
          <a:p>
            <a:pPr>
              <a:lnSpc>
                <a:spcPct val="100000"/>
              </a:lnSpc>
            </a:pPr>
            <a:r>
              <a:rPr lang="pl-PL" dirty="0"/>
              <a:t>Jeśli czegoś nie rozumiesz lub masz dodatkowe pytania, możesz w każdej chwili zapytać. </a:t>
            </a:r>
          </a:p>
        </p:txBody>
      </p:sp>
    </p:spTree>
    <p:extLst>
      <p:ext uri="{BB962C8B-B14F-4D97-AF65-F5344CB8AC3E}">
        <p14:creationId xmlns:p14="http://schemas.microsoft.com/office/powerpoint/2010/main" val="2298512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D3BF403-AFD6-24AD-4C63-05E83943F75C}"/>
              </a:ext>
            </a:extLst>
          </p:cNvPr>
          <p:cNvSpPr>
            <a:spLocks noGrp="1"/>
          </p:cNvSpPr>
          <p:nvPr>
            <p:ph type="title" idx="4294967295"/>
          </p:nvPr>
        </p:nvSpPr>
        <p:spPr>
          <a:xfrm>
            <a:off x="366713" y="-351394"/>
            <a:ext cx="4594225" cy="351393"/>
          </a:xfrm>
          <a:prstGeom prst="rect">
            <a:avLst/>
          </a:prstGeom>
        </p:spPr>
        <p:txBody>
          <a:bodyPr anchor="t"/>
          <a:lstStyle/>
          <a:p>
            <a:r>
              <a:rPr lang="pl-PL" sz="1100" b="0">
                <a:latin typeface="+mj-lt"/>
              </a:rPr>
              <a:t>TYLNA OKŁADKA</a:t>
            </a:r>
          </a:p>
        </p:txBody>
      </p:sp>
      <p:sp>
        <p:nvSpPr>
          <p:cNvPr id="4" name="Rectangle 3">
            <a:extLst>
              <a:ext uri="{FF2B5EF4-FFF2-40B4-BE49-F238E27FC236}">
                <a16:creationId xmlns:a16="http://schemas.microsoft.com/office/drawing/2014/main" id="{C760FBF8-FDDA-9176-EDCF-0ACF78F9E477}"/>
              </a:ext>
              <a:ext uri="{C183D7F6-B498-43B3-948B-1728B52AA6E4}">
                <adec:decorative xmlns:adec="http://schemas.microsoft.com/office/drawing/2017/decorative" val="1"/>
              </a:ext>
            </a:extLst>
          </p:cNvPr>
          <p:cNvSpPr/>
          <p:nvPr/>
        </p:nvSpPr>
        <p:spPr>
          <a:xfrm>
            <a:off x="0" y="0"/>
            <a:ext cx="5327650" cy="755967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ogo Agencji Unii Europejskiej ds. Azylu.">
            <a:extLst>
              <a:ext uri="{FF2B5EF4-FFF2-40B4-BE49-F238E27FC236}">
                <a16:creationId xmlns:a16="http://schemas.microsoft.com/office/drawing/2014/main" id="{E3282250-AF6D-93CA-AA78-322BB95AC801}"/>
              </a:ext>
              <a:ext uri="{C183D7F6-B498-43B3-948B-1728B52AA6E4}">
                <adec:decorative xmlns:adec="http://schemas.microsoft.com/office/drawing/2017/decorative" val="0"/>
              </a:ext>
            </a:extLst>
          </p:cNvPr>
          <p:cNvPicPr>
            <a:picLocks noChangeAspect="1"/>
          </p:cNvPicPr>
          <p:nvPr/>
        </p:nvPicPr>
        <p:blipFill>
          <a:blip r:embed="rId2">
            <a:extLst>
              <a:ext uri="{96DAC541-7B7A-43D3-8B79-37D633B846F1}">
                <asvg:svgBlip xmlns:asvg="http://schemas.microsoft.com/office/drawing/2016/SVG/main" r:embed="rId3"/>
              </a:ext>
            </a:extLst>
          </a:blip>
          <a:srcRect l="13876" t="24684" r="18422" b="28311"/>
          <a:stretch>
            <a:fillRect/>
          </a:stretch>
        </p:blipFill>
        <p:spPr>
          <a:xfrm>
            <a:off x="395999" y="3876205"/>
            <a:ext cx="963852" cy="472998"/>
          </a:xfrm>
          <a:prstGeom prst="rect">
            <a:avLst/>
          </a:prstGeom>
        </p:spPr>
      </p:pic>
      <p:sp>
        <p:nvSpPr>
          <p:cNvPr id="8" name="Subtitle 1">
            <a:extLst>
              <a:ext uri="{FF2B5EF4-FFF2-40B4-BE49-F238E27FC236}">
                <a16:creationId xmlns:a16="http://schemas.microsoft.com/office/drawing/2014/main" id="{F219566C-F8F8-D091-BEFA-3C0AE1920621}"/>
              </a:ext>
            </a:extLst>
          </p:cNvPr>
          <p:cNvSpPr txBox="1">
            <a:spLocks/>
          </p:cNvSpPr>
          <p:nvPr/>
        </p:nvSpPr>
        <p:spPr>
          <a:xfrm>
            <a:off x="395999" y="4700596"/>
            <a:ext cx="4627550" cy="1695349"/>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900" dirty="0"/>
              <a:t>Broszura ta ma charakter wyłącznie informacyjny. Jej treść nie tworzy żadnych praw ani obowiązków. Agencja Unii Europejskiej ds. Azylu (EUAA) udostępniła główny tekst do tego materiału. EUAA zezwala na kopiowanie i modyfikowanie tej broszury wyłącznie państwom członkowskim UE. EUAA nie ponosi żadnej odpowiedzialności za dokładność, treść, kompletność, zgodność z prawem ani wiarygodność informacji zamieszczonych w tej broszurze przez państwa członkowskie UE lub inne odpowiedzialne podmioty. Ani EUAA, ani żadna osoba działająca w imieniu EUAA nie ponosi odpowiedzialności za sposób wykorzystania informacji zawartych w tej broszurze. </a:t>
            </a:r>
          </a:p>
          <a:p>
            <a:endParaRPr lang="en-US" sz="900" dirty="0"/>
          </a:p>
          <a:p>
            <a:r>
              <a:rPr lang="pl-PL" sz="900" dirty="0"/>
              <a:t>© Agencja Unii Europejskiej ds. Azylu, 2025</a:t>
            </a:r>
          </a:p>
        </p:txBody>
      </p:sp>
      <p:pic>
        <p:nvPicPr>
          <p:cNvPr id="9" name="Picture 8" descr="Logo Urzędu Publikacji Unii Europejskiej.">
            <a:extLst>
              <a:ext uri="{FF2B5EF4-FFF2-40B4-BE49-F238E27FC236}">
                <a16:creationId xmlns:a16="http://schemas.microsoft.com/office/drawing/2014/main" id="{D09C3A5B-0019-2458-814B-6A40B5D853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99" y="6500203"/>
            <a:ext cx="998881" cy="517438"/>
          </a:xfrm>
          <a:prstGeom prst="rect">
            <a:avLst/>
          </a:prstGeom>
        </p:spPr>
      </p:pic>
      <p:sp>
        <p:nvSpPr>
          <p:cNvPr id="10" name="Subtitle 1">
            <a:extLst>
              <a:ext uri="{FF2B5EF4-FFF2-40B4-BE49-F238E27FC236}">
                <a16:creationId xmlns:a16="http://schemas.microsoft.com/office/drawing/2014/main" id="{6A8C2D5C-1B2F-EA74-74BF-46F50BDB1187}"/>
              </a:ext>
            </a:extLst>
          </p:cNvPr>
          <p:cNvSpPr txBox="1">
            <a:spLocks/>
          </p:cNvSpPr>
          <p:nvPr/>
        </p:nvSpPr>
        <p:spPr>
          <a:xfrm>
            <a:off x="1755850" y="6590516"/>
            <a:ext cx="3466552" cy="452487"/>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0"/>
              </a:spcAft>
            </a:pPr>
            <a:r>
              <a:rPr lang="pl-PL" sz="800" dirty="0"/>
              <a:t>ISBN 000-00-00-00000-0</a:t>
            </a:r>
          </a:p>
          <a:p>
            <a:pPr>
              <a:spcAft>
                <a:spcPts val="0"/>
              </a:spcAft>
            </a:pPr>
            <a:r>
              <a:rPr lang="pl-PL" sz="800" dirty="0"/>
              <a:t>doi: 00.0000/0000000</a:t>
            </a:r>
          </a:p>
          <a:p>
            <a:pPr>
              <a:spcAft>
                <a:spcPts val="0"/>
              </a:spcAft>
            </a:pPr>
            <a:r>
              <a:rPr lang="pl-PL" sz="800" dirty="0"/>
              <a:t>AA-00-00-000-</a:t>
            </a:r>
            <a:r>
              <a:rPr lang="en-US" sz="800" dirty="0"/>
              <a:t>PL</a:t>
            </a:r>
            <a:r>
              <a:rPr lang="pl-PL" sz="800" dirty="0"/>
              <a:t>-C</a:t>
            </a:r>
          </a:p>
        </p:txBody>
      </p:sp>
      <p:pic>
        <p:nvPicPr>
          <p:cNvPr id="7" name="Obraz 6">
            <a:extLst>
              <a:ext uri="{FF2B5EF4-FFF2-40B4-BE49-F238E27FC236}">
                <a16:creationId xmlns:a16="http://schemas.microsoft.com/office/drawing/2014/main" id="{406EE37E-A03C-4AF9-BCE8-3C30224D0131}"/>
              </a:ext>
            </a:extLst>
          </p:cNvPr>
          <p:cNvPicPr>
            <a:picLocks noChangeAspect="1"/>
          </p:cNvPicPr>
          <p:nvPr/>
        </p:nvPicPr>
        <p:blipFill>
          <a:blip r:embed="rId5"/>
          <a:stretch>
            <a:fillRect/>
          </a:stretch>
        </p:blipFill>
        <p:spPr>
          <a:xfrm>
            <a:off x="1424532" y="3414410"/>
            <a:ext cx="2563315" cy="1286186"/>
          </a:xfrm>
          <a:prstGeom prst="rect">
            <a:avLst/>
          </a:prstGeom>
        </p:spPr>
      </p:pic>
    </p:spTree>
    <p:extLst>
      <p:ext uri="{BB962C8B-B14F-4D97-AF65-F5344CB8AC3E}">
        <p14:creationId xmlns:p14="http://schemas.microsoft.com/office/powerpoint/2010/main" val="165693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8591-A215-1586-D0E2-6F55B90B6A13}"/>
            </a:ext>
          </a:extLst>
        </p:cNvPr>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3859539-9B11-F870-69E2-168301DFDBAB}"/>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3</a:t>
            </a:fld>
            <a:endParaRPr lang="en-LU">
              <a:solidFill>
                <a:schemeClr val="tx1"/>
              </a:solidFill>
            </a:endParaRPr>
          </a:p>
        </p:txBody>
      </p:sp>
      <p:pic>
        <p:nvPicPr>
          <p:cNvPr id="4" name="Picture 3">
            <a:extLst>
              <a:ext uri="{FF2B5EF4-FFF2-40B4-BE49-F238E27FC236}">
                <a16:creationId xmlns:a16="http://schemas.microsoft.com/office/drawing/2014/main" id="{E726D197-CE7A-412C-94B1-BD3A6FC406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4392" y="360000"/>
            <a:ext cx="152400" cy="203200"/>
          </a:xfrm>
          <a:prstGeom prst="rect">
            <a:avLst/>
          </a:prstGeom>
        </p:spPr>
      </p:pic>
      <p:sp>
        <p:nvSpPr>
          <p:cNvPr id="2" name="Title 1">
            <a:extLst>
              <a:ext uri="{FF2B5EF4-FFF2-40B4-BE49-F238E27FC236}">
                <a16:creationId xmlns:a16="http://schemas.microsoft.com/office/drawing/2014/main" id="{B2AF71F7-296F-C7A3-70D7-DAD88B48723A}"/>
              </a:ext>
            </a:extLst>
          </p:cNvPr>
          <p:cNvSpPr>
            <a:spLocks noGrp="1"/>
          </p:cNvSpPr>
          <p:nvPr>
            <p:ph type="ctrTitle"/>
          </p:nvPr>
        </p:nvSpPr>
        <p:spPr/>
        <p:txBody>
          <a:bodyPr/>
          <a:lstStyle/>
          <a:p>
            <a:r>
              <a:rPr lang="pl-PL"/>
              <a:t>OCHRONA MIĘDZYNARODOWA – CO TO JEST? </a:t>
            </a:r>
          </a:p>
        </p:txBody>
      </p:sp>
      <p:sp>
        <p:nvSpPr>
          <p:cNvPr id="5" name="Subtitle 2">
            <a:extLst>
              <a:ext uri="{FF2B5EF4-FFF2-40B4-BE49-F238E27FC236}">
                <a16:creationId xmlns:a16="http://schemas.microsoft.com/office/drawing/2014/main" id="{0F2550E8-D826-982D-DF28-4FB35D25B757}"/>
              </a:ext>
            </a:extLst>
          </p:cNvPr>
          <p:cNvSpPr txBox="1">
            <a:spLocks/>
          </p:cNvSpPr>
          <p:nvPr/>
        </p:nvSpPr>
        <p:spPr>
          <a:xfrm>
            <a:off x="396000" y="720001"/>
            <a:ext cx="4536000" cy="177053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Możesz potrzebować ochrony międzynarodowej, jeśli nie możesz wrócić do swojego kraju, ponieważ obawiasz się prześladowań lub grozi Ci rzeczywiste ryzyko doznania poważnej krzywdy. Oznacza to na przykład, że Twoje życie lub wolność byłyby zagrożone, a władze w Twoim państwie nie zapewniłyby Ci ochrony przed niebezpieczeństwem. </a:t>
            </a:r>
          </a:p>
          <a:p>
            <a:r>
              <a:rPr lang="pl-PL" dirty="0"/>
              <a:t>Masz prawo ubiegać się o ochronę międzynarodową.</a:t>
            </a:r>
          </a:p>
          <a:p>
            <a:r>
              <a:rPr lang="pl-PL" dirty="0"/>
              <a:t>W Europie ochrona międzynarodowa może przybierać różne formy: nadania </a:t>
            </a:r>
            <a:r>
              <a:rPr lang="pl-PL" b="1" dirty="0"/>
              <a:t>statusu uchodźcy</a:t>
            </a:r>
            <a:r>
              <a:rPr lang="pl-PL" dirty="0"/>
              <a:t> lub udzielenia </a:t>
            </a:r>
            <a:r>
              <a:rPr lang="pl-PL" b="1" dirty="0"/>
              <a:t>ochrony uzupełniającej</a:t>
            </a:r>
            <a:r>
              <a:rPr lang="pl-PL" dirty="0"/>
              <a:t>.</a:t>
            </a:r>
          </a:p>
          <a:p>
            <a:r>
              <a:rPr lang="pl-PL" dirty="0"/>
              <a:t>Ochrona międzynarodowa nazywana jest również azylem.</a:t>
            </a:r>
          </a:p>
        </p:txBody>
      </p:sp>
      <p:pic>
        <p:nvPicPr>
          <p:cNvPr id="8" name="Picture 7" descr="Ilustracja przedstawiająca dziewczynkę wspominającą moment, gdy uciekała z płonącego budynku, przed którym stali ludzie z bronią. Obok niej stoi chłopiec, wspominający chwilę, gdy był skuty kajdankami na podłodze. Na podłodze obok chłopca leży znak protestacyjny, a w tle widać jego twarz za kratami. Obok dziewczynki i chłopca widać urzędnika zajmującego się procedurą azylową siedzącego przed komputerem. Gestykuluje uprzejmie w ich stronę. ">
            <a:extLst>
              <a:ext uri="{FF2B5EF4-FFF2-40B4-BE49-F238E27FC236}">
                <a16:creationId xmlns:a16="http://schemas.microsoft.com/office/drawing/2014/main" id="{9D900062-278E-385C-D66F-C6342F47DB48}"/>
              </a:ext>
            </a:extLst>
          </p:cNvPr>
          <p:cNvPicPr>
            <a:picLocks noChangeAspect="1"/>
          </p:cNvPicPr>
          <p:nvPr/>
        </p:nvPicPr>
        <p:blipFill>
          <a:blip r:embed="rId3"/>
          <a:srcRect/>
          <a:stretch/>
        </p:blipFill>
        <p:spPr>
          <a:xfrm>
            <a:off x="350280" y="2601936"/>
            <a:ext cx="4487582" cy="3779588"/>
          </a:xfrm>
          <a:prstGeom prst="rect">
            <a:avLst/>
          </a:prstGeom>
        </p:spPr>
      </p:pic>
    </p:spTree>
    <p:extLst>
      <p:ext uri="{BB962C8B-B14F-4D97-AF65-F5344CB8AC3E}">
        <p14:creationId xmlns:p14="http://schemas.microsoft.com/office/powerpoint/2010/main" val="201508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EFBCD-4EB6-6E28-4541-1BCF3CFE2D70}"/>
            </a:ext>
          </a:extLst>
        </p:cNvPr>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CA1357E-E928-02CD-1BC4-A6A3E48D81E3}"/>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4</a:t>
            </a:fld>
            <a:endParaRPr lang="en-LU">
              <a:solidFill>
                <a:schemeClr val="tx1"/>
              </a:solidFill>
            </a:endParaRPr>
          </a:p>
        </p:txBody>
      </p:sp>
      <p:pic>
        <p:nvPicPr>
          <p:cNvPr id="4" name="Picture 3">
            <a:extLst>
              <a:ext uri="{FF2B5EF4-FFF2-40B4-BE49-F238E27FC236}">
                <a16:creationId xmlns:a16="http://schemas.microsoft.com/office/drawing/2014/main" id="{4ABF39D3-FF05-67BA-70B4-DEF9E5BBBB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4392" y="360000"/>
            <a:ext cx="152400" cy="203200"/>
          </a:xfrm>
          <a:prstGeom prst="rect">
            <a:avLst/>
          </a:prstGeom>
        </p:spPr>
      </p:pic>
      <p:sp>
        <p:nvSpPr>
          <p:cNvPr id="2" name="Title 1">
            <a:extLst>
              <a:ext uri="{FF2B5EF4-FFF2-40B4-BE49-F238E27FC236}">
                <a16:creationId xmlns:a16="http://schemas.microsoft.com/office/drawing/2014/main" id="{5112F7D2-4CF9-68BB-071E-79623E47B708}"/>
              </a:ext>
            </a:extLst>
          </p:cNvPr>
          <p:cNvSpPr>
            <a:spLocks noGrp="1"/>
          </p:cNvSpPr>
          <p:nvPr>
            <p:ph type="ctrTitle"/>
          </p:nvPr>
        </p:nvSpPr>
        <p:spPr/>
        <p:txBody>
          <a:bodyPr/>
          <a:lstStyle/>
          <a:p>
            <a:r>
              <a:rPr lang="pl-PL" dirty="0"/>
              <a:t>NA CZYM POLEGA PROCEDURA? </a:t>
            </a:r>
          </a:p>
        </p:txBody>
      </p:sp>
      <p:sp>
        <p:nvSpPr>
          <p:cNvPr id="14" name="Subtitle 2">
            <a:extLst>
              <a:ext uri="{FF2B5EF4-FFF2-40B4-BE49-F238E27FC236}">
                <a16:creationId xmlns:a16="http://schemas.microsoft.com/office/drawing/2014/main" id="{E2E82275-D45B-201B-EFEA-4F3BD2061FFE}"/>
              </a:ext>
            </a:extLst>
          </p:cNvPr>
          <p:cNvSpPr txBox="1">
            <a:spLocks/>
          </p:cNvSpPr>
          <p:nvPr/>
        </p:nvSpPr>
        <p:spPr>
          <a:xfrm>
            <a:off x="396000" y="720000"/>
            <a:ext cx="4536000" cy="1463342"/>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pl-PL" dirty="0"/>
              <a:t>W trakcie procedury władze ocenią, czy potrzebujesz ochrony międzynarodowej, a jeśli tak, to jaki rodzaj ochrony jest dla Ciebie odpowiedni. </a:t>
            </a:r>
          </a:p>
          <a:p>
            <a:pPr>
              <a:lnSpc>
                <a:spcPct val="100000"/>
              </a:lnSpc>
            </a:pPr>
            <a:r>
              <a:rPr lang="pl-PL" dirty="0"/>
              <a:t>W ramach procedury będziesz mieć możliwość podania wszystkich powodów, dla których opuściłeś(-aś) swoje miejsce zamieszkania i kraj pochodzenia. Poinformuj funkcjonariuszy szczerze o wszystkich powodach, dla których opuściłeś(-aś) swój kraj.</a:t>
            </a:r>
          </a:p>
          <a:p>
            <a:pPr>
              <a:lnSpc>
                <a:spcPct val="100000"/>
              </a:lnSpc>
            </a:pPr>
            <a:r>
              <a:rPr lang="pl-PL" dirty="0"/>
              <a:t>Po złożeniu wniosku o udzielenie ochrony międzynarodowej stajesz się osobą ubiegającą się o ochronę międzynarodową. </a:t>
            </a:r>
          </a:p>
          <a:p>
            <a:pPr>
              <a:lnSpc>
                <a:spcPct val="100000"/>
              </a:lnSpc>
            </a:pPr>
            <a:endParaRPr lang="en-GB" dirty="0"/>
          </a:p>
        </p:txBody>
      </p:sp>
      <p:sp>
        <p:nvSpPr>
          <p:cNvPr id="19" name="Rectangle 18">
            <a:extLst>
              <a:ext uri="{FF2B5EF4-FFF2-40B4-BE49-F238E27FC236}">
                <a16:creationId xmlns:a16="http://schemas.microsoft.com/office/drawing/2014/main" id="{36F346D1-C3CF-C665-F846-1220238BA3C9}"/>
              </a:ext>
              <a:ext uri="{C183D7F6-B498-43B3-948B-1728B52AA6E4}">
                <adec:decorative xmlns:adec="http://schemas.microsoft.com/office/drawing/2017/decorative" val="1"/>
              </a:ext>
            </a:extLst>
          </p:cNvPr>
          <p:cNvSpPr/>
          <p:nvPr/>
        </p:nvSpPr>
        <p:spPr>
          <a:xfrm>
            <a:off x="361967" y="2303612"/>
            <a:ext cx="4748353" cy="1463342"/>
          </a:xfrm>
          <a:prstGeom prst="rect">
            <a:avLst/>
          </a:prstGeom>
          <a:solidFill>
            <a:srgbClr val="FCF2D6"/>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LU">
              <a:ln>
                <a:noFill/>
              </a:ln>
            </a:endParaRPr>
          </a:p>
        </p:txBody>
      </p:sp>
      <p:sp>
        <p:nvSpPr>
          <p:cNvPr id="20" name="Subtitle 1">
            <a:extLst>
              <a:ext uri="{FF2B5EF4-FFF2-40B4-BE49-F238E27FC236}">
                <a16:creationId xmlns:a16="http://schemas.microsoft.com/office/drawing/2014/main" id="{E4B34265-7518-2E48-627B-AB0EC6171A8E}"/>
              </a:ext>
            </a:extLst>
          </p:cNvPr>
          <p:cNvSpPr txBox="1">
            <a:spLocks/>
          </p:cNvSpPr>
          <p:nvPr/>
        </p:nvSpPr>
        <p:spPr>
          <a:xfrm>
            <a:off x="2782389" y="2455884"/>
            <a:ext cx="2149611" cy="1311069"/>
          </a:xfrm>
          <a:prstGeom prst="rect">
            <a:avLst/>
          </a:prstGeom>
        </p:spPr>
        <p:txBody>
          <a:bodyPr lIns="36000" tIns="36000" rIns="36000" bIns="36000" anchor="t" anchorCtr="0"/>
          <a:lstStyle>
            <a:defPPr>
              <a:defRPr lang="en-US"/>
            </a:defPPr>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a:t>Wszelkie informacje udostępniane władzom pozostaną poufne. Informacje te nigdy nie zostaną udostępnione osobom, przed którymi szukasz ochrony.</a:t>
            </a:r>
          </a:p>
        </p:txBody>
      </p:sp>
      <p:pic>
        <p:nvPicPr>
          <p:cNvPr id="21" name="Picture 20">
            <a:extLst>
              <a:ext uri="{FF2B5EF4-FFF2-40B4-BE49-F238E27FC236}">
                <a16:creationId xmlns:a16="http://schemas.microsoft.com/office/drawing/2014/main" id="{40CC69C0-61E2-17A4-A52F-4C9762D7CF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964" y="2455885"/>
            <a:ext cx="1125940" cy="1125940"/>
          </a:xfrm>
          <a:prstGeom prst="rect">
            <a:avLst/>
          </a:prstGeom>
        </p:spPr>
      </p:pic>
      <p:pic>
        <p:nvPicPr>
          <p:cNvPr id="22" name="Picture 21">
            <a:extLst>
              <a:ext uri="{FF2B5EF4-FFF2-40B4-BE49-F238E27FC236}">
                <a16:creationId xmlns:a16="http://schemas.microsoft.com/office/drawing/2014/main" id="{466BF6A3-3294-7B9C-FC13-C6FF02929AE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76895" y="2459814"/>
            <a:ext cx="1125940" cy="1125940"/>
          </a:xfrm>
          <a:prstGeom prst="rect">
            <a:avLst/>
          </a:prstGeom>
        </p:spPr>
      </p:pic>
    </p:spTree>
    <p:extLst>
      <p:ext uri="{BB962C8B-B14F-4D97-AF65-F5344CB8AC3E}">
        <p14:creationId xmlns:p14="http://schemas.microsoft.com/office/powerpoint/2010/main" val="228210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The first step after arrival is the making of the application, followed by the second step, registration, and, thirdly, the lodging of the application. A box coming off the second step, registration, indicates that at this step in the process that the Member State will determine which EU+ country is responsible for the examination of the application. If it is determined another country is responsible, a transfer might take place. The pathway leading from the third step reaches the fourth step, the personal interview. The fifth step is the notification of the decision. There are two possible outcomes. If the decision is positive, protection is granted. If the decision is negative, there is the possibility to appeal, which is heard by a judge. The judge may issue a positive decision on the appeal or may reject the appeal.">
            <a:extLst>
              <a:ext uri="{FF2B5EF4-FFF2-40B4-BE49-F238E27FC236}">
                <a16:creationId xmlns:a16="http://schemas.microsoft.com/office/drawing/2014/main" id="{4958E5C9-C589-4727-8A86-152014B1E2AD}"/>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1940" y="161715"/>
            <a:ext cx="4941946" cy="7099146"/>
          </a:xfrm>
          <a:prstGeom prst="rect">
            <a:avLst/>
          </a:prstGeom>
        </p:spPr>
      </p:pic>
      <p:sp>
        <p:nvSpPr>
          <p:cNvPr id="2" name="Slide Number Placeholder 5">
            <a:extLst>
              <a:ext uri="{FF2B5EF4-FFF2-40B4-BE49-F238E27FC236}">
                <a16:creationId xmlns:a16="http://schemas.microsoft.com/office/drawing/2014/main" id="{D8532A64-BDE9-A95E-0280-4285BEE2C5F8}"/>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5</a:t>
            </a:fld>
            <a:endParaRPr lang="en-LU">
              <a:solidFill>
                <a:schemeClr val="tx1"/>
              </a:solidFill>
            </a:endParaRPr>
          </a:p>
        </p:txBody>
      </p:sp>
      <p:sp>
        <p:nvSpPr>
          <p:cNvPr id="3" name="Title 2">
            <a:extLst>
              <a:ext uri="{FF2B5EF4-FFF2-40B4-BE49-F238E27FC236}">
                <a16:creationId xmlns:a16="http://schemas.microsoft.com/office/drawing/2014/main" id="{558AC274-FB01-365E-77CC-11ACF391CF62}"/>
              </a:ext>
            </a:extLst>
          </p:cNvPr>
          <p:cNvSpPr>
            <a:spLocks noGrp="1"/>
          </p:cNvSpPr>
          <p:nvPr>
            <p:ph type="title" idx="4294967295"/>
          </p:nvPr>
        </p:nvSpPr>
        <p:spPr>
          <a:xfrm>
            <a:off x="366713" y="-244180"/>
            <a:ext cx="4594225" cy="244180"/>
          </a:xfrm>
          <a:prstGeom prst="rect">
            <a:avLst/>
          </a:prstGeom>
        </p:spPr>
        <p:txBody>
          <a:bodyPr anchor="t"/>
          <a:lstStyle/>
          <a:p>
            <a:r>
              <a:rPr lang="pl-PL" sz="1100" b="0" dirty="0"/>
              <a:t>ETAPY PROCEDURY AZYLOWEJ</a:t>
            </a:r>
          </a:p>
        </p:txBody>
      </p:sp>
      <p:sp>
        <p:nvSpPr>
          <p:cNvPr id="57" name="Slide Number Placeholder 5">
            <a:extLst>
              <a:ext uri="{FF2B5EF4-FFF2-40B4-BE49-F238E27FC236}">
                <a16:creationId xmlns:a16="http://schemas.microsoft.com/office/drawing/2014/main" id="{D3731EB4-76DD-406B-9649-B327AE643575}"/>
              </a:ext>
            </a:extLst>
          </p:cNvPr>
          <p:cNvSpPr txBox="1">
            <a:spLocks/>
          </p:cNvSpPr>
          <p:nvPr/>
        </p:nvSpPr>
        <p:spPr>
          <a:xfrm>
            <a:off x="2374542" y="7194760"/>
            <a:ext cx="578566" cy="203200"/>
          </a:xfrm>
          <a:prstGeom prst="rect">
            <a:avLst/>
          </a:prstGeom>
        </p:spPr>
        <p:txBody>
          <a:bodyPr vert="horz" lIns="0" tIns="0" rIns="0" bIns="0" rtlCol="0" anchor="ctr"/>
          <a:lstStyle>
            <a:defPPr>
              <a:defRPr lang="en-US"/>
            </a:defPPr>
            <a:lvl1pPr marL="0" algn="ctr" defTabSz="457200" rtl="0" eaLnBrk="1" latinLnBrk="0" hangingPunct="1">
              <a:defRPr sz="800" kern="1200">
                <a:solidFill>
                  <a:schemeClr val="tx1">
                    <a:tint val="82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0D27072-F98D-D44B-838D-C2300481805D}" type="slidenum">
              <a:rPr lang="en-LU" smtClean="0">
                <a:solidFill>
                  <a:schemeClr val="tx1"/>
                </a:solidFill>
              </a:rPr>
              <a:pPr/>
              <a:t>5</a:t>
            </a:fld>
            <a:endParaRPr lang="en-LU">
              <a:solidFill>
                <a:schemeClr val="tx1"/>
              </a:solidFill>
            </a:endParaRPr>
          </a:p>
        </p:txBody>
      </p:sp>
      <p:sp>
        <p:nvSpPr>
          <p:cNvPr id="59" name="Subtitle 2">
            <a:extLst>
              <a:ext uri="{FF2B5EF4-FFF2-40B4-BE49-F238E27FC236}">
                <a16:creationId xmlns:a16="http://schemas.microsoft.com/office/drawing/2014/main" id="{6E9BD8BF-BDD6-4CB3-9030-8B56011EA91F}"/>
              </a:ext>
            </a:extLst>
          </p:cNvPr>
          <p:cNvSpPr txBox="1">
            <a:spLocks/>
          </p:cNvSpPr>
          <p:nvPr/>
        </p:nvSpPr>
        <p:spPr>
          <a:xfrm>
            <a:off x="396000" y="299840"/>
            <a:ext cx="4536000" cy="246997"/>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Procedura obejmuje następujące etapy.</a:t>
            </a:r>
          </a:p>
        </p:txBody>
      </p:sp>
      <p:sp>
        <p:nvSpPr>
          <p:cNvPr id="61" name="TextBox 60">
            <a:extLst>
              <a:ext uri="{FF2B5EF4-FFF2-40B4-BE49-F238E27FC236}">
                <a16:creationId xmlns:a16="http://schemas.microsoft.com/office/drawing/2014/main" id="{5268E69B-723A-45FA-8E46-8DDFC8E2E539}"/>
              </a:ext>
              <a:ext uri="{C183D7F6-B498-43B3-948B-1728B52AA6E4}">
                <adec:decorative xmlns:adec="http://schemas.microsoft.com/office/drawing/2017/decorative" val="1"/>
              </a:ext>
            </a:extLst>
          </p:cNvPr>
          <p:cNvSpPr txBox="1"/>
          <p:nvPr/>
        </p:nvSpPr>
        <p:spPr>
          <a:xfrm>
            <a:off x="2079376" y="613865"/>
            <a:ext cx="1267074" cy="153888"/>
          </a:xfrm>
          <a:prstGeom prst="rect">
            <a:avLst/>
          </a:prstGeom>
          <a:solidFill>
            <a:schemeClr val="bg1"/>
          </a:solidFill>
          <a:ln>
            <a:solidFill>
              <a:srgbClr val="FFC000"/>
            </a:solidFill>
          </a:ln>
        </p:spPr>
        <p:txBody>
          <a:bodyPr wrap="square" lIns="0" tIns="0" rIns="0" bIns="0" rtlCol="0">
            <a:spAutoFit/>
          </a:bodyPr>
          <a:lstStyle/>
          <a:p>
            <a:pPr algn="ctr"/>
            <a:r>
              <a:rPr lang="pl-PL" sz="1000" b="1" dirty="0">
                <a:latin typeface="Calibri" panose="020F0502020204030204" pitchFamily="34" charset="0"/>
                <a:cs typeface="Calibri" panose="020F0502020204030204" pitchFamily="34" charset="0"/>
              </a:rPr>
              <a:t>Przybycie do Europy</a:t>
            </a:r>
          </a:p>
        </p:txBody>
      </p:sp>
      <p:sp>
        <p:nvSpPr>
          <p:cNvPr id="62" name="TextBox 61">
            <a:extLst>
              <a:ext uri="{FF2B5EF4-FFF2-40B4-BE49-F238E27FC236}">
                <a16:creationId xmlns:a16="http://schemas.microsoft.com/office/drawing/2014/main" id="{72277EB8-6E6F-4D1D-A915-C92550D6F552}"/>
              </a:ext>
              <a:ext uri="{C183D7F6-B498-43B3-948B-1728B52AA6E4}">
                <adec:decorative xmlns:adec="http://schemas.microsoft.com/office/drawing/2017/decorative" val="1"/>
              </a:ext>
            </a:extLst>
          </p:cNvPr>
          <p:cNvSpPr txBox="1"/>
          <p:nvPr/>
        </p:nvSpPr>
        <p:spPr>
          <a:xfrm>
            <a:off x="792386" y="1859423"/>
            <a:ext cx="901950" cy="276999"/>
          </a:xfrm>
          <a:prstGeom prst="rect">
            <a:avLst/>
          </a:prstGeom>
          <a:noFill/>
        </p:spPr>
        <p:txBody>
          <a:bodyPr wrap="square" lIns="0" tIns="0" rIns="0" bIns="0" rtlCol="0">
            <a:spAutoFit/>
          </a:bodyPr>
          <a:lstStyle/>
          <a:p>
            <a:pPr>
              <a:lnSpc>
                <a:spcPct val="90000"/>
              </a:lnSpc>
            </a:pPr>
            <a:r>
              <a:rPr lang="pl-PL" sz="1000" b="1" dirty="0">
                <a:latin typeface="Calibri" panose="020F0502020204030204" pitchFamily="34" charset="0"/>
                <a:cs typeface="Calibri" panose="020F0502020204030204" pitchFamily="34" charset="0"/>
              </a:rPr>
              <a:t>Wystąpienie z wnioskiem</a:t>
            </a:r>
          </a:p>
        </p:txBody>
      </p:sp>
      <p:sp>
        <p:nvSpPr>
          <p:cNvPr id="63" name="TextBox 62">
            <a:extLst>
              <a:ext uri="{FF2B5EF4-FFF2-40B4-BE49-F238E27FC236}">
                <a16:creationId xmlns:a16="http://schemas.microsoft.com/office/drawing/2014/main" id="{C8E5C689-2C2C-41C4-BA54-E9173370948B}"/>
              </a:ext>
              <a:ext uri="{C183D7F6-B498-43B3-948B-1728B52AA6E4}">
                <adec:decorative xmlns:adec="http://schemas.microsoft.com/office/drawing/2017/decorative" val="1"/>
              </a:ext>
            </a:extLst>
          </p:cNvPr>
          <p:cNvSpPr txBox="1"/>
          <p:nvPr/>
        </p:nvSpPr>
        <p:spPr>
          <a:xfrm>
            <a:off x="2009671" y="1859423"/>
            <a:ext cx="844675" cy="276999"/>
          </a:xfrm>
          <a:prstGeom prst="rect">
            <a:avLst/>
          </a:prstGeom>
          <a:noFill/>
        </p:spPr>
        <p:txBody>
          <a:bodyPr wrap="square" lIns="0" tIns="0" rIns="0" bIns="0" rtlCol="0">
            <a:spAutoFit/>
          </a:bodyPr>
          <a:lstStyle/>
          <a:p>
            <a:pPr>
              <a:lnSpc>
                <a:spcPct val="90000"/>
              </a:lnSpc>
            </a:pPr>
            <a:r>
              <a:rPr lang="pl-PL" sz="1000" b="1">
                <a:latin typeface="Calibri" panose="020F0502020204030204" pitchFamily="34" charset="0"/>
                <a:cs typeface="Calibri" panose="020F0502020204030204" pitchFamily="34" charset="0"/>
              </a:rPr>
              <a:t>Rejestracja wniosku</a:t>
            </a:r>
          </a:p>
        </p:txBody>
      </p:sp>
      <p:sp>
        <p:nvSpPr>
          <p:cNvPr id="64" name="TextBox 63">
            <a:extLst>
              <a:ext uri="{FF2B5EF4-FFF2-40B4-BE49-F238E27FC236}">
                <a16:creationId xmlns:a16="http://schemas.microsoft.com/office/drawing/2014/main" id="{BC66E67B-CD74-4C28-A760-F696AFF866CD}"/>
              </a:ext>
              <a:ext uri="{C183D7F6-B498-43B3-948B-1728B52AA6E4}">
                <adec:decorative xmlns:adec="http://schemas.microsoft.com/office/drawing/2017/decorative" val="1"/>
              </a:ext>
            </a:extLst>
          </p:cNvPr>
          <p:cNvSpPr txBox="1"/>
          <p:nvPr/>
        </p:nvSpPr>
        <p:spPr>
          <a:xfrm>
            <a:off x="626548" y="3543466"/>
            <a:ext cx="1242009" cy="553998"/>
          </a:xfrm>
          <a:prstGeom prst="rect">
            <a:avLst/>
          </a:prstGeom>
          <a:noFill/>
        </p:spPr>
        <p:txBody>
          <a:bodyPr wrap="square" lIns="0" tIns="0" rIns="0" bIns="0" rtlCol="0">
            <a:spAutoFit/>
          </a:bodyPr>
          <a:lstStyle/>
          <a:p>
            <a:pPr>
              <a:lnSpc>
                <a:spcPct val="90000"/>
              </a:lnSpc>
            </a:pPr>
            <a:r>
              <a:rPr lang="pl-PL" sz="1000" b="1" dirty="0">
                <a:latin typeface="Calibri" panose="020F0502020204030204" pitchFamily="34" charset="0"/>
                <a:cs typeface="Calibri" panose="020F0502020204030204" pitchFamily="34" charset="0"/>
              </a:rPr>
              <a:t>Określenie państwa UE+ odpowiedzialnego za rozpatrzenie wniosku </a:t>
            </a:r>
          </a:p>
        </p:txBody>
      </p:sp>
      <p:sp>
        <p:nvSpPr>
          <p:cNvPr id="65" name="TextBox 64">
            <a:extLst>
              <a:ext uri="{FF2B5EF4-FFF2-40B4-BE49-F238E27FC236}">
                <a16:creationId xmlns:a16="http://schemas.microsoft.com/office/drawing/2014/main" id="{AC660993-6825-4263-BABC-6912924AD737}"/>
              </a:ext>
              <a:ext uri="{C183D7F6-B498-43B3-948B-1728B52AA6E4}">
                <adec:decorative xmlns:adec="http://schemas.microsoft.com/office/drawing/2017/decorative" val="1"/>
              </a:ext>
            </a:extLst>
          </p:cNvPr>
          <p:cNvSpPr txBox="1"/>
          <p:nvPr/>
        </p:nvSpPr>
        <p:spPr>
          <a:xfrm>
            <a:off x="613151" y="4211765"/>
            <a:ext cx="1081185" cy="553998"/>
          </a:xfrm>
          <a:prstGeom prst="rect">
            <a:avLst/>
          </a:prstGeom>
          <a:noFill/>
        </p:spPr>
        <p:txBody>
          <a:bodyPr wrap="square" lIns="0" tIns="0" rIns="0" bIns="0" rtlCol="0">
            <a:spAutoFit/>
          </a:bodyPr>
          <a:lstStyle/>
          <a:p>
            <a:pPr>
              <a:lnSpc>
                <a:spcPct val="90000"/>
              </a:lnSpc>
            </a:pPr>
            <a:r>
              <a:rPr lang="pl-PL" sz="1000" dirty="0">
                <a:solidFill>
                  <a:schemeClr val="tx2"/>
                </a:solidFill>
                <a:latin typeface="Calibri" panose="020F0502020204030204" pitchFamily="34" charset="0"/>
                <a:cs typeface="Calibri" panose="020F0502020204030204" pitchFamily="34" charset="0"/>
              </a:rPr>
              <a:t>Możliwość przekazania </a:t>
            </a:r>
            <a:br>
              <a:rPr lang="pl-PL" sz="1000" dirty="0">
                <a:solidFill>
                  <a:schemeClr val="tx2"/>
                </a:solidFill>
                <a:latin typeface="Calibri" panose="020F0502020204030204" pitchFamily="34" charset="0"/>
                <a:cs typeface="Calibri" panose="020F0502020204030204" pitchFamily="34" charset="0"/>
              </a:rPr>
            </a:br>
            <a:r>
              <a:rPr lang="pl-PL" sz="1000" dirty="0">
                <a:solidFill>
                  <a:schemeClr val="tx2"/>
                </a:solidFill>
                <a:latin typeface="Calibri" panose="020F0502020204030204" pitchFamily="34" charset="0"/>
                <a:cs typeface="Calibri" panose="020F0502020204030204" pitchFamily="34" charset="0"/>
              </a:rPr>
              <a:t>do innego państwa UE+</a:t>
            </a:r>
          </a:p>
        </p:txBody>
      </p:sp>
      <p:sp>
        <p:nvSpPr>
          <p:cNvPr id="66" name="TextBox 65">
            <a:extLst>
              <a:ext uri="{FF2B5EF4-FFF2-40B4-BE49-F238E27FC236}">
                <a16:creationId xmlns:a16="http://schemas.microsoft.com/office/drawing/2014/main" id="{1887F765-E861-4FE5-A89B-2EB35896ADAF}"/>
              </a:ext>
              <a:ext uri="{C183D7F6-B498-43B3-948B-1728B52AA6E4}">
                <adec:decorative xmlns:adec="http://schemas.microsoft.com/office/drawing/2017/decorative" val="1"/>
              </a:ext>
            </a:extLst>
          </p:cNvPr>
          <p:cNvSpPr txBox="1"/>
          <p:nvPr/>
        </p:nvSpPr>
        <p:spPr>
          <a:xfrm>
            <a:off x="524986" y="5171283"/>
            <a:ext cx="772432" cy="221599"/>
          </a:xfrm>
          <a:prstGeom prst="rect">
            <a:avLst/>
          </a:prstGeom>
          <a:noFill/>
        </p:spPr>
        <p:txBody>
          <a:bodyPr wrap="square" lIns="0" tIns="0" rIns="0" bIns="0" rtlCol="0">
            <a:spAutoFit/>
          </a:bodyPr>
          <a:lstStyle/>
          <a:p>
            <a:pPr algn="ctr">
              <a:lnSpc>
                <a:spcPct val="90000"/>
              </a:lnSpc>
            </a:pPr>
            <a:r>
              <a:rPr lang="pl-PL" sz="800" b="1" dirty="0">
                <a:solidFill>
                  <a:schemeClr val="accent2">
                    <a:lumMod val="60000"/>
                    <a:lumOff val="40000"/>
                  </a:schemeClr>
                </a:solidFill>
                <a:latin typeface="Calibri" panose="020F0502020204030204" pitchFamily="34" charset="0"/>
                <a:cs typeface="Calibri" panose="020F0502020204030204" pitchFamily="34" charset="0"/>
              </a:rPr>
              <a:t>Obecne </a:t>
            </a:r>
            <a:br>
              <a:rPr lang="ar-EG" sz="800" b="1" dirty="0">
                <a:solidFill>
                  <a:schemeClr val="accent2">
                    <a:lumMod val="60000"/>
                    <a:lumOff val="40000"/>
                  </a:schemeClr>
                </a:solidFill>
                <a:latin typeface="Calibri" panose="020F0502020204030204" pitchFamily="34" charset="0"/>
                <a:cs typeface="Calibri" panose="020F0502020204030204" pitchFamily="34" charset="0"/>
              </a:rPr>
            </a:br>
            <a:r>
              <a:rPr lang="pl-PL" sz="800" b="1" dirty="0">
                <a:solidFill>
                  <a:schemeClr val="bg1"/>
                </a:solidFill>
                <a:latin typeface="Calibri" panose="020F0502020204030204" pitchFamily="34" charset="0"/>
                <a:cs typeface="Calibri" panose="020F0502020204030204" pitchFamily="34" charset="0"/>
              </a:rPr>
              <a:t>państwo</a:t>
            </a:r>
          </a:p>
        </p:txBody>
      </p:sp>
      <p:sp>
        <p:nvSpPr>
          <p:cNvPr id="67" name="TextBox 66">
            <a:extLst>
              <a:ext uri="{FF2B5EF4-FFF2-40B4-BE49-F238E27FC236}">
                <a16:creationId xmlns:a16="http://schemas.microsoft.com/office/drawing/2014/main" id="{2BDC1C96-2FFC-4303-A051-CE5E8466ED50}"/>
              </a:ext>
              <a:ext uri="{C183D7F6-B498-43B3-948B-1728B52AA6E4}">
                <adec:decorative xmlns:adec="http://schemas.microsoft.com/office/drawing/2017/decorative" val="1"/>
              </a:ext>
            </a:extLst>
          </p:cNvPr>
          <p:cNvSpPr txBox="1"/>
          <p:nvPr/>
        </p:nvSpPr>
        <p:spPr>
          <a:xfrm>
            <a:off x="551438" y="5558959"/>
            <a:ext cx="719528" cy="221599"/>
          </a:xfrm>
          <a:prstGeom prst="rect">
            <a:avLst/>
          </a:prstGeom>
          <a:noFill/>
        </p:spPr>
        <p:txBody>
          <a:bodyPr wrap="square" lIns="0" tIns="0" rIns="0" bIns="0" rtlCol="0">
            <a:spAutoFit/>
          </a:bodyPr>
          <a:lstStyle/>
          <a:p>
            <a:pPr algn="ctr">
              <a:lnSpc>
                <a:spcPct val="90000"/>
              </a:lnSpc>
            </a:pPr>
            <a:r>
              <a:rPr lang="pl-PL" sz="800" b="1" dirty="0">
                <a:solidFill>
                  <a:schemeClr val="accent2">
                    <a:lumMod val="60000"/>
                    <a:lumOff val="40000"/>
                  </a:schemeClr>
                </a:solidFill>
                <a:latin typeface="Calibri" panose="020F0502020204030204" pitchFamily="34" charset="0"/>
                <a:cs typeface="Calibri" panose="020F0502020204030204" pitchFamily="34" charset="0"/>
              </a:rPr>
              <a:t>Inne </a:t>
            </a:r>
            <a:br>
              <a:rPr lang="ar-EG" sz="800" b="1" dirty="0">
                <a:solidFill>
                  <a:schemeClr val="accent2">
                    <a:lumMod val="60000"/>
                    <a:lumOff val="40000"/>
                  </a:schemeClr>
                </a:solidFill>
                <a:latin typeface="Calibri" panose="020F0502020204030204" pitchFamily="34" charset="0"/>
                <a:cs typeface="Calibri" panose="020F0502020204030204" pitchFamily="34" charset="0"/>
              </a:rPr>
            </a:br>
            <a:r>
              <a:rPr lang="pl-PL" sz="800" b="1" dirty="0">
                <a:solidFill>
                  <a:schemeClr val="bg1"/>
                </a:solidFill>
                <a:latin typeface="Calibri" panose="020F0502020204030204" pitchFamily="34" charset="0"/>
                <a:cs typeface="Calibri" panose="020F0502020204030204" pitchFamily="34" charset="0"/>
              </a:rPr>
              <a:t>państwo </a:t>
            </a:r>
            <a:r>
              <a:rPr lang="pl-PL" sz="800" b="1" dirty="0">
                <a:solidFill>
                  <a:schemeClr val="accent2">
                    <a:lumMod val="60000"/>
                    <a:lumOff val="40000"/>
                  </a:schemeClr>
                </a:solidFill>
                <a:latin typeface="Calibri" panose="020F0502020204030204" pitchFamily="34" charset="0"/>
                <a:cs typeface="Calibri" panose="020F0502020204030204" pitchFamily="34" charset="0"/>
              </a:rPr>
              <a:t>UE+</a:t>
            </a:r>
          </a:p>
        </p:txBody>
      </p:sp>
      <p:sp>
        <p:nvSpPr>
          <p:cNvPr id="68" name="TextBox 67">
            <a:extLst>
              <a:ext uri="{FF2B5EF4-FFF2-40B4-BE49-F238E27FC236}">
                <a16:creationId xmlns:a16="http://schemas.microsoft.com/office/drawing/2014/main" id="{53FCA60F-CD14-4B93-8BD2-DEA9CD6C38FA}"/>
              </a:ext>
              <a:ext uri="{C183D7F6-B498-43B3-948B-1728B52AA6E4}">
                <adec:decorative xmlns:adec="http://schemas.microsoft.com/office/drawing/2017/decorative" val="1"/>
              </a:ext>
            </a:extLst>
          </p:cNvPr>
          <p:cNvSpPr txBox="1"/>
          <p:nvPr/>
        </p:nvSpPr>
        <p:spPr>
          <a:xfrm>
            <a:off x="3211711" y="1859423"/>
            <a:ext cx="844675" cy="276999"/>
          </a:xfrm>
          <a:prstGeom prst="rect">
            <a:avLst/>
          </a:prstGeom>
          <a:noFill/>
        </p:spPr>
        <p:txBody>
          <a:bodyPr wrap="square" lIns="0" tIns="0" rIns="0" bIns="0" rtlCol="0">
            <a:spAutoFit/>
          </a:bodyPr>
          <a:lstStyle/>
          <a:p>
            <a:pPr>
              <a:lnSpc>
                <a:spcPct val="90000"/>
              </a:lnSpc>
            </a:pPr>
            <a:r>
              <a:rPr lang="pl-PL" sz="1000" b="1">
                <a:latin typeface="Calibri" panose="020F0502020204030204" pitchFamily="34" charset="0"/>
                <a:cs typeface="Calibri" panose="020F0502020204030204" pitchFamily="34" charset="0"/>
              </a:rPr>
              <a:t>Złożenie wniosku</a:t>
            </a:r>
          </a:p>
        </p:txBody>
      </p:sp>
      <p:sp>
        <p:nvSpPr>
          <p:cNvPr id="69" name="TextBox 68">
            <a:extLst>
              <a:ext uri="{FF2B5EF4-FFF2-40B4-BE49-F238E27FC236}">
                <a16:creationId xmlns:a16="http://schemas.microsoft.com/office/drawing/2014/main" id="{E377C000-C3AF-4772-B82C-9F78FD36EC23}"/>
              </a:ext>
              <a:ext uri="{C183D7F6-B498-43B3-948B-1728B52AA6E4}">
                <adec:decorative xmlns:adec="http://schemas.microsoft.com/office/drawing/2017/decorative" val="1"/>
              </a:ext>
            </a:extLst>
          </p:cNvPr>
          <p:cNvSpPr txBox="1"/>
          <p:nvPr/>
        </p:nvSpPr>
        <p:spPr>
          <a:xfrm>
            <a:off x="3998165" y="3276981"/>
            <a:ext cx="908784" cy="276999"/>
          </a:xfrm>
          <a:prstGeom prst="rect">
            <a:avLst/>
          </a:prstGeom>
          <a:noFill/>
        </p:spPr>
        <p:txBody>
          <a:bodyPr wrap="square" lIns="0" tIns="0" rIns="0" bIns="0" rtlCol="0">
            <a:spAutoFit/>
          </a:bodyPr>
          <a:lstStyle/>
          <a:p>
            <a:pPr>
              <a:lnSpc>
                <a:spcPct val="90000"/>
              </a:lnSpc>
            </a:pPr>
            <a:r>
              <a:rPr lang="pl-PL" sz="1000" b="1" dirty="0">
                <a:latin typeface="Calibri" panose="020F0502020204030204" pitchFamily="34" charset="0"/>
                <a:cs typeface="Calibri" panose="020F0502020204030204" pitchFamily="34" charset="0"/>
              </a:rPr>
              <a:t>Przesłuchanie</a:t>
            </a:r>
          </a:p>
        </p:txBody>
      </p:sp>
      <p:sp>
        <p:nvSpPr>
          <p:cNvPr id="70" name="TextBox 69">
            <a:extLst>
              <a:ext uri="{FF2B5EF4-FFF2-40B4-BE49-F238E27FC236}">
                <a16:creationId xmlns:a16="http://schemas.microsoft.com/office/drawing/2014/main" id="{7CE1C8AE-056F-4B9D-859E-DCEC30A3C78D}"/>
              </a:ext>
              <a:ext uri="{C183D7F6-B498-43B3-948B-1728B52AA6E4}">
                <adec:decorative xmlns:adec="http://schemas.microsoft.com/office/drawing/2017/decorative" val="1"/>
              </a:ext>
            </a:extLst>
          </p:cNvPr>
          <p:cNvSpPr txBox="1"/>
          <p:nvPr/>
        </p:nvSpPr>
        <p:spPr>
          <a:xfrm>
            <a:off x="2769499" y="3728654"/>
            <a:ext cx="892249" cy="276999"/>
          </a:xfrm>
          <a:prstGeom prst="rect">
            <a:avLst/>
          </a:prstGeom>
          <a:noFill/>
        </p:spPr>
        <p:txBody>
          <a:bodyPr wrap="square" lIns="0" tIns="0" rIns="0" bIns="0" rtlCol="0">
            <a:spAutoFit/>
          </a:bodyPr>
          <a:lstStyle/>
          <a:p>
            <a:pPr>
              <a:lnSpc>
                <a:spcPct val="90000"/>
              </a:lnSpc>
            </a:pPr>
            <a:r>
              <a:rPr lang="pl-PL" sz="1000" b="1">
                <a:latin typeface="Calibri" panose="020F0502020204030204" pitchFamily="34" charset="0"/>
                <a:cs typeface="Calibri" panose="020F0502020204030204" pitchFamily="34" charset="0"/>
              </a:rPr>
              <a:t>Powiadomienie o decyzji</a:t>
            </a:r>
          </a:p>
        </p:txBody>
      </p:sp>
      <p:sp>
        <p:nvSpPr>
          <p:cNvPr id="71" name="TextBox 70">
            <a:extLst>
              <a:ext uri="{FF2B5EF4-FFF2-40B4-BE49-F238E27FC236}">
                <a16:creationId xmlns:a16="http://schemas.microsoft.com/office/drawing/2014/main" id="{0E60FFF7-0BB6-4015-8163-FEE644F5104D}"/>
              </a:ext>
              <a:ext uri="{C183D7F6-B498-43B3-948B-1728B52AA6E4}">
                <adec:decorative xmlns:adec="http://schemas.microsoft.com/office/drawing/2017/decorative" val="1"/>
              </a:ext>
            </a:extLst>
          </p:cNvPr>
          <p:cNvSpPr txBox="1"/>
          <p:nvPr/>
        </p:nvSpPr>
        <p:spPr>
          <a:xfrm>
            <a:off x="2584388" y="5191161"/>
            <a:ext cx="1159000" cy="124650"/>
          </a:xfrm>
          <a:prstGeom prst="rect">
            <a:avLst/>
          </a:prstGeom>
          <a:noFill/>
        </p:spPr>
        <p:txBody>
          <a:bodyPr wrap="square" lIns="0" tIns="0" rIns="0" bIns="0" rtlCol="0">
            <a:spAutoFit/>
          </a:bodyPr>
          <a:lstStyle/>
          <a:p>
            <a:pPr>
              <a:lnSpc>
                <a:spcPct val="90000"/>
              </a:lnSpc>
            </a:pPr>
            <a:r>
              <a:rPr lang="pl-PL" sz="900" b="1">
                <a:solidFill>
                  <a:schemeClr val="accent4">
                    <a:lumMod val="75000"/>
                  </a:schemeClr>
                </a:solidFill>
                <a:latin typeface="Calibri" panose="020F0502020204030204" pitchFamily="34" charset="0"/>
                <a:cs typeface="Calibri" panose="020F0502020204030204" pitchFamily="34" charset="0"/>
              </a:rPr>
              <a:t>DECYZJA POZYTYWNA</a:t>
            </a:r>
          </a:p>
        </p:txBody>
      </p:sp>
      <p:sp>
        <p:nvSpPr>
          <p:cNvPr id="72" name="TextBox 71">
            <a:extLst>
              <a:ext uri="{FF2B5EF4-FFF2-40B4-BE49-F238E27FC236}">
                <a16:creationId xmlns:a16="http://schemas.microsoft.com/office/drawing/2014/main" id="{B93CEBD5-C9BC-4484-BDE7-7E954A8431EA}"/>
              </a:ext>
              <a:ext uri="{C183D7F6-B498-43B3-948B-1728B52AA6E4}">
                <adec:decorative xmlns:adec="http://schemas.microsoft.com/office/drawing/2017/decorative" val="1"/>
              </a:ext>
            </a:extLst>
          </p:cNvPr>
          <p:cNvSpPr txBox="1"/>
          <p:nvPr/>
        </p:nvSpPr>
        <p:spPr>
          <a:xfrm>
            <a:off x="3850691" y="5371360"/>
            <a:ext cx="1109869" cy="124650"/>
          </a:xfrm>
          <a:prstGeom prst="rect">
            <a:avLst/>
          </a:prstGeom>
          <a:noFill/>
        </p:spPr>
        <p:txBody>
          <a:bodyPr wrap="square" lIns="0" tIns="0" rIns="0" bIns="0" rtlCol="0">
            <a:spAutoFit/>
          </a:bodyPr>
          <a:lstStyle/>
          <a:p>
            <a:pPr algn="ctr">
              <a:lnSpc>
                <a:spcPct val="90000"/>
              </a:lnSpc>
            </a:pPr>
            <a:r>
              <a:rPr lang="pl-PL" sz="900" b="1" dirty="0">
                <a:solidFill>
                  <a:schemeClr val="bg1"/>
                </a:solidFill>
                <a:latin typeface="Calibri" panose="020F0502020204030204" pitchFamily="34" charset="0"/>
                <a:cs typeface="Calibri" panose="020F0502020204030204" pitchFamily="34" charset="0"/>
              </a:rPr>
              <a:t>Ochrona</a:t>
            </a:r>
          </a:p>
        </p:txBody>
      </p:sp>
      <p:sp>
        <p:nvSpPr>
          <p:cNvPr id="73" name="TextBox 72">
            <a:extLst>
              <a:ext uri="{FF2B5EF4-FFF2-40B4-BE49-F238E27FC236}">
                <a16:creationId xmlns:a16="http://schemas.microsoft.com/office/drawing/2014/main" id="{37CAE85C-393E-4FD4-949F-02F5823AB31C}"/>
              </a:ext>
              <a:ext uri="{C183D7F6-B498-43B3-948B-1728B52AA6E4}">
                <adec:decorative xmlns:adec="http://schemas.microsoft.com/office/drawing/2017/decorative" val="1"/>
              </a:ext>
            </a:extLst>
          </p:cNvPr>
          <p:cNvSpPr txBox="1"/>
          <p:nvPr/>
        </p:nvSpPr>
        <p:spPr>
          <a:xfrm>
            <a:off x="2594075" y="7013355"/>
            <a:ext cx="1159000" cy="124650"/>
          </a:xfrm>
          <a:prstGeom prst="rect">
            <a:avLst/>
          </a:prstGeom>
          <a:noFill/>
        </p:spPr>
        <p:txBody>
          <a:bodyPr wrap="square" lIns="0" tIns="0" rIns="0" bIns="0" rtlCol="0">
            <a:spAutoFit/>
          </a:bodyPr>
          <a:lstStyle/>
          <a:p>
            <a:pPr>
              <a:lnSpc>
                <a:spcPct val="90000"/>
              </a:lnSpc>
            </a:pPr>
            <a:r>
              <a:rPr lang="pl-PL" sz="900" b="1">
                <a:solidFill>
                  <a:srgbClr val="FF0000"/>
                </a:solidFill>
                <a:latin typeface="Calibri" panose="020F0502020204030204" pitchFamily="34" charset="0"/>
                <a:cs typeface="Calibri" panose="020F0502020204030204" pitchFamily="34" charset="0"/>
              </a:rPr>
              <a:t>DECYZJA NEGATYWNA</a:t>
            </a:r>
          </a:p>
        </p:txBody>
      </p:sp>
      <p:sp>
        <p:nvSpPr>
          <p:cNvPr id="74" name="TextBox 73">
            <a:extLst>
              <a:ext uri="{FF2B5EF4-FFF2-40B4-BE49-F238E27FC236}">
                <a16:creationId xmlns:a16="http://schemas.microsoft.com/office/drawing/2014/main" id="{1BA2F3B7-E103-45B7-86B4-85254BDF4232}"/>
              </a:ext>
              <a:ext uri="{C183D7F6-B498-43B3-948B-1728B52AA6E4}">
                <adec:decorative xmlns:adec="http://schemas.microsoft.com/office/drawing/2017/decorative" val="1"/>
              </a:ext>
            </a:extLst>
          </p:cNvPr>
          <p:cNvSpPr txBox="1"/>
          <p:nvPr/>
        </p:nvSpPr>
        <p:spPr>
          <a:xfrm>
            <a:off x="2984375" y="6300023"/>
            <a:ext cx="768700" cy="249299"/>
          </a:xfrm>
          <a:prstGeom prst="rect">
            <a:avLst/>
          </a:prstGeom>
          <a:noFill/>
        </p:spPr>
        <p:txBody>
          <a:bodyPr wrap="square" lIns="0" tIns="0" rIns="0" bIns="0" rtlCol="0">
            <a:spAutoFit/>
          </a:bodyPr>
          <a:lstStyle/>
          <a:p>
            <a:pPr>
              <a:lnSpc>
                <a:spcPct val="90000"/>
              </a:lnSpc>
            </a:pPr>
            <a:r>
              <a:rPr lang="pl-PL" sz="900" b="1">
                <a:solidFill>
                  <a:srgbClr val="FF0000"/>
                </a:solidFill>
                <a:latin typeface="Calibri" panose="020F0502020204030204" pitchFamily="34" charset="0"/>
                <a:cs typeface="Calibri" panose="020F0502020204030204" pitchFamily="34" charset="0"/>
              </a:rPr>
              <a:t>Możliwość odwołania</a:t>
            </a:r>
          </a:p>
        </p:txBody>
      </p:sp>
      <p:sp>
        <p:nvSpPr>
          <p:cNvPr id="75" name="TextBox 74">
            <a:extLst>
              <a:ext uri="{FF2B5EF4-FFF2-40B4-BE49-F238E27FC236}">
                <a16:creationId xmlns:a16="http://schemas.microsoft.com/office/drawing/2014/main" id="{5B3F55A2-F5EF-4F8F-8E04-372C7EB05E03}"/>
              </a:ext>
              <a:ext uri="{C183D7F6-B498-43B3-948B-1728B52AA6E4}">
                <adec:decorative xmlns:adec="http://schemas.microsoft.com/office/drawing/2017/decorative" val="1"/>
              </a:ext>
            </a:extLst>
          </p:cNvPr>
          <p:cNvSpPr txBox="1"/>
          <p:nvPr/>
        </p:nvSpPr>
        <p:spPr>
          <a:xfrm>
            <a:off x="3877637" y="6833363"/>
            <a:ext cx="1055977" cy="124650"/>
          </a:xfrm>
          <a:prstGeom prst="rect">
            <a:avLst/>
          </a:prstGeom>
          <a:noFill/>
        </p:spPr>
        <p:txBody>
          <a:bodyPr wrap="square" lIns="0" tIns="0" rIns="0" bIns="0" rtlCol="0">
            <a:spAutoFit/>
          </a:bodyPr>
          <a:lstStyle/>
          <a:p>
            <a:pPr algn="ctr">
              <a:lnSpc>
                <a:spcPct val="90000"/>
              </a:lnSpc>
            </a:pPr>
            <a:r>
              <a:rPr lang="pl-PL" sz="900" b="1">
                <a:solidFill>
                  <a:schemeClr val="bg1"/>
                </a:solidFill>
                <a:latin typeface="Calibri" panose="020F0502020204030204" pitchFamily="34" charset="0"/>
                <a:cs typeface="Calibri" panose="020F0502020204030204" pitchFamily="34" charset="0"/>
              </a:rPr>
              <a:t>Odrzucenie</a:t>
            </a:r>
          </a:p>
        </p:txBody>
      </p:sp>
    </p:spTree>
    <p:extLst>
      <p:ext uri="{BB962C8B-B14F-4D97-AF65-F5344CB8AC3E}">
        <p14:creationId xmlns:p14="http://schemas.microsoft.com/office/powerpoint/2010/main" val="131660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9FFE997-716B-10E2-2009-FBFDF8CA16FC}"/>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6</a:t>
            </a:fld>
            <a:endParaRPr lang="en-LU">
              <a:solidFill>
                <a:schemeClr val="tx1"/>
              </a:solidFill>
            </a:endParaRPr>
          </a:p>
        </p:txBody>
      </p:sp>
      <p:pic>
        <p:nvPicPr>
          <p:cNvPr id="12" name="Picture 11">
            <a:extLst>
              <a:ext uri="{FF2B5EF4-FFF2-40B4-BE49-F238E27FC236}">
                <a16:creationId xmlns:a16="http://schemas.microsoft.com/office/drawing/2014/main" id="{C77AAD65-D2CF-BA1D-03A6-938E911CA2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4392" y="399370"/>
            <a:ext cx="110638" cy="149896"/>
          </a:xfrm>
          <a:prstGeom prst="rect">
            <a:avLst/>
          </a:prstGeom>
        </p:spPr>
      </p:pic>
      <p:sp>
        <p:nvSpPr>
          <p:cNvPr id="9" name="Title 1">
            <a:extLst>
              <a:ext uri="{FF2B5EF4-FFF2-40B4-BE49-F238E27FC236}">
                <a16:creationId xmlns:a16="http://schemas.microsoft.com/office/drawing/2014/main" id="{53C9038F-D4B1-6F5D-1665-93E5B77C8753}"/>
              </a:ext>
            </a:extLst>
          </p:cNvPr>
          <p:cNvSpPr txBox="1">
            <a:spLocks noGrp="1"/>
          </p:cNvSpPr>
          <p:nvPr>
            <p:ph type="title" idx="4294967295"/>
          </p:nvPr>
        </p:nvSpPr>
        <p:spPr>
          <a:xfrm>
            <a:off x="396000" y="360000"/>
            <a:ext cx="4536000" cy="396000"/>
          </a:xfrm>
          <a:prstGeom prst="rect">
            <a:avLst/>
          </a:prstGeom>
          <a:noFill/>
          <a:ln>
            <a:noFill/>
            <a:prstDash/>
          </a:ln>
          <a:effectLst/>
        </p:spPr>
        <p:txBody>
          <a:bodyPr rot="0" spcFirstLastPara="0" vertOverflow="overflow" horzOverflow="overflow" vert="horz" wrap="square" lIns="91440" tIns="36000" rIns="91440" bIns="360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137160" marR="0" lvl="0" indent="0" algn="l" defTabSz="914400" rtl="0" eaLnBrk="1" fontAlgn="auto" latinLnBrk="0" hangingPunct="1">
              <a:lnSpc>
                <a:spcPct val="90000"/>
              </a:lnSpc>
              <a:spcBef>
                <a:spcPct val="0"/>
              </a:spcBef>
              <a:spcAft>
                <a:spcPts val="0"/>
              </a:spcAft>
              <a:buClrTx/>
              <a:buSzTx/>
              <a:buFontTx/>
              <a:buNone/>
              <a:tabLst/>
              <a:defRPr/>
            </a:pPr>
            <a:r>
              <a:rPr kumimoji="0" lang="pl-PL" sz="1300" b="1" i="0" u="none" strike="noStrike" cap="none" normalizeH="0" baseline="0" noProof="0" dirty="0">
                <a:ln>
                  <a:noFill/>
                </a:ln>
                <a:solidFill>
                  <a:srgbClr val="0E2841">
                    <a:alpha val="90000"/>
                  </a:srgbClr>
                </a:solidFill>
                <a:effectLst/>
                <a:uLnTx/>
                <a:uFillTx/>
                <a:latin typeface="Calibri" panose="020F0502020204030204" pitchFamily="34" charset="0"/>
                <a:ea typeface="Calibri"/>
                <a:cs typeface="Calibri" panose="020F0502020204030204" pitchFamily="34" charset="0"/>
              </a:rPr>
              <a:t>KIEDY I GDZIE ODBĘDZIE SIĘ REJESTRACJA I ZŁOŻENIE WNIOSKU? </a:t>
            </a:r>
          </a:p>
        </p:txBody>
      </p:sp>
      <p:sp>
        <p:nvSpPr>
          <p:cNvPr id="3" name="Subtitle 2">
            <a:extLst>
              <a:ext uri="{FF2B5EF4-FFF2-40B4-BE49-F238E27FC236}">
                <a16:creationId xmlns:a16="http://schemas.microsoft.com/office/drawing/2014/main" id="{B942D69B-FDCA-24B2-4384-46CCFDD79D1B}"/>
              </a:ext>
            </a:extLst>
          </p:cNvPr>
          <p:cNvSpPr>
            <a:spLocks noGrp="1"/>
          </p:cNvSpPr>
          <p:nvPr>
            <p:ph type="subTitle" idx="1"/>
          </p:nvPr>
        </p:nvSpPr>
        <p:spPr>
          <a:xfrm>
            <a:off x="396000" y="871684"/>
            <a:ext cx="4536000" cy="621474"/>
          </a:xfrm>
        </p:spPr>
        <p:txBody>
          <a:bodyPr/>
          <a:lstStyle/>
          <a:p>
            <a:r>
              <a:rPr lang="pl-PL" dirty="0"/>
              <a:t>Po zwróceniu się do władz o udzielenie ochrony międzynarodowej Twój wniosek zostanie zarejestrowany i złożony w tym samym dniu i w tym samym miejscu. Zostanie on zarejestrowany i przyjęty przez Straż Graniczną.</a:t>
            </a:r>
          </a:p>
        </p:txBody>
      </p:sp>
      <p:pic>
        <p:nvPicPr>
          <p:cNvPr id="5" name="Picture 4">
            <a:extLst>
              <a:ext uri="{FF2B5EF4-FFF2-40B4-BE49-F238E27FC236}">
                <a16:creationId xmlns:a16="http://schemas.microsoft.com/office/drawing/2014/main" id="{4422F839-D7CA-EE02-BC3C-A6D0F760779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6932" y="1837968"/>
            <a:ext cx="3590145" cy="3665727"/>
          </a:xfrm>
          <a:prstGeom prst="rect">
            <a:avLst/>
          </a:prstGeom>
        </p:spPr>
      </p:pic>
      <p:sp>
        <p:nvSpPr>
          <p:cNvPr id="6" name="Subtitle 2">
            <a:extLst>
              <a:ext uri="{FF2B5EF4-FFF2-40B4-BE49-F238E27FC236}">
                <a16:creationId xmlns:a16="http://schemas.microsoft.com/office/drawing/2014/main" id="{8ED445CC-6DFE-167F-3CB5-CECC2E1D710F}"/>
              </a:ext>
              <a:ext uri="{C183D7F6-B498-43B3-948B-1728B52AA6E4}">
                <adec:decorative xmlns:adec="http://schemas.microsoft.com/office/drawing/2017/decorative" val="1"/>
              </a:ext>
            </a:extLst>
          </p:cNvPr>
          <p:cNvSpPr txBox="1">
            <a:spLocks/>
          </p:cNvSpPr>
          <p:nvPr/>
        </p:nvSpPr>
        <p:spPr>
          <a:xfrm>
            <a:off x="1452307" y="2789499"/>
            <a:ext cx="2138855" cy="497712"/>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pl-PL" b="1" dirty="0">
                <a:solidFill>
                  <a:srgbClr val="C00000"/>
                </a:solidFill>
              </a:rPr>
              <a:t>Straż Graniczna</a:t>
            </a:r>
            <a:endParaRPr lang="pl-PL" b="1" dirty="0"/>
          </a:p>
        </p:txBody>
      </p:sp>
      <p:sp>
        <p:nvSpPr>
          <p:cNvPr id="7" name="Subtitle 2">
            <a:extLst>
              <a:ext uri="{FF2B5EF4-FFF2-40B4-BE49-F238E27FC236}">
                <a16:creationId xmlns:a16="http://schemas.microsoft.com/office/drawing/2014/main" id="{0B203B12-9DFB-0A09-F720-138CB897F942}"/>
              </a:ext>
            </a:extLst>
          </p:cNvPr>
          <p:cNvSpPr txBox="1">
            <a:spLocks/>
          </p:cNvSpPr>
          <p:nvPr/>
        </p:nvSpPr>
        <p:spPr>
          <a:xfrm>
            <a:off x="396000" y="5621056"/>
            <a:ext cx="4536000" cy="1066936"/>
          </a:xfrm>
          <a:prstGeom prst="rect">
            <a:avLst/>
          </a:prstGeom>
        </p:spPr>
        <p:txBody>
          <a:bodyPr lIns="36000" tIns="36000" rIns="36000" bIns="3600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Bardzo ważne jest, aby ukończyć składanie wniosku. Jeżeli nie uda Ci się ukończyć składania wniosku, Twój wniosek zostanie uznany za wycofany, chyba że przyczyna jego niezłożenia jest niezależna od Ciebie. Oznacza to, że tracisz status osoby ubiegającej się o ochronę międzynarodową, prawo </a:t>
            </a:r>
            <a:br>
              <a:rPr lang="pl-PL" dirty="0"/>
            </a:br>
            <a:r>
              <a:rPr lang="pl-PL" dirty="0"/>
              <a:t>do wsparcia i usług oraz prawo do pozostania w tym państwie.</a:t>
            </a:r>
          </a:p>
        </p:txBody>
      </p:sp>
    </p:spTree>
    <p:extLst>
      <p:ext uri="{BB962C8B-B14F-4D97-AF65-F5344CB8AC3E}">
        <p14:creationId xmlns:p14="http://schemas.microsoft.com/office/powerpoint/2010/main" val="4244182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04EEF-5BED-1F96-3CB7-027AFFF81A6D}"/>
            </a:ext>
          </a:extLst>
        </p:cNvPr>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D9901B3-079A-34DD-0DA1-AFB2C337699B}"/>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7</a:t>
            </a:fld>
            <a:endParaRPr lang="en-LU">
              <a:solidFill>
                <a:schemeClr val="tx1"/>
              </a:solidFill>
            </a:endParaRPr>
          </a:p>
        </p:txBody>
      </p:sp>
      <p:pic>
        <p:nvPicPr>
          <p:cNvPr id="10" name="Picture 9">
            <a:extLst>
              <a:ext uri="{FF2B5EF4-FFF2-40B4-BE49-F238E27FC236}">
                <a16:creationId xmlns:a16="http://schemas.microsoft.com/office/drawing/2014/main" id="{56197B21-C046-2369-6E84-695B4BC38262}"/>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434392" y="399370"/>
            <a:ext cx="110638" cy="149896"/>
          </a:xfrm>
          <a:prstGeom prst="rect">
            <a:avLst/>
          </a:prstGeom>
        </p:spPr>
      </p:pic>
      <p:sp>
        <p:nvSpPr>
          <p:cNvPr id="4" name="Title 1">
            <a:extLst>
              <a:ext uri="{FF2B5EF4-FFF2-40B4-BE49-F238E27FC236}">
                <a16:creationId xmlns:a16="http://schemas.microsoft.com/office/drawing/2014/main" id="{EEABF3D0-9D8E-3127-5F71-CD86185673ED}"/>
              </a:ext>
              <a:ext uri="{C183D7F6-B498-43B3-948B-1728B52AA6E4}">
                <adec:decorative xmlns:adec="http://schemas.microsoft.com/office/drawing/2017/decorative" val="1"/>
              </a:ext>
            </a:extLst>
          </p:cNvPr>
          <p:cNvSpPr txBox="1">
            <a:spLocks noGrp="1"/>
          </p:cNvSpPr>
          <p:nvPr>
            <p:ph type="title" idx="4294967295"/>
          </p:nvPr>
        </p:nvSpPr>
        <p:spPr>
          <a:xfrm>
            <a:off x="396000" y="360000"/>
            <a:ext cx="4536000" cy="396000"/>
          </a:xfrm>
          <a:prstGeom prst="rect">
            <a:avLst/>
          </a:prstGeom>
          <a:noFill/>
          <a:ln>
            <a:noFill/>
            <a:prstDash/>
          </a:ln>
          <a:effectLst/>
        </p:spPr>
        <p:txBody>
          <a:bodyPr rot="0" spcFirstLastPara="0" vertOverflow="overflow" horzOverflow="overflow" vert="horz" wrap="square" lIns="91440" tIns="36000" rIns="91440" bIns="3600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1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137160" marR="0" lvl="0" indent="0" algn="l" defTabSz="914400" rtl="0" eaLnBrk="1" fontAlgn="auto" latinLnBrk="0" hangingPunct="1">
              <a:lnSpc>
                <a:spcPct val="90000"/>
              </a:lnSpc>
              <a:spcBef>
                <a:spcPct val="0"/>
              </a:spcBef>
              <a:spcAft>
                <a:spcPts val="0"/>
              </a:spcAft>
              <a:buClrTx/>
              <a:buSzTx/>
              <a:buFontTx/>
              <a:buNone/>
              <a:tabLst/>
              <a:defRPr/>
            </a:pPr>
            <a:r>
              <a:rPr kumimoji="0" lang="pl-PL" sz="1300" b="1" i="0" u="none" strike="noStrike" cap="none" normalizeH="0" baseline="0" noProof="0">
                <a:ln>
                  <a:noFill/>
                </a:ln>
                <a:solidFill>
                  <a:srgbClr val="0E2841"/>
                </a:solidFill>
                <a:effectLst/>
                <a:uLnTx/>
                <a:uFillTx/>
                <a:latin typeface="Calibri" panose="020F0502020204030204" pitchFamily="34" charset="0"/>
                <a:ea typeface="Calibri"/>
                <a:cs typeface="Calibri" panose="020F0502020204030204" pitchFamily="34" charset="0"/>
              </a:rPr>
              <a:t>CO SIĘ STANIE PODCZAS REJESTRACJI I SKŁADANIA WNIOSKU? </a:t>
            </a:r>
          </a:p>
        </p:txBody>
      </p:sp>
      <p:sp>
        <p:nvSpPr>
          <p:cNvPr id="3" name="Subtitle 2">
            <a:extLst>
              <a:ext uri="{FF2B5EF4-FFF2-40B4-BE49-F238E27FC236}">
                <a16:creationId xmlns:a16="http://schemas.microsoft.com/office/drawing/2014/main" id="{BE763B5C-CEC7-DCB8-3D11-CDBBC808A10C}"/>
              </a:ext>
            </a:extLst>
          </p:cNvPr>
          <p:cNvSpPr>
            <a:spLocks noGrp="1"/>
          </p:cNvSpPr>
          <p:nvPr>
            <p:ph type="subTitle" idx="1"/>
          </p:nvPr>
        </p:nvSpPr>
        <p:spPr>
          <a:xfrm>
            <a:off x="396000" y="857288"/>
            <a:ext cx="4536000" cy="271652"/>
          </a:xfrm>
        </p:spPr>
        <p:txBody>
          <a:bodyPr/>
          <a:lstStyle/>
          <a:p>
            <a:r>
              <a:rPr lang="pl-PL" b="1"/>
              <a:t>Rejestracja i złożenie wniosku obejmują następujące aspekty. </a:t>
            </a:r>
          </a:p>
        </p:txBody>
      </p:sp>
      <p:sp>
        <p:nvSpPr>
          <p:cNvPr id="7" name="Subtitle 2">
            <a:extLst>
              <a:ext uri="{FF2B5EF4-FFF2-40B4-BE49-F238E27FC236}">
                <a16:creationId xmlns:a16="http://schemas.microsoft.com/office/drawing/2014/main" id="{67268086-AB34-BD2C-BCA0-B3E43CE16E75}"/>
              </a:ext>
            </a:extLst>
          </p:cNvPr>
          <p:cNvSpPr txBox="1">
            <a:spLocks/>
          </p:cNvSpPr>
          <p:nvPr/>
        </p:nvSpPr>
        <p:spPr>
          <a:xfrm>
            <a:off x="2024030" y="1807778"/>
            <a:ext cx="2907971" cy="90126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Pobrane zostaną Twoje odciski palców.</a:t>
            </a:r>
          </a:p>
        </p:txBody>
      </p:sp>
      <p:pic>
        <p:nvPicPr>
          <p:cNvPr id="15" name="Picture 14">
            <a:extLst>
              <a:ext uri="{FF2B5EF4-FFF2-40B4-BE49-F238E27FC236}">
                <a16:creationId xmlns:a16="http://schemas.microsoft.com/office/drawing/2014/main" id="{A590A1A7-95D0-FE9B-FF2C-8A5CB5948F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5650" y="1345166"/>
            <a:ext cx="1363880" cy="1363879"/>
          </a:xfrm>
          <a:prstGeom prst="rect">
            <a:avLst/>
          </a:prstGeom>
        </p:spPr>
      </p:pic>
      <p:sp>
        <p:nvSpPr>
          <p:cNvPr id="8" name="Subtitle 2">
            <a:extLst>
              <a:ext uri="{FF2B5EF4-FFF2-40B4-BE49-F238E27FC236}">
                <a16:creationId xmlns:a16="http://schemas.microsoft.com/office/drawing/2014/main" id="{C2758031-87A6-F596-1466-3E1E1F5A4519}"/>
              </a:ext>
            </a:extLst>
          </p:cNvPr>
          <p:cNvSpPr txBox="1">
            <a:spLocks/>
          </p:cNvSpPr>
          <p:nvPr/>
        </p:nvSpPr>
        <p:spPr>
          <a:xfrm>
            <a:off x="2024030" y="3544602"/>
            <a:ext cx="2907969" cy="90126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Zostanie Ci zrobione zdjęcie. </a:t>
            </a:r>
          </a:p>
        </p:txBody>
      </p:sp>
      <p:pic>
        <p:nvPicPr>
          <p:cNvPr id="16" name="Picture 15">
            <a:extLst>
              <a:ext uri="{FF2B5EF4-FFF2-40B4-BE49-F238E27FC236}">
                <a16:creationId xmlns:a16="http://schemas.microsoft.com/office/drawing/2014/main" id="{168A3CF2-AF61-B252-ABA1-CB0CF79559E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5650" y="3081987"/>
            <a:ext cx="1363879" cy="1363879"/>
          </a:xfrm>
          <a:prstGeom prst="rect">
            <a:avLst/>
          </a:prstGeom>
        </p:spPr>
      </p:pic>
      <p:sp>
        <p:nvSpPr>
          <p:cNvPr id="9" name="Subtitle 2">
            <a:extLst>
              <a:ext uri="{FF2B5EF4-FFF2-40B4-BE49-F238E27FC236}">
                <a16:creationId xmlns:a16="http://schemas.microsoft.com/office/drawing/2014/main" id="{DD7FCCFA-4EED-7A8F-284F-0225F04040E7}"/>
              </a:ext>
            </a:extLst>
          </p:cNvPr>
          <p:cNvSpPr txBox="1">
            <a:spLocks/>
          </p:cNvSpPr>
          <p:nvPr/>
        </p:nvSpPr>
        <p:spPr>
          <a:xfrm>
            <a:off x="2063946" y="5281426"/>
            <a:ext cx="2868054" cy="779962"/>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Zostaniesz poproszony(-a) o okazanie wszystkich dokumentów tożsamości, dokumentów podróży i wszelkich innych istotnych dokumentów. </a:t>
            </a:r>
          </a:p>
        </p:txBody>
      </p:sp>
      <p:pic>
        <p:nvPicPr>
          <p:cNvPr id="17" name="Picture 16">
            <a:extLst>
              <a:ext uri="{FF2B5EF4-FFF2-40B4-BE49-F238E27FC236}">
                <a16:creationId xmlns:a16="http://schemas.microsoft.com/office/drawing/2014/main" id="{11238B05-F86C-215B-0005-87521D894AF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37795" y="4818806"/>
            <a:ext cx="1461649" cy="1347301"/>
          </a:xfrm>
          <a:prstGeom prst="rect">
            <a:avLst/>
          </a:prstGeom>
        </p:spPr>
      </p:pic>
    </p:spTree>
    <p:extLst>
      <p:ext uri="{BB962C8B-B14F-4D97-AF65-F5344CB8AC3E}">
        <p14:creationId xmlns:p14="http://schemas.microsoft.com/office/powerpoint/2010/main" val="181576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19A10-2E81-B4D7-DF81-A2EF69733415}"/>
            </a:ext>
          </a:extLst>
        </p:cNvPr>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20C40C9-DA35-4C5B-20EF-828A39669DA3}"/>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8</a:t>
            </a:fld>
            <a:endParaRPr lang="en-LU">
              <a:solidFill>
                <a:schemeClr val="tx1"/>
              </a:solidFill>
            </a:endParaRPr>
          </a:p>
        </p:txBody>
      </p:sp>
      <p:sp>
        <p:nvSpPr>
          <p:cNvPr id="2" name="Title 1">
            <a:extLst>
              <a:ext uri="{FF2B5EF4-FFF2-40B4-BE49-F238E27FC236}">
                <a16:creationId xmlns:a16="http://schemas.microsoft.com/office/drawing/2014/main" id="{CAA8432C-316A-02B4-68E2-CFDA38031D9C}"/>
              </a:ext>
            </a:extLst>
          </p:cNvPr>
          <p:cNvSpPr>
            <a:spLocks noGrp="1"/>
          </p:cNvSpPr>
          <p:nvPr>
            <p:ph type="title" idx="4294967295"/>
          </p:nvPr>
        </p:nvSpPr>
        <p:spPr>
          <a:xfrm>
            <a:off x="366712" y="-320733"/>
            <a:ext cx="4827588" cy="203200"/>
          </a:xfrm>
          <a:prstGeom prst="rect">
            <a:avLst/>
          </a:prstGeom>
        </p:spPr>
        <p:txBody>
          <a:bodyPr anchor="t"/>
          <a:lstStyle/>
          <a:p>
            <a:r>
              <a:rPr lang="pl-PL" sz="1100" b="0">
                <a:latin typeface="+mj-lt"/>
              </a:rPr>
              <a:t>CO SIĘ STANIE PODCZAS REJESTRACJI I SKŁADANIA WNIOSKU? (CZĘŚĆ 2 z 3)</a:t>
            </a:r>
          </a:p>
        </p:txBody>
      </p:sp>
      <p:sp>
        <p:nvSpPr>
          <p:cNvPr id="34" name="Subtitle 2">
            <a:extLst>
              <a:ext uri="{FF2B5EF4-FFF2-40B4-BE49-F238E27FC236}">
                <a16:creationId xmlns:a16="http://schemas.microsoft.com/office/drawing/2014/main" id="{6577890C-2988-0B30-214A-F91F39DC3A51}"/>
              </a:ext>
            </a:extLst>
          </p:cNvPr>
          <p:cNvSpPr txBox="1">
            <a:spLocks/>
          </p:cNvSpPr>
          <p:nvPr/>
        </p:nvSpPr>
        <p:spPr>
          <a:xfrm>
            <a:off x="1951347" y="653143"/>
            <a:ext cx="3071589" cy="1070738"/>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Zostaniesz poproszony(-a) o podanie swoich danych osobowych. Zostaniesz również zapytany(-a) o wszystkich członków swojej rodziny, którzy mieszkają w tym państwie lub w innym państwie UE+. Zebrane zostaną dodatkowe informacje na temat Twojego wykształcenia i pracy. </a:t>
            </a:r>
          </a:p>
        </p:txBody>
      </p:sp>
      <p:pic>
        <p:nvPicPr>
          <p:cNvPr id="24" name="Picture 23">
            <a:extLst>
              <a:ext uri="{FF2B5EF4-FFF2-40B4-BE49-F238E27FC236}">
                <a16:creationId xmlns:a16="http://schemas.microsoft.com/office/drawing/2014/main" id="{BB5BE310-D460-02EB-3D4E-F863E83CE06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5650" y="360000"/>
            <a:ext cx="1363881" cy="1363881"/>
          </a:xfrm>
          <a:prstGeom prst="rect">
            <a:avLst/>
          </a:prstGeom>
        </p:spPr>
      </p:pic>
      <p:sp>
        <p:nvSpPr>
          <p:cNvPr id="35" name="Subtitle 2">
            <a:extLst>
              <a:ext uri="{FF2B5EF4-FFF2-40B4-BE49-F238E27FC236}">
                <a16:creationId xmlns:a16="http://schemas.microsoft.com/office/drawing/2014/main" id="{1746A68C-7C96-FBCA-0559-E88B619388EF}"/>
              </a:ext>
            </a:extLst>
          </p:cNvPr>
          <p:cNvSpPr txBox="1">
            <a:spLocks/>
          </p:cNvSpPr>
          <p:nvPr/>
        </p:nvSpPr>
        <p:spPr>
          <a:xfrm>
            <a:off x="1951348" y="2494557"/>
            <a:ext cx="2980652" cy="618934"/>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Zostaniesz poproszony(-a) o podanie swoich danych kontaktowych (adres, numer telefonu i adres e-mail).</a:t>
            </a:r>
          </a:p>
        </p:txBody>
      </p:sp>
      <p:pic>
        <p:nvPicPr>
          <p:cNvPr id="18" name="Picture 17">
            <a:extLst>
              <a:ext uri="{FF2B5EF4-FFF2-40B4-BE49-F238E27FC236}">
                <a16:creationId xmlns:a16="http://schemas.microsoft.com/office/drawing/2014/main" id="{DAC7DB38-7A77-600A-D4FD-2834166103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5650" y="2122085"/>
            <a:ext cx="1363879" cy="1363879"/>
          </a:xfrm>
          <a:prstGeom prst="rect">
            <a:avLst/>
          </a:prstGeom>
        </p:spPr>
      </p:pic>
      <p:sp>
        <p:nvSpPr>
          <p:cNvPr id="36" name="Subtitle 2">
            <a:extLst>
              <a:ext uri="{FF2B5EF4-FFF2-40B4-BE49-F238E27FC236}">
                <a16:creationId xmlns:a16="http://schemas.microsoft.com/office/drawing/2014/main" id="{73333D00-6C97-8E2F-0F90-5FCB781CED2F}"/>
              </a:ext>
            </a:extLst>
          </p:cNvPr>
          <p:cNvSpPr txBox="1">
            <a:spLocks/>
          </p:cNvSpPr>
          <p:nvPr/>
        </p:nvSpPr>
        <p:spPr>
          <a:xfrm>
            <a:off x="1951348" y="4177913"/>
            <a:ext cx="2980652" cy="776388"/>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Może nastąpić przeszukanie Ciebie i Twoich rzeczy osobistych. Twoje rzeczy osobiste pozostają Twoją własnością i zostaną Ci zwrócone, z wyjątkiem przedmiotów uznanych za niebezpieczne.</a:t>
            </a:r>
          </a:p>
        </p:txBody>
      </p:sp>
      <p:pic>
        <p:nvPicPr>
          <p:cNvPr id="21" name="Picture 20">
            <a:extLst>
              <a:ext uri="{FF2B5EF4-FFF2-40B4-BE49-F238E27FC236}">
                <a16:creationId xmlns:a16="http://schemas.microsoft.com/office/drawing/2014/main" id="{FB1D1851-6289-6A70-2488-B4132ED2E0A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5650" y="3884168"/>
            <a:ext cx="1363879" cy="1363879"/>
          </a:xfrm>
          <a:prstGeom prst="rect">
            <a:avLst/>
          </a:prstGeom>
        </p:spPr>
      </p:pic>
      <p:sp>
        <p:nvSpPr>
          <p:cNvPr id="6" name="Subtitle 2">
            <a:extLst>
              <a:ext uri="{FF2B5EF4-FFF2-40B4-BE49-F238E27FC236}">
                <a16:creationId xmlns:a16="http://schemas.microsoft.com/office/drawing/2014/main" id="{B36296ED-57A7-C237-97F3-CB2B71238FDC}"/>
              </a:ext>
            </a:extLst>
          </p:cNvPr>
          <p:cNvSpPr txBox="1">
            <a:spLocks/>
          </p:cNvSpPr>
          <p:nvPr/>
        </p:nvSpPr>
        <p:spPr>
          <a:xfrm>
            <a:off x="1951349" y="6226590"/>
            <a:ext cx="2980652" cy="20320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Konieczne może być poddanie się kontroli stanu zdrowia. </a:t>
            </a:r>
          </a:p>
        </p:txBody>
      </p:sp>
      <p:pic>
        <p:nvPicPr>
          <p:cNvPr id="10" name="Picture 9">
            <a:extLst>
              <a:ext uri="{FF2B5EF4-FFF2-40B4-BE49-F238E27FC236}">
                <a16:creationId xmlns:a16="http://schemas.microsoft.com/office/drawing/2014/main" id="{B1CC8BB8-4E35-6271-77A2-221C2C1EB2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5649" y="5646251"/>
            <a:ext cx="1363879" cy="1363879"/>
          </a:xfrm>
          <a:prstGeom prst="rect">
            <a:avLst/>
          </a:prstGeom>
        </p:spPr>
      </p:pic>
    </p:spTree>
    <p:extLst>
      <p:ext uri="{BB962C8B-B14F-4D97-AF65-F5344CB8AC3E}">
        <p14:creationId xmlns:p14="http://schemas.microsoft.com/office/powerpoint/2010/main" val="315430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A8884-485C-8ADC-F60B-5C3C17EDEDF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80B6FC1-EB7F-E3F1-6446-49BEC51974F9}"/>
              </a:ext>
            </a:extLst>
          </p:cNvPr>
          <p:cNvSpPr>
            <a:spLocks noGrp="1"/>
          </p:cNvSpPr>
          <p:nvPr>
            <p:ph type="sldNum" sz="quarter" idx="4"/>
          </p:nvPr>
        </p:nvSpPr>
        <p:spPr>
          <a:xfrm>
            <a:off x="2374542" y="7194760"/>
            <a:ext cx="578566" cy="203200"/>
          </a:xfrm>
          <a:prstGeom prst="rect">
            <a:avLst/>
          </a:prstGeom>
        </p:spPr>
        <p:txBody>
          <a:bodyPr vert="horz" lIns="0" tIns="0" rIns="0" bIns="0" rtlCol="0" anchor="ctr"/>
          <a:lstStyle>
            <a:lvl1pPr algn="ctr">
              <a:defRPr sz="800">
                <a:solidFill>
                  <a:schemeClr val="tx1">
                    <a:tint val="82000"/>
                  </a:schemeClr>
                </a:solidFill>
                <a:latin typeface="Calibri" panose="020F0502020204030204" pitchFamily="34" charset="0"/>
                <a:cs typeface="Calibri" panose="020F0502020204030204" pitchFamily="34" charset="0"/>
              </a:defRPr>
            </a:lvl1pPr>
          </a:lstStyle>
          <a:p>
            <a:fld id="{40D27072-F98D-D44B-838D-C2300481805D}" type="slidenum">
              <a:rPr lang="en-LU" smtClean="0">
                <a:solidFill>
                  <a:schemeClr val="tx1"/>
                </a:solidFill>
              </a:rPr>
              <a:pPr/>
              <a:t>9</a:t>
            </a:fld>
            <a:endParaRPr lang="en-LU">
              <a:solidFill>
                <a:schemeClr val="tx1"/>
              </a:solidFill>
            </a:endParaRPr>
          </a:p>
        </p:txBody>
      </p:sp>
      <p:sp>
        <p:nvSpPr>
          <p:cNvPr id="5" name="Title 4">
            <a:extLst>
              <a:ext uri="{FF2B5EF4-FFF2-40B4-BE49-F238E27FC236}">
                <a16:creationId xmlns:a16="http://schemas.microsoft.com/office/drawing/2014/main" id="{0EEA276A-C898-560E-4C86-A4D7BE37B425}"/>
              </a:ext>
            </a:extLst>
          </p:cNvPr>
          <p:cNvSpPr>
            <a:spLocks noGrp="1"/>
          </p:cNvSpPr>
          <p:nvPr>
            <p:ph type="title" idx="4294967295"/>
          </p:nvPr>
        </p:nvSpPr>
        <p:spPr>
          <a:xfrm>
            <a:off x="366712" y="-288135"/>
            <a:ext cx="4960937" cy="177299"/>
          </a:xfrm>
          <a:prstGeom prst="rect">
            <a:avLst/>
          </a:prstGeom>
        </p:spPr>
        <p:txBody>
          <a:bodyPr anchor="t"/>
          <a:lstStyle/>
          <a:p>
            <a:r>
              <a:rPr lang="pl-PL" sz="1100" b="0">
                <a:latin typeface="+mj-lt"/>
              </a:rPr>
              <a:t>CO SIĘ STANIE PODCZAS REJESTRACJI I SKŁADANIA WNIOSKU? (CZĘŚĆ 3 z 3)</a:t>
            </a:r>
          </a:p>
        </p:txBody>
      </p:sp>
      <p:sp>
        <p:nvSpPr>
          <p:cNvPr id="4" name="Subtitle 2">
            <a:extLst>
              <a:ext uri="{FF2B5EF4-FFF2-40B4-BE49-F238E27FC236}">
                <a16:creationId xmlns:a16="http://schemas.microsoft.com/office/drawing/2014/main" id="{300086A4-A220-53F3-8D19-F4F8140572F9}"/>
              </a:ext>
            </a:extLst>
          </p:cNvPr>
          <p:cNvSpPr txBox="1">
            <a:spLocks/>
          </p:cNvSpPr>
          <p:nvPr/>
        </p:nvSpPr>
        <p:spPr>
          <a:xfrm>
            <a:off x="1951348" y="360000"/>
            <a:ext cx="2980652" cy="2409326"/>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200"/>
              </a:spcAft>
            </a:pPr>
            <a:r>
              <a:rPr lang="pl-PL" dirty="0"/>
              <a:t>Zostaniesz poproszony(-a) o przedłożenie wszystkich dostępnych informacji i dokumentów na poparcie swojego wniosku. Obejmuje to informacje i dokumenty dotyczące:</a:t>
            </a:r>
          </a:p>
          <a:p>
            <a:pPr marL="108000" indent="-108000">
              <a:spcAft>
                <a:spcPts val="200"/>
              </a:spcAft>
              <a:buFont typeface="Arial" panose="020B0604020202020204" pitchFamily="34" charset="0"/>
              <a:buChar char="•"/>
            </a:pPr>
            <a:r>
              <a:rPr lang="pl-PL" dirty="0"/>
              <a:t>Twojego kraju pochodzenia i każdego kraju, w którym mieszkałeś(-aś)</a:t>
            </a:r>
          </a:p>
          <a:p>
            <a:pPr marL="108000" indent="-108000">
              <a:spcAft>
                <a:spcPts val="200"/>
              </a:spcAft>
              <a:buFont typeface="Arial" panose="020B0604020202020204" pitchFamily="34" charset="0"/>
              <a:buChar char="•"/>
            </a:pPr>
            <a:r>
              <a:rPr lang="pl-PL" dirty="0"/>
              <a:t>powodów, dla których opuściłeś(-aś) swój kraj i dlaczego nie chcesz wracać</a:t>
            </a:r>
          </a:p>
          <a:p>
            <a:pPr marL="108000" indent="-108000">
              <a:spcAft>
                <a:spcPts val="200"/>
              </a:spcAft>
              <a:buFont typeface="Arial" panose="020B0604020202020204" pitchFamily="34" charset="0"/>
              <a:buChar char="•"/>
            </a:pPr>
            <a:r>
              <a:rPr lang="pl-PL" dirty="0"/>
              <a:t>Twojego pochodzenia i pochodzenia Twojej rodziny</a:t>
            </a:r>
          </a:p>
          <a:p>
            <a:pPr marL="108000" indent="-108000">
              <a:spcAft>
                <a:spcPts val="200"/>
              </a:spcAft>
              <a:buFont typeface="Arial" panose="020B0604020202020204" pitchFamily="34" charset="0"/>
              <a:buChar char="•"/>
            </a:pPr>
            <a:r>
              <a:rPr lang="pl-PL" dirty="0"/>
              <a:t>szczegółów dotyczących Twojej podróży do Europy i przez jej terytorium</a:t>
            </a:r>
          </a:p>
          <a:p>
            <a:pPr marL="108000" indent="-108000">
              <a:spcAft>
                <a:spcPts val="200"/>
              </a:spcAft>
              <a:buFont typeface="Arial" panose="020B0604020202020204" pitchFamily="34" charset="0"/>
              <a:buChar char="•"/>
            </a:pPr>
            <a:r>
              <a:rPr lang="pl-PL" dirty="0"/>
              <a:t>wszystkich wcześniejszych wniosków o udzielenie ochrony międzynarodowej.</a:t>
            </a:r>
          </a:p>
        </p:txBody>
      </p:sp>
      <p:pic>
        <p:nvPicPr>
          <p:cNvPr id="16" name="Picture 15">
            <a:extLst>
              <a:ext uri="{FF2B5EF4-FFF2-40B4-BE49-F238E27FC236}">
                <a16:creationId xmlns:a16="http://schemas.microsoft.com/office/drawing/2014/main" id="{A05761BC-1030-E9B3-92FF-39B8A4570C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258" y="360000"/>
            <a:ext cx="1303269" cy="1218845"/>
          </a:xfrm>
          <a:prstGeom prst="rect">
            <a:avLst/>
          </a:prstGeom>
        </p:spPr>
      </p:pic>
      <p:sp>
        <p:nvSpPr>
          <p:cNvPr id="2" name="Subtitle 1">
            <a:extLst>
              <a:ext uri="{FF2B5EF4-FFF2-40B4-BE49-F238E27FC236}">
                <a16:creationId xmlns:a16="http://schemas.microsoft.com/office/drawing/2014/main" id="{9E52980E-A69A-CDBB-6ED9-287A5318E265}"/>
              </a:ext>
            </a:extLst>
          </p:cNvPr>
          <p:cNvSpPr>
            <a:spLocks noGrp="1"/>
          </p:cNvSpPr>
          <p:nvPr>
            <p:ph type="subTitle" idx="1"/>
          </p:nvPr>
        </p:nvSpPr>
        <p:spPr>
          <a:xfrm>
            <a:off x="396000" y="3389780"/>
            <a:ext cx="4536000" cy="1021516"/>
          </a:xfrm>
        </p:spPr>
        <p:txBody>
          <a:bodyPr/>
          <a:lstStyle/>
          <a:p>
            <a:r>
              <a:rPr lang="pl-PL" dirty="0"/>
              <a:t>Kolejność tych etapów może się różnić, ale wszystkie osoby ubiegające się o ochronę międzynarodową są traktowane w ten sam sposób. Zgromadzone dane będą bezpiecznie przechowywane w krajowych i europejskich bazach danych.</a:t>
            </a:r>
          </a:p>
          <a:p>
            <a:r>
              <a:rPr lang="pl-PL" dirty="0"/>
              <a:t>Twoim obowiązkiem i w Twoim najlepszym interesie jest mówienie prawdy i współpraca z władzami.</a:t>
            </a:r>
          </a:p>
        </p:txBody>
      </p:sp>
      <p:sp>
        <p:nvSpPr>
          <p:cNvPr id="15" name="Rectangle 14">
            <a:extLst>
              <a:ext uri="{FF2B5EF4-FFF2-40B4-BE49-F238E27FC236}">
                <a16:creationId xmlns:a16="http://schemas.microsoft.com/office/drawing/2014/main" id="{4D75BBE5-4BA9-82BF-A8F9-96EF7BD0E2F0}"/>
              </a:ext>
              <a:ext uri="{C183D7F6-B498-43B3-948B-1728B52AA6E4}">
                <adec:decorative xmlns:adec="http://schemas.microsoft.com/office/drawing/2017/decorative" val="1"/>
              </a:ext>
            </a:extLst>
          </p:cNvPr>
          <p:cNvSpPr/>
          <p:nvPr/>
        </p:nvSpPr>
        <p:spPr>
          <a:xfrm>
            <a:off x="218660" y="5329223"/>
            <a:ext cx="4892989" cy="1725963"/>
          </a:xfrm>
          <a:prstGeom prst="rect">
            <a:avLst/>
          </a:prstGeom>
          <a:solidFill>
            <a:srgbClr val="FCF2D6">
              <a:alpha val="6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LU">
              <a:ln>
                <a:noFill/>
              </a:ln>
            </a:endParaRPr>
          </a:p>
        </p:txBody>
      </p:sp>
      <p:sp>
        <p:nvSpPr>
          <p:cNvPr id="17" name="Subtitle 1">
            <a:extLst>
              <a:ext uri="{FF2B5EF4-FFF2-40B4-BE49-F238E27FC236}">
                <a16:creationId xmlns:a16="http://schemas.microsoft.com/office/drawing/2014/main" id="{9D161FE3-3EE4-52B2-8D72-206F250F9BE5}"/>
              </a:ext>
            </a:extLst>
          </p:cNvPr>
          <p:cNvSpPr txBox="1">
            <a:spLocks/>
          </p:cNvSpPr>
          <p:nvPr/>
        </p:nvSpPr>
        <p:spPr>
          <a:xfrm>
            <a:off x="1951348" y="5520775"/>
            <a:ext cx="2980650" cy="1534410"/>
          </a:xfrm>
          <a:prstGeom prst="rect">
            <a:avLst/>
          </a:prstGeom>
        </p:spPr>
        <p:txBody>
          <a:bodyPr lIns="36000" tIns="36000" rIns="36000" bIns="36000" anchor="t" anchorCtr="0"/>
          <a:lstStyle>
            <a:lvl1pPr marL="0" indent="0" algn="l" defTabSz="914400" rtl="0" eaLnBrk="1" latinLnBrk="0" hangingPunct="1">
              <a:lnSpc>
                <a:spcPct val="110000"/>
              </a:lnSpc>
              <a:spcBef>
                <a:spcPts val="0"/>
              </a:spcBef>
              <a:spcAft>
                <a:spcPts val="400"/>
              </a:spcAft>
              <a:buFont typeface="Arial" panose="020B0604020202020204" pitchFamily="34" charset="0"/>
              <a:buNone/>
              <a:defRPr sz="11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a:t>Po rejestracji otrzymasz oficjalny dokument potwierdzający wystąpienie z wnioskiem i rejestrację wniosku. Po złożeniu wniosku otrzymasz oficjalny dokument potwierdzający, że jesteś osobą ubiegającą się o ochronę międzynarodową. </a:t>
            </a:r>
          </a:p>
          <a:p>
            <a:r>
              <a:rPr lang="pl-PL" dirty="0"/>
              <a:t>Musisz mieć go zawsze przy sobie.</a:t>
            </a:r>
          </a:p>
        </p:txBody>
      </p:sp>
      <p:pic>
        <p:nvPicPr>
          <p:cNvPr id="19" name="Picture 18" descr="Osoba ubiegająca się o ochronę międzynarodową otrzymuje oficjalny dokument. Dokument zawiera tekst oraz zdjęcie osoby ubiegającej się o ochronę międzynarodową. ">
            <a:extLst>
              <a:ext uri="{FF2B5EF4-FFF2-40B4-BE49-F238E27FC236}">
                <a16:creationId xmlns:a16="http://schemas.microsoft.com/office/drawing/2014/main" id="{61F8DA73-0D95-93B1-3EFC-48517FF12ACD}"/>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480" y="5504180"/>
            <a:ext cx="1376048" cy="1376048"/>
          </a:xfrm>
          <a:prstGeom prst="rect">
            <a:avLst/>
          </a:prstGeom>
        </p:spPr>
      </p:pic>
    </p:spTree>
    <p:extLst>
      <p:ext uri="{BB962C8B-B14F-4D97-AF65-F5344CB8AC3E}">
        <p14:creationId xmlns:p14="http://schemas.microsoft.com/office/powerpoint/2010/main" val="4091221619"/>
      </p:ext>
    </p:extLst>
  </p:cSld>
  <p:clrMapOvr>
    <a:masterClrMapping/>
  </p:clrMapOvr>
</p:sld>
</file>

<file path=ppt/theme/theme1.xml><?xml version="1.0" encoding="utf-8"?>
<a:theme xmlns:a="http://schemas.openxmlformats.org/drawingml/2006/main" name="Inside">
  <a:themeElements>
    <a:clrScheme name="EUAA Colour palette">
      <a:dk1>
        <a:srgbClr val="000000"/>
      </a:dk1>
      <a:lt1>
        <a:srgbClr val="FFFFFF"/>
      </a:lt1>
      <a:dk2>
        <a:srgbClr val="0E2841"/>
      </a:dk2>
      <a:lt2>
        <a:srgbClr val="BABBB6"/>
      </a:lt2>
      <a:accent1>
        <a:srgbClr val="181936"/>
      </a:accent1>
      <a:accent2>
        <a:srgbClr val="F2BC34"/>
      </a:accent2>
      <a:accent3>
        <a:srgbClr val="22A7AE"/>
      </a:accent3>
      <a:accent4>
        <a:srgbClr val="7DBB55"/>
      </a:accent4>
      <a:accent5>
        <a:srgbClr val="DA3F39"/>
      </a:accent5>
      <a:accent6>
        <a:srgbClr val="8B2B60"/>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UAA Document" ma:contentTypeID="0x010100702862A3062E044D8ABC14AA6FFFBF2A00C78088BC43A0B245ADDCF2EF1D8E6B82" ma:contentTypeVersion="70" ma:contentTypeDescription="" ma:contentTypeScope="" ma:versionID="b4839795ba266f437b2cebc8d31fa6a4">
  <xsd:schema xmlns:xsd="http://www.w3.org/2001/XMLSchema" xmlns:xs="http://www.w3.org/2001/XMLSchema" xmlns:p="http://schemas.microsoft.com/office/2006/metadata/properties" xmlns:ns1="http://schemas.microsoft.com/sharepoint/v3" xmlns:ns2="a1af3d24-2c00-4fff-b753-464d92bed99a" xmlns:ns3="b0736fa6-7b88-44d3-b02a-aeeea6500900" targetNamespace="http://schemas.microsoft.com/office/2006/metadata/properties" ma:root="true" ma:fieldsID="5dd0d681244ab747bab84af0950325eb" ns1:_="" ns2:_="" ns3:_="">
    <xsd:import namespace="http://schemas.microsoft.com/sharepoint/v3"/>
    <xsd:import namespace="a1af3d24-2c00-4fff-b753-464d92bed99a"/>
    <xsd:import namespace="b0736fa6-7b88-44d3-b02a-aeeea6500900"/>
    <xsd:element name="properties">
      <xsd:complexType>
        <xsd:sequence>
          <xsd:element name="documentManagement">
            <xsd:complexType>
              <xsd:all>
                <xsd:element ref="ns2:_dlc_DocId" minOccurs="0"/>
                <xsd:element ref="ns2:_dlc_DocIdUrl" minOccurs="0"/>
                <xsd:element ref="ns2:_dlc_DocIdPersistId" minOccurs="0"/>
                <xsd:element ref="ns2:o8afd3c3b2c14229af30eb97d0576c14" minOccurs="0"/>
                <xsd:element ref="ns2:TaxCatchAll" minOccurs="0"/>
                <xsd:element ref="ns2:TaxCatchAllLabel" minOccurs="0"/>
                <xsd:element ref="ns2:d843e2ab0fe040a0b8f15c0cb043c02e" minOccurs="0"/>
                <xsd:element ref="ns2:b449eb92237c479dbb476bba4132e4d0" minOccurs="0"/>
                <xsd:element ref="ns2:o7284467db3d4acd87ce2ae955c53c32" minOccurs="0"/>
                <xsd:element ref="ns1:DocumentSetDescription" minOccurs="0"/>
                <xsd:element ref="ns2:easoResponsible"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1"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af3d24-2c00-4fff-b753-464d92bed99a"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dexed="true" ma:internalName="_dlc_DocId" ma:readOnly="true">
      <xsd:simpleType>
        <xsd:restriction base="dms:Text"/>
      </xsd:simpleType>
    </xsd:element>
    <xsd:element name="_dlc_DocIdUrl" ma:index="8"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false">
      <xsd:simpleType>
        <xsd:restriction base="dms:Boolean"/>
      </xsd:simpleType>
    </xsd:element>
    <xsd:element name="o8afd3c3b2c14229af30eb97d0576c14" ma:index="10" nillable="true" ma:taxonomy="true" ma:internalName="o8afd3c3b2c14229af30eb97d0576c14" ma:taxonomyFieldName="easoBusinessClassification" ma:displayName="Business Classification" ma:indexed="true" ma:readOnly="false" ma:fieldId="{88afd3c3-b2c1-4229-af30-eb97d0576c14}" ma:sspId="503e7a41-821a-4582-8c5b-0263b9d2f658" ma:termSetId="420852fe-df73-4459-b6e8-0279ecfd1708"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4fc23c42-694e-4320-8421-b7a8887742b5}" ma:internalName="TaxCatchAll" ma:readOnly="false" ma:showField="CatchAllData"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fc23c42-694e-4320-8421-b7a8887742b5}" ma:internalName="TaxCatchAllLabel" ma:readOnly="false" ma:showField="CatchAllDataLabel" ma:web="a1af3d24-2c00-4fff-b753-464d92bed99a">
      <xsd:complexType>
        <xsd:complexContent>
          <xsd:extension base="dms:MultiChoiceLookup">
            <xsd:sequence>
              <xsd:element name="Value" type="dms:Lookup" maxOccurs="unbounded" minOccurs="0" nillable="true"/>
            </xsd:sequence>
          </xsd:extension>
        </xsd:complexContent>
      </xsd:complexType>
    </xsd:element>
    <xsd:element name="d843e2ab0fe040a0b8f15c0cb043c02e" ma:index="14" nillable="true" ma:taxonomy="true" ma:internalName="d843e2ab0fe040a0b8f15c0cb043c02e" ma:taxonomyFieldName="RecordStatus" ma:displayName="Record Status" ma:indexed="true" ma:readOnly="false" ma:default="162;#Unlocked|657cf70e-6c76-40b5-8378-d1bef5a86504" ma:fieldId="{d843e2ab-0fe0-40a0-b8f1-5c0cb043c02e}" ma:sspId="503e7a41-821a-4582-8c5b-0263b9d2f658" ma:termSetId="d074c5b3-79b4-4232-8673-c47649e6f2e0" ma:anchorId="00000000-0000-0000-0000-000000000000" ma:open="false" ma:isKeyword="false">
      <xsd:complexType>
        <xsd:sequence>
          <xsd:element ref="pc:Terms" minOccurs="0" maxOccurs="1"/>
        </xsd:sequence>
      </xsd:complexType>
    </xsd:element>
    <xsd:element name="b449eb92237c479dbb476bba4132e4d0" ma:index="16" nillable="true" ma:taxonomy="true" ma:internalName="b449eb92237c479dbb476bba4132e4d0" ma:taxonomyFieldName="easoSecurityClassification" ma:displayName="Security Classification" ma:readOnly="false" ma:default="1;#Internal|d0063956-0b9b-4740-b4be-2689507f2aae" ma:fieldId="{b449eb92-237c-479d-bb47-6bba4132e4d0}" ma:sspId="503e7a41-821a-4582-8c5b-0263b9d2f658" ma:termSetId="6aae6405-aa79-4b16-b633-2137dc1ce12b" ma:anchorId="00000000-0000-0000-0000-000000000000" ma:open="false" ma:isKeyword="false">
      <xsd:complexType>
        <xsd:sequence>
          <xsd:element ref="pc:Terms" minOccurs="0" maxOccurs="1"/>
        </xsd:sequence>
      </xsd:complexType>
    </xsd:element>
    <xsd:element name="o7284467db3d4acd87ce2ae955c53c32" ma:index="18" nillable="true" ma:taxonomy="true" ma:internalName="o7284467db3d4acd87ce2ae955c53c32" ma:taxonomyFieldName="easoDocumentLanguage" ma:displayName="Document Language" ma:readOnly="false" ma:default="2;#English|532fa66a-4cdf-4129-bab9-a1f47b418755" ma:fieldId="{87284467-db3d-4acd-87ce-2ae955c53c32}" ma:taxonomyMulti="true" ma:sspId="503e7a41-821a-4582-8c5b-0263b9d2f658" ma:termSetId="e6dd9656-7aa6-44e5-ac68-59003ab7070e" ma:anchorId="00000000-0000-0000-0000-000000000000" ma:open="false" ma:isKeyword="false">
      <xsd:complexType>
        <xsd:sequence>
          <xsd:element ref="pc:Terms" minOccurs="0" maxOccurs="1"/>
        </xsd:sequence>
      </xsd:complexType>
    </xsd:element>
    <xsd:element name="easoResponsible" ma:index="22" nillable="true" ma:displayName="Responsible" ma:description="The responsible person of the document" ma:SharePointGroup="0" ma:internalName="easoResponsib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36fa6-7b88-44d3-b02a-aeeea6500900" elementFormDefault="qualified">
    <xsd:import namespace="http://schemas.microsoft.com/office/2006/documentManagement/types"/>
    <xsd:import namespace="http://schemas.microsoft.com/office/infopath/2007/PartnerControls"/>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1af3d24-2c00-4fff-b753-464d92bed99a">
      <Value>162</Value>
      <Value>2</Value>
      <Value>1</Value>
    </TaxCatchAll>
    <o8afd3c3b2c14229af30eb97d0576c14 xmlns="a1af3d24-2c00-4fff-b753-464d92bed99a">
      <Terms xmlns="http://schemas.microsoft.com/office/infopath/2007/PartnerControls"/>
    </o8afd3c3b2c14229af30eb97d0576c14>
    <DocumentSetDescription xmlns="http://schemas.microsoft.com/sharepoint/v3" xsi:nil="true"/>
    <easoResponsible xmlns="a1af3d24-2c00-4fff-b753-464d92bed99a">
      <UserInfo>
        <DisplayName/>
        <AccountId xsi:nil="true"/>
        <AccountType/>
      </UserInfo>
    </easoResponsible>
    <_dlc_DocIdUrl xmlns="a1af3d24-2c00-4fff-b753-464d92bed99a">
      <Url>https://easo.sharepoint.com/sites/c3akc/_layouts/15/DocIdRedir.aspx?ID=EUAA2026-153028471-153681</Url>
      <Description>EUAA2026-153028471-153681</Description>
    </_dlc_DocIdUrl>
    <TaxCatchAllLabel xmlns="a1af3d24-2c00-4fff-b753-464d92bed99a" xsi:nil="true"/>
    <d843e2ab0fe040a0b8f15c0cb043c02e xmlns="a1af3d24-2c00-4fff-b753-464d92bed99a">
      <Terms xmlns="http://schemas.microsoft.com/office/infopath/2007/PartnerControls">
        <TermInfo xmlns="http://schemas.microsoft.com/office/infopath/2007/PartnerControls">
          <TermName xmlns="http://schemas.microsoft.com/office/infopath/2007/PartnerControls">Unlocked</TermName>
          <TermId xmlns="http://schemas.microsoft.com/office/infopath/2007/PartnerControls">657cf70e-6c76-40b5-8378-d1bef5a86504</TermId>
        </TermInfo>
      </Terms>
    </d843e2ab0fe040a0b8f15c0cb043c02e>
    <b449eb92237c479dbb476bba4132e4d0 xmlns="a1af3d24-2c00-4fff-b753-464d92bed99a">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d0063956-0b9b-4740-b4be-2689507f2aae</TermId>
        </TermInfo>
      </Terms>
    </b449eb92237c479dbb476bba4132e4d0>
    <_dlc_DocIdPersistId xmlns="a1af3d24-2c00-4fff-b753-464d92bed99a" xsi:nil="true"/>
    <o7284467db3d4acd87ce2ae955c53c32 xmlns="a1af3d24-2c00-4fff-b753-464d92bed99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532fa66a-4cdf-4129-bab9-a1f47b418755</TermId>
        </TermInfo>
      </Terms>
    </o7284467db3d4acd87ce2ae955c53c32>
    <_dlc_DocId xmlns="a1af3d24-2c00-4fff-b753-464d92bed99a">EUAA2026-153028471-153681</_dlc_Doc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6E93F7A-4A6B-4A17-86F3-FE0AC97833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af3d24-2c00-4fff-b753-464d92bed99a"/>
    <ds:schemaRef ds:uri="b0736fa6-7b88-44d3-b02a-aeeea6500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EBAB82-E52B-4176-BEDC-EC19D21BD2C1}">
  <ds:schemaRefs>
    <ds:schemaRef ds:uri="http://www.w3.org/XML/1998/namespace"/>
    <ds:schemaRef ds:uri="http://purl.org/dc/elements/1.1/"/>
    <ds:schemaRef ds:uri="http://schemas.microsoft.com/office/2006/documentManagement/types"/>
    <ds:schemaRef ds:uri="http://purl.org/dc/terms/"/>
    <ds:schemaRef ds:uri="http://schemas.microsoft.com/sharepoint/v3"/>
    <ds:schemaRef ds:uri="http://purl.org/dc/dcmitype/"/>
    <ds:schemaRef ds:uri="http://schemas.microsoft.com/office/infopath/2007/PartnerControls"/>
    <ds:schemaRef ds:uri="http://schemas.microsoft.com/office/2006/metadata/properties"/>
    <ds:schemaRef ds:uri="http://schemas.openxmlformats.org/package/2006/metadata/core-properties"/>
    <ds:schemaRef ds:uri="b0736fa6-7b88-44d3-b02a-aeeea6500900"/>
    <ds:schemaRef ds:uri="a1af3d24-2c00-4fff-b753-464d92bed99a"/>
  </ds:schemaRefs>
</ds:datastoreItem>
</file>

<file path=customXml/itemProps3.xml><?xml version="1.0" encoding="utf-8"?>
<ds:datastoreItem xmlns:ds="http://schemas.openxmlformats.org/officeDocument/2006/customXml" ds:itemID="{787AB6C9-1DDB-45E8-8FF6-54F0FE032EFE}">
  <ds:schemaRefs>
    <ds:schemaRef ds:uri="http://schemas.microsoft.com/sharepoint/v3/contenttype/forms"/>
  </ds:schemaRefs>
</ds:datastoreItem>
</file>

<file path=customXml/itemProps4.xml><?xml version="1.0" encoding="utf-8"?>
<ds:datastoreItem xmlns:ds="http://schemas.openxmlformats.org/officeDocument/2006/customXml" ds:itemID="{B2DC7095-4BD1-45A6-AD3B-799D419FCAE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1493</TotalTime>
  <Words>3978</Words>
  <Application>Microsoft Office PowerPoint</Application>
  <PresentationFormat>Niestandardowy</PresentationFormat>
  <Paragraphs>277</Paragraphs>
  <Slides>28</Slides>
  <Notes>5</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28</vt:i4>
      </vt:variant>
    </vt:vector>
  </HeadingPairs>
  <TitlesOfParts>
    <vt:vector size="35" baseType="lpstr">
      <vt:lpstr>Aptos</vt:lpstr>
      <vt:lpstr>Arial</vt:lpstr>
      <vt:lpstr>Calibri</vt:lpstr>
      <vt:lpstr>Verdana</vt:lpstr>
      <vt:lpstr>Wingdings</vt:lpstr>
      <vt:lpstr>Inside</vt:lpstr>
      <vt:lpstr>1_Cover</vt:lpstr>
      <vt:lpstr>CO NALEŻY WIEDZIEĆ NA TEMAT UBIEGANIA SIĘ O OCHRONĘ MIĘDZYNARODOWĄ</vt:lpstr>
      <vt:lpstr>SPIS TREŚCI</vt:lpstr>
      <vt:lpstr>OCHRONA MIĘDZYNARODOWA – CO TO JEST? </vt:lpstr>
      <vt:lpstr>NA CZYM POLEGA PROCEDURA? </vt:lpstr>
      <vt:lpstr>ETAPY PROCEDURY AZYLOWEJ</vt:lpstr>
      <vt:lpstr>KIEDY I GDZIE ODBĘDZIE SIĘ REJESTRACJA I ZŁOŻENIE WNIOSKU? </vt:lpstr>
      <vt:lpstr>CO SIĘ STANIE PODCZAS REJESTRACJI I SKŁADANIA WNIOSKU? </vt:lpstr>
      <vt:lpstr>CO SIĘ STANIE PODCZAS REJESTRACJI I SKŁADANIA WNIOSKU? (CZĘŚĆ 2 z 3)</vt:lpstr>
      <vt:lpstr>CO SIĘ STANIE PODCZAS REJESTRACJI I SKŁADANIA WNIOSKU? (CZĘŚĆ 3 z 3)</vt:lpstr>
      <vt:lpstr>JAKA JEST PROCEDURA W PRZYPADKU PRZYJAZDU Z DZIEĆMI LUB ZALEŻNĄ OSOBĄ DOROSŁĄ?</vt:lpstr>
      <vt:lpstr>KTÓRE PAŃSTWO ROZPATRZY WNIOSEK?</vt:lpstr>
      <vt:lpstr>W JAKI SPOSÓB ZOSTANIE ROZPATRZONY WNIOSEK?</vt:lpstr>
      <vt:lpstr>Prezentacja programu PowerPoint</vt:lpstr>
      <vt:lpstr>W JAKI SPOSÓB OTRZYMASZ DECYZJĘ W SPRAWIE WNIOSKU O UDZIELENIE OCHRONY MIĘDZYNARODOWEJ?</vt:lpstr>
      <vt:lpstr>Twoje prawa</vt:lpstr>
      <vt:lpstr>TWOJE PRAWA (CZĘŚĆ 2 z 5)</vt:lpstr>
      <vt:lpstr>TWOJE PRAWA (CZĘŚĆ 3 z 5)</vt:lpstr>
      <vt:lpstr>TWOJE PRAWA (CZĘŚĆ 4 z 5)</vt:lpstr>
      <vt:lpstr>Twoje obowiązki</vt:lpstr>
      <vt:lpstr>TWOJE OBOWIĄZKI (CZĘŚĆ 1 z 4)</vt:lpstr>
      <vt:lpstr>TWOJE OBOWIĄZKI (CD. CZĘŚĆ 3 z 4)</vt:lpstr>
      <vt:lpstr>TWOJE OBOWIĄZKI (CD. CZĘŚĆ 4 z 4)</vt:lpstr>
      <vt:lpstr>KONSEKWENCJE NIEWYWIĄZANIA SIĘ Z OBOWIĄZKÓW (CZĘŚĆ 1 z 2)</vt:lpstr>
      <vt:lpstr>KONSEKWENCJE NIEWYWIĄZANIA SIĘ Z OBOWIĄZKÓW (CZĘŚĆ 2 z 2)</vt:lpstr>
      <vt:lpstr>W JAKI SPOSÓB WŁADZE UWZGLĘDNIĄ SZCZEGÓLNE POTRZEBY?</vt:lpstr>
      <vt:lpstr>CO ZROBIĆ, JEŚLI CHCESZ WRÓCIĆ DO SWOJEGO KRAJU? </vt:lpstr>
      <vt:lpstr>POTWIERDZENIE OTRZYMANIA INFORMACJI</vt:lpstr>
      <vt:lpstr>TYLNA OKŁADKA</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Kujawska Martyna</cp:lastModifiedBy>
  <cp:revision>76</cp:revision>
  <cp:lastPrinted>2026-06-16T06:58:09Z</cp:lastPrinted>
  <dcterms:created xsi:type="dcterms:W3CDTF">2024-12-17T08:37:06Z</dcterms:created>
  <dcterms:modified xsi:type="dcterms:W3CDTF">2026-06-16T07:46:27Z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2024-12-17T09:42:49Z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6e70dc80-7ab3-4eb4-b269-69fcccff3521</vt:lpwstr>
  </property>
  <property fmtid="{D5CDD505-2E9C-101B-9397-08002B2CF9AE}" pid="8" name="MSIP_Label_6bd9ddd1-4d20-43f6-abfa-fc3c07406f94_ContentBits">
    <vt:lpwstr>0</vt:lpwstr>
  </property>
  <property fmtid="{D5CDD505-2E9C-101B-9397-08002B2CF9AE}" pid="9" name="ContentTypeId">
    <vt:lpwstr>0x010100702862A3062E044D8ABC14AA6FFFBF2A00C78088BC43A0B245ADDCF2EF1D8E6B82</vt:lpwstr>
  </property>
  <property fmtid="{D5CDD505-2E9C-101B-9397-08002B2CF9AE}" pid="10" name="easoDocumentLanguage">
    <vt:lpwstr>2;#English|532fa66a-4cdf-4129-bab9-a1f47b418755</vt:lpwstr>
  </property>
  <property fmtid="{D5CDD505-2E9C-101B-9397-08002B2CF9AE}" pid="11" name="_dlc_DocIdItemGuid">
    <vt:lpwstr>2d1747c5-b621-4061-a0bb-badb883534e9</vt:lpwstr>
  </property>
  <property fmtid="{D5CDD505-2E9C-101B-9397-08002B2CF9AE}" pid="12" name="easoDocumentCoverage">
    <vt:lpwstr/>
  </property>
  <property fmtid="{D5CDD505-2E9C-101B-9397-08002B2CF9AE}" pid="13" name="RecordStatus">
    <vt:lpwstr>162;#Unlocked|657cf70e-6c76-40b5-8378-d1bef5a86504</vt:lpwstr>
  </property>
  <property fmtid="{D5CDD505-2E9C-101B-9397-08002B2CF9AE}" pid="14" name="lcf76f155ced4ddcb4097134ff3c332f">
    <vt:lpwstr/>
  </property>
  <property fmtid="{D5CDD505-2E9C-101B-9397-08002B2CF9AE}" pid="15" name="MediaServiceImageTags">
    <vt:lpwstr/>
  </property>
  <property fmtid="{D5CDD505-2E9C-101B-9397-08002B2CF9AE}" pid="16" name="p96fb03dbcf94747b8ec018a65a2d03d">
    <vt:lpwstr/>
  </property>
  <property fmtid="{D5CDD505-2E9C-101B-9397-08002B2CF9AE}" pid="17" name="easoBusinessClassification">
    <vt:lpwstr/>
  </property>
  <property fmtid="{D5CDD505-2E9C-101B-9397-08002B2CF9AE}" pid="18" name="easoSecurityClassification">
    <vt:lpwstr>1;#Internal|d0063956-0b9b-4740-b4be-2689507f2aae</vt:lpwstr>
  </property>
</Properties>
</file>