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0"/>
  </p:notesMasterIdLst>
  <p:sldIdLst>
    <p:sldId id="336" r:id="rId2"/>
    <p:sldId id="429" r:id="rId3"/>
    <p:sldId id="308" r:id="rId4"/>
    <p:sldId id="427" r:id="rId5"/>
    <p:sldId id="428" r:id="rId6"/>
    <p:sldId id="430" r:id="rId7"/>
    <p:sldId id="456" r:id="rId8"/>
    <p:sldId id="431" r:id="rId9"/>
    <p:sldId id="432" r:id="rId10"/>
    <p:sldId id="445" r:id="rId11"/>
    <p:sldId id="435" r:id="rId12"/>
    <p:sldId id="441" r:id="rId13"/>
    <p:sldId id="436" r:id="rId14"/>
    <p:sldId id="447" r:id="rId15"/>
    <p:sldId id="450" r:id="rId16"/>
    <p:sldId id="448" r:id="rId17"/>
    <p:sldId id="449" r:id="rId18"/>
    <p:sldId id="446" r:id="rId19"/>
    <p:sldId id="451" r:id="rId20"/>
    <p:sldId id="457" r:id="rId21"/>
    <p:sldId id="438" r:id="rId22"/>
    <p:sldId id="452" r:id="rId23"/>
    <p:sldId id="453" r:id="rId24"/>
    <p:sldId id="439" r:id="rId25"/>
    <p:sldId id="444" r:id="rId26"/>
    <p:sldId id="454" r:id="rId27"/>
    <p:sldId id="455" r:id="rId28"/>
    <p:sldId id="332" r:id="rId29"/>
  </p:sldIdLst>
  <p:sldSz cx="13439775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kcja domyślna" id="{E84D6310-FF40-4E00-A795-483C34EF4F9B}">
          <p14:sldIdLst>
            <p14:sldId id="336"/>
            <p14:sldId id="429"/>
            <p14:sldId id="308"/>
            <p14:sldId id="427"/>
            <p14:sldId id="428"/>
            <p14:sldId id="430"/>
            <p14:sldId id="456"/>
            <p14:sldId id="431"/>
            <p14:sldId id="432"/>
            <p14:sldId id="445"/>
            <p14:sldId id="435"/>
            <p14:sldId id="441"/>
            <p14:sldId id="436"/>
            <p14:sldId id="447"/>
            <p14:sldId id="450"/>
            <p14:sldId id="448"/>
            <p14:sldId id="449"/>
            <p14:sldId id="446"/>
            <p14:sldId id="451"/>
            <p14:sldId id="457"/>
            <p14:sldId id="438"/>
            <p14:sldId id="452"/>
            <p14:sldId id="453"/>
            <p14:sldId id="439"/>
          </p14:sldIdLst>
        </p14:section>
        <p14:section name="Sekcja bez tytułu" id="{0DB06E39-BC6A-4514-A148-60712CBA27AD}">
          <p14:sldIdLst>
            <p14:sldId id="444"/>
            <p14:sldId id="454"/>
            <p14:sldId id="455"/>
            <p14:sldId id="33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423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enik Agnieszka" initials="PA" lastIdx="1" clrIdx="0">
    <p:extLst>
      <p:ext uri="{19B8F6BF-5375-455C-9EA6-DF929625EA0E}">
        <p15:presenceInfo xmlns:p15="http://schemas.microsoft.com/office/powerpoint/2012/main" userId="S::Agnieszka.Palenik@mfipr.gov.pl::6a0c958d-6557-4bbd-8aa6-03360055b1e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33"/>
    <a:srgbClr val="009242"/>
    <a:srgbClr val="93C67B"/>
    <a:srgbClr val="554B97"/>
    <a:srgbClr val="BDBDE9"/>
    <a:srgbClr val="A6D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3" autoAdjust="0"/>
    <p:restoredTop sz="95033" autoAdjust="0"/>
  </p:normalViewPr>
  <p:slideViewPr>
    <p:cSldViewPr showGuides="1">
      <p:cViewPr varScale="1">
        <p:scale>
          <a:sx n="95" d="100"/>
          <a:sy n="95" d="100"/>
        </p:scale>
        <p:origin x="816" y="102"/>
      </p:cViewPr>
      <p:guideLst>
        <p:guide orient="horz" pos="2381"/>
        <p:guide pos="42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2026-07-15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ymbol zastępczy obrazu slajdu 1">
            <a:extLst>
              <a:ext uri="{FF2B5EF4-FFF2-40B4-BE49-F238E27FC236}">
                <a16:creationId xmlns:a16="http://schemas.microsoft.com/office/drawing/2014/main" id="{BAEE2547-540A-1C34-FE42-74B7256CA3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8435" name="Symbol zastępczy notatek 2">
            <a:extLst>
              <a:ext uri="{FF2B5EF4-FFF2-40B4-BE49-F238E27FC236}">
                <a16:creationId xmlns:a16="http://schemas.microsoft.com/office/drawing/2014/main" id="{DDF80B94-0AD1-674B-9CD7-B6303076AB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z="1100"/>
          </a:p>
        </p:txBody>
      </p:sp>
      <p:sp>
        <p:nvSpPr>
          <p:cNvPr id="18436" name="Symbol zastępczy numeru slajdu 3">
            <a:extLst>
              <a:ext uri="{FF2B5EF4-FFF2-40B4-BE49-F238E27FC236}">
                <a16:creationId xmlns:a16="http://schemas.microsoft.com/office/drawing/2014/main" id="{B1643D38-FEB1-BF10-7F1F-D0C9BA7904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B3A1AAAA-A27A-45D8-A6BC-60C8906F3B44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5E0F7-5F63-873E-9B92-89E11092F6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447DC413-7734-AADD-2A8D-7DBEE1B48B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4F9BB8DA-3140-AA5C-B92E-3AB6288CED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7A1EFEBA-C2E5-69F3-A909-8C1C81CE715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10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862008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6CF8-7A29-00F9-DB2D-A14DA2952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E383D40D-781F-1B5B-91EC-6A19C95D0B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0C764933-0A27-A2FC-A59B-4AC27C8C40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1EFBADAD-070D-9679-ADA8-919986AF10D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7475818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43F658-1E6F-9F39-3193-0F07DD3BD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7BAB40E9-7A5E-9652-4F2E-F9F3B48FAF4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B348134A-5743-88F4-08F0-10734C42BE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D9DE1373-E851-AF4B-0979-9B8A0084D3B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832107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4BB87-36FC-5919-8534-0BA1E3EF9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CA17DB0E-6C2E-7B4B-395D-F57A17EB44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F5572D22-1F0E-A15B-0601-26AE47CF50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9F8E7A25-7FA8-3A0E-FAFD-E832C0906AE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630745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24B96C-A1BF-FD91-C6BA-ECA6E6FE16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AF49DE56-06A7-8F0B-4FC4-9849E37BEB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1DF99EF-2BF6-467A-7E99-3B1F34792F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D210C6AF-7B5B-909D-0B50-2227524FB11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860387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85AF2-7BDA-EEF0-555F-4148FA890D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5023CF29-6376-B6DC-507D-3A500997D1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C40D9DA1-A350-CA89-DFBC-B5E505048B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A73654B1-A88D-D0C3-FB9A-0CCB9C9EA85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843903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6A046-6866-2F89-A62E-6F14301F57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96FBFB8F-F451-88FA-AE59-947E4DE0A92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71B5531C-6E7C-89DE-981C-B026AF688E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467FF514-97FB-53A4-D354-23BF61F1992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4052654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14457-BCBF-AD08-75C0-4E52F9FD4C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9783F5EE-306B-C7AC-D0C7-38C18A61105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41E82708-A21A-878C-C91E-14AF7F0F02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4B6EA477-26B1-CA5A-41A0-40B000D843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18975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D74EFD-6DB2-B68F-AD30-251A56EB0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47701913-0F1A-C577-5BA8-E64858639F6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6065C9C6-C844-849E-D3C2-DC1E782E33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7AC80752-C7CD-BA9F-E868-B00CF3FE04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18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3125156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0272F5-74CA-4AF9-9451-CB96B42A0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4E30E79F-BB99-F0D2-0F2C-A821952E918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30579BAB-A6B8-E4C2-FB8B-FE8CD1C047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B27946E6-B95C-4B66-94C8-0742DC19504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19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174858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276F86-C5BC-F50C-ABF1-836C6C716D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65743A38-D0D7-092E-0B62-7FDDD77934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DAA3DDF2-3C1C-93C6-671E-1B21EEA3D6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971B496-D29D-4D2B-8D6A-57206C6ED56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385935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AEB090-5B01-FF14-32D3-2B4700B55E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A26B196C-F9F7-3772-36BA-C9D6C311FCE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8E12275A-E990-7871-FC85-8128FF4AC4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B79CB938-CF61-7928-7B84-CC6FEE56893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20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9437408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B6068-F0B2-C034-AD6C-8C963844AC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DEC068F2-3FEB-B52C-2DD5-48AAE55D0A0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D2CA8E27-B60B-1699-A57E-C0A2C9441A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0241DC95-E415-0090-3D6A-34E58EB96E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634952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64CC09-00CF-FC3B-20B3-1D02F3DFEE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FE8B3F37-EF51-3907-91B4-10AB9D7AB3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95BD4A8B-C914-AC0D-4EE2-3729A6CCF8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34884CF2-E031-5F49-241B-E095B1F8789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337955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C741A-577D-2821-478A-8AC72D3C6C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C397D8C5-5DF8-053C-F17A-0F66A76DEE4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2094A335-D66A-3BAD-1590-904E510256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6F827975-6E09-4794-2A7F-858BB4C15E6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8033794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555ADB-66D5-7595-F4E7-04FACEC8DC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B6A1E5F6-1C21-F5FC-C40E-32FCE2EEE62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8AB422AB-F280-08F2-43A9-33AA338A3B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8DEBA7E4-C1F9-4932-2B26-6C484E4DDC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8874469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E544A-7395-D851-8E1E-117B0907F1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B6481111-E876-80EB-FECA-1F8965D206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61AAC978-08AD-1CAB-75F4-756DCDD3B9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B880C6C6-C091-7617-8946-892BB3DE3A7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48720158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DC47C1-60A9-1C24-6BB9-E505EECE24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565D86E-F8DE-4FA2-EAC7-15187E2C917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C08E669B-E486-8DC5-D82C-A6D0BF31A4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863D38E9-3579-990D-3203-803828FB92D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3135267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44EE8A-F513-1D2E-7052-35394AA2F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92B42CE9-F989-F8F8-1839-990CA26707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895B11C-C2A3-2550-D133-DA3A8E0D41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0A58042A-B102-BAA2-6CAA-809AA5B4CBE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5247591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ymbol zastępczy obrazu slajdu 1">
            <a:extLst>
              <a:ext uri="{FF2B5EF4-FFF2-40B4-BE49-F238E27FC236}">
                <a16:creationId xmlns:a16="http://schemas.microsoft.com/office/drawing/2014/main" id="{466BD8E8-B3B3-7AB7-A7D9-28512CC473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75779" name="Symbol zastępczy notatek 2">
            <a:extLst>
              <a:ext uri="{FF2B5EF4-FFF2-40B4-BE49-F238E27FC236}">
                <a16:creationId xmlns:a16="http://schemas.microsoft.com/office/drawing/2014/main" id="{4ECC5434-4ECC-331F-C4CA-9B68E47CD8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75780" name="Symbol zastępczy numeru slajdu 3">
            <a:extLst>
              <a:ext uri="{FF2B5EF4-FFF2-40B4-BE49-F238E27FC236}">
                <a16:creationId xmlns:a16="http://schemas.microsoft.com/office/drawing/2014/main" id="{092FFC74-E949-55C8-0CF9-F6786888A3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96D3F3AB-27F5-4E4A-B72A-414B2435B818}" type="slidenum">
              <a:rPr lang="pl-PL" altLang="pl-PL" smtClean="0"/>
              <a:pPr/>
              <a:t>28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3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7DAA53-8EED-632B-A937-757841CB81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2AF19550-97E5-B7F1-9574-E6842ED4F84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21B544DA-B67F-B52A-47B5-FBB69D842C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908524F3-C53F-A8A7-E68E-508CD76015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0550078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13CBB-98D5-FCEE-1D81-85816C6A7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2F40B42A-6EDA-58F8-B8AE-F37183441D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D6A0358B-D959-9D70-0C84-89FE515BA6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04CD2048-D2D8-1707-9F63-6E8B6B7A357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7272365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0242CD-3403-0B7C-41FB-F085ABAAE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87EE65F1-45C5-EDCE-DB2B-400A36BD10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B9938FB4-EF7C-92F9-4857-2FEB0FA253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E63765C9-0F49-26E5-0F29-0368EC5A9C2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816513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E399D2-7A23-7C71-E134-43B1B92F1A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C4A7A8AA-64F4-9F5A-1EED-9CE75AC4B39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23DA968B-0D9E-EE0E-564B-31461CCF2E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F2A4DD53-4729-D881-B146-B392F1D397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6267717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82263F-05E8-6B7C-D5E8-174B91235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42500105-FCD0-7328-397F-8197C2E3C4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E89D3297-9E47-0549-DCB8-BE075A0590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4AB34480-37D6-F790-161F-5BB475ED022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8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8299385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B5E9B8-389D-7EC2-0CA4-19B808E0CC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A83AC134-47FD-F1F1-7C12-9677931FCE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B8A86D13-C922-698B-05BC-D0DF31983F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8694DA4D-9100-2FB7-4279-96A345B5F1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9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99870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4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290469" y="1973819"/>
            <a:ext cx="10860206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2" y="0"/>
            <a:ext cx="6267903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654" y="1973818"/>
            <a:ext cx="4976807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233" y="540402"/>
            <a:ext cx="1357577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008" y="540402"/>
            <a:ext cx="1357577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784" y="540402"/>
            <a:ext cx="1357577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42069" y="3059114"/>
            <a:ext cx="9955708" cy="1107677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42083" y="4861794"/>
            <a:ext cx="9955610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886875" y="540402"/>
            <a:ext cx="2262432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2026-07-15</a:t>
            </a:fld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3099031" y="4500563"/>
            <a:ext cx="10340745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A760FD32-D539-3290-0E5F-1B5EF08EB2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89102" y="0"/>
            <a:ext cx="10861573" cy="5221288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40763" h="5221288">
                <a:moveTo>
                  <a:pt x="0" y="0"/>
                </a:moveTo>
                <a:lnTo>
                  <a:pt x="8640763" y="0"/>
                </a:lnTo>
                <a:lnTo>
                  <a:pt x="8640763" y="4500563"/>
                </a:lnTo>
                <a:lnTo>
                  <a:pt x="1439863" y="4500563"/>
                </a:lnTo>
                <a:lnTo>
                  <a:pt x="1439863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3B4B8A84-3D08-244B-BF5B-6E361D1A74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027" y="4500563"/>
            <a:ext cx="4976807" cy="7200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2012" y="5593629"/>
            <a:ext cx="9502629" cy="70557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pic>
        <p:nvPicPr>
          <p:cNvPr id="8" name="Obraz 7" descr="znak Funduszy Europejskich">
            <a:extLst>
              <a:ext uri="{FF2B5EF4-FFF2-40B4-BE49-F238E27FC236}">
                <a16:creationId xmlns:a16="http://schemas.microsoft.com/office/drawing/2014/main" id="{BFD80FA4-66E0-3049-A92A-085F431CEB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9" name="Obraz 8" descr="flaga Unii Europejskie z dopiskiem dofinansowane przez Unię Europejską">
            <a:extLst>
              <a:ext uri="{FF2B5EF4-FFF2-40B4-BE49-F238E27FC236}">
                <a16:creationId xmlns:a16="http://schemas.microsoft.com/office/drawing/2014/main" id="{695F0183-048A-AF46-A850-8C265BFACC2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0" name="Obraz 9" descr="barwy RP">
            <a:extLst>
              <a:ext uri="{FF2B5EF4-FFF2-40B4-BE49-F238E27FC236}">
                <a16:creationId xmlns:a16="http://schemas.microsoft.com/office/drawing/2014/main" id="{875F5C9C-57CB-134D-A405-3BC05A23D85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289102" y="1983573"/>
            <a:ext cx="10861573" cy="4316627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" y="0"/>
            <a:ext cx="6267903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102" y="1983572"/>
            <a:ext cx="4976807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42069" y="3070227"/>
            <a:ext cx="9955708" cy="1087764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42083" y="4861794"/>
            <a:ext cx="9955610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886875" y="540402"/>
            <a:ext cx="2262432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2026-07-15</a:t>
            </a:fld>
            <a:endParaRPr lang="pl-PL" dirty="0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10" name="Obraz 9" descr="flaga Unii Europejskiej z dopiskiem dofinansowane przez Unię Europejską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526" y="1244366"/>
            <a:ext cx="478923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140" y="545866"/>
            <a:ext cx="478923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324" y="1244366"/>
            <a:ext cx="478923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159" y="538288"/>
            <a:ext cx="478923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78" y="545866"/>
            <a:ext cx="478923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129" y="1254829"/>
            <a:ext cx="478923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042" y="543567"/>
            <a:ext cx="478923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087" y="535269"/>
            <a:ext cx="478923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998" y="531095"/>
            <a:ext cx="478923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301" y="1251987"/>
            <a:ext cx="478923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942" y="1250549"/>
            <a:ext cx="478923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042" y="1250549"/>
            <a:ext cx="478923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16">
            <a:extLst>
              <a:ext uri="{FF2B5EF4-FFF2-40B4-BE49-F238E27FC236}">
                <a16:creationId xmlns:a16="http://schemas.microsoft.com/office/drawing/2014/main" id="{69383BDA-94B1-6FB6-27E3-0CC3DEDF5A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" y="0"/>
            <a:ext cx="8528819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3552011" y="4500563"/>
            <a:ext cx="8598663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88270" y="5579563"/>
            <a:ext cx="7709423" cy="648546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888242" y="539751"/>
            <a:ext cx="2262432" cy="36672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857886D-A165-4D54-8DB0-CE6586ECA8EC}" type="datetime1">
              <a:rPr lang="pl-PL" smtClean="0"/>
              <a:t>2026-07-15</a:t>
            </a:fld>
            <a:endParaRPr lang="pl-PL" dirty="0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70B23A41-17AB-76D8-3EFE-38FC22C5B5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10" name="Obraz 9" descr="flaga Unii Europejskie z dopiskiem dofinansowane przez Unię Europejską">
            <a:extLst>
              <a:ext uri="{FF2B5EF4-FFF2-40B4-BE49-F238E27FC236}">
                <a16:creationId xmlns:a16="http://schemas.microsoft.com/office/drawing/2014/main" id="{E8AB2AB5-3131-C310-7606-6899798511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7C93677B-A16E-82CA-7FC4-B6B51516070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  <p:pic>
        <p:nvPicPr>
          <p:cNvPr id="18" name="Obraz 17" descr="Obraz zawierający tekst&#10;&#10;Opis wygenerowany automatycznie">
            <a:extLst>
              <a:ext uri="{FF2B5EF4-FFF2-40B4-BE49-F238E27FC236}">
                <a16:creationId xmlns:a16="http://schemas.microsoft.com/office/drawing/2014/main" id="{EB4DB370-BCB9-D1E9-5613-5A9DCA5F311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012" y="4500563"/>
            <a:ext cx="4976807" cy="72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1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3552011" y="4500563"/>
            <a:ext cx="9045658" cy="21595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42107" y="0"/>
            <a:ext cx="85926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4908961" y="4500563"/>
            <a:ext cx="4525820" cy="359395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3552013" y="4500562"/>
            <a:ext cx="1356948" cy="358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04993" y="5195720"/>
            <a:ext cx="8145682" cy="1320421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5" name="Symbol zastępczy numeru slajdu 4" hidden="1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1B42B789-C1F5-DC16-C5E4-9024154D6E08}"/>
              </a:ext>
            </a:extLst>
          </p:cNvPr>
          <p:cNvSpPr/>
          <p:nvPr userDrawn="1"/>
        </p:nvSpPr>
        <p:spPr>
          <a:xfrm>
            <a:off x="2646049" y="-1"/>
            <a:ext cx="9502629" cy="179388"/>
          </a:xfrm>
          <a:prstGeom prst="rect">
            <a:avLst/>
          </a:prstGeom>
          <a:solidFill>
            <a:srgbClr val="007033"/>
          </a:solidFill>
          <a:ln>
            <a:solidFill>
              <a:srgbClr val="007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DFD7AA6-312F-4D41-9EDC-04F082B27674}"/>
              </a:ext>
            </a:extLst>
          </p:cNvPr>
          <p:cNvSpPr/>
          <p:nvPr userDrawn="1"/>
        </p:nvSpPr>
        <p:spPr>
          <a:xfrm>
            <a:off x="10791730" y="7380289"/>
            <a:ext cx="1356948" cy="179387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F275C4F-DD33-C1BA-41E1-17E6DFF9FD13}"/>
              </a:ext>
            </a:extLst>
          </p:cNvPr>
          <p:cNvSpPr/>
          <p:nvPr userDrawn="1"/>
        </p:nvSpPr>
        <p:spPr>
          <a:xfrm>
            <a:off x="1289102" y="0"/>
            <a:ext cx="1354805" cy="17938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9580" y="1979837"/>
            <a:ext cx="5204044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6150" y="1979613"/>
            <a:ext cx="5204044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9887" y="899837"/>
            <a:ext cx="5430307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19887" y="1979837"/>
            <a:ext cx="5430787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6267904" cy="575972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30E28BA-19A4-6182-CE10-65107EDF6B75}"/>
              </a:ext>
            </a:extLst>
          </p:cNvPr>
          <p:cNvSpPr/>
          <p:nvPr userDrawn="1"/>
        </p:nvSpPr>
        <p:spPr>
          <a:xfrm>
            <a:off x="10792165" y="7380288"/>
            <a:ext cx="1358509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9580" y="1979837"/>
            <a:ext cx="5204044" cy="4680018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6150" y="1979613"/>
            <a:ext cx="5204044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363107C-97A9-9A5D-A2A2-E6ABB7ED4C62}"/>
              </a:ext>
            </a:extLst>
          </p:cNvPr>
          <p:cNvSpPr/>
          <p:nvPr userDrawn="1"/>
        </p:nvSpPr>
        <p:spPr>
          <a:xfrm>
            <a:off x="10792165" y="7380288"/>
            <a:ext cx="1358509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89102" y="899837"/>
            <a:ext cx="10861093" cy="108000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9581" y="1979837"/>
            <a:ext cx="10861094" cy="46800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  <a:endParaRPr lang="en-US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1289535" y="0"/>
            <a:ext cx="1358509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2648044" y="0"/>
            <a:ext cx="9502149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26AD61-FC69-65FC-05E3-06AA14C89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91730" y="7019837"/>
            <a:ext cx="1357577" cy="18000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lvl1pPr algn="r">
              <a:defRPr sz="10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C2A84FB-402E-BB6C-632B-D1ADD49B7D8C}"/>
              </a:ext>
            </a:extLst>
          </p:cNvPr>
          <p:cNvSpPr/>
          <p:nvPr userDrawn="1"/>
        </p:nvSpPr>
        <p:spPr>
          <a:xfrm>
            <a:off x="10792165" y="7380288"/>
            <a:ext cx="1358509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5" r:id="rId2"/>
    <p:sldLayoutId id="2147483720" r:id="rId3"/>
    <p:sldLayoutId id="2147483721" r:id="rId4"/>
    <p:sldLayoutId id="2147483710" r:id="rId5"/>
    <p:sldLayoutId id="2147483712" r:id="rId6"/>
    <p:sldLayoutId id="2147483726" r:id="rId7"/>
    <p:sldLayoutId id="2147483740" r:id="rId8"/>
    <p:sldLayoutId id="2147483723" r:id="rId9"/>
    <p:sldLayoutId id="2147483728" r:id="rId10"/>
  </p:sldLayoutIdLst>
  <p:hf hdr="0" ftr="0"/>
  <p:txStyles>
    <p:titleStyle>
      <a:lvl1pPr algn="l" defTabSz="1007943" rtl="0" eaLnBrk="1" latinLnBrk="0" hangingPunct="1">
        <a:lnSpc>
          <a:spcPts val="3600"/>
        </a:lnSpc>
        <a:spcBef>
          <a:spcPct val="0"/>
        </a:spcBef>
        <a:buNone/>
        <a:defRPr sz="2800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251986" indent="-251986" algn="l" defTabSz="1007943" rtl="0" eaLnBrk="1" latinLnBrk="0" hangingPunct="1">
        <a:lnSpc>
          <a:spcPts val="2400"/>
        </a:lnSpc>
        <a:spcBef>
          <a:spcPts val="1102"/>
        </a:spcBef>
        <a:buClr>
          <a:schemeClr val="accent1"/>
        </a:buClr>
        <a:buFontTx/>
        <a:buBlip>
          <a:blip r:embed="rId12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957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3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9929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4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900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7872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43" userDrawn="1">
          <p15:clr>
            <a:srgbClr val="F26B43"/>
          </p15:clr>
        </p15:guide>
        <p15:guide id="2" pos="527" userDrawn="1">
          <p15:clr>
            <a:srgbClr val="F26B43"/>
          </p15:clr>
        </p15:guide>
        <p15:guide id="3" pos="812" userDrawn="1">
          <p15:clr>
            <a:srgbClr val="F26B43"/>
          </p15:clr>
        </p15:guide>
        <p15:guide id="4" pos="1097" userDrawn="1">
          <p15:clr>
            <a:srgbClr val="F26B43"/>
          </p15:clr>
        </p15:guide>
        <p15:guide id="5" pos="1383" userDrawn="1">
          <p15:clr>
            <a:srgbClr val="F26B43"/>
          </p15:clr>
        </p15:guide>
        <p15:guide id="6" pos="1668" userDrawn="1">
          <p15:clr>
            <a:srgbClr val="F26B43"/>
          </p15:clr>
        </p15:guide>
        <p15:guide id="7" pos="1952" userDrawn="1">
          <p15:clr>
            <a:srgbClr val="F26B43"/>
          </p15:clr>
        </p15:guide>
        <p15:guide id="8" pos="2237" userDrawn="1">
          <p15:clr>
            <a:srgbClr val="F26B43"/>
          </p15:clr>
        </p15:guide>
        <p15:guide id="9" pos="2523" userDrawn="1">
          <p15:clr>
            <a:srgbClr val="F26B43"/>
          </p15:clr>
        </p15:guide>
        <p15:guide id="10" pos="2808" userDrawn="1">
          <p15:clr>
            <a:srgbClr val="F26B43"/>
          </p15:clr>
        </p15:guide>
        <p15:guide id="11" pos="3092" userDrawn="1">
          <p15:clr>
            <a:srgbClr val="F26B43"/>
          </p15:clr>
        </p15:guide>
        <p15:guide id="12" pos="3378" userDrawn="1">
          <p15:clr>
            <a:srgbClr val="F26B43"/>
          </p15:clr>
        </p15:guide>
        <p15:guide id="13" pos="3663" userDrawn="1">
          <p15:clr>
            <a:srgbClr val="F26B43"/>
          </p15:clr>
        </p15:guide>
        <p15:guide id="14" pos="3948" userDrawn="1">
          <p15:clr>
            <a:srgbClr val="F26B43"/>
          </p15:clr>
        </p15:guide>
        <p15:guide id="15" pos="4234" userDrawn="1">
          <p15:clr>
            <a:srgbClr val="F26B43"/>
          </p15:clr>
        </p15:guide>
        <p15:guide id="16" pos="4518" userDrawn="1">
          <p15:clr>
            <a:srgbClr val="F26B43"/>
          </p15:clr>
        </p15:guide>
        <p15:guide id="17" pos="4803" userDrawn="1">
          <p15:clr>
            <a:srgbClr val="F26B43"/>
          </p15:clr>
        </p15:guide>
        <p15:guide id="18" pos="5088" userDrawn="1">
          <p15:clr>
            <a:srgbClr val="F26B43"/>
          </p15:clr>
        </p15:guide>
        <p15:guide id="19" pos="5374" userDrawn="1">
          <p15:clr>
            <a:srgbClr val="F26B43"/>
          </p15:clr>
        </p15:guide>
        <p15:guide id="20" pos="5658" userDrawn="1">
          <p15:clr>
            <a:srgbClr val="F26B43"/>
          </p15:clr>
        </p15:guide>
        <p15:guide id="21" pos="5943" userDrawn="1">
          <p15:clr>
            <a:srgbClr val="F26B43"/>
          </p15:clr>
        </p15:guide>
        <p15:guide id="22" pos="6229" userDrawn="1">
          <p15:clr>
            <a:srgbClr val="F26B43"/>
          </p15:clr>
        </p15:guide>
        <p15:guide id="23" pos="6514" userDrawn="1">
          <p15:clr>
            <a:srgbClr val="F26B43"/>
          </p15:clr>
        </p15:guide>
        <p15:guide id="24" pos="6798" userDrawn="1">
          <p15:clr>
            <a:srgbClr val="F26B43"/>
          </p15:clr>
        </p15:guide>
        <p15:guide id="25" pos="7083" userDrawn="1">
          <p15:clr>
            <a:srgbClr val="F26B43"/>
          </p15:clr>
        </p15:guide>
        <p15:guide id="26" pos="7369" userDrawn="1">
          <p15:clr>
            <a:srgbClr val="F26B43"/>
          </p15:clr>
        </p15:guide>
        <p15:guide id="27" pos="7654" userDrawn="1">
          <p15:clr>
            <a:srgbClr val="F26B43"/>
          </p15:clr>
        </p15:guide>
        <p15:guide id="28" pos="7939" userDrawn="1">
          <p15:clr>
            <a:srgbClr val="F26B43"/>
          </p15:clr>
        </p15:guide>
        <p15:guide id="29" pos="8223" userDrawn="1">
          <p15:clr>
            <a:srgbClr val="F26B43"/>
          </p15:clr>
        </p15:guide>
        <p15:guide id="30" orient="horz" pos="113" userDrawn="1">
          <p15:clr>
            <a:srgbClr val="F26B43"/>
          </p15:clr>
        </p15:guide>
        <p15:guide id="31" orient="horz" pos="340" userDrawn="1">
          <p15:clr>
            <a:srgbClr val="F26B43"/>
          </p15:clr>
        </p15:guide>
        <p15:guide id="32" orient="horz" pos="567" userDrawn="1">
          <p15:clr>
            <a:srgbClr val="F26B43"/>
          </p15:clr>
        </p15:guide>
        <p15:guide id="33" orient="horz" pos="794" userDrawn="1">
          <p15:clr>
            <a:srgbClr val="F26B43"/>
          </p15:clr>
        </p15:guide>
        <p15:guide id="34" orient="horz" pos="1020" userDrawn="1">
          <p15:clr>
            <a:srgbClr val="F26B43"/>
          </p15:clr>
        </p15:guide>
        <p15:guide id="35" orient="horz" pos="1247" userDrawn="1">
          <p15:clr>
            <a:srgbClr val="F26B43"/>
          </p15:clr>
        </p15:guide>
        <p15:guide id="36" orient="horz" pos="1474" userDrawn="1">
          <p15:clr>
            <a:srgbClr val="F26B43"/>
          </p15:clr>
        </p15:guide>
        <p15:guide id="37" orient="horz" pos="1701" userDrawn="1">
          <p15:clr>
            <a:srgbClr val="F26B43"/>
          </p15:clr>
        </p15:guide>
        <p15:guide id="38" orient="horz" pos="1927" userDrawn="1">
          <p15:clr>
            <a:srgbClr val="F26B43"/>
          </p15:clr>
        </p15:guide>
        <p15:guide id="39" orient="horz" pos="2154" userDrawn="1">
          <p15:clr>
            <a:srgbClr val="F26B43"/>
          </p15:clr>
        </p15:guide>
        <p15:guide id="40" orient="horz" pos="2381" userDrawn="1">
          <p15:clr>
            <a:srgbClr val="F26B43"/>
          </p15:clr>
        </p15:guide>
        <p15:guide id="41" orient="horz" pos="2608" userDrawn="1">
          <p15:clr>
            <a:srgbClr val="F26B43"/>
          </p15:clr>
        </p15:guide>
        <p15:guide id="42" orient="horz" pos="2835" userDrawn="1">
          <p15:clr>
            <a:srgbClr val="F26B43"/>
          </p15:clr>
        </p15:guide>
        <p15:guide id="43" orient="horz" pos="3061" userDrawn="1">
          <p15:clr>
            <a:srgbClr val="F26B43"/>
          </p15:clr>
        </p15:guide>
        <p15:guide id="44" orient="horz" pos="3288" userDrawn="1">
          <p15:clr>
            <a:srgbClr val="F26B43"/>
          </p15:clr>
        </p15:guide>
        <p15:guide id="45" orient="horz" pos="3515" userDrawn="1">
          <p15:clr>
            <a:srgbClr val="F26B43"/>
          </p15:clr>
        </p15:guide>
        <p15:guide id="46" orient="horz" pos="3742" userDrawn="1">
          <p15:clr>
            <a:srgbClr val="F26B43"/>
          </p15:clr>
        </p15:guide>
        <p15:guide id="47" orient="horz" pos="3968" userDrawn="1">
          <p15:clr>
            <a:srgbClr val="F26B43"/>
          </p15:clr>
        </p15:guide>
        <p15:guide id="48" orient="horz" pos="4195" userDrawn="1">
          <p15:clr>
            <a:srgbClr val="F26B43"/>
          </p15:clr>
        </p15:guide>
        <p15:guide id="49" orient="horz" pos="4422" userDrawn="1">
          <p15:clr>
            <a:srgbClr val="F26B43"/>
          </p15:clr>
        </p15:guide>
        <p15:guide id="50" orient="horz" pos="46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funduszeeuropejskie.gov.pl/media/112343/Wytyczne_dotyczace_kwalifikowalnosci_2021_2027.pdf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4.png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">
            <a:extLst>
              <a:ext uri="{FF2B5EF4-FFF2-40B4-BE49-F238E27FC236}">
                <a16:creationId xmlns:a16="http://schemas.microsoft.com/office/drawing/2014/main" id="{25C1F810-5A2C-73E7-E2EA-32E6C2F66B7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 bwMode="auto">
          <a:xfrm>
            <a:off x="0" y="5081705"/>
            <a:ext cx="13439305" cy="1810831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pl-PL" altLang="pl-PL" sz="2000" dirty="0">
                <a:solidFill>
                  <a:schemeClr val="accent4">
                    <a:lumMod val="75000"/>
                  </a:schemeClr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Zasady naboru </a:t>
            </a:r>
            <a:r>
              <a:rPr lang="pl-PL" sz="2000" dirty="0">
                <a:solidFill>
                  <a:schemeClr val="accent4">
                    <a:lumMod val="75000"/>
                  </a:schemeClr>
                </a:solidFill>
              </a:rPr>
              <a:t>FENX.02.04-IW.01-001/26 „Renaturyzacja przekształconych cieków wodnych </a:t>
            </a:r>
            <a:br>
              <a:rPr lang="pl-PL" sz="2000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pl-PL" sz="2000" dirty="0">
                <a:solidFill>
                  <a:schemeClr val="accent4">
                    <a:lumMod val="75000"/>
                  </a:schemeClr>
                </a:solidFill>
              </a:rPr>
              <a:t>i obszarów od wód zależnych”</a:t>
            </a:r>
            <a:r>
              <a:rPr lang="pl-PL" altLang="pl-PL" sz="2000" dirty="0">
                <a:solidFill>
                  <a:schemeClr val="accent4">
                    <a:lumMod val="75000"/>
                  </a:schemeClr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 - warunki merytoryczne  </a:t>
            </a:r>
            <a:br>
              <a:rPr lang="pl-PL" altLang="pl-PL" sz="2000" dirty="0">
                <a:solidFill>
                  <a:schemeClr val="accent4">
                    <a:lumMod val="75000"/>
                  </a:schemeClr>
                </a:solidFill>
                <a:latin typeface="Open Sans" panose="020B0806030504020204" pitchFamily="34" charset="0"/>
                <a:cs typeface="Open Sans" panose="020B0806030504020204" pitchFamily="34" charset="0"/>
              </a:rPr>
            </a:br>
            <a:r>
              <a:rPr lang="pl-PL" altLang="pl-PL" sz="2000" dirty="0">
                <a:solidFill>
                  <a:schemeClr val="accent4">
                    <a:lumMod val="75000"/>
                  </a:schemeClr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Agnieszka Zduńczyk</a:t>
            </a:r>
            <a:br>
              <a:rPr lang="pl-PL" altLang="pl-PL" sz="20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</a:br>
            <a:br>
              <a:rPr lang="pl-PL" altLang="pl-PL" sz="20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</a:br>
            <a:endParaRPr lang="pl-PL" altLang="pl-PL" sz="2000" b="0" dirty="0">
              <a:solidFill>
                <a:srgbClr val="002073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pic>
        <p:nvPicPr>
          <p:cNvPr id="4" name="Obraz 3" descr="Obraz zawierający krajobraz, na wolnym powietrzu, trawa, niebo&#10;&#10;Opis wygenerowany automatycznie">
            <a:extLst>
              <a:ext uri="{FF2B5EF4-FFF2-40B4-BE49-F238E27FC236}">
                <a16:creationId xmlns:a16="http://schemas.microsoft.com/office/drawing/2014/main" id="{79186D41-AE21-F972-9D13-80E94C5A644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2" b="35926"/>
          <a:stretch/>
        </p:blipFill>
        <p:spPr>
          <a:xfrm>
            <a:off x="469" y="619275"/>
            <a:ext cx="13438837" cy="4224514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00B03E41-BEFE-8873-57E5-B9E5EB0E7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19287" y="7308229"/>
            <a:ext cx="11457930" cy="251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845086EB-7162-88C4-F711-2E08CD9ABF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37" y="619274"/>
            <a:ext cx="8300926" cy="209661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6" name="Obraz 5" descr="Obraz zawierający tekst, zrzut ekranu, Czcionka, Grafika&#10;&#10;Opis wygenerowany automatycznie">
            <a:extLst>
              <a:ext uri="{FF2B5EF4-FFF2-40B4-BE49-F238E27FC236}">
                <a16:creationId xmlns:a16="http://schemas.microsoft.com/office/drawing/2014/main" id="{6575F6C1-471D-456B-703A-83AB81F6002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693" y="620981"/>
            <a:ext cx="8352723" cy="3525727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6F7F1958-129D-3C21-959B-2B10DA22850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163" y="6373231"/>
            <a:ext cx="11139885" cy="110456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40C465-9943-024A-8CB4-A509DF39AC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78AD6AED-0FE6-C7FA-5ED5-EA40D7B5BE5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FF4600A2-FDB0-C986-D0A2-397015A92AC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10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FC6BF24B-F75C-C67A-871B-708CEF1038F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2" name="Prostokąt: zaokrąglone rogi 1">
            <a:extLst>
              <a:ext uri="{FF2B5EF4-FFF2-40B4-BE49-F238E27FC236}">
                <a16:creationId xmlns:a16="http://schemas.microsoft.com/office/drawing/2014/main" id="{22E89D09-E153-346E-2E8F-953FD8545232}"/>
              </a:ext>
            </a:extLst>
          </p:cNvPr>
          <p:cNvSpPr/>
          <p:nvPr/>
        </p:nvSpPr>
        <p:spPr>
          <a:xfrm>
            <a:off x="3047479" y="256673"/>
            <a:ext cx="7344816" cy="78725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ZAKRES WSPARCIA – NA CO MOŻNA UZYSKAĆ ŚRODKI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96AB55B6-AA17-35AD-9D24-072ED4C1BD54}"/>
              </a:ext>
            </a:extLst>
          </p:cNvPr>
          <p:cNvSpPr txBox="1"/>
          <p:nvPr/>
        </p:nvSpPr>
        <p:spPr>
          <a:xfrm>
            <a:off x="1369433" y="791484"/>
            <a:ext cx="10873208" cy="5431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8000">
              <a:lnSpc>
                <a:spcPts val="3000"/>
              </a:lnSpc>
            </a:pPr>
            <a:endParaRPr lang="pl-PL" sz="1500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8000" indent="-285750">
              <a:lnSpc>
                <a:spcPts val="3000"/>
              </a:lnSpc>
              <a:buFont typeface="Wingdings" panose="05000000000000000000" pitchFamily="2" charset="2"/>
              <a:buChar char="Ø"/>
            </a:pPr>
            <a:endParaRPr lang="pl-PL" sz="1600" b="1" dirty="0">
              <a:solidFill>
                <a:srgbClr val="007033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8000" indent="-285750">
              <a:lnSpc>
                <a:spcPts val="3000"/>
              </a:lnSpc>
              <a:buFont typeface="Wingdings" panose="05000000000000000000" pitchFamily="2" charset="2"/>
              <a:buChar char="Ø"/>
            </a:pPr>
            <a:r>
              <a:rPr lang="pl-PL" sz="1600" b="1" dirty="0">
                <a:solidFill>
                  <a:srgbClr val="00703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Renaturyzacja ekosystemów od wód zależnych (mokradła, doliny rzeczne)</a:t>
            </a:r>
            <a:br>
              <a:rPr lang="pl-PL" sz="1600" b="1" dirty="0">
                <a:solidFill>
                  <a:srgbClr val="00703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Odtwarzanie i nawodnienie mokradeł, torfowisk oraz terenów zalewowych, likwidację lub modyfikację systemów odwadniających, czy przywracanie łączności cieków z doliną rzeczną, w celu poprawy funkcjonowania ekosystemów (zwiększenie retencji krajobrazowej i poprawa odporności na susze i powodzie).</a:t>
            </a:r>
          </a:p>
          <a:p>
            <a:pPr marL="288000" indent="-285750">
              <a:lnSpc>
                <a:spcPts val="3000"/>
              </a:lnSpc>
              <a:buFont typeface="Wingdings" panose="05000000000000000000" pitchFamily="2" charset="2"/>
              <a:buChar char="Ø"/>
            </a:pPr>
            <a:endParaRPr lang="pl-PL" sz="1600" b="1" dirty="0">
              <a:solidFill>
                <a:srgbClr val="007033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8000" indent="-285750">
              <a:lnSpc>
                <a:spcPts val="3000"/>
              </a:lnSpc>
              <a:buFont typeface="Wingdings" panose="05000000000000000000" pitchFamily="2" charset="2"/>
              <a:buChar char="Ø"/>
            </a:pPr>
            <a:r>
              <a:rPr lang="pl-PL" sz="1600" b="1" dirty="0">
                <a:solidFill>
                  <a:srgbClr val="00703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Zwiększanie naturalnej retencji wód i spowalniające odpływ wód</a:t>
            </a:r>
          </a:p>
          <a:p>
            <a:pPr marL="288000">
              <a:lnSpc>
                <a:spcPts val="3000"/>
              </a:lnSpc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Przywracanie łączności cieku z terenami zalewowymi/ systemem rzeczno-jeziornym, które pozwolą </a:t>
            </a:r>
            <a:b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wydłużenie czasu odpływu wód w zlewni, podniesienie poziomu wód gruntowych, ograniczenie ryzyka powodziowego i skutków suszy poprzez rozwiązania oparte na przyrodzie.</a:t>
            </a:r>
          </a:p>
          <a:p>
            <a:pPr marL="288000">
              <a:lnSpc>
                <a:spcPts val="3000"/>
              </a:lnSpc>
            </a:pPr>
            <a:endParaRPr lang="pl-PL" sz="1500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8000">
              <a:lnSpc>
                <a:spcPts val="3000"/>
              </a:lnSpc>
            </a:pPr>
            <a:endParaRPr lang="pl-PL" sz="1500" b="1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250">
              <a:lnSpc>
                <a:spcPts val="3000"/>
              </a:lnSpc>
            </a:pPr>
            <a:endParaRPr lang="pl-PL" sz="1500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587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8121FA-4953-2C7D-6D3D-6BBAF130E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A33F5B47-7CA0-ED31-5D27-A4D85A6F07B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B469C75-547F-2EDF-9228-F9DACF62C08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11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2AB68A35-4F97-C49C-5DF3-59910CBF4F1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2" name="Prostokąt: zaokrąglone rogi 1">
            <a:extLst>
              <a:ext uri="{FF2B5EF4-FFF2-40B4-BE49-F238E27FC236}">
                <a16:creationId xmlns:a16="http://schemas.microsoft.com/office/drawing/2014/main" id="{368C0E4B-6E62-28FF-CC8C-33D2FD07E47E}"/>
              </a:ext>
            </a:extLst>
          </p:cNvPr>
          <p:cNvSpPr/>
          <p:nvPr/>
        </p:nvSpPr>
        <p:spPr>
          <a:xfrm>
            <a:off x="1292839" y="251445"/>
            <a:ext cx="5283032" cy="71649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ELEMENTY OBOWIĄZKOWE W PROJEKTACH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8A51A59E-5F94-C5A1-09DE-15FAAB4C73BA}"/>
              </a:ext>
            </a:extLst>
          </p:cNvPr>
          <p:cNvSpPr txBox="1"/>
          <p:nvPr/>
        </p:nvSpPr>
        <p:spPr>
          <a:xfrm>
            <a:off x="1292839" y="962271"/>
            <a:ext cx="542704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l-PL" sz="1600" b="1" dirty="0">
                <a:solidFill>
                  <a:srgbClr val="00703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Monitoring przyrodniczy i/lub </a:t>
            </a:r>
            <a:r>
              <a:rPr lang="pl-PL" sz="1600" b="1" dirty="0" err="1">
                <a:solidFill>
                  <a:srgbClr val="00703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hydromorfologiczny</a:t>
            </a:r>
            <a:r>
              <a:rPr lang="pl-PL" sz="1600" b="1" dirty="0">
                <a:solidFill>
                  <a:srgbClr val="00703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umożliwiający rzetelną </a:t>
            </a:r>
            <a:b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ocenę efektów działań </a:t>
            </a:r>
            <a:r>
              <a:rPr lang="pl-PL" sz="1600" dirty="0" err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renaturyzacyjnych</a:t>
            </a: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przed </a:t>
            </a:r>
            <a:b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ich realizacją i po jej zakończeniu wraz z określoną metodyką, wskaźnikami i punktami pomiarowymi. </a:t>
            </a:r>
            <a:b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Monitoring realizowany po zakończeniu </a:t>
            </a:r>
            <a:br>
              <a:rPr lang="pl-PL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projektu nie będzie finansowany ze środków </a:t>
            </a:r>
            <a:br>
              <a:rPr lang="pl-PL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600" b="1" dirty="0" err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FEnIKS</a:t>
            </a:r>
            <a:r>
              <a:rPr lang="pl-PL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należy wskazać źródła zapewniające </a:t>
            </a:r>
            <a:br>
              <a:rPr lang="pl-PL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finansowanie.</a:t>
            </a:r>
            <a:endParaRPr lang="pl-PL" sz="1600" u="sng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E3AFA5F6-1E1C-7218-8A22-3BD743DC1F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871" y="366516"/>
            <a:ext cx="5571065" cy="59336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589270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E25AC0-7B06-505F-612D-D92E7EB976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5EA674A0-AEEF-4D2A-3087-22D14964005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B63AB917-247A-802E-6C34-2E9CC2A257B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12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F69DFDA-6B62-ADEF-5C86-A73903EEFBCC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2" name="Prostokąt: zaokrąglone rogi 1">
            <a:extLst>
              <a:ext uri="{FF2B5EF4-FFF2-40B4-BE49-F238E27FC236}">
                <a16:creationId xmlns:a16="http://schemas.microsoft.com/office/drawing/2014/main" id="{B03D658B-CA75-24FC-F647-362DBA06132D}"/>
              </a:ext>
            </a:extLst>
          </p:cNvPr>
          <p:cNvSpPr/>
          <p:nvPr/>
        </p:nvSpPr>
        <p:spPr>
          <a:xfrm>
            <a:off x="7151936" y="287232"/>
            <a:ext cx="4997370" cy="68429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ELEMENTY OBOWIĄZKOWE W PROJEKTACH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8C693D1D-2858-528F-93D8-FF458CB19B90}"/>
              </a:ext>
            </a:extLst>
          </p:cNvPr>
          <p:cNvSpPr txBox="1"/>
          <p:nvPr/>
        </p:nvSpPr>
        <p:spPr>
          <a:xfrm>
            <a:off x="7151936" y="971525"/>
            <a:ext cx="506937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l-PL" sz="1400" b="1" dirty="0">
                <a:solidFill>
                  <a:srgbClr val="00703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Działania edukacyjne i podnoszące kompetencje</a:t>
            </a:r>
            <a:r>
              <a:rPr lang="pl-PL" sz="1400" dirty="0">
                <a:solidFill>
                  <a:srgbClr val="00703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pl-PL" sz="14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edukacja społeczności lokalnej lub innej, wskazanej grupy docelowej, w zakresie celu, metod </a:t>
            </a:r>
            <a:r>
              <a:rPr lang="pl-PL" sz="1400" dirty="0" err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renaturyzacji</a:t>
            </a:r>
            <a:r>
              <a:rPr lang="pl-PL" sz="14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oraz korzyści, rozwijających kompetencje w zakresie </a:t>
            </a:r>
            <a:r>
              <a:rPr lang="pl-PL" sz="1400" dirty="0" err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renaturyzacji</a:t>
            </a:r>
            <a:r>
              <a:rPr lang="pl-PL" sz="14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lub rozwiązań opartych na przyrodzie;</a:t>
            </a:r>
            <a:endParaRPr lang="pl-PL" sz="1400" b="1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fontAlgn="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l-PL" sz="1400" b="1" dirty="0">
                <a:solidFill>
                  <a:srgbClr val="00703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Włączenie społeczności lokalnej i interesariuszy </a:t>
            </a:r>
          </a:p>
          <a:p>
            <a:pPr marL="288000" fontAlgn="t">
              <a:lnSpc>
                <a:spcPct val="200000"/>
              </a:lnSpc>
            </a:pPr>
            <a:r>
              <a:rPr lang="pl-PL" sz="14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przygotowanie i realizację projektu, w tym działania ograniczające ryzyko konfliktów oraz wzmacniające trwałość efektów (np. realizacja wspólnych przedsięwzięć z NGO–JST–szkoły–użytkownicy wód, wolontariusze, wspólne działania edukacyjne/ monitoring obywatelski);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BF636410-BA28-6F97-AC5A-503B9F6F1A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469" y="251445"/>
            <a:ext cx="5861466" cy="6048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499577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E2B1EC-2F49-4CAB-8B8B-000BAE690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62F20BE1-8452-7EEA-84F7-D3ED46711C6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F0F3679C-2AD4-24D5-22B5-C9EFFE47788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13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6B73A8C0-5054-9C61-0077-485A32959F1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12" name="Prostokąt: zaokrąglone rogi 11">
            <a:extLst>
              <a:ext uri="{FF2B5EF4-FFF2-40B4-BE49-F238E27FC236}">
                <a16:creationId xmlns:a16="http://schemas.microsoft.com/office/drawing/2014/main" id="{B038993B-6405-C396-9669-8461ED2548DA}"/>
              </a:ext>
            </a:extLst>
          </p:cNvPr>
          <p:cNvSpPr/>
          <p:nvPr/>
        </p:nvSpPr>
        <p:spPr>
          <a:xfrm>
            <a:off x="1290468" y="256673"/>
            <a:ext cx="10858839" cy="78725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ZASADY  FINANSOWANIA PROJEKTÓW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DAD4670C-9C5F-823C-BC5E-A18B86FA5D2A}"/>
              </a:ext>
            </a:extLst>
          </p:cNvPr>
          <p:cNvSpPr txBox="1"/>
          <p:nvPr/>
        </p:nvSpPr>
        <p:spPr>
          <a:xfrm>
            <a:off x="1290467" y="1355796"/>
            <a:ext cx="10858839" cy="5439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l-PL" sz="1600" b="1" dirty="0">
                <a:solidFill>
                  <a:srgbClr val="00703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Poziom dofinansowania:</a:t>
            </a:r>
          </a:p>
          <a:p>
            <a:pPr algn="ctr">
              <a:lnSpc>
                <a:spcPct val="200000"/>
              </a:lnSpc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Maksymalny udział dofinansowania w wydatkach kwalifikowalnych na poziomie projektu wynosi </a:t>
            </a:r>
            <a:r>
              <a:rPr lang="pl-PL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79,71%.</a:t>
            </a:r>
          </a:p>
          <a:p>
            <a:pPr marL="285750" indent="-285750" algn="ctr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l-PL" sz="1600" b="1" dirty="0">
                <a:solidFill>
                  <a:srgbClr val="00703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Wkład własny:</a:t>
            </a:r>
          </a:p>
          <a:p>
            <a:pPr algn="ctr">
              <a:lnSpc>
                <a:spcPct val="200000"/>
              </a:lnSpc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 do zasady wkład własny do projektu ma postać </a:t>
            </a:r>
            <a:r>
              <a:rPr lang="pl-PL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wkładu pieniężnego</a:t>
            </a: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Dopuszczalne jest wniesienie wkładu niepieniężnego jako części wkładu własnego wyłącznie w formie nieodpłatnej pracy wykonywanej przez wolontariuszy na podstawie ustawy o działalności pożytku publicznego i o wolontariacie przy spełnieniu odpowiednich warunków z podrozdziału 3.3. wytycznych dotyczących kwalifikowalności. </a:t>
            </a:r>
            <a:b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sz="16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ct val="200000"/>
              </a:lnSpc>
            </a:pPr>
            <a:endParaRPr lang="pl-PL" sz="16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ct val="200000"/>
              </a:lnSpc>
            </a:pPr>
            <a:endParaRPr lang="pl-PL" sz="16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ct val="200000"/>
              </a:lnSpc>
            </a:pPr>
            <a:endParaRPr lang="pl-PL" sz="16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05734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1A0382-7B3F-3E01-0043-EC83AF19DD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4CF5EA11-7016-9792-D5FF-B5E713AB97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0EE8D54C-5862-6937-E4F4-5E1FFE30AE7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14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261D07F-7255-652E-1965-B12FF7FA5A8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12" name="Prostokąt: zaokrąglone rogi 11">
            <a:extLst>
              <a:ext uri="{FF2B5EF4-FFF2-40B4-BE49-F238E27FC236}">
                <a16:creationId xmlns:a16="http://schemas.microsoft.com/office/drawing/2014/main" id="{B8A685D6-D64A-D522-675C-19A8BF3AB177}"/>
              </a:ext>
            </a:extLst>
          </p:cNvPr>
          <p:cNvSpPr/>
          <p:nvPr/>
        </p:nvSpPr>
        <p:spPr>
          <a:xfrm>
            <a:off x="1290468" y="256673"/>
            <a:ext cx="10858839" cy="78725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ZASADY  FINANSOWANIA PROJEKTÓW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15D39C2B-D099-2017-6E22-4C8DDC0D6C64}"/>
              </a:ext>
            </a:extLst>
          </p:cNvPr>
          <p:cNvSpPr txBox="1"/>
          <p:nvPr/>
        </p:nvSpPr>
        <p:spPr>
          <a:xfrm>
            <a:off x="1146451" y="1018971"/>
            <a:ext cx="5933476" cy="5104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l-PL" sz="1500" b="1" dirty="0">
                <a:solidFill>
                  <a:srgbClr val="00703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VAT jako koszt kwalifikowany w projektach:</a:t>
            </a:r>
          </a:p>
          <a:p>
            <a:pPr marL="285750" indent="-285750" algn="ctr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Podatek od towarów i usług </a:t>
            </a:r>
            <a:r>
              <a:rPr lang="pl-PL" sz="15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może stanowić koszt kwalifikowalny projektu</a:t>
            </a:r>
            <a: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Zasady jego kwalifikowania opisano w Wytycznych dotyczących kwalifikowalności </a:t>
            </a:r>
            <a:b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Podrozdziale 3.5. Podatek od towarów i usług (VAT). </a:t>
            </a:r>
          </a:p>
          <a:p>
            <a:pPr marL="285750" indent="-285750" algn="ctr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Dla projektu, dla którego we wniosku o dofinansowanie podatek VAT został przedstawiony jako koszt kwalifikowalny, </a:t>
            </a:r>
            <a:b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jego łączny koszt wynosi </a:t>
            </a:r>
            <a:r>
              <a:rPr lang="pl-PL" sz="15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 najmniej 5 mln EUR (włączając VAT)</a:t>
            </a:r>
            <a: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należy załączyć do wniosku </a:t>
            </a:r>
            <a:b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dofinansowanie oświadczenie VAT zgodnie ze wzorem opublikowanym w dokumentacji naboru.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D46CFF4-8788-0999-ECAF-C9278487D4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911" y="1147622"/>
            <a:ext cx="5197384" cy="51501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6105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685AFF-725B-A1F6-8CB5-EECDC4743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A4B94391-7605-BDCB-F483-D1A64F3B255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71E986B-E632-240B-5C4E-4CBA3414437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15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CA4E0A61-ECD9-9160-0E13-50D39D65291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12" name="Prostokąt: zaokrąglone rogi 11">
            <a:extLst>
              <a:ext uri="{FF2B5EF4-FFF2-40B4-BE49-F238E27FC236}">
                <a16:creationId xmlns:a16="http://schemas.microsoft.com/office/drawing/2014/main" id="{3722A2F0-16D9-28FF-1975-C385CF5B1F32}"/>
              </a:ext>
            </a:extLst>
          </p:cNvPr>
          <p:cNvSpPr/>
          <p:nvPr/>
        </p:nvSpPr>
        <p:spPr>
          <a:xfrm>
            <a:off x="1290468" y="256673"/>
            <a:ext cx="10858839" cy="78725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ZASADY  FINANSOWANIA PROJEKTÓW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E38BEE24-80FF-0EEB-3ED2-DC348BF6A412}"/>
              </a:ext>
            </a:extLst>
          </p:cNvPr>
          <p:cNvSpPr txBox="1"/>
          <p:nvPr/>
        </p:nvSpPr>
        <p:spPr>
          <a:xfrm>
            <a:off x="1290467" y="1043932"/>
            <a:ext cx="10858839" cy="4946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l-PL" sz="1600" b="1" dirty="0">
                <a:solidFill>
                  <a:srgbClr val="00703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Realizacja projektu:</a:t>
            </a:r>
          </a:p>
          <a:p>
            <a:pPr algn="ctr">
              <a:lnSpc>
                <a:spcPct val="200000"/>
              </a:lnSpc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Realizacja projektu może rozpocząć się przed dniem złożenia wniosku o dofinansowanie</a:t>
            </a:r>
            <a:r>
              <a:rPr lang="pl-PL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br>
              <a:rPr lang="pl-PL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Realizacja projektu nie może zostać zakończona przed dniem złożenia wniosku. </a:t>
            </a:r>
          </a:p>
          <a:p>
            <a:pPr marL="285750" indent="-285750" algn="ctr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l-PL" sz="1600" b="1" dirty="0">
                <a:solidFill>
                  <a:srgbClr val="00703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Pomoc publiczna w projektach:</a:t>
            </a:r>
          </a:p>
          <a:p>
            <a:pPr algn="ctr">
              <a:lnSpc>
                <a:spcPct val="200000"/>
              </a:lnSpc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dofinansowania kwalifikują się tylko projekty, których wsparcie </a:t>
            </a:r>
            <a:r>
              <a:rPr lang="pl-PL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 stanowiłoby </a:t>
            </a:r>
            <a:br>
              <a:rPr lang="pl-PL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pomocy publicznej</a:t>
            </a: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pl-PL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tym pomocy de </a:t>
            </a:r>
            <a:r>
              <a:rPr lang="pl-PL" sz="1600" b="1" dirty="0" err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minimis</a:t>
            </a:r>
            <a:r>
              <a:rPr lang="pl-PL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285750" indent="-285750" algn="ctr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l-PL" sz="1600" b="1" dirty="0">
                <a:solidFill>
                  <a:srgbClr val="00703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Standardy dostępności:</a:t>
            </a:r>
          </a:p>
          <a:p>
            <a:pPr algn="ctr">
              <a:lnSpc>
                <a:spcPct val="200000"/>
              </a:lnSpc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Wnioskodawca, a następnie beneficjent (w przypadku otrzymania dofinansowania) jest zobowiązany </a:t>
            </a:r>
            <a:b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stosowania właściwych standardów dostępności, ujętych w załączniku nr 2 do Wytycznych równościowych. </a:t>
            </a:r>
            <a:r>
              <a:rPr lang="pl-PL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Standardy dostępności stanowią załącznik nr 10 do Regulaminu. </a:t>
            </a:r>
            <a:endParaRPr lang="pl-PL" sz="16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5751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11AC57-78B5-56A7-B5E8-4CEE2605F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AED88C8A-F8C2-9C46-96C8-53934AC2C6C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0F4AD68F-B84E-C3FA-5EE6-6FB0A616EC7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16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55CFECD9-37B0-D775-2C70-EF78901D31A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12" name="Prostokąt: zaokrąglone rogi 11">
            <a:extLst>
              <a:ext uri="{FF2B5EF4-FFF2-40B4-BE49-F238E27FC236}">
                <a16:creationId xmlns:a16="http://schemas.microsoft.com/office/drawing/2014/main" id="{77525B22-5FD6-51D0-9153-3F71C09DC1CB}"/>
              </a:ext>
            </a:extLst>
          </p:cNvPr>
          <p:cNvSpPr/>
          <p:nvPr/>
        </p:nvSpPr>
        <p:spPr>
          <a:xfrm>
            <a:off x="1290468" y="256673"/>
            <a:ext cx="10858839" cy="78725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ZASADY  FINANSOWANIA PROJEKTÓW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313ACB6-51D6-58F9-C457-38CFAF3C3B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468" y="1147622"/>
            <a:ext cx="10858839" cy="5276237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16F62E3B-69E8-4876-AFEE-43E7C3C1D71A}"/>
              </a:ext>
            </a:extLst>
          </p:cNvPr>
          <p:cNvSpPr txBox="1"/>
          <p:nvPr/>
        </p:nvSpPr>
        <p:spPr>
          <a:xfrm>
            <a:off x="1288379" y="1169988"/>
            <a:ext cx="10758011" cy="3891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l-PL" b="1" dirty="0">
                <a:solidFill>
                  <a:srgbClr val="00703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Karta Praw Podstawowych (KPP) oraz </a:t>
            </a:r>
          </a:p>
          <a:p>
            <a:pPr algn="ctr">
              <a:lnSpc>
                <a:spcPct val="200000"/>
              </a:lnSpc>
            </a:pPr>
            <a:r>
              <a:rPr lang="pl-PL" b="1" dirty="0">
                <a:solidFill>
                  <a:srgbClr val="00703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Konwencja o prawach osób niepełnosprawnych (KPON)</a:t>
            </a:r>
          </a:p>
          <a:p>
            <a:pPr algn="ctr">
              <a:lnSpc>
                <a:spcPct val="200000"/>
              </a:lnSpc>
            </a:pPr>
            <a:r>
              <a:rPr lang="pl-PL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Wnioskodawca, a następnie beneficjent (w przypadku otrzymania dofinansowania) oraz partnerzy, jeżeli projekt jest realizowany w partnerstwie, o którym mowa w art. 39 ustawy wdrożeniowej, zobowiązani są do przestrzegania praw i wolności określonych </a:t>
            </a:r>
            <a:br>
              <a:rPr lang="pl-PL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Karcie Praw Podstawowych (KPP) oraz </a:t>
            </a:r>
            <a:br>
              <a:rPr lang="pl-PL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Konwencji o prawach osób niepełnosprawnych (KPON).</a:t>
            </a:r>
          </a:p>
        </p:txBody>
      </p:sp>
    </p:spTree>
    <p:extLst>
      <p:ext uri="{BB962C8B-B14F-4D97-AF65-F5344CB8AC3E}">
        <p14:creationId xmlns:p14="http://schemas.microsoft.com/office/powerpoint/2010/main" val="8572955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346905-45A8-2798-AAB2-5B060518B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EC5580AF-B2EC-6A37-45BB-3DE16FBB67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155E705F-10FF-2601-7247-79E1504C2ED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17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93068EAD-F06D-58B0-B212-D35EB561528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12" name="Prostokąt: zaokrąglone rogi 11">
            <a:extLst>
              <a:ext uri="{FF2B5EF4-FFF2-40B4-BE49-F238E27FC236}">
                <a16:creationId xmlns:a16="http://schemas.microsoft.com/office/drawing/2014/main" id="{149C8981-3970-3B8E-F671-1193543A25A8}"/>
              </a:ext>
            </a:extLst>
          </p:cNvPr>
          <p:cNvSpPr/>
          <p:nvPr/>
        </p:nvSpPr>
        <p:spPr>
          <a:xfrm>
            <a:off x="1290468" y="256673"/>
            <a:ext cx="10858839" cy="78725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ZASADY  FINANSOWANIA PROJEKTÓW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8206A436-22C8-1785-CEF0-0501EB70FAF6}"/>
              </a:ext>
            </a:extLst>
          </p:cNvPr>
          <p:cNvSpPr txBox="1"/>
          <p:nvPr/>
        </p:nvSpPr>
        <p:spPr>
          <a:xfrm>
            <a:off x="1271030" y="1043932"/>
            <a:ext cx="10858839" cy="5439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l-PL" sz="1600" b="1" dirty="0">
                <a:solidFill>
                  <a:srgbClr val="00703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zakresie KPP w szczególności należy przestrzegać następujących praw:</a:t>
            </a:r>
          </a:p>
          <a:p>
            <a:pPr algn="ctr">
              <a:lnSpc>
                <a:spcPct val="200000"/>
              </a:lnSpc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art. 20 Równość wobec prawa,</a:t>
            </a:r>
          </a:p>
          <a:p>
            <a:pPr algn="ctr">
              <a:lnSpc>
                <a:spcPct val="200000"/>
              </a:lnSpc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art. 21 Niedyskryminacja,</a:t>
            </a:r>
          </a:p>
          <a:p>
            <a:pPr algn="ctr">
              <a:lnSpc>
                <a:spcPct val="200000"/>
              </a:lnSpc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art. 23 Równość kobiet i mężczyzn,</a:t>
            </a:r>
          </a:p>
          <a:p>
            <a:pPr algn="ctr">
              <a:lnSpc>
                <a:spcPct val="200000"/>
              </a:lnSpc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art. 25 Prawa osób w podeszłym wieku,</a:t>
            </a:r>
          </a:p>
          <a:p>
            <a:pPr algn="ctr">
              <a:lnSpc>
                <a:spcPct val="200000"/>
              </a:lnSpc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art. 26 Integracja osób niepełnosprawnych.</a:t>
            </a:r>
          </a:p>
          <a:p>
            <a:pPr marL="285750" indent="-285750" algn="ctr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l-PL" sz="1600" b="1" dirty="0">
                <a:solidFill>
                  <a:srgbClr val="00703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Natomiast w zakresie KPON w szczególności należy przestrzegać:</a:t>
            </a:r>
          </a:p>
          <a:p>
            <a:pPr algn="ctr">
              <a:lnSpc>
                <a:spcPct val="200000"/>
              </a:lnSpc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art. 4 Obowiązki ogólne,</a:t>
            </a:r>
          </a:p>
          <a:p>
            <a:pPr algn="ctr">
              <a:lnSpc>
                <a:spcPct val="200000"/>
              </a:lnSpc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art. 9 Dostępność,</a:t>
            </a:r>
          </a:p>
          <a:p>
            <a:pPr algn="ctr">
              <a:lnSpc>
                <a:spcPct val="200000"/>
              </a:lnSpc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art. 12 Równość wobec prawa,</a:t>
            </a:r>
          </a:p>
          <a:p>
            <a:pPr algn="ctr">
              <a:lnSpc>
                <a:spcPct val="200000"/>
              </a:lnSpc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art. 27 Praca i zatrudnienie.</a:t>
            </a:r>
            <a:endParaRPr lang="pl-PL" sz="1600" b="1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37733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EDFC8-5BD5-9521-5C90-17207EB258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800DE788-CF23-1C51-5B02-3FCF0DA1F1F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14FBE93B-08B8-625C-E4AB-87D8AF7F292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18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E97ECB4A-2957-D376-D5F8-FD5F8DE668F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12" name="Prostokąt: zaokrąglone rogi 11">
            <a:extLst>
              <a:ext uri="{FF2B5EF4-FFF2-40B4-BE49-F238E27FC236}">
                <a16:creationId xmlns:a16="http://schemas.microsoft.com/office/drawing/2014/main" id="{5770B161-CC39-EBEF-140E-F3DD669E6EC1}"/>
              </a:ext>
            </a:extLst>
          </p:cNvPr>
          <p:cNvSpPr/>
          <p:nvPr/>
        </p:nvSpPr>
        <p:spPr>
          <a:xfrm>
            <a:off x="1290468" y="256673"/>
            <a:ext cx="10858839" cy="78725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KATALOG KOSZTÓW KWALIFIKOWALNYCH W NABORZE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1937DBDE-4F45-A13C-1237-6B20D64B3E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468" y="1147622"/>
            <a:ext cx="10858840" cy="5276237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9879AA66-A18A-4B3E-4297-7113B709B109}"/>
              </a:ext>
            </a:extLst>
          </p:cNvPr>
          <p:cNvSpPr txBox="1"/>
          <p:nvPr/>
        </p:nvSpPr>
        <p:spPr>
          <a:xfrm>
            <a:off x="1290467" y="1259557"/>
            <a:ext cx="8525764" cy="4664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pl-PL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Kiedy wydatek jest kwalifikowalny ?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wydatki muszą spełniać wymogi określone w Wytycznych dotyczących kwalifikowalności wydatków na lata 2021-2027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 kwalifikowalne mogą zostać uznane wydatki poniesione </a:t>
            </a:r>
            <a:br>
              <a:rPr lang="pl-PL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realizację projektów dotyczących </a:t>
            </a:r>
            <a:r>
              <a:rPr lang="pl-PL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renaturyzacji</a:t>
            </a:r>
            <a:r>
              <a:rPr lang="pl-PL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br>
              <a:rPr lang="pl-PL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które są w szczególności: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zgodne z prawem, z SZOP oraz Regulaminem wyboru projektów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niezbędne do realizacji celów projektu i zostały poniesione </a:t>
            </a:r>
            <a:br>
              <a:rPr lang="pl-PL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związku z realizacją projektu,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dokonane w sposób przejrzysty, racjonalny i efektywny, </a:t>
            </a:r>
            <a:br>
              <a:rPr lang="pl-PL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 zachowaniem zasad uzyskiwania najlepszych efektów z danych nakładów.</a:t>
            </a:r>
          </a:p>
        </p:txBody>
      </p:sp>
    </p:spTree>
    <p:extLst>
      <p:ext uri="{BB962C8B-B14F-4D97-AF65-F5344CB8AC3E}">
        <p14:creationId xmlns:p14="http://schemas.microsoft.com/office/powerpoint/2010/main" val="9633852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D9584-AEAE-DB8C-666E-2EDDF43C23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5D17EF54-2E54-4FB3-CF25-C95598F6DEC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4E2EA2D3-BC91-A24C-96FC-B5AB4CC9498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19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086EB429-61AC-A84E-894E-DEE8864D40A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12" name="Prostokąt: zaokrąglone rogi 11">
            <a:extLst>
              <a:ext uri="{FF2B5EF4-FFF2-40B4-BE49-F238E27FC236}">
                <a16:creationId xmlns:a16="http://schemas.microsoft.com/office/drawing/2014/main" id="{25369F42-51AF-CE3C-A77B-A734A6522152}"/>
              </a:ext>
            </a:extLst>
          </p:cNvPr>
          <p:cNvSpPr/>
          <p:nvPr/>
        </p:nvSpPr>
        <p:spPr>
          <a:xfrm>
            <a:off x="1290468" y="256673"/>
            <a:ext cx="10858839" cy="78725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KATALOG KOSZTÓW KWALIFIKOWALNYCH W NABORZE  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07554670-423C-87EF-DFC8-7EFDFB867819}"/>
              </a:ext>
            </a:extLst>
          </p:cNvPr>
          <p:cNvSpPr txBox="1"/>
          <p:nvPr/>
        </p:nvSpPr>
        <p:spPr>
          <a:xfrm>
            <a:off x="7007919" y="1363863"/>
            <a:ext cx="5069380" cy="3572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285750" indent="-285750" algn="ctr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l-PL" sz="17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Okres kwalifikowania wydatków to: </a:t>
            </a:r>
            <a:br>
              <a:rPr lang="pl-PL" sz="1700" b="1" dirty="0">
                <a:solidFill>
                  <a:srgbClr val="00703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700" b="1" dirty="0">
                <a:solidFill>
                  <a:srgbClr val="00703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 stycznia 2021 r. – 31 grudnia 2029 r.</a:t>
            </a:r>
          </a:p>
          <a:p>
            <a:pPr marL="285750" indent="-285750" algn="ctr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l-PL" sz="17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Realizacja projektu nie może wykraczać poza końcową datę okresu kwalifikowalności wydatków w </a:t>
            </a:r>
            <a:r>
              <a:rPr lang="pl-PL" sz="1700" b="1" dirty="0" err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FEnIKS</a:t>
            </a:r>
            <a:r>
              <a:rPr lang="pl-PL" sz="17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br>
              <a:rPr lang="pl-PL" sz="17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700" b="1" dirty="0">
                <a:solidFill>
                  <a:srgbClr val="00703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tj. 31 grudnia 2029 r.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EEC69C5-7458-B52D-C938-C4E926DB09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3797" y="1099273"/>
            <a:ext cx="5920146" cy="53037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71555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9ECA7-587D-4944-17DB-55721F3567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CB470AAB-D167-F4F3-61B5-0BFA9EE83E7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64806505-8008-8089-3495-12B8F20F3F78}"/>
              </a:ext>
            </a:extLst>
          </p:cNvPr>
          <p:cNvSpPr txBox="1">
            <a:spLocks/>
          </p:cNvSpPr>
          <p:nvPr/>
        </p:nvSpPr>
        <p:spPr bwMode="auto">
          <a:xfrm>
            <a:off x="1290467" y="1149385"/>
            <a:ext cx="5645890" cy="5268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pl-PL" sz="1400" dirty="0">
                <a:solidFill>
                  <a:srgbClr val="007033"/>
                </a:solidFill>
              </a:rPr>
              <a:t>Omówienie zasad ubiegania się o dofinansowanie w ramach naboru FENX.02.04-IW.01-001/26, w szczególności: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pl-PL" sz="1400" dirty="0">
                <a:solidFill>
                  <a:schemeClr val="accent1"/>
                </a:solidFill>
              </a:rPr>
              <a:t>Cele naboru i zakres wsparcia </a:t>
            </a:r>
            <a:r>
              <a:rPr lang="pl-PL" sz="1400" b="0" dirty="0">
                <a:solidFill>
                  <a:schemeClr val="accent1"/>
                </a:solidFill>
              </a:rPr>
              <a:t>– podstawowe informacje </a:t>
            </a:r>
            <a:br>
              <a:rPr lang="pl-PL" sz="1400" b="0" dirty="0">
                <a:solidFill>
                  <a:schemeClr val="accent1"/>
                </a:solidFill>
              </a:rPr>
            </a:br>
            <a:r>
              <a:rPr lang="pl-PL" sz="1400" b="0" dirty="0">
                <a:solidFill>
                  <a:schemeClr val="accent1"/>
                </a:solidFill>
              </a:rPr>
              <a:t>o naborze, kto może ubiegać się o dofinansowanie, jakie projekty mogą otrzymać środki, elementy obowiązkowe </a:t>
            </a:r>
            <a:br>
              <a:rPr lang="pl-PL" sz="1400" b="0" dirty="0">
                <a:solidFill>
                  <a:schemeClr val="accent1"/>
                </a:solidFill>
              </a:rPr>
            </a:br>
            <a:r>
              <a:rPr lang="pl-PL" sz="1400" b="0" dirty="0">
                <a:solidFill>
                  <a:schemeClr val="accent1"/>
                </a:solidFill>
              </a:rPr>
              <a:t>w projektach.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pl-PL" sz="1400" dirty="0">
                <a:solidFill>
                  <a:schemeClr val="accent1"/>
                </a:solidFill>
              </a:rPr>
              <a:t>Zasady finansowania projektów </a:t>
            </a:r>
            <a:r>
              <a:rPr lang="pl-PL" sz="1400" b="0" dirty="0">
                <a:solidFill>
                  <a:schemeClr val="accent1"/>
                </a:solidFill>
              </a:rPr>
              <a:t>– poziom dofinansowania, zasady kwalifikowania wydatków oraz wymagania dotyczące wkładu własnego.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pl-PL" sz="1400" dirty="0">
                <a:solidFill>
                  <a:schemeClr val="accent1"/>
                </a:solidFill>
              </a:rPr>
              <a:t>Koszty kwalifikowalne </a:t>
            </a:r>
            <a:r>
              <a:rPr lang="pl-PL" sz="1400" b="0" dirty="0">
                <a:solidFill>
                  <a:schemeClr val="accent1"/>
                </a:solidFill>
              </a:rPr>
              <a:t>– katalog wydatków możliwych </a:t>
            </a:r>
            <a:br>
              <a:rPr lang="pl-PL" sz="1400" b="0" dirty="0">
                <a:solidFill>
                  <a:schemeClr val="accent1"/>
                </a:solidFill>
              </a:rPr>
            </a:br>
            <a:r>
              <a:rPr lang="pl-PL" sz="1400" b="0" dirty="0">
                <a:solidFill>
                  <a:schemeClr val="accent1"/>
                </a:solidFill>
              </a:rPr>
              <a:t>do finansowania w projekcie.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pl-PL" sz="1400" dirty="0">
                <a:solidFill>
                  <a:schemeClr val="accent1"/>
                </a:solidFill>
              </a:rPr>
              <a:t>Koszty pośrednie </a:t>
            </a:r>
            <a:r>
              <a:rPr lang="pl-PL" sz="1400" b="0" dirty="0">
                <a:solidFill>
                  <a:schemeClr val="accent1"/>
                </a:solidFill>
              </a:rPr>
              <a:t>– zasady rozliczania kosztów i katalog </a:t>
            </a:r>
            <a:br>
              <a:rPr lang="pl-PL" sz="1400" b="0" dirty="0">
                <a:solidFill>
                  <a:schemeClr val="accent1"/>
                </a:solidFill>
              </a:rPr>
            </a:br>
            <a:r>
              <a:rPr lang="pl-PL" sz="1400" b="0" dirty="0">
                <a:solidFill>
                  <a:schemeClr val="accent1"/>
                </a:solidFill>
              </a:rPr>
              <a:t>kosztów pośrednich.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pl-PL" sz="1400" dirty="0">
                <a:solidFill>
                  <a:schemeClr val="accent1"/>
                </a:solidFill>
              </a:rPr>
              <a:t>Wskaźniki projektu </a:t>
            </a:r>
            <a:r>
              <a:rPr lang="pl-PL" sz="1400" b="0" dirty="0">
                <a:solidFill>
                  <a:schemeClr val="accent1"/>
                </a:solidFill>
              </a:rPr>
              <a:t>– obowiązkowe wskaźniki produktu </a:t>
            </a:r>
            <a:br>
              <a:rPr lang="pl-PL" sz="1400" b="0" dirty="0">
                <a:solidFill>
                  <a:schemeClr val="accent1"/>
                </a:solidFill>
              </a:rPr>
            </a:br>
            <a:r>
              <a:rPr lang="pl-PL" sz="1400" b="0" dirty="0">
                <a:solidFill>
                  <a:schemeClr val="accent1"/>
                </a:solidFill>
              </a:rPr>
              <a:t>i rezultatu, służące monitorowaniu efektów realizowanych działań.</a:t>
            </a:r>
            <a:endParaRPr lang="pl-PL" sz="1200" b="0" dirty="0">
              <a:solidFill>
                <a:schemeClr val="accent1"/>
              </a:solidFill>
            </a:endParaRPr>
          </a:p>
          <a:p>
            <a:pPr>
              <a:lnSpc>
                <a:spcPct val="150000"/>
              </a:lnSpc>
            </a:pPr>
            <a:endParaRPr lang="pl-PL" sz="1200" b="0" dirty="0"/>
          </a:p>
          <a:p>
            <a:pPr>
              <a:lnSpc>
                <a:spcPct val="150000"/>
              </a:lnSpc>
            </a:pPr>
            <a:endParaRPr lang="pl-PL" sz="1200" b="0" dirty="0"/>
          </a:p>
          <a:p>
            <a:pPr>
              <a:lnSpc>
                <a:spcPct val="150000"/>
              </a:lnSpc>
            </a:pPr>
            <a:endParaRPr lang="pl-PL" sz="1200" b="0" dirty="0"/>
          </a:p>
          <a:p>
            <a:r>
              <a:rPr lang="pl-PL" sz="1400" dirty="0"/>
              <a:t>        </a:t>
            </a:r>
          </a:p>
          <a:p>
            <a:endParaRPr lang="pl-PL" sz="1400" dirty="0"/>
          </a:p>
          <a:p>
            <a:r>
              <a:rPr lang="pl-PL" sz="1400" dirty="0"/>
              <a:t>        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BC4CA388-0A55-23FE-85DF-F609D2C0A0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E0B7073D-B871-6438-9E78-A1781E6A766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2" name="Prostokąt: zaokrąglone rogi 1">
            <a:extLst>
              <a:ext uri="{FF2B5EF4-FFF2-40B4-BE49-F238E27FC236}">
                <a16:creationId xmlns:a16="http://schemas.microsoft.com/office/drawing/2014/main" id="{D527EC4C-9F7E-EEFF-9319-63CBD40A0DC2}"/>
              </a:ext>
            </a:extLst>
          </p:cNvPr>
          <p:cNvSpPr/>
          <p:nvPr/>
        </p:nvSpPr>
        <p:spPr>
          <a:xfrm>
            <a:off x="1278795" y="255587"/>
            <a:ext cx="5585108" cy="85995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AGENDA PREZENTACJI</a:t>
            </a:r>
          </a:p>
        </p:txBody>
      </p:sp>
      <p:pic>
        <p:nvPicPr>
          <p:cNvPr id="7" name="Obraz 6" descr="Obraz zawierający na wolnym powietrzu, krajobraz, trawa, Zasoby wodne&#10;&#10;Opis wygenerowany automatycznie">
            <a:extLst>
              <a:ext uri="{FF2B5EF4-FFF2-40B4-BE49-F238E27FC236}">
                <a16:creationId xmlns:a16="http://schemas.microsoft.com/office/drawing/2014/main" id="{52FA40EE-5BE7-04FA-C11F-0C25D59417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9" r="14709"/>
          <a:stretch/>
        </p:blipFill>
        <p:spPr>
          <a:xfrm>
            <a:off x="6893782" y="255587"/>
            <a:ext cx="5212952" cy="60445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14034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481D8B-2754-2D6E-9D5C-C45355A330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D4391948-293E-0742-1975-0CA6C455160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2A201445-D960-2D5B-4E3D-0F9961430A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20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5DAA5ECF-C904-886A-6CF9-542A4B0ECE97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12" name="Prostokąt: zaokrąglone rogi 11">
            <a:extLst>
              <a:ext uri="{FF2B5EF4-FFF2-40B4-BE49-F238E27FC236}">
                <a16:creationId xmlns:a16="http://schemas.microsoft.com/office/drawing/2014/main" id="{9EEE369B-8A76-EF60-24F9-0A6BDD38ACF9}"/>
              </a:ext>
            </a:extLst>
          </p:cNvPr>
          <p:cNvSpPr/>
          <p:nvPr/>
        </p:nvSpPr>
        <p:spPr>
          <a:xfrm>
            <a:off x="1290468" y="256673"/>
            <a:ext cx="10858839" cy="78725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KATALOG KOSZTÓW KWALIFIKOWALNYCH W NABORZE – KOSZTY BEZPOŚREDNIE 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182AC2FC-7516-3D54-2851-85721A858897}"/>
              </a:ext>
            </a:extLst>
          </p:cNvPr>
          <p:cNvSpPr txBox="1"/>
          <p:nvPr/>
        </p:nvSpPr>
        <p:spPr>
          <a:xfrm>
            <a:off x="1290468" y="611485"/>
            <a:ext cx="10858839" cy="5177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algn="ctr">
              <a:lnSpc>
                <a:spcPct val="200000"/>
              </a:lnSpc>
            </a:pPr>
            <a:r>
              <a:rPr lang="pl-PL" sz="1700" b="1" dirty="0">
                <a:solidFill>
                  <a:srgbClr val="00703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Koszty bezpośrednie (główne działania projektu) – załącznik nr 5 do Regulaminu wyboru projektów: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roboty budowlane;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środki trwałe/dostawy (sprzęt i wyposażenie niezbędne do realizacji i utrzymania efektów projektu) – </a:t>
            </a:r>
            <a:b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sprzęt ruchomy (w tym zakupów pojazdów) nie może przekroczyć 15% kosztów kwalifikowalnych;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wartości niematerialne i prawne;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podatki i opłaty;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dostawy (inne niż środki trwałe);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nadzór/zarządzanie inwestycją;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wynagrodzenia personelu projektu (realizacja zakresu merytorycznego projektu);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usługi zewnętrzne, w tym np.: prace </a:t>
            </a:r>
            <a:r>
              <a:rPr lang="pl-PL" sz="1600" dirty="0" err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renaturyzacyjne</a:t>
            </a: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inne niż roboty budowlane, opracowanie </a:t>
            </a:r>
            <a:b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dokumentacji technicznej i środowiskowej, analizy/opinie terenowe i eksperckie; monitoring przyrodniczy </a:t>
            </a:r>
            <a:b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</a:t>
            </a:r>
            <a:r>
              <a:rPr lang="pl-PL" sz="1600" dirty="0" err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hydromorfologiczny</a:t>
            </a: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działania edukacyjne i partycypacyjne, działania informacyjne i promocyjne;</a:t>
            </a:r>
          </a:p>
        </p:txBody>
      </p:sp>
    </p:spTree>
    <p:extLst>
      <p:ext uri="{BB962C8B-B14F-4D97-AF65-F5344CB8AC3E}">
        <p14:creationId xmlns:p14="http://schemas.microsoft.com/office/powerpoint/2010/main" val="29545287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D68BA-DC53-16BE-C354-6DDA4C1C2E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D6592CEC-C0BE-AAC0-E948-4141179E15F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534DE99B-FD4A-22C1-F289-C08D0428CFF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21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FE0F8D21-8E94-B68F-E000-11D01985381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12" name="Prostokąt: zaokrąglone rogi 11">
            <a:extLst>
              <a:ext uri="{FF2B5EF4-FFF2-40B4-BE49-F238E27FC236}">
                <a16:creationId xmlns:a16="http://schemas.microsoft.com/office/drawing/2014/main" id="{FC16F517-3C6F-609E-94C4-475A1E5B67E2}"/>
              </a:ext>
            </a:extLst>
          </p:cNvPr>
          <p:cNvSpPr/>
          <p:nvPr/>
        </p:nvSpPr>
        <p:spPr>
          <a:xfrm>
            <a:off x="1290468" y="256673"/>
            <a:ext cx="10858839" cy="78725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KATALOG KOSZTÓW KWALIFIKOWALNYCH W NABORZE – KOSZTY POŚREDNIE 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8AACF1C-B57D-8C6F-FBD2-24B9597C17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468" y="1147622"/>
            <a:ext cx="10858839" cy="5276237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BF521727-623E-4194-F23D-6BD24DB1BF1B}"/>
              </a:ext>
            </a:extLst>
          </p:cNvPr>
          <p:cNvSpPr txBox="1"/>
          <p:nvPr/>
        </p:nvSpPr>
        <p:spPr>
          <a:xfrm>
            <a:off x="1288379" y="1169988"/>
            <a:ext cx="10758011" cy="2783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pl-PL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Koszty pośrednie to koszty niezbędne do realizacji projektu,</a:t>
            </a:r>
          </a:p>
          <a:p>
            <a:pPr algn="ctr">
              <a:lnSpc>
                <a:spcPct val="200000"/>
              </a:lnSpc>
            </a:pPr>
            <a:r>
              <a:rPr lang="pl-PL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których nie można bezpośrednio przypisać do głównego celu projektu, </a:t>
            </a:r>
          </a:p>
          <a:p>
            <a:pPr algn="ctr">
              <a:lnSpc>
                <a:spcPct val="200000"/>
              </a:lnSpc>
            </a:pPr>
            <a:r>
              <a:rPr lang="pl-PL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szczególności koszty administracyjne związane z obsługą projektu, </a:t>
            </a:r>
          </a:p>
          <a:p>
            <a:pPr algn="ctr">
              <a:lnSpc>
                <a:spcPct val="200000"/>
              </a:lnSpc>
            </a:pPr>
            <a:r>
              <a:rPr lang="pl-PL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która nie wymaga podejmowania merytorycznych działań </a:t>
            </a:r>
          </a:p>
          <a:p>
            <a:pPr algn="ctr">
              <a:lnSpc>
                <a:spcPct val="200000"/>
              </a:lnSpc>
            </a:pPr>
            <a:r>
              <a:rPr lang="pl-PL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zmierzających do osiągnięcia celu projektu. </a:t>
            </a:r>
          </a:p>
        </p:txBody>
      </p:sp>
    </p:spTree>
    <p:extLst>
      <p:ext uri="{BB962C8B-B14F-4D97-AF65-F5344CB8AC3E}">
        <p14:creationId xmlns:p14="http://schemas.microsoft.com/office/powerpoint/2010/main" val="30402888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F2DFF-FCD3-1DAC-357C-5508C8029A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850573AF-06FC-5F19-0AD1-D6A633A325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D6E6B5D2-C3D9-16FD-7E71-0C2DE3BF91D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22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40128CF4-2666-D1D4-1A98-97A8C1FDA9B7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12" name="Prostokąt: zaokrąglone rogi 11">
            <a:extLst>
              <a:ext uri="{FF2B5EF4-FFF2-40B4-BE49-F238E27FC236}">
                <a16:creationId xmlns:a16="http://schemas.microsoft.com/office/drawing/2014/main" id="{AB9DEE14-AD04-46FF-1192-5241D4555BD7}"/>
              </a:ext>
            </a:extLst>
          </p:cNvPr>
          <p:cNvSpPr/>
          <p:nvPr/>
        </p:nvSpPr>
        <p:spPr>
          <a:xfrm>
            <a:off x="1290468" y="256673"/>
            <a:ext cx="10858839" cy="78725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KATALOG KOSZTÓW KWALIFIKOWALNYCH W NABORZE – KOSZTY POŚREDNIE 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81E79D5D-EE44-29B6-1030-1484AF4D57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90468" y="1147622"/>
            <a:ext cx="5184576" cy="3856351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1" algn="ctr">
              <a:lnSpc>
                <a:spcPct val="150000"/>
              </a:lnSpc>
            </a:pPr>
            <a:r>
              <a:rPr lang="pl-PL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Koszty pośrednie, o których mowa </a:t>
            </a:r>
            <a:br>
              <a:rPr lang="pl-PL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Podrozdziale 3.12. </a:t>
            </a:r>
            <a:r>
              <a:rPr lang="pl-PL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Wytycznych dotyczących kwalifikowalności wydatków </a:t>
            </a:r>
            <a:br>
              <a:rPr lang="pl-PL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pl-PL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 lata 2021-2027</a:t>
            </a:r>
            <a:r>
              <a:rPr lang="pl-PL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zostały wyszczególnione w </a:t>
            </a:r>
            <a:r>
              <a:rPr lang="pl-PL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Katalogu kosztów pośrednich </a:t>
            </a:r>
            <a:r>
              <a:rPr lang="pl-PL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stanowiącym </a:t>
            </a:r>
            <a:r>
              <a:rPr lang="pl-PL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załącznik nr 6 </a:t>
            </a:r>
            <a:br>
              <a:rPr lang="pl-PL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Regulaminu wyboru projektów </a:t>
            </a:r>
            <a:br>
              <a:rPr lang="pl-PL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naborze nr FENX.02.04-IW.01-001/26.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AB3D93B7-75FA-C865-28CC-067DF5854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735210" y="1147622"/>
            <a:ext cx="5418483" cy="3856351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lnSpc>
                <a:spcPct val="150000"/>
              </a:lnSpc>
            </a:pPr>
            <a:r>
              <a:rPr lang="pl-PL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Koszty pośrednie w projektach, realizowanych </a:t>
            </a:r>
            <a:br>
              <a:rPr lang="pl-PL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ze środków </a:t>
            </a:r>
            <a:r>
              <a:rPr lang="pl-PL" dirty="0" err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FEnIKS</a:t>
            </a:r>
            <a:r>
              <a:rPr lang="pl-PL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są rozliczane uproszczoną metodą rozliczania wydatków – </a:t>
            </a:r>
            <a:r>
              <a:rPr lang="pl-PL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stawką ryczałtową. </a:t>
            </a:r>
            <a:r>
              <a:rPr lang="pl-PL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Wysokość stawki ryczałtowej  została określana w Regulaminie wyboru projektów dla naboru w § 5 ust. 3 i wynosi</a:t>
            </a:r>
            <a:r>
              <a:rPr lang="pl-PL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br>
              <a:rPr lang="pl-PL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7% kwalifikowalnych kosztów bezpośrednich </a:t>
            </a:r>
            <a:r>
              <a:rPr lang="pl-PL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projekcie.</a:t>
            </a:r>
          </a:p>
        </p:txBody>
      </p:sp>
      <p:sp>
        <p:nvSpPr>
          <p:cNvPr id="9" name="Prostokąt: zaokrąglone rogi 8">
            <a:extLst>
              <a:ext uri="{FF2B5EF4-FFF2-40B4-BE49-F238E27FC236}">
                <a16:creationId xmlns:a16="http://schemas.microsoft.com/office/drawing/2014/main" id="{3C727604-104E-D88C-F052-8CE8EE501B4E}"/>
              </a:ext>
            </a:extLst>
          </p:cNvPr>
          <p:cNvSpPr/>
          <p:nvPr/>
        </p:nvSpPr>
        <p:spPr>
          <a:xfrm>
            <a:off x="1290467" y="5107663"/>
            <a:ext cx="10858839" cy="116037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Niedopuszczalna jest sytuacja, w której koszty pośrednie zostaną rozliczone </a:t>
            </a:r>
            <a:b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ramach kosztów bezpośrednich.</a:t>
            </a:r>
          </a:p>
        </p:txBody>
      </p:sp>
    </p:spTree>
    <p:extLst>
      <p:ext uri="{BB962C8B-B14F-4D97-AF65-F5344CB8AC3E}">
        <p14:creationId xmlns:p14="http://schemas.microsoft.com/office/powerpoint/2010/main" val="6202166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107815-333D-D4BF-E2CE-4251A56552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FB2D94C6-2D87-5476-0732-F2D18770D97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01B29B54-658C-F3E7-5450-1B87F164D0C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23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26171B5C-1626-C096-10BC-1225F356BB6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12" name="Prostokąt: zaokrąglone rogi 11">
            <a:extLst>
              <a:ext uri="{FF2B5EF4-FFF2-40B4-BE49-F238E27FC236}">
                <a16:creationId xmlns:a16="http://schemas.microsoft.com/office/drawing/2014/main" id="{855CF9D3-AE6E-AFED-7ABD-890FD004F83D}"/>
              </a:ext>
            </a:extLst>
          </p:cNvPr>
          <p:cNvSpPr/>
          <p:nvPr/>
        </p:nvSpPr>
        <p:spPr>
          <a:xfrm>
            <a:off x="1290468" y="256673"/>
            <a:ext cx="10858839" cy="78725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KATALOG KOSZTÓW KWALIFIKOWALNYCH W NABORZE – KOSZTY POŚREDNIE 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6172D4EF-ED6F-4D9A-EFEE-AFCBFB7854FB}"/>
              </a:ext>
            </a:extLst>
          </p:cNvPr>
          <p:cNvSpPr txBox="1"/>
          <p:nvPr/>
        </p:nvSpPr>
        <p:spPr>
          <a:xfrm>
            <a:off x="1340881" y="650302"/>
            <a:ext cx="10758011" cy="6003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pl-PL" sz="1600" b="1" dirty="0">
              <a:solidFill>
                <a:srgbClr val="007033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koszty administracyjne i biurowe, m.in.: czynsz, media, </a:t>
            </a:r>
            <a:r>
              <a:rPr lang="pl-PL" sz="1600" dirty="0" err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internet</a:t>
            </a: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koszty usług telefonicznych, </a:t>
            </a:r>
            <a:b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materiały biurowe, usługi (druk, poczta);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koszty osobowe: koordynator projektu oraz innego personelu zaangażowanego w zarządzanie, </a:t>
            </a:r>
            <a:b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rozliczanie, monitorowanie projektu lub prowadzenie innych działań administracyjnych w projekcie, </a:t>
            </a:r>
            <a:b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szczególności koszty wynagrodzenia tych osób, ich delegacji służbowych i szkoleń, </a:t>
            </a:r>
            <a:b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obsługa administracyjna, koszty zarządu, koszty personelu obsługowego (obsługa kadrowa, finansowa, administracyjna); koszty obsługi księgowej;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szkolenia pracowników;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ramach kosztów pośrednich rozliczanych za pomocą stawki ryczałtowej wkład własny uznaje </a:t>
            </a:r>
            <a:br>
              <a:rPr lang="pl-PL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się za wkład pieniężny. Koszty pośrednie należy wyliczać wyłącznie od kwalifikowalnych kosztów bezpośrednich o charakterze pieniężnym, z wyłączeniem wartości wkładu niepieniężnego, </a:t>
            </a:r>
            <a:br>
              <a:rPr lang="pl-PL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 oznacza że w przypadku występowania w projekcie wkładu niepieniężnego w formie nieodpłatnej pracy wolontariuszy, wartość tego wkładu nie stanowi podstawy do naliczania kosztów pośrednich rozliczanych stawką ryczałtową.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l-PL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247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7A0110-2325-CFBE-05CE-6276925C2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93F02918-C02A-75ED-C0DB-5778B8E7A43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789723C5-D138-DCAE-D90E-95153B3B164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24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C27CEE4-31C4-EE7D-7559-31C7067D26B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12" name="Prostokąt: zaokrąglone rogi 11">
            <a:extLst>
              <a:ext uri="{FF2B5EF4-FFF2-40B4-BE49-F238E27FC236}">
                <a16:creationId xmlns:a16="http://schemas.microsoft.com/office/drawing/2014/main" id="{627F8B23-B86C-0804-D3D2-BDCC664B88F9}"/>
              </a:ext>
            </a:extLst>
          </p:cNvPr>
          <p:cNvSpPr/>
          <p:nvPr/>
        </p:nvSpPr>
        <p:spPr>
          <a:xfrm>
            <a:off x="1290468" y="256673"/>
            <a:ext cx="10858839" cy="78725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KATALOG KOSZTÓW NIEKWALIFIKOWALNYCH W NABORZE 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C193A9EE-F4CF-3182-5030-AD9830182C83}"/>
              </a:ext>
            </a:extLst>
          </p:cNvPr>
          <p:cNvSpPr txBox="1"/>
          <p:nvPr/>
        </p:nvSpPr>
        <p:spPr>
          <a:xfrm>
            <a:off x="1366820" y="983334"/>
            <a:ext cx="10782487" cy="490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500" b="1" dirty="0">
                <a:solidFill>
                  <a:srgbClr val="00703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ramach projektów nie będą kwalifikowalne m.in.: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zbiorniki wielofunkcyjne, tj.: zbiorniki retencyjne o funkcjach: przeciwpowodziowej, energetycznej, rekreacyjnej;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prace utrzymaniowe na rzekach (np. odmulanie, pogłębianie, koszenie roślinności, udrażnianie koryta) </a:t>
            </a:r>
            <a:b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ani regulacje rzek (prostowanie, umacnianie brzegów, betonowanie koryta), inne niż działania z grupy modyfikacji </a:t>
            </a:r>
            <a:r>
              <a:rPr lang="pl-PL" sz="1500" dirty="0" err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renaturyzujących</a:t>
            </a:r>
            <a: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realizowanych w ramach prac utrzymaniowych (kody działań: U, JU lub MU zgodnie </a:t>
            </a:r>
            <a:b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 Podręcznikiem dobrych praktyk </a:t>
            </a:r>
            <a:r>
              <a:rPr lang="pl-PL" sz="1500" dirty="0" err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renaturyzacji</a:t>
            </a:r>
            <a: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wód powierzchniowych);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projekty powodujące zastosowanie art. 4 ust. 7 RDW (projekty powodujące pogorszenie stanu wód </a:t>
            </a:r>
            <a:b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uniemożliwiające osiągnięcie celów środowiskowych np.: regulacje rzek, budowa zapór i stopni wodnych </a:t>
            </a:r>
            <a:b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czy drogi wodne i pogłębianie rzek);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monitoring realizowany po zakończeniu projektu;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zakup środków transportu osobowego;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druk publikacji, broszur, ulotek;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zakup gadżetów;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zakup nieruchomości oraz wydatki bezpośrednio związane z nabyciem nieruchomości;</a:t>
            </a:r>
          </a:p>
        </p:txBody>
      </p:sp>
    </p:spTree>
    <p:extLst>
      <p:ext uri="{BB962C8B-B14F-4D97-AF65-F5344CB8AC3E}">
        <p14:creationId xmlns:p14="http://schemas.microsoft.com/office/powerpoint/2010/main" val="28810826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6CEE5D-454E-2FDF-5C4D-A13571089F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01254018-83BE-BB04-F650-63607699A5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CACBB188-E38C-C02B-6DC0-F1815610287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25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83ABA3DC-D047-AE30-77EF-F0281F1BF6E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12" name="Prostokąt: zaokrąglone rogi 11">
            <a:extLst>
              <a:ext uri="{FF2B5EF4-FFF2-40B4-BE49-F238E27FC236}">
                <a16:creationId xmlns:a16="http://schemas.microsoft.com/office/drawing/2014/main" id="{25B7C5A3-048F-FD63-2AE9-005048DE651D}"/>
              </a:ext>
            </a:extLst>
          </p:cNvPr>
          <p:cNvSpPr/>
          <p:nvPr/>
        </p:nvSpPr>
        <p:spPr>
          <a:xfrm>
            <a:off x="1280601" y="272315"/>
            <a:ext cx="10858839" cy="78725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KATALOG WSKAŹNIKÓW STOSOWANYCH W NABORZE 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9242752F-4305-0292-67BD-843750A8C470}"/>
              </a:ext>
            </a:extLst>
          </p:cNvPr>
          <p:cNvSpPr txBox="1"/>
          <p:nvPr/>
        </p:nvSpPr>
        <p:spPr>
          <a:xfrm>
            <a:off x="1021388" y="1024047"/>
            <a:ext cx="11377264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 fontAlgn="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naborze nr FENX.02.04-IW.01-001/26 Wnioskodawca powinien wybrać wszystkie </a:t>
            </a:r>
            <a:b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wskaźniki obowiązkowe z dostępnej listy wartości</a:t>
            </a: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Nie przewiduje się wskaźników własnych.</a:t>
            </a:r>
          </a:p>
          <a:p>
            <a:pPr marL="285750" indent="-285750" algn="ctr" fontAlgn="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Wskaźniki obowiązkowe, konieczne do wybrania w naborze zostały określone </a:t>
            </a:r>
            <a:r>
              <a:rPr lang="pl-PL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załączniku nr 7 </a:t>
            </a:r>
            <a:br>
              <a:rPr lang="pl-PL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Regulaminu wyboru projektów - „Katalog wskaźników stosowanych w naborze”</a:t>
            </a:r>
          </a:p>
          <a:p>
            <a:pPr marL="285750" indent="-285750" algn="ctr" fontAlgn="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l-PL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wyboru są dwie wartości: produktu lub rezultatu. </a:t>
            </a:r>
          </a:p>
          <a:p>
            <a:pPr marL="285750" indent="-285750" algn="ctr" fontAlgn="t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pl-PL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Produkt</a:t>
            </a: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bezpośredni, natychmiastowy, materialny efekt realizacji przedsięwzięcia mierzony konkretnymi wielkościami (np. długość </a:t>
            </a:r>
            <a:r>
              <a:rPr lang="pl-PL" sz="1600" dirty="0" err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zreanaturyzowanych</a:t>
            </a: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 zrewitalizowanych odcinków koryta cieku, liczba zmodernizowanych/usuniętych barier migracyjnych, powierzchnia odtworzonych obszarów zalewowych).</a:t>
            </a:r>
          </a:p>
          <a:p>
            <a:pPr marL="285750" indent="-285750" algn="ctr" fontAlgn="t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pl-PL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Rezultat </a:t>
            </a: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bezpośredni oraz natychmiastowy wpływ zrealizowanego przedsięwzięcia na otoczenie </a:t>
            </a:r>
            <a:b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600" dirty="0" err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społeczno</a:t>
            </a: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–ekonomiczne (np.: ludność odnosząca korzyści ze środków ochrony przeciwpowodziowej).</a:t>
            </a:r>
          </a:p>
          <a:p>
            <a:pPr marL="285750" indent="-285750" algn="ctr" fontAlgn="t">
              <a:lnSpc>
                <a:spcPct val="200000"/>
              </a:lnSpc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 fontAlgn="t">
              <a:lnSpc>
                <a:spcPct val="150000"/>
              </a:lnSpc>
            </a:pPr>
            <a:endParaRPr lang="pl-PL" sz="1600" b="1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0111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69731B-95B0-F83F-3FE2-26164170E7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FFEA66FC-DFCB-3465-15F1-5A03AC03636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75299D55-AE42-0C83-337E-B00A8247A47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26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9DB6239-D484-C44A-A510-1E5D81B660C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12" name="Prostokąt: zaokrąglone rogi 11">
            <a:extLst>
              <a:ext uri="{FF2B5EF4-FFF2-40B4-BE49-F238E27FC236}">
                <a16:creationId xmlns:a16="http://schemas.microsoft.com/office/drawing/2014/main" id="{78EF5D72-E937-FDCA-77D3-2E25DB3AD116}"/>
              </a:ext>
            </a:extLst>
          </p:cNvPr>
          <p:cNvSpPr/>
          <p:nvPr/>
        </p:nvSpPr>
        <p:spPr>
          <a:xfrm>
            <a:off x="1280601" y="272315"/>
            <a:ext cx="10858839" cy="78725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KATALOG WSKAŹNIKÓW STOSOWANYCH W NABORZE 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05D8CCA5-9BB4-9BC4-6E86-5B0C63469320}"/>
              </a:ext>
            </a:extLst>
          </p:cNvPr>
          <p:cNvSpPr txBox="1"/>
          <p:nvPr/>
        </p:nvSpPr>
        <p:spPr>
          <a:xfrm>
            <a:off x="887239" y="899517"/>
            <a:ext cx="583264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 fontAlgn="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l-PL" sz="15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Wskaźniki produktu:</a:t>
            </a:r>
          </a:p>
          <a:p>
            <a:pPr marL="285750" indent="-285750" algn="ctr" fontAlgn="t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długość </a:t>
            </a:r>
            <a:r>
              <a:rPr lang="pl-PL" sz="1500" dirty="0" err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zrenaturyzowanych</a:t>
            </a:r>
            <a: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 zrewitalizowanych </a:t>
            </a:r>
            <a:b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odcinków koryta cieku (km),</a:t>
            </a:r>
          </a:p>
          <a:p>
            <a:pPr marL="285750" indent="-285750" algn="ctr" fontAlgn="t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długość udrożnionych ekologicznie korytarzy rzecznych (km),</a:t>
            </a:r>
          </a:p>
          <a:p>
            <a:pPr marL="285750" indent="-285750" algn="ctr" fontAlgn="t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liczba zmodernizowanych lub usuniętych</a:t>
            </a:r>
            <a:b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barier migracyjnych (szt.),</a:t>
            </a:r>
          </a:p>
          <a:p>
            <a:pPr marL="285750" indent="-285750" algn="ctr" fontAlgn="t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liczba zlikwidowanych urządzeń wodnych (szt.),</a:t>
            </a:r>
          </a:p>
          <a:p>
            <a:pPr marL="285750" indent="-285750" algn="ctr" fontAlgn="t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powierzchnia odtworzonych obszarów zalewowych (km²),</a:t>
            </a:r>
          </a:p>
          <a:p>
            <a:pPr marL="285750" indent="-285750" algn="ctr" fontAlgn="t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liczba jednolitych części wód, w których poprawiono </a:t>
            </a:r>
            <a:b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stan lub potencjał (szt.),</a:t>
            </a:r>
          </a:p>
          <a:p>
            <a:pPr marL="285750" indent="-285750" algn="ctr" fontAlgn="t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liczba nowych lub zmodernizowanych stanowisk monitoringu środowiska (szt.).</a:t>
            </a:r>
            <a:endParaRPr lang="pl-PL" sz="1600" b="1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1C2E4114-2664-CCDC-9DEA-0C1A2435D5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887" y="1147622"/>
            <a:ext cx="5439289" cy="5276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957390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21F4F-43AC-503D-475E-AC5BAAE1B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D0DC5C5-E61F-0932-1594-E946E76332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10A01608-DA46-A008-46C1-EBF7816EBC0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27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29A7AEC8-285D-9709-8B1F-CCE3360F706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12" name="Prostokąt: zaokrąglone rogi 11">
            <a:extLst>
              <a:ext uri="{FF2B5EF4-FFF2-40B4-BE49-F238E27FC236}">
                <a16:creationId xmlns:a16="http://schemas.microsoft.com/office/drawing/2014/main" id="{C7D87C9D-063A-AE94-B4DE-D8D8E9C0C3FA}"/>
              </a:ext>
            </a:extLst>
          </p:cNvPr>
          <p:cNvSpPr/>
          <p:nvPr/>
        </p:nvSpPr>
        <p:spPr>
          <a:xfrm>
            <a:off x="1280601" y="272315"/>
            <a:ext cx="10858839" cy="78725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KATALOG WSKAŹNIKÓW STOSOWANYCH W NABORZE 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96D5D89C-0993-CD0D-F193-AF470322F450}"/>
              </a:ext>
            </a:extLst>
          </p:cNvPr>
          <p:cNvSpPr txBox="1"/>
          <p:nvPr/>
        </p:nvSpPr>
        <p:spPr>
          <a:xfrm>
            <a:off x="1280601" y="869379"/>
            <a:ext cx="1108729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 fontAlgn="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l-PL" sz="15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Wskaźniki rezultatu:</a:t>
            </a:r>
          </a:p>
          <a:p>
            <a:pPr marL="285750" indent="-285750" algn="ctr" fontAlgn="t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Ludność odnosząca korzyści ze środków ochrony przeciwpowodziowej (osoby)</a:t>
            </a:r>
          </a:p>
          <a:p>
            <a:pPr marL="285750" indent="-285750" algn="ctr" fontAlgn="t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pl-PL" sz="15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Zasięg działań/ kampanii edukacyjno-informacyjnych (osoby)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2F2AC5C9-47F3-722C-1099-CE93D43EFA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840" y="2488630"/>
            <a:ext cx="10899467" cy="39999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811819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F41CC9D9-3570-F1F5-ECF3-011D406141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73982" y="7308229"/>
            <a:ext cx="10962529" cy="251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Tytuł 1">
            <a:extLst>
              <a:ext uri="{FF2B5EF4-FFF2-40B4-BE49-F238E27FC236}">
                <a16:creationId xmlns:a16="http://schemas.microsoft.com/office/drawing/2014/main" id="{E0154476-4BD8-A016-5EEC-16102C19128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4914039"/>
            <a:ext cx="13438836" cy="109804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rmAutofit/>
          </a:bodyPr>
          <a:lstStyle>
            <a:lvl1pPr algn="l" defTabSz="1007943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algn="ctr">
              <a:defRPr/>
            </a:pPr>
            <a:r>
              <a:rPr lang="pl-PL" altLang="pl-PL" sz="32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Dziękuję za uwagę.</a:t>
            </a:r>
            <a:br>
              <a:rPr lang="pl-PL" altLang="pl-PL" sz="32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</a:br>
            <a:endParaRPr lang="pl-PL" altLang="pl-PL" sz="1800" b="0" dirty="0">
              <a:solidFill>
                <a:srgbClr val="002073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418E5255-1E55-91C6-5533-1D99C144A2B4}"/>
              </a:ext>
            </a:extLst>
          </p:cNvPr>
          <p:cNvSpPr txBox="1">
            <a:spLocks/>
          </p:cNvSpPr>
          <p:nvPr/>
        </p:nvSpPr>
        <p:spPr bwMode="auto">
          <a:xfrm>
            <a:off x="0" y="5384418"/>
            <a:ext cx="13439775" cy="145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pl-PL" altLang="pl-PL" sz="2400" b="0" dirty="0">
                <a:latin typeface="Open Sans" panose="020B0806030504020204" pitchFamily="34" charset="0"/>
                <a:cs typeface="Open Sans" panose="020B0806030504020204" pitchFamily="34" charset="0"/>
              </a:rPr>
              <a:t>tel. </a:t>
            </a:r>
            <a:r>
              <a:rPr lang="pl-PL" sz="2400" b="0" dirty="0"/>
              <a:t>506 742 941</a:t>
            </a:r>
          </a:p>
          <a:p>
            <a:pPr algn="ctr" eaLnBrk="1" hangingPunct="1">
              <a:lnSpc>
                <a:spcPct val="150000"/>
              </a:lnSpc>
            </a:pPr>
            <a:r>
              <a:rPr lang="pl-PL" altLang="pl-PL" sz="2400" b="0" dirty="0">
                <a:latin typeface="Open Sans" panose="020B0806030504020204" pitchFamily="34" charset="0"/>
                <a:cs typeface="Open Sans" panose="020B0806030504020204" pitchFamily="34" charset="0"/>
              </a:rPr>
              <a:t>renaturyzacja_jst_NGO_fenx@nfosigw.gov.pl</a:t>
            </a:r>
          </a:p>
          <a:p>
            <a:pPr algn="ctr" eaLnBrk="1" hangingPunct="1">
              <a:lnSpc>
                <a:spcPts val="3000"/>
              </a:lnSpc>
            </a:pPr>
            <a:r>
              <a:rPr lang="pl-PL" altLang="pl-PL" sz="1400" b="0" dirty="0">
                <a:latin typeface="Open Sans" panose="020B0806030504020204" pitchFamily="34" charset="0"/>
                <a:cs typeface="Open Sans" panose="020B0806030504020204" pitchFamily="34" charset="0"/>
              </a:rPr>
              <a:t> </a:t>
            </a:r>
          </a:p>
          <a:p>
            <a:pPr algn="ctr" eaLnBrk="1" hangingPunct="1">
              <a:lnSpc>
                <a:spcPts val="3000"/>
              </a:lnSpc>
            </a:pPr>
            <a:r>
              <a:rPr lang="pl-PL" altLang="pl-PL" sz="1400" b="0" dirty="0">
                <a:latin typeface="Open Sans" panose="020B0806030504020204" pitchFamily="34" charset="0"/>
                <a:cs typeface="Open Sans" panose="020B0806030504020204" pitchFamily="34" charset="0"/>
              </a:rPr>
              <a:t>  </a:t>
            </a:r>
          </a:p>
        </p:txBody>
      </p:sp>
      <p:pic>
        <p:nvPicPr>
          <p:cNvPr id="12" name="Obraz 11" descr="Obraz zawierający krajobraz, na wolnym powietrzu, trawa, niebo&#10;&#10;Opis wygenerowany automatycznie">
            <a:extLst>
              <a:ext uri="{FF2B5EF4-FFF2-40B4-BE49-F238E27FC236}">
                <a16:creationId xmlns:a16="http://schemas.microsoft.com/office/drawing/2014/main" id="{F2282ECE-8036-E74F-BE8E-8B76322C8CB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2" b="35926"/>
          <a:stretch/>
        </p:blipFill>
        <p:spPr>
          <a:xfrm>
            <a:off x="469" y="619275"/>
            <a:ext cx="13438837" cy="4224514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03F14E8A-BEB4-530C-9C9D-B798CF3C3C6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163" y="6373231"/>
            <a:ext cx="11139885" cy="1104560"/>
          </a:xfrm>
          <a:prstGeom prst="rect">
            <a:avLst/>
          </a:prstGeom>
        </p:spPr>
      </p:pic>
      <p:sp>
        <p:nvSpPr>
          <p:cNvPr id="9" name="Prostokąt 8">
            <a:extLst>
              <a:ext uri="{FF2B5EF4-FFF2-40B4-BE49-F238E27FC236}">
                <a16:creationId xmlns:a16="http://schemas.microsoft.com/office/drawing/2014/main" id="{67375712-A713-AEC7-28B5-3B03D1186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37" y="619274"/>
            <a:ext cx="8300926" cy="209661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0" name="Obraz 9" descr="Obraz zawierający tekst, zrzut ekranu, Czcionka, Grafika&#10;&#10;Opis wygenerowany automatycznie">
            <a:extLst>
              <a:ext uri="{FF2B5EF4-FFF2-40B4-BE49-F238E27FC236}">
                <a16:creationId xmlns:a16="http://schemas.microsoft.com/office/drawing/2014/main" id="{1702BBD5-886F-6A8E-10AD-BA6163FF197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693" y="620981"/>
            <a:ext cx="8352723" cy="352572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CDA37B94-D69E-4778-362F-9CA42162589C}"/>
              </a:ext>
            </a:extLst>
          </p:cNvPr>
          <p:cNvSpPr txBox="1">
            <a:spLocks/>
          </p:cNvSpPr>
          <p:nvPr/>
        </p:nvSpPr>
        <p:spPr bwMode="auto">
          <a:xfrm>
            <a:off x="2471415" y="251445"/>
            <a:ext cx="9677891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pl-PL" sz="1400" dirty="0">
                <a:solidFill>
                  <a:srgbClr val="007033"/>
                </a:solidFill>
              </a:rPr>
              <a:t>Celem naboru „Renaturyzacja przekształconych cieków wodnych i obszarów od wód zależnych”</a:t>
            </a:r>
            <a:br>
              <a:rPr lang="pl-PL" sz="1400" dirty="0">
                <a:solidFill>
                  <a:srgbClr val="007033"/>
                </a:solidFill>
              </a:rPr>
            </a:br>
            <a:r>
              <a:rPr lang="pl-PL" sz="1400" b="0" dirty="0"/>
              <a:t>jest wybór i dofinansowanie projektów służących </a:t>
            </a:r>
            <a:r>
              <a:rPr lang="pl-PL" sz="1400" b="0" dirty="0" err="1"/>
              <a:t>renaturyzacji</a:t>
            </a:r>
            <a:r>
              <a:rPr lang="pl-PL" sz="1400" b="0" dirty="0"/>
              <a:t> cieków wodnych i ekosystemów zależnych od wód, </a:t>
            </a:r>
            <a:br>
              <a:rPr lang="pl-PL" sz="1400" b="0" dirty="0"/>
            </a:br>
            <a:r>
              <a:rPr lang="pl-PL" sz="1400" b="0" dirty="0"/>
              <a:t>przyczyniających się do przywracania naturalnych procesów hydrologicznych, zwiększenia retencji </a:t>
            </a:r>
            <a:br>
              <a:rPr lang="pl-PL" sz="1400" b="0" dirty="0"/>
            </a:br>
            <a:r>
              <a:rPr lang="pl-PL" sz="1400" b="0" dirty="0"/>
              <a:t>oraz poprawy odporności na skutki zmian klimatu, w tym suszy i powodzi.</a:t>
            </a:r>
          </a:p>
          <a:p>
            <a:pPr>
              <a:lnSpc>
                <a:spcPct val="150000"/>
              </a:lnSpc>
            </a:pPr>
            <a:endParaRPr lang="pl-PL" sz="1200" b="0" dirty="0"/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3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8D6727F-92DC-8074-D290-B9EA3703D34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29B389E3-3241-768E-DDFF-ABD8639E44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505" y="1547589"/>
            <a:ext cx="9767497" cy="47322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8F756B82-809F-F9EC-5843-BA8767CEC7D8}"/>
              </a:ext>
            </a:extLst>
          </p:cNvPr>
          <p:cNvSpPr/>
          <p:nvPr/>
        </p:nvSpPr>
        <p:spPr>
          <a:xfrm>
            <a:off x="1272773" y="251445"/>
            <a:ext cx="1126732" cy="590465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</a:t>
            </a:r>
          </a:p>
          <a:p>
            <a:pPr algn="ctr"/>
            <a:r>
              <a:rPr lang="pl-PL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</a:p>
          <a:p>
            <a:pPr algn="ctr"/>
            <a:r>
              <a:rPr lang="pl-PL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</a:t>
            </a:r>
          </a:p>
          <a:p>
            <a:pPr algn="ctr"/>
            <a:endParaRPr lang="pl-PL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pl-PL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</a:t>
            </a:r>
          </a:p>
          <a:p>
            <a:pPr algn="ctr"/>
            <a:r>
              <a:rPr lang="pl-PL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</a:t>
            </a:r>
          </a:p>
          <a:p>
            <a:pPr algn="ctr"/>
            <a:r>
              <a:rPr lang="pl-PL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</a:t>
            </a:r>
          </a:p>
          <a:p>
            <a:pPr algn="ctr"/>
            <a:r>
              <a:rPr lang="pl-PL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</a:t>
            </a:r>
          </a:p>
          <a:p>
            <a:pPr algn="ctr"/>
            <a:r>
              <a:rPr lang="pl-PL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</a:t>
            </a:r>
          </a:p>
          <a:p>
            <a:pPr algn="ctr"/>
            <a:r>
              <a:rPr lang="pl-PL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A2BB30-1AC3-D93B-E11E-565D13EE8B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A086E20B-73F6-541D-747F-A9039B134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AF14F691-0E33-EC19-378F-815BCE136F84}"/>
              </a:ext>
            </a:extLst>
          </p:cNvPr>
          <p:cNvSpPr txBox="1">
            <a:spLocks/>
          </p:cNvSpPr>
          <p:nvPr/>
        </p:nvSpPr>
        <p:spPr bwMode="auto">
          <a:xfrm>
            <a:off x="1319287" y="718851"/>
            <a:ext cx="10830020" cy="5904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endParaRPr lang="pl-PL" sz="1600" dirty="0"/>
          </a:p>
          <a:p>
            <a:pPr marL="342900" indent="-34290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rgbClr val="007033"/>
                </a:solidFill>
              </a:rPr>
              <a:t>Tryb naboru nr FENX.02.04-IW.01-001/26:</a:t>
            </a:r>
          </a:p>
          <a:p>
            <a:pPr algn="ctr">
              <a:lnSpc>
                <a:spcPct val="200000"/>
              </a:lnSpc>
            </a:pPr>
            <a:r>
              <a:rPr lang="pl-PL" sz="1600" b="0" dirty="0"/>
              <a:t>Nabór prowadzony jest </a:t>
            </a:r>
            <a:r>
              <a:rPr lang="pl-PL" sz="1600" dirty="0"/>
              <a:t>w trybie konkurencyjnym</a:t>
            </a:r>
            <a:r>
              <a:rPr lang="pl-PL" sz="1600" b="0" dirty="0"/>
              <a:t>, co oznacza, że projekty podlegają ocenie i są wybierane </a:t>
            </a:r>
            <a:br>
              <a:rPr lang="pl-PL" sz="1600" b="0" dirty="0"/>
            </a:br>
            <a:r>
              <a:rPr lang="pl-PL" sz="1600" b="0" dirty="0"/>
              <a:t>do dofinansowania na podstawie uzyskanej liczby punktów oraz dostępnej alokacji środków.</a:t>
            </a:r>
            <a:endParaRPr lang="pl-PL" sz="1600" dirty="0">
              <a:solidFill>
                <a:srgbClr val="007033"/>
              </a:solidFill>
            </a:endParaRPr>
          </a:p>
          <a:p>
            <a:pPr marL="342900" indent="-34290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rgbClr val="007033"/>
                </a:solidFill>
              </a:rPr>
              <a:t>Jak i kiedy składać wnioski o dofinansowanie:</a:t>
            </a:r>
          </a:p>
          <a:p>
            <a:pPr algn="ctr">
              <a:lnSpc>
                <a:spcPct val="200000"/>
              </a:lnSpc>
            </a:pPr>
            <a:r>
              <a:rPr lang="pl-PL" sz="1600" b="0" dirty="0"/>
              <a:t>Wnioski o dofinansowanie można składać w formie elektronicznej przy użyciu aplikacji WOD2021</a:t>
            </a:r>
            <a:br>
              <a:rPr lang="pl-PL" sz="1600" b="0" dirty="0"/>
            </a:br>
            <a:r>
              <a:rPr lang="pl-PL" sz="1600" dirty="0"/>
              <a:t>w terminie od 29 maja (od godz. 10:00) do 30 września 2026 r.</a:t>
            </a:r>
            <a:r>
              <a:rPr lang="pl-PL" sz="1600" b="0" dirty="0"/>
              <a:t> </a:t>
            </a:r>
            <a:r>
              <a:rPr lang="pl-PL" sz="1600" dirty="0"/>
              <a:t>(do godz. 15:30)</a:t>
            </a:r>
            <a:r>
              <a:rPr lang="pl-PL" sz="1600" b="0" dirty="0"/>
              <a:t>. </a:t>
            </a:r>
          </a:p>
          <a:p>
            <a:pPr algn="ctr">
              <a:lnSpc>
                <a:spcPct val="200000"/>
              </a:lnSpc>
            </a:pPr>
            <a:r>
              <a:rPr lang="pl-PL" sz="1600" b="0" dirty="0"/>
              <a:t>Wnioski, które wpłyną po tym terminie nie będą rozpatrywane.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rgbClr val="007033"/>
                </a:solidFill>
              </a:rPr>
              <a:t> Budżet i finansowanie:</a:t>
            </a:r>
          </a:p>
          <a:p>
            <a:pPr algn="ctr"/>
            <a:r>
              <a:rPr lang="pl-PL" sz="1600" b="0" dirty="0"/>
              <a:t>Łączna alokacja w naborze wynosi </a:t>
            </a:r>
            <a:r>
              <a:rPr lang="pl-PL" sz="1600" dirty="0"/>
              <a:t>100 mln zł</a:t>
            </a:r>
            <a:r>
              <a:rPr lang="pl-PL" sz="1600" b="0" dirty="0"/>
              <a:t>, z minimalnym dofinansowaniem </a:t>
            </a:r>
            <a:r>
              <a:rPr lang="pl-PL" sz="1600" dirty="0"/>
              <a:t>1 mln zł </a:t>
            </a:r>
            <a:r>
              <a:rPr lang="pl-PL" sz="1600" b="0" dirty="0"/>
              <a:t>na projekt. </a:t>
            </a:r>
            <a:br>
              <a:rPr lang="pl-PL" sz="1600" b="0" dirty="0"/>
            </a:br>
            <a:r>
              <a:rPr lang="pl-PL" sz="1600" b="0" dirty="0"/>
              <a:t>Maksymalna wartość dofinansowania projektu w ramach naboru nie została określona. </a:t>
            </a:r>
          </a:p>
          <a:p>
            <a:pPr algn="ctr"/>
            <a:endParaRPr lang="pl-PL" sz="1600" dirty="0"/>
          </a:p>
          <a:p>
            <a:pPr algn="ctr"/>
            <a:endParaRPr lang="pl-PL" sz="1400" b="0" dirty="0"/>
          </a:p>
          <a:p>
            <a:pPr marL="576000"/>
            <a:endParaRPr lang="pl-PL" sz="1400" b="0" dirty="0"/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7D911C55-6B66-2A0E-3BCF-8200D141616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4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4CC6DDC4-FEF8-4520-B1B2-BDF03A0ED5F7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2" name="Prostokąt: zaokrąglone rogi 1">
            <a:extLst>
              <a:ext uri="{FF2B5EF4-FFF2-40B4-BE49-F238E27FC236}">
                <a16:creationId xmlns:a16="http://schemas.microsoft.com/office/drawing/2014/main" id="{077A981C-E694-4728-75CB-CCBE81428D37}"/>
              </a:ext>
            </a:extLst>
          </p:cNvPr>
          <p:cNvSpPr/>
          <p:nvPr/>
        </p:nvSpPr>
        <p:spPr>
          <a:xfrm>
            <a:off x="1319287" y="251445"/>
            <a:ext cx="10830020" cy="72008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PODSTAWOWE INFORMACJE O NABORZE</a:t>
            </a:r>
          </a:p>
        </p:txBody>
      </p:sp>
    </p:spTree>
    <p:extLst>
      <p:ext uri="{BB962C8B-B14F-4D97-AF65-F5344CB8AC3E}">
        <p14:creationId xmlns:p14="http://schemas.microsoft.com/office/powerpoint/2010/main" val="19841753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8ECECB-EF47-A731-D19A-71C79F5AC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CBFC8D1D-5E7E-AAD1-1417-9AACA14C8A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D3E53154-6AB8-298B-05AF-5223595784A2}"/>
              </a:ext>
            </a:extLst>
          </p:cNvPr>
          <p:cNvSpPr txBox="1">
            <a:spLocks/>
          </p:cNvSpPr>
          <p:nvPr/>
        </p:nvSpPr>
        <p:spPr bwMode="auto">
          <a:xfrm>
            <a:off x="959247" y="-252611"/>
            <a:ext cx="11190060" cy="223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/>
            <a:endParaRPr lang="pl-PL" sz="1600" dirty="0"/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rgbClr val="007033"/>
                </a:solidFill>
              </a:rPr>
              <a:t>Kryteria wyboru projektów:</a:t>
            </a:r>
          </a:p>
          <a:p>
            <a:pPr algn="ctr">
              <a:lnSpc>
                <a:spcPct val="200000"/>
              </a:lnSpc>
            </a:pPr>
            <a:r>
              <a:rPr lang="pl-PL" sz="1500" b="0" dirty="0"/>
              <a:t>Projekty są wybierane na podstawie kryteriów obligatoryjnych ocenianych zerojedynkowo oraz kryteriów rankingujących, </a:t>
            </a:r>
          </a:p>
          <a:p>
            <a:pPr algn="ctr">
              <a:lnSpc>
                <a:spcPct val="200000"/>
              </a:lnSpc>
            </a:pPr>
            <a:r>
              <a:rPr lang="pl-PL" sz="1500" b="0" dirty="0"/>
              <a:t>które są punktowane. Minimalna liczba punktów wymagana do rekomendowania projektu do dofinansowania to </a:t>
            </a:r>
            <a:r>
              <a:rPr lang="pl-PL" sz="1500" dirty="0"/>
              <a:t>22 pkt</a:t>
            </a:r>
            <a:r>
              <a:rPr lang="pl-PL" sz="1400" b="0" dirty="0"/>
              <a:t>. </a:t>
            </a:r>
          </a:p>
          <a:p>
            <a:pPr algn="ctr"/>
            <a:endParaRPr lang="pl-PL" sz="1400" b="0" dirty="0"/>
          </a:p>
          <a:p>
            <a:pPr marL="576000"/>
            <a:endParaRPr lang="pl-PL" sz="1400" b="0" dirty="0"/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2A97CC1-1D6B-C0EF-8CAB-C585B5D6A4B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5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B899F0A-624D-70E4-26D7-FF18DACBF8E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E5E65A0D-6848-E7F2-E121-43A8491721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126" y="1653452"/>
            <a:ext cx="9297521" cy="47704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913232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A313DF-AFEA-6401-9C39-8D4716ADCA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8C093264-8F86-ADDB-7E68-E8BBE36FB30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45061E06-488B-6A3C-B0B0-DFB3D04DB40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6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C5F6573E-3AD2-0681-D13F-E9A034D9A7F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2" name="Prostokąt: zaokrąglone rogi 1">
            <a:extLst>
              <a:ext uri="{FF2B5EF4-FFF2-40B4-BE49-F238E27FC236}">
                <a16:creationId xmlns:a16="http://schemas.microsoft.com/office/drawing/2014/main" id="{3600A907-0D57-9270-AFC6-6A12A50BAD4E}"/>
              </a:ext>
            </a:extLst>
          </p:cNvPr>
          <p:cNvSpPr/>
          <p:nvPr/>
        </p:nvSpPr>
        <p:spPr>
          <a:xfrm>
            <a:off x="3947579" y="255588"/>
            <a:ext cx="5796644" cy="78725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KTO MOŻE UBIEGAĆ SIĘ O DOFINANSOWANIE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750B657F-06BA-9637-CE54-ED4936E0D769}"/>
              </a:ext>
            </a:extLst>
          </p:cNvPr>
          <p:cNvSpPr txBox="1"/>
          <p:nvPr/>
        </p:nvSpPr>
        <p:spPr>
          <a:xfrm>
            <a:off x="1409297" y="1180807"/>
            <a:ext cx="10873208" cy="5286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2200"/>
              </a:lnSpc>
              <a:buFont typeface="Wingdings" panose="05000000000000000000" pitchFamily="2" charset="2"/>
              <a:buChar char="Ø"/>
            </a:pPr>
            <a:r>
              <a:rPr lang="pl-PL" sz="1600" b="1" dirty="0">
                <a:solidFill>
                  <a:srgbClr val="00703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Jednostki samorządowe:</a:t>
            </a:r>
          </a:p>
          <a:p>
            <a:pPr marL="288000">
              <a:lnSpc>
                <a:spcPct val="150000"/>
              </a:lnSpc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Jednostki samorządu terytorialnego oraz ich związki, a także jednostki organizacyjne działające w ich imieniu.</a:t>
            </a:r>
          </a:p>
          <a:p>
            <a:pPr>
              <a:lnSpc>
                <a:spcPts val="2200"/>
              </a:lnSpc>
            </a:pPr>
            <a:endParaRPr lang="pl-PL" sz="1600" b="1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ts val="2200"/>
              </a:lnSpc>
              <a:buFont typeface="Wingdings" panose="05000000000000000000" pitchFamily="2" charset="2"/>
              <a:buChar char="Ø"/>
            </a:pPr>
            <a:r>
              <a:rPr lang="pl-PL" sz="1600" b="1" dirty="0">
                <a:solidFill>
                  <a:srgbClr val="00703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Podmioty świadczące usługi publiczne:</a:t>
            </a:r>
          </a:p>
          <a:p>
            <a:pPr marL="288000">
              <a:lnSpc>
                <a:spcPct val="150000"/>
              </a:lnSpc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Podmioty świadczące usługi publiczne w ramach realizacji obowiązków własnych </a:t>
            </a:r>
            <a:r>
              <a:rPr lang="pl-PL" sz="1600" dirty="0" err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jst</a:t>
            </a: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>
              <a:lnSpc>
                <a:spcPts val="2200"/>
              </a:lnSpc>
            </a:pPr>
            <a:endParaRPr lang="pl-PL" sz="1600" b="1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ts val="2200"/>
              </a:lnSpc>
              <a:buFont typeface="Wingdings" panose="05000000000000000000" pitchFamily="2" charset="2"/>
              <a:buChar char="Ø"/>
            </a:pPr>
            <a:r>
              <a:rPr lang="pl-PL" sz="1600" b="1" dirty="0">
                <a:solidFill>
                  <a:srgbClr val="00703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Organizacje pozarządowe:</a:t>
            </a:r>
          </a:p>
          <a:p>
            <a:pPr marL="288000">
              <a:lnSpc>
                <a:spcPct val="150000"/>
              </a:lnSpc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Pozarządowe organizacje ekologiczne mogą również ubiegać się o wsparcie w ramach naboru.</a:t>
            </a:r>
          </a:p>
          <a:p>
            <a:pPr>
              <a:lnSpc>
                <a:spcPts val="2200"/>
              </a:lnSpc>
            </a:pPr>
            <a:endParaRPr lang="pl-PL" sz="1600" b="1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ts val="2200"/>
              </a:lnSpc>
              <a:buFont typeface="Wingdings" panose="05000000000000000000" pitchFamily="2" charset="2"/>
              <a:buChar char="Ø"/>
            </a:pPr>
            <a:r>
              <a:rPr lang="pl-PL" sz="1600" b="1" dirty="0">
                <a:solidFill>
                  <a:srgbClr val="00703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Realizacja projektów partnerskich:</a:t>
            </a:r>
          </a:p>
          <a:p>
            <a:pPr marL="288000">
              <a:lnSpc>
                <a:spcPct val="150000"/>
              </a:lnSpc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Możliwa jest realizacja projektów partnerskich z udziałem m.in. </a:t>
            </a:r>
            <a:r>
              <a:rPr lang="pl-PL" sz="1600" dirty="0" err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jst</a:t>
            </a: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 ich związków, jednostek organizacyjnych działających w imieniu </a:t>
            </a:r>
            <a:r>
              <a:rPr lang="pl-PL" sz="1600" dirty="0" err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jst</a:t>
            </a: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podmiotów świadczących usługi publiczne w ramach realizacji obowiązków własnych </a:t>
            </a:r>
            <a:r>
              <a:rPr lang="pl-PL" sz="1600" dirty="0" err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jst</a:t>
            </a: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pozarządowych organizacji ekologicznych oraz instytucji takich jak: Ministerstwo Infrastruktury, PGW Wody Polskie, PGL Lasy Państwowe, urzędy morskie, parki narodowe, regionalne dyrekcje ochrony środowiska. </a:t>
            </a:r>
            <a:r>
              <a:rPr lang="pl-PL" sz="16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Projekty partnerskie będą premiowane. </a:t>
            </a:r>
          </a:p>
          <a:p>
            <a:pPr>
              <a:lnSpc>
                <a:spcPts val="2200"/>
              </a:lnSpc>
            </a:pPr>
            <a:endParaRPr lang="pl-PL" sz="1600" b="1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615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64F917-6EE1-D952-E285-1DE70FC70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51DF0A3B-6507-2FC7-A29E-E0B361C6B54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D7931DA4-C387-59BA-E952-05284D3E6EA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7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5509DC62-E338-EF97-DE31-2A3364FBD93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2" name="Prostokąt: zaokrąglone rogi 1">
            <a:extLst>
              <a:ext uri="{FF2B5EF4-FFF2-40B4-BE49-F238E27FC236}">
                <a16:creationId xmlns:a16="http://schemas.microsoft.com/office/drawing/2014/main" id="{99C2FABE-577E-423C-AD0F-279D90810CAE}"/>
              </a:ext>
            </a:extLst>
          </p:cNvPr>
          <p:cNvSpPr/>
          <p:nvPr/>
        </p:nvSpPr>
        <p:spPr>
          <a:xfrm>
            <a:off x="2687440" y="255588"/>
            <a:ext cx="8352828" cy="78725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KTO MOŻE UBIEGAĆ SIĘ O DOFINANSOWANIE - PARTNERSTWA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2A5EA027-1C64-7BAF-F881-0CD6082FE4BC}"/>
              </a:ext>
            </a:extLst>
          </p:cNvPr>
          <p:cNvSpPr txBox="1"/>
          <p:nvPr/>
        </p:nvSpPr>
        <p:spPr>
          <a:xfrm>
            <a:off x="1283283" y="1042847"/>
            <a:ext cx="10873208" cy="5551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4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przypadku realizacji projektu w partnerstwie, </a:t>
            </a:r>
            <a:r>
              <a:rPr lang="pl-PL" sz="14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partnerstwo musi być utworzone zgodnie </a:t>
            </a:r>
            <a:br>
              <a:rPr lang="pl-PL" sz="14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4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 art. 39 ustawy wdrożeniowej przed złożeniem wniosku o dofinansowanie projektu</a:t>
            </a:r>
            <a:r>
              <a:rPr lang="pl-PL" sz="14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4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</a:t>
            </a:r>
            <a:r>
              <a:rPr lang="pl-PL" sz="14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załączniku nr 7 do wniosku – Plan Realizacji Projektu pkt 2.12 </a:t>
            </a:r>
            <a:r>
              <a:rPr lang="pl-PL" sz="14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należy przedstawić wymagane </a:t>
            </a:r>
            <a:br>
              <a:rPr lang="pl-PL" sz="14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4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informacje na temat partnerstwa.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4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Należy zwrócić uwagę, że zgodnie z ustawa wdrożeniową Wnioskodawca dokonując wyboru partnera, </a:t>
            </a:r>
            <a:br>
              <a:rPr lang="pl-PL" sz="14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4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jest obowiązany w szczególności do: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pl-PL" sz="14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ogłoszenia otwartego naboru partnerów na swojej stronie internetowej wraz ze wskazaniem co najmniej </a:t>
            </a:r>
            <a:br>
              <a:rPr lang="pl-PL" sz="14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4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21-dniowego terminu na zgłaszanie się partnerów;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pl-PL" sz="14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uwzględnienia przy wyborze partnerów zgodności działania potencjalnego partnera z celami partnerstwa, </a:t>
            </a:r>
            <a:br>
              <a:rPr lang="pl-PL" sz="14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4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deklarowanego wkładu potencjalnego partnera w realizację celu partnerstwa oraz doświadczenia w realizacji </a:t>
            </a:r>
            <a:br>
              <a:rPr lang="pl-PL" sz="14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4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projektów o podobnym charakterze;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pl-PL" sz="14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podania do publicznej wiadomości na swojej stronie internetowej informacji o podmiotach wybranych </a:t>
            </a:r>
            <a:br>
              <a:rPr lang="pl-PL" sz="14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4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pełnienia funkcji partnera.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4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ramach naboru nie udostępnia się odrębnego, obowiązkowego wzoru porozumienia partnerskiego. </a:t>
            </a:r>
            <a:br>
              <a:rPr lang="pl-PL" sz="14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4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Dokument powinien jednak spełniać wymagania wynikające z przepisów prawa oraz dokumentacji konkursowej. </a:t>
            </a:r>
            <a:br>
              <a:rPr lang="pl-PL" sz="14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4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Wnioskodawca może przygotować porozumienie we własnym zakresie.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4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każdym przypadku we wniosku należy wskazać jednego beneficjenta środków. </a:t>
            </a:r>
          </a:p>
        </p:txBody>
      </p:sp>
    </p:spTree>
    <p:extLst>
      <p:ext uri="{BB962C8B-B14F-4D97-AF65-F5344CB8AC3E}">
        <p14:creationId xmlns:p14="http://schemas.microsoft.com/office/powerpoint/2010/main" val="945327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02A810-E7A1-08B4-E5BA-33B6C2449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62D93768-76C3-E360-B77B-9ED267589A3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C22103B9-5736-12D8-9D91-982685A01BA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8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2CEBE155-EBC7-F1D3-05EC-D3D62B38CED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2" name="Prostokąt: zaokrąglone rogi 1">
            <a:extLst>
              <a:ext uri="{FF2B5EF4-FFF2-40B4-BE49-F238E27FC236}">
                <a16:creationId xmlns:a16="http://schemas.microsoft.com/office/drawing/2014/main" id="{8EB2E32A-014A-C1B3-1E4E-74E152FAA2E9}"/>
              </a:ext>
            </a:extLst>
          </p:cNvPr>
          <p:cNvSpPr/>
          <p:nvPr/>
        </p:nvSpPr>
        <p:spPr>
          <a:xfrm>
            <a:off x="3047479" y="256673"/>
            <a:ext cx="7344816" cy="78725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ZAKRES WSPARCIA – NA CO MOŻNA UZYSKAĆ ŚRODKI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4C40AFB-B313-6513-FDEB-A8E2AAE7702E}"/>
              </a:ext>
            </a:extLst>
          </p:cNvPr>
          <p:cNvSpPr txBox="1"/>
          <p:nvPr/>
        </p:nvSpPr>
        <p:spPr>
          <a:xfrm>
            <a:off x="1319286" y="1169988"/>
            <a:ext cx="10830021" cy="5431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8000" indent="-285750">
              <a:lnSpc>
                <a:spcPts val="3000"/>
              </a:lnSpc>
              <a:buFont typeface="Wingdings" panose="05000000000000000000" pitchFamily="2" charset="2"/>
              <a:buChar char="Ø"/>
            </a:pPr>
            <a:r>
              <a:rPr lang="pl-PL" sz="1600" b="1" dirty="0">
                <a:solidFill>
                  <a:srgbClr val="00703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Przywracanie ciągłości ekologicznej cieków wodnych lub przywracanie ciągłości systemu </a:t>
            </a:r>
            <a:br>
              <a:rPr lang="pl-PL" sz="1600" b="1" dirty="0">
                <a:solidFill>
                  <a:srgbClr val="00703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600" b="1" dirty="0">
                <a:solidFill>
                  <a:srgbClr val="00703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rzeczno-jeziornego </a:t>
            </a:r>
          </a:p>
          <a:p>
            <a:pPr marL="288000">
              <a:lnSpc>
                <a:spcPts val="3000"/>
              </a:lnSpc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Dofinansowanie obejmuje usuwanie lub obejście barier migracyjnych poprzecznych (progów, jazów, przepustów)  oraz przywracanie odpowiedniego reżymu hydrologicznego umożliwiającego migrację organizmów wodnych.</a:t>
            </a:r>
          </a:p>
          <a:p>
            <a:pPr marL="288000">
              <a:lnSpc>
                <a:spcPts val="3000"/>
              </a:lnSpc>
            </a:pPr>
            <a:endParaRPr lang="pl-PL" sz="1600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ts val="3000"/>
              </a:lnSpc>
              <a:buFont typeface="Wingdings" panose="05000000000000000000" pitchFamily="2" charset="2"/>
              <a:buChar char="Ø"/>
            </a:pPr>
            <a:r>
              <a:rPr lang="pl-PL" sz="1600" b="1" dirty="0">
                <a:solidFill>
                  <a:srgbClr val="00703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Renaturyzacja cieków wodnych</a:t>
            </a:r>
          </a:p>
          <a:p>
            <a:pPr marL="288000">
              <a:lnSpc>
                <a:spcPts val="3000"/>
              </a:lnSpc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Wsparcie dotyczy przywracania naturalnych procesów </a:t>
            </a:r>
            <a:r>
              <a:rPr lang="pl-PL" sz="1600" dirty="0" err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hydromorfologicznych</a:t>
            </a: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 rzekach i potokach </a:t>
            </a:r>
            <a:b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szczególności: przywracanie naturalnej struktury koryta rzeki, inicjowanie procesów morfogenetycznych </a:t>
            </a:r>
            <a:b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korycie rzeki, działania z grupy modyfikacji </a:t>
            </a:r>
            <a:r>
              <a:rPr lang="pl-PL" sz="1600" dirty="0" err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renaturyzujących</a:t>
            </a: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realizowane w ramach prac utrzymaniowych oraz zwykłego zarządzania wodami (działania oznaczone kodami: U, JU, MU, D, JD, MD </a:t>
            </a:r>
            <a:b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wg Podręcznika dobrych praktyk </a:t>
            </a:r>
            <a:r>
              <a:rPr lang="pl-PL" sz="1600" dirty="0" err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renaturyzacji</a:t>
            </a: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wód powierzchniowych);</a:t>
            </a:r>
          </a:p>
          <a:p>
            <a:pPr marL="288000">
              <a:lnSpc>
                <a:spcPts val="3000"/>
              </a:lnSpc>
            </a:pPr>
            <a:endParaRPr lang="pl-PL" sz="15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8000">
              <a:lnSpc>
                <a:spcPts val="3000"/>
              </a:lnSpc>
            </a:pPr>
            <a:endParaRPr lang="pl-PL" sz="1500" b="1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49427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CD70FC-90D1-91F9-BAD2-EBECD1620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D2C73E66-4D48-D748-ECBF-49DCFF628ED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9F847AEF-08E5-E723-4A6B-AE2918727AF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9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50DFEF21-AE24-8594-A9D3-2FC28076DA2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2" name="Prostokąt: zaokrąglone rogi 1">
            <a:extLst>
              <a:ext uri="{FF2B5EF4-FFF2-40B4-BE49-F238E27FC236}">
                <a16:creationId xmlns:a16="http://schemas.microsoft.com/office/drawing/2014/main" id="{A5E94963-AE32-4A10-3E5A-9AEAC3F80E01}"/>
              </a:ext>
            </a:extLst>
          </p:cNvPr>
          <p:cNvSpPr/>
          <p:nvPr/>
        </p:nvSpPr>
        <p:spPr>
          <a:xfrm>
            <a:off x="3047479" y="256673"/>
            <a:ext cx="7344816" cy="78725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ZAKRES WSPARCIA – NA CO MOŻNA UZYSKAĆ ŚRODKI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7DC88806-7D98-6298-F1F3-7BC18195F0BF}"/>
              </a:ext>
            </a:extLst>
          </p:cNvPr>
          <p:cNvSpPr txBox="1"/>
          <p:nvPr/>
        </p:nvSpPr>
        <p:spPr>
          <a:xfrm>
            <a:off x="1391295" y="1195241"/>
            <a:ext cx="10801200" cy="3508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8000" indent="-285750">
              <a:lnSpc>
                <a:spcPts val="3000"/>
              </a:lnSpc>
              <a:buFont typeface="Wingdings" panose="05000000000000000000" pitchFamily="2" charset="2"/>
              <a:buChar char="Ø"/>
            </a:pPr>
            <a:r>
              <a:rPr lang="pl-PL" sz="1600" b="1" dirty="0">
                <a:solidFill>
                  <a:srgbClr val="00703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Renaturyzacja jezior i zbiorników wodnych</a:t>
            </a:r>
          </a:p>
          <a:p>
            <a:pPr marL="288000">
              <a:lnSpc>
                <a:spcPts val="3000"/>
              </a:lnSpc>
            </a:pP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Odtwarzanie naturalnych linii brzegowych jezior, działań poprawiających warunki </a:t>
            </a:r>
            <a:r>
              <a:rPr lang="pl-PL" sz="1600" dirty="0" err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hydromorfologiczne</a:t>
            </a: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misy jeziora oraz przywracanie połączeń hydrologicznych jezior z ciekami dopływowymi i odpływowymi (działania te powinny wynikać z diagnozy stanu </a:t>
            </a:r>
            <a:r>
              <a:rPr lang="pl-PL" sz="1600" dirty="0" err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hydromorfologicznego</a:t>
            </a: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np. LHSM_PL).</a:t>
            </a:r>
          </a:p>
          <a:p>
            <a:pPr marL="288000">
              <a:lnSpc>
                <a:spcPts val="3000"/>
              </a:lnSpc>
            </a:pPr>
            <a:endParaRPr lang="pl-PL" sz="1500" b="1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8000">
              <a:lnSpc>
                <a:spcPts val="3000"/>
              </a:lnSpc>
            </a:pPr>
            <a:endParaRPr lang="pl-PL" sz="1500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8000">
              <a:lnSpc>
                <a:spcPts val="3000"/>
              </a:lnSpc>
            </a:pPr>
            <a:endParaRPr lang="pl-PL" sz="1500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8000">
              <a:lnSpc>
                <a:spcPts val="3000"/>
              </a:lnSpc>
            </a:pPr>
            <a:endParaRPr lang="pl-PL" sz="1500" b="1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250">
              <a:lnSpc>
                <a:spcPts val="3000"/>
              </a:lnSpc>
            </a:pPr>
            <a:endParaRPr lang="pl-PL" sz="1500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B1AC34DB-08E5-66BA-9561-D79D450E01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295" y="2915741"/>
            <a:ext cx="10801200" cy="33568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9858915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 z numerem strony</Template>
  <TotalTime>4096</TotalTime>
  <Words>2662</Words>
  <Application>Microsoft Office PowerPoint</Application>
  <PresentationFormat>Niestandardowy</PresentationFormat>
  <Paragraphs>271</Paragraphs>
  <Slides>28</Slides>
  <Notes>28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28</vt:i4>
      </vt:variant>
    </vt:vector>
  </HeadingPairs>
  <TitlesOfParts>
    <vt:vector size="33" baseType="lpstr">
      <vt:lpstr>Arial</vt:lpstr>
      <vt:lpstr>Calibri</vt:lpstr>
      <vt:lpstr>Open Sans</vt:lpstr>
      <vt:lpstr>Wingdings</vt:lpstr>
      <vt:lpstr>Motyw pakietu Office</vt:lpstr>
      <vt:lpstr>Zasady naboru FENX.02.04-IW.01-001/26 „Renaturyzacja przekształconych cieków wodnych  i obszarów od wód zależnych” - warunki merytoryczne   Agnieszka Zduńczyk  </vt:lpstr>
      <vt:lpstr>Najważniejsze informacje</vt:lpstr>
      <vt:lpstr>Najważniejsze informacje</vt:lpstr>
      <vt:lpstr>Najważniejsze informacje</vt:lpstr>
      <vt:lpstr>Najważniejsze informacje</vt:lpstr>
      <vt:lpstr>Najważniejsze informacje</vt:lpstr>
      <vt:lpstr>Najważniejsze informacje</vt:lpstr>
      <vt:lpstr>Najważniejsze informacje</vt:lpstr>
      <vt:lpstr>Najważniejsze informacje</vt:lpstr>
      <vt:lpstr>Najważniejsze informacje</vt:lpstr>
      <vt:lpstr>Najważniejsze informacje</vt:lpstr>
      <vt:lpstr>Najważniejsze informacje</vt:lpstr>
      <vt:lpstr>Najważniejsze informacje</vt:lpstr>
      <vt:lpstr>Najważniejsze informacje</vt:lpstr>
      <vt:lpstr>Najważniejsze informacje</vt:lpstr>
      <vt:lpstr>Najważniejsze informacje</vt:lpstr>
      <vt:lpstr>Najważniejsze informacje</vt:lpstr>
      <vt:lpstr>Najważniejsze informacje</vt:lpstr>
      <vt:lpstr>Najważniejsze informacje</vt:lpstr>
      <vt:lpstr>Najważniejsze informacje</vt:lpstr>
      <vt:lpstr>Najważniejsze informacje</vt:lpstr>
      <vt:lpstr>Najważniejsze informacje</vt:lpstr>
      <vt:lpstr>Najważniejsze informacje</vt:lpstr>
      <vt:lpstr>Najważniejsze informacje</vt:lpstr>
      <vt:lpstr>Najważniejsze informacje</vt:lpstr>
      <vt:lpstr>Najważniejsze informacje</vt:lpstr>
      <vt:lpstr>Najważniejsze informacje</vt:lpstr>
      <vt:lpstr>Dziękuję za uwagę.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Sowiński Piotr</dc:creator>
  <cp:lastModifiedBy>Zduńczyk Agnieszka</cp:lastModifiedBy>
  <cp:revision>61</cp:revision>
  <dcterms:created xsi:type="dcterms:W3CDTF">2022-06-22T09:40:44Z</dcterms:created>
  <dcterms:modified xsi:type="dcterms:W3CDTF">2026-07-15T13:41:54Z</dcterms:modified>
</cp:coreProperties>
</file>