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4"/>
  </p:sldMasterIdLst>
  <p:notesMasterIdLst>
    <p:notesMasterId r:id="rId6"/>
  </p:notesMasterIdLst>
  <p:handoutMasterIdLst>
    <p:handoutMasterId r:id="rId7"/>
  </p:handoutMasterIdLst>
  <p:sldIdLst>
    <p:sldId id="491" r:id="rId5"/>
  </p:sldIdLst>
  <p:sldSz cx="10287000" cy="6858000" type="35mm"/>
  <p:notesSz cx="6797675" cy="9874250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94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800000"/>
    <a:srgbClr val="CC99FF"/>
    <a:srgbClr val="9FFAFF"/>
    <a:srgbClr val="99FFCC"/>
    <a:srgbClr val="99FF99"/>
    <a:srgbClr val="CC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039" autoAdjust="0"/>
    <p:restoredTop sz="94278" autoAdjust="0"/>
  </p:normalViewPr>
  <p:slideViewPr>
    <p:cSldViewPr>
      <p:cViewPr varScale="1">
        <p:scale>
          <a:sx n="116" d="100"/>
          <a:sy n="116" d="100"/>
        </p:scale>
        <p:origin x="1758" y="108"/>
      </p:cViewPr>
      <p:guideLst>
        <p:guide orient="horz" pos="2160"/>
        <p:guide pos="3240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094"/>
        <p:guide pos="2119"/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7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7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1"/>
            <a:ext cx="2919021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71513" y="736600"/>
            <a:ext cx="5514975" cy="3676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6" y="4705351"/>
            <a:ext cx="5030857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 smtClean="0"/>
              <a:t>Kliknij, aby edytować style wzorca tekstu</a:t>
            </a:r>
          </a:p>
          <a:p>
            <a:pPr lvl="1"/>
            <a:r>
              <a:rPr lang="pl-PL" altLang="pl-PL" noProof="0" smtClean="0"/>
              <a:t>Drugi poziom</a:t>
            </a:r>
          </a:p>
          <a:p>
            <a:pPr lvl="2"/>
            <a:r>
              <a:rPr lang="pl-PL" altLang="pl-PL" noProof="0" smtClean="0"/>
              <a:t>Trzeci poziom</a:t>
            </a:r>
          </a:p>
          <a:p>
            <a:pPr lvl="3"/>
            <a:r>
              <a:rPr lang="pl-PL" altLang="pl-PL" noProof="0" smtClean="0"/>
              <a:t>Czwarty poziom</a:t>
            </a:r>
          </a:p>
          <a:p>
            <a:pPr lvl="4"/>
            <a:r>
              <a:rPr lang="pl-PL" altLang="pl-PL" noProof="0" smtClean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410702"/>
            <a:ext cx="2919021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10702"/>
            <a:ext cx="2919020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 smtClean="0"/>
              <a:t>Opracowano </a:t>
            </a:r>
            <a:br>
              <a:rPr lang="pl-PL" altLang="pl-PL" sz="800" b="1" smtClean="0"/>
            </a:br>
            <a:r>
              <a:rPr lang="pl-PL" altLang="pl-PL" sz="800" b="1" smtClean="0"/>
              <a:t>w Biurze Dyrektora Generalnego</a:t>
            </a:r>
            <a:br>
              <a:rPr lang="pl-PL" altLang="pl-PL" sz="800" b="1" smtClean="0"/>
            </a:br>
            <a:r>
              <a:rPr lang="pl-PL" altLang="pl-PL" sz="800" b="1" smtClean="0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 smtClean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 smtClean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8743901" y="3663648"/>
            <a:ext cx="1406182" cy="5180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General Director’s Office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BDG</a:t>
            </a:r>
            <a:endParaRPr lang="en-GB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4325995" y="4775444"/>
            <a:ext cx="1546252" cy="78036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Internal Control Bureau</a:t>
            </a:r>
          </a:p>
          <a:p>
            <a:r>
              <a:rPr lang="en-GB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  <a:endParaRPr lang="en-GB" sz="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except regulations determined in the Article 12d of the Act of 16 November 2016 - National Revenue Administration</a:t>
            </a:r>
            <a:endParaRPr lang="en-GB" sz="7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7286466" y="4705964"/>
            <a:ext cx="1364694" cy="47777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Paying Authority Department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IP</a:t>
            </a:r>
            <a:endParaRPr lang="en-GB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0" name="Rectangle 261"/>
          <p:cNvSpPr>
            <a:spLocks noChangeArrowheads="1"/>
          </p:cNvSpPr>
          <p:nvPr/>
        </p:nvSpPr>
        <p:spPr bwMode="auto">
          <a:xfrm>
            <a:off x="2980720" y="5008605"/>
            <a:ext cx="1233866" cy="52685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Relationships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with </a:t>
            </a:r>
            <a:r>
              <a:rPr lang="pl-PL" sz="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Customers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eaLnBrk="1" hangingPunct="1"/>
            <a:r>
              <a:rPr 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DRK</a:t>
            </a:r>
            <a:endParaRPr lang="en-GB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7277129" y="2488068"/>
            <a:ext cx="1351637" cy="47566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State Budget Department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BP</a:t>
            </a:r>
            <a:endParaRPr lang="en-GB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7281798" y="3592246"/>
            <a:ext cx="1360757" cy="47977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Economy Financing Department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FG</a:t>
            </a:r>
            <a:endParaRPr lang="en-GB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7277130" y="3036956"/>
            <a:ext cx="1360757" cy="4625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Local Government Finances Department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ST</a:t>
            </a:r>
            <a:endParaRPr lang="en-GB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1600842" y="2494897"/>
            <a:ext cx="1278478" cy="521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Goods and Services Tax Department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PT</a:t>
            </a:r>
            <a:endParaRPr lang="en-GB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236892" y="3183097"/>
            <a:ext cx="1232974" cy="49610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Economic Policy Support Department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PG</a:t>
            </a:r>
            <a:endParaRPr lang="en-GB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8743900" y="2532355"/>
            <a:ext cx="1406183" cy="35937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Administrative Office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BAD</a:t>
            </a:r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8743901" y="4289931"/>
            <a:ext cx="1406182" cy="53728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Finances and Accounting Department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FK</a:t>
            </a:r>
            <a:endParaRPr lang="en-GB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2374830" y="360454"/>
            <a:ext cx="886360" cy="7904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International Cooperation Department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WM</a:t>
            </a:r>
            <a:endParaRPr lang="en-GB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4325494" y="4109933"/>
            <a:ext cx="1540379" cy="5460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Customs Department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DC</a:t>
            </a:r>
            <a:endParaRPr lang="en-GB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2983261" y="2494897"/>
            <a:ext cx="1224135" cy="54205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Tax Collection Department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DPP</a:t>
            </a:r>
            <a:endParaRPr lang="en-GB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221055" y="3770344"/>
            <a:ext cx="1241293" cy="41137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Public Finance Discipline Office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BDF</a:t>
            </a:r>
            <a:endParaRPr lang="en-GB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8743900" y="2963737"/>
            <a:ext cx="1406183" cy="6279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Security and Data Protection Department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DB</a:t>
            </a:r>
            <a:endParaRPr lang="en-GB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2987040" y="3104483"/>
            <a:ext cx="1220355" cy="55916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 for Audit of Public Funds 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DAS</a:t>
            </a:r>
            <a:endParaRPr lang="en-GB" altLang="pl-PL" sz="500" i="1" dirty="0"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7276294" y="6299340"/>
            <a:ext cx="1344002" cy="44999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 of Financial Information 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IF</a:t>
            </a:r>
            <a:endParaRPr lang="en-GB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7280297" y="4152625"/>
            <a:ext cx="1363757" cy="4844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Budget Zone Financing Department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FS</a:t>
            </a:r>
            <a:endParaRPr lang="en-GB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1600842" y="3738940"/>
            <a:ext cx="1273156" cy="50298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Excise Duty 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pl-PL" sz="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Gambling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DAG</a:t>
            </a:r>
            <a:endParaRPr lang="en-GB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1600842" y="3103719"/>
            <a:ext cx="1276405" cy="5262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Income Taxes Department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DD</a:t>
            </a:r>
            <a:endParaRPr lang="en-GB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5" name="Rectangle 298"/>
          <p:cNvSpPr>
            <a:spLocks noChangeArrowheads="1"/>
          </p:cNvSpPr>
          <p:nvPr/>
        </p:nvSpPr>
        <p:spPr bwMode="auto">
          <a:xfrm>
            <a:off x="230508" y="4289318"/>
            <a:ext cx="1231840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en-GB" sz="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Legal Department</a:t>
            </a:r>
          </a:p>
          <a:p>
            <a:pPr eaLnBrk="1" hangingPunct="1"/>
            <a:r>
              <a:rPr lang="en-GB" altLang="pl-PL" sz="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PR</a:t>
            </a:r>
            <a:endParaRPr lang="en-GB" altLang="pl-PL" sz="8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7274381" y="5261318"/>
            <a:ext cx="1360757" cy="460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Public Debt Department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DP</a:t>
            </a:r>
            <a:endParaRPr lang="en-GB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8743900" y="1268762"/>
            <a:ext cx="1406183" cy="115061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en-GB" altLang="pl-PL" sz="8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en-GB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Director General</a:t>
            </a:r>
            <a:endParaRPr lang="en-GB" altLang="pl-PL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en-GB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en-GB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en-GB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en-GB" altLang="pl-PL" sz="700" b="1" dirty="0" smtClean="0">
              <a:latin typeface="Calibri" panose="020F0502020204030204" pitchFamily="34" charset="0"/>
            </a:endParaRPr>
          </a:p>
          <a:p>
            <a:pPr lvl="0" eaLnBrk="1" hangingPunct="1"/>
            <a:endParaRPr lang="en-GB" altLang="pl-PL" sz="9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eaLnBrk="1" hangingPunct="1"/>
            <a:r>
              <a:rPr lang="en-GB" altLang="pl-PL" sz="9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RENATA OSZAST</a:t>
            </a:r>
          </a:p>
          <a:p>
            <a:pPr eaLnBrk="1" hangingPunct="1"/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110" name="Rectangle 316"/>
          <p:cNvSpPr>
            <a:spLocks noChangeArrowheads="1"/>
          </p:cNvSpPr>
          <p:nvPr/>
        </p:nvSpPr>
        <p:spPr bwMode="auto">
          <a:xfrm>
            <a:off x="7277129" y="1259839"/>
            <a:ext cx="1351637" cy="115240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t"/>
          <a:lstStyle/>
          <a:p>
            <a:endParaRPr lang="en-GB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Secretary of State</a:t>
            </a:r>
          </a:p>
          <a:p>
            <a:r>
              <a:rPr lang="en-GB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General Inspector of Financial Information</a:t>
            </a:r>
          </a:p>
          <a:p>
            <a:r>
              <a:rPr lang="en-GB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  </a:t>
            </a:r>
          </a:p>
          <a:p>
            <a:endParaRPr lang="en-GB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SEBASTIAN </a:t>
            </a:r>
          </a:p>
          <a:p>
            <a:r>
              <a:rPr lang="en-GB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SKUZA</a:t>
            </a:r>
            <a:endParaRPr lang="en-GB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8743900" y="6104879"/>
            <a:ext cx="1406182" cy="49247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en-GB" sz="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Commissioner for Protection of Classified Information</a:t>
            </a:r>
            <a:endParaRPr lang="en-GB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7274381" y="5788955"/>
            <a:ext cx="1351420" cy="44312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Guarantee Department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DG</a:t>
            </a:r>
            <a:endParaRPr lang="en-GB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21" name="Rectangle 342"/>
          <p:cNvSpPr>
            <a:spLocks noChangeArrowheads="1"/>
          </p:cNvSpPr>
          <p:nvPr/>
        </p:nvSpPr>
        <p:spPr bwMode="auto">
          <a:xfrm>
            <a:off x="217380" y="1258037"/>
            <a:ext cx="1252495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GB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</a:p>
          <a:p>
            <a:r>
              <a:rPr lang="en-GB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</a:p>
          <a:p>
            <a:r>
              <a:rPr lang="en-GB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r>
              <a:rPr lang="en-GB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Chief Spokesman for Public Finance Discipline</a:t>
            </a:r>
          </a:p>
          <a:p>
            <a:endParaRPr lang="en-GB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PIOTR PATKOWSKI</a:t>
            </a:r>
            <a:endParaRPr lang="en-GB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7" name="Text Box 345"/>
          <p:cNvSpPr txBox="1">
            <a:spLocks noChangeArrowheads="1"/>
          </p:cNvSpPr>
          <p:nvPr/>
        </p:nvSpPr>
        <p:spPr bwMode="auto">
          <a:xfrm>
            <a:off x="6907655" y="350337"/>
            <a:ext cx="1061158" cy="7969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</a:p>
          <a:p>
            <a:r>
              <a:rPr lang="en-GB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BKP </a:t>
            </a:r>
            <a:r>
              <a:rPr lang="en-GB" sz="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GB" sz="600" dirty="0" smtClean="0">
                <a:latin typeface="Calibri" panose="020F0502020204030204" pitchFamily="34" charset="0"/>
                <a:cs typeface="Calibri" panose="020F0502020204030204" pitchFamily="34" charset="0"/>
              </a:rPr>
              <a:t> except evaluation of information and promotion activities of the National Revenue Administration</a:t>
            </a:r>
            <a:endParaRPr lang="en-GB" sz="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231312" y="4823542"/>
            <a:ext cx="1231036" cy="52600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Macroeconomic Policy Department</a:t>
            </a:r>
          </a:p>
          <a:p>
            <a:r>
              <a:rPr lang="en-GB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PM</a:t>
            </a:r>
            <a:endParaRPr lang="en-GB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224897" y="5435151"/>
            <a:ext cx="1244969" cy="57031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Financial Market Development Department</a:t>
            </a:r>
            <a:endParaRPr lang="en-GB" altLang="pl-PL" sz="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FN</a:t>
            </a:r>
            <a:endParaRPr lang="en-GB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217380" y="6079109"/>
            <a:ext cx="1227227" cy="51824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sz="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Accounting Standards Committee</a:t>
            </a:r>
            <a:endParaRPr lang="en-GB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219503" y="2498349"/>
            <a:ext cx="1243748" cy="60537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Value for Money and Accounting Department 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DWR</a:t>
            </a:r>
            <a:endParaRPr lang="en-GB" altLang="pl-PL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5937711" y="368323"/>
            <a:ext cx="892134" cy="7830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GB" dirty="0" smtClean="0">
                <a:solidFill>
                  <a:schemeClr val="tx1"/>
                </a:solidFill>
              </a:rPr>
              <a:t>Minister’s Office </a:t>
            </a:r>
          </a:p>
          <a:p>
            <a:r>
              <a:rPr lang="en-GB" b="1" dirty="0" smtClean="0">
                <a:solidFill>
                  <a:schemeClr val="tx1"/>
                </a:solidFill>
              </a:rPr>
              <a:t>BMI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328556" y="352586"/>
            <a:ext cx="2531345" cy="79874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Minister of Finance</a:t>
            </a:r>
          </a:p>
          <a:p>
            <a:endParaRPr lang="en-GB" sz="11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TADEUSZ KOŚCIŃSKI</a:t>
            </a:r>
            <a:endParaRPr lang="en-GB" sz="1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224964" y="360454"/>
            <a:ext cx="873488" cy="80010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GB" dirty="0" smtClean="0">
                <a:solidFill>
                  <a:schemeClr val="tx1"/>
                </a:solidFill>
              </a:rPr>
              <a:t>Political Cabinet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0" name="Text Box 295"/>
          <p:cNvSpPr txBox="1">
            <a:spLocks noChangeArrowheads="1"/>
          </p:cNvSpPr>
          <p:nvPr/>
        </p:nvSpPr>
        <p:spPr bwMode="auto">
          <a:xfrm>
            <a:off x="8021291" y="375056"/>
            <a:ext cx="1102179" cy="77180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pl-PL" dirty="0" err="1" smtClean="0">
                <a:solidFill>
                  <a:schemeClr val="tx1"/>
                </a:solidFill>
              </a:rPr>
              <a:t>Tax</a:t>
            </a:r>
            <a:r>
              <a:rPr lang="pl-PL" dirty="0" smtClean="0">
                <a:solidFill>
                  <a:schemeClr val="tx1"/>
                </a:solidFill>
              </a:rPr>
              <a:t> Policy </a:t>
            </a:r>
            <a:r>
              <a:rPr lang="pl-PL" dirty="0" err="1" smtClean="0">
                <a:solidFill>
                  <a:schemeClr val="tx1"/>
                </a:solidFill>
              </a:rPr>
              <a:t>Department</a:t>
            </a:r>
            <a:endParaRPr lang="en-GB" dirty="0" smtClean="0">
              <a:solidFill>
                <a:schemeClr val="tx1"/>
              </a:solidFill>
            </a:endParaRPr>
          </a:p>
          <a:p>
            <a:r>
              <a:rPr lang="pl-PL" b="1" dirty="0" smtClean="0">
                <a:solidFill>
                  <a:schemeClr val="tx1"/>
                </a:solidFill>
              </a:rPr>
              <a:t>DSP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5983656" y="4595537"/>
            <a:ext cx="1210125" cy="58087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 for Combating Economic Crime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DZP</a:t>
            </a:r>
            <a:endParaRPr lang="en-GB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9" name="Rectangle 346"/>
          <p:cNvSpPr>
            <a:spLocks noChangeArrowheads="1"/>
          </p:cNvSpPr>
          <p:nvPr/>
        </p:nvSpPr>
        <p:spPr bwMode="auto">
          <a:xfrm>
            <a:off x="4310773" y="1245463"/>
            <a:ext cx="1564176" cy="1166658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en-GB" altLang="pl-PL" sz="700" b="1" dirty="0" smtClean="0">
              <a:latin typeface="Calibri" panose="020F0502020204030204" pitchFamily="34" charset="0"/>
            </a:endParaRPr>
          </a:p>
          <a:p>
            <a:r>
              <a:rPr lang="en-GB" altLang="pl-PL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Secretary of State </a:t>
            </a:r>
          </a:p>
          <a:p>
            <a:r>
              <a:rPr lang="en-GB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Head of National Revenue Administration</a:t>
            </a:r>
          </a:p>
          <a:p>
            <a:endParaRPr lang="en-GB" sz="9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  </a:t>
            </a:r>
          </a:p>
          <a:p>
            <a:r>
              <a:rPr lang="en-GB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MAGDALENA RZECZKOWSKA</a:t>
            </a:r>
            <a:endParaRPr lang="en-GB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Text Box 345"/>
          <p:cNvSpPr txBox="1">
            <a:spLocks noChangeArrowheads="1"/>
          </p:cNvSpPr>
          <p:nvPr/>
        </p:nvSpPr>
        <p:spPr bwMode="auto">
          <a:xfrm>
            <a:off x="4324932" y="5675305"/>
            <a:ext cx="1548685" cy="75736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</a:p>
          <a:p>
            <a:r>
              <a:rPr lang="en-GB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BKP </a:t>
            </a:r>
            <a:r>
              <a:rPr lang="en-GB" sz="7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GB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with evaluation of information and promotion activities of the National Revenue Administration</a:t>
            </a:r>
            <a:endParaRPr lang="en-GB" sz="7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2980720" y="3731175"/>
            <a:ext cx="1226675" cy="57440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Crucial Taxpayer Department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DKP</a:t>
            </a:r>
            <a:endParaRPr lang="en-GB" altLang="pl-PL" sz="500" dirty="0"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9175948" y="368161"/>
            <a:ext cx="985203" cy="79943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pl-PL" sz="800" b="1" dirty="0" smtClean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Departament of Data Analysis and </a:t>
            </a:r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Strategic Management </a:t>
            </a:r>
          </a:p>
          <a:p>
            <a:r>
              <a:rPr lang="en-GB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AD</a:t>
            </a:r>
            <a:endParaRPr lang="en-GB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4322529" y="3347726"/>
            <a:ext cx="1556255" cy="64270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Budget, Property and Human Resources Revenue Administration</a:t>
            </a:r>
            <a:r>
              <a:rPr lang="en-GB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DBM</a:t>
            </a:r>
            <a:endParaRPr lang="en-GB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8743900" y="4885426"/>
            <a:ext cx="1406182" cy="51574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Control and Internal Audit Office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BKA</a:t>
            </a:r>
            <a:endParaRPr lang="en-GB" altLang="pl-PL" sz="800" dirty="0"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8743900" y="5491506"/>
            <a:ext cx="1406183" cy="526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T and </a:t>
            </a:r>
            <a:r>
              <a:rPr lang="pl-PL" sz="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Projects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M</a:t>
            </a:r>
            <a:r>
              <a:rPr lang="en-GB" sz="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anagement</a:t>
            </a:r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Department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D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IP</a:t>
            </a:r>
            <a:endParaRPr lang="en-GB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5976294" y="2513158"/>
            <a:ext cx="1213536" cy="59056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Tax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pl-PL" sz="800" smtClean="0">
                <a:latin typeface="Calibri" panose="020F0502020204030204" pitchFamily="34" charset="0"/>
                <a:cs typeface="Calibri" panose="020F0502020204030204" pitchFamily="34" charset="0"/>
              </a:rPr>
              <a:t>isk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 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D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RP</a:t>
            </a:r>
            <a:endParaRPr lang="en-GB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5974795" y="3193827"/>
            <a:ext cx="1215035" cy="62760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 for Supervision of the Controls 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DNK</a:t>
            </a:r>
            <a:endParaRPr lang="en-GB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1199433" y="364224"/>
            <a:ext cx="1061158" cy="78286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Internal Control Bureau</a:t>
            </a:r>
          </a:p>
          <a:p>
            <a:r>
              <a:rPr lang="en-GB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</a:p>
          <a:p>
            <a:r>
              <a:rPr lang="en-GB" sz="600" dirty="0" smtClean="0">
                <a:latin typeface="Calibri" panose="020F0502020204030204" pitchFamily="34" charset="0"/>
                <a:cs typeface="Calibri" panose="020F0502020204030204" pitchFamily="34" charset="0"/>
              </a:rPr>
              <a:t>with regulations determined in the Article 12d of the Act of 16 November 2016 - National Revenue Administration</a:t>
            </a:r>
          </a:p>
        </p:txBody>
      </p:sp>
      <p:sp>
        <p:nvSpPr>
          <p:cNvPr id="58" name="Rectangle 346"/>
          <p:cNvSpPr>
            <a:spLocks noChangeArrowheads="1"/>
          </p:cNvSpPr>
          <p:nvPr/>
        </p:nvSpPr>
        <p:spPr bwMode="auto">
          <a:xfrm>
            <a:off x="2983261" y="1245340"/>
            <a:ext cx="1224135" cy="116714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en-GB" altLang="pl-PL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alt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Undersecretary of State </a:t>
            </a:r>
          </a:p>
          <a:p>
            <a:pPr>
              <a:spcBef>
                <a:spcPts val="300"/>
              </a:spcBef>
            </a:pPr>
            <a:r>
              <a:rPr lang="en-GB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Deputy Head of the National Revenue Administration</a:t>
            </a:r>
          </a:p>
          <a:p>
            <a:r>
              <a:rPr lang="en-GB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>
              <a:spcBef>
                <a:spcPts val="1200"/>
              </a:spcBef>
            </a:pPr>
            <a:r>
              <a:rPr lang="en-GB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ANNA CHAŁUPA</a:t>
            </a:r>
          </a:p>
        </p:txBody>
      </p:sp>
      <p:sp>
        <p:nvSpPr>
          <p:cNvPr id="71" name="Rectangle 342"/>
          <p:cNvSpPr>
            <a:spLocks noChangeArrowheads="1"/>
          </p:cNvSpPr>
          <p:nvPr/>
        </p:nvSpPr>
        <p:spPr bwMode="auto">
          <a:xfrm>
            <a:off x="1600842" y="1245341"/>
            <a:ext cx="1262188" cy="116690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GB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</a:p>
          <a:p>
            <a:r>
              <a:rPr lang="en-GB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</a:p>
          <a:p>
            <a:r>
              <a:rPr lang="en-GB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r>
              <a:rPr lang="en-GB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endParaRPr lang="en-GB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JAN SARNOWSKI</a:t>
            </a:r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1587046" y="4371692"/>
            <a:ext cx="1283092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en-GB" sz="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Tax Analysis Department</a:t>
            </a:r>
          </a:p>
          <a:p>
            <a:pPr eaLnBrk="1" hangingPunct="1"/>
            <a:r>
              <a:rPr lang="en-GB" altLang="pl-PL" sz="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DAP</a:t>
            </a:r>
            <a:endParaRPr lang="en-GB" altLang="pl-PL" sz="8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5974795" y="3922685"/>
            <a:ext cx="1215036" cy="56523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 of Toll Collection 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DPO</a:t>
            </a:r>
            <a:endParaRPr lang="en-GB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3" name="Text Box 275"/>
          <p:cNvSpPr txBox="1">
            <a:spLocks noChangeArrowheads="1"/>
          </p:cNvSpPr>
          <p:nvPr/>
        </p:nvSpPr>
        <p:spPr bwMode="auto">
          <a:xfrm>
            <a:off x="2980720" y="4394826"/>
            <a:ext cx="1226675" cy="52775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Tax Certification Department</a:t>
            </a:r>
          </a:p>
          <a:p>
            <a:pPr eaLnBrk="1" hangingPunct="1"/>
            <a:r>
              <a:rPr lang="en-GB" altLang="pl-PL" sz="800" b="1" dirty="0" smtClean="0">
                <a:latin typeface="Calibri" panose="020F0502020204030204" pitchFamily="34" charset="0"/>
              </a:rPr>
              <a:t>DOP</a:t>
            </a:r>
            <a:endParaRPr lang="en-GB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4" name="Rectangle 257"/>
          <p:cNvSpPr>
            <a:spLocks noChangeArrowheads="1"/>
          </p:cNvSpPr>
          <p:nvPr/>
        </p:nvSpPr>
        <p:spPr bwMode="auto">
          <a:xfrm>
            <a:off x="4317188" y="2525071"/>
            <a:ext cx="1557761" cy="70315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Organization and International Relations of the National Revenue Administration Department</a:t>
            </a:r>
          </a:p>
          <a:p>
            <a:pPr eaLnBrk="1" hangingPunct="1"/>
            <a:r>
              <a:rPr lang="en-GB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DOM</a:t>
            </a:r>
            <a:endParaRPr lang="en-GB" alt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Rectangle 346"/>
          <p:cNvSpPr>
            <a:spLocks noChangeArrowheads="1"/>
          </p:cNvSpPr>
          <p:nvPr/>
        </p:nvSpPr>
        <p:spPr bwMode="auto">
          <a:xfrm>
            <a:off x="5965695" y="1252578"/>
            <a:ext cx="1224135" cy="116714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en-GB" altLang="pl-PL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alt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Undersecretary of State </a:t>
            </a:r>
          </a:p>
          <a:p>
            <a:pPr>
              <a:spcBef>
                <a:spcPts val="300"/>
              </a:spcBef>
            </a:pPr>
            <a:r>
              <a:rPr lang="en-GB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Deputy Head of the National Revenue Administration</a:t>
            </a:r>
          </a:p>
          <a:p>
            <a:r>
              <a:rPr lang="en-GB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>
              <a:spcBef>
                <a:spcPts val="1200"/>
              </a:spcBef>
            </a:pPr>
            <a:r>
              <a:rPr lang="en-GB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MARIUSZ GOJNY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ED38E8AF27DBC4894FD84D87ABB19E6" ma:contentTypeVersion="" ma:contentTypeDescription="Utwórz nowy dokument." ma:contentTypeScope="" ma:versionID="ab3ce4e06ac2af5e91f3b3065473d0f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ec4c7b05c76d60ee97006aba598cf4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ED80BBC-5198-4627-A4CB-E528AB15E25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ED41D66-3A64-42B4-AE18-99E7382E848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E8A5016-1003-4528-99FD-AC43E78B555B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16791</TotalTime>
  <Words>347</Words>
  <Application>Microsoft Office PowerPoint</Application>
  <PresentationFormat>Slajdy 35 mm</PresentationFormat>
  <Paragraphs>142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</dc:title>
  <dc:creator>Biuro Dyrektora Generalnego</dc:creator>
  <cp:lastModifiedBy>Waniek Michał</cp:lastModifiedBy>
  <cp:revision>1469</cp:revision>
  <cp:lastPrinted>2022-01-04T09:36:12Z</cp:lastPrinted>
  <dcterms:created xsi:type="dcterms:W3CDTF">2006-06-26T12:00:33Z</dcterms:created>
  <dcterms:modified xsi:type="dcterms:W3CDTF">2022-01-11T10:08:08Z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0x0101004ED38E8AF27DBC4894FD84D87ABB19E6</vt:lpwstr>
  </property>
  <property fmtid="{D5CDD505-2E9C-101B-9397-08002B2CF9AE}" pid="3" name="MFCATEGORY">
    <vt:lpwstr>InformacjePrzeznaczoneWylacznieDoUzytkuWewnetrznego</vt:lpwstr>
  </property>
  <property fmtid="{D5CDD505-2E9C-101B-9397-08002B2CF9AE}" pid="4" name="MFClassifiedBy">
    <vt:lpwstr>MF\GIHJ;Pawlak Ewa</vt:lpwstr>
  </property>
  <property fmtid="{D5CDD505-2E9C-101B-9397-08002B2CF9AE}" pid="5" name="MFClassificationDate">
    <vt:lpwstr>2022-01-04T15:22:21.3214251+01:00</vt:lpwstr>
  </property>
  <property fmtid="{D5CDD505-2E9C-101B-9397-08002B2CF9AE}" pid="6" name="MFClassifiedBySID">
    <vt:lpwstr>MF\S-1-5-21-1525952054-1005573771-2909822258-243679</vt:lpwstr>
  </property>
  <property fmtid="{D5CDD505-2E9C-101B-9397-08002B2CF9AE}" pid="7" name="MFGRNItemId">
    <vt:lpwstr>GRN-c92831b1-240d-4895-aaf4-4e8b2cd780f4</vt:lpwstr>
  </property>
  <property fmtid="{D5CDD505-2E9C-101B-9397-08002B2CF9AE}" pid="8" name="MFHash">
    <vt:lpwstr>dAQlMpn32HPKzNjQZxicnyC1HSDkNcfk63FzED82oZ0=</vt:lpwstr>
  </property>
  <property fmtid="{D5CDD505-2E9C-101B-9397-08002B2CF9AE}" pid="9" name="DLPManualFileClassification">
    <vt:lpwstr>{5fdfc941-3fcf-4a5b-87be-4848800d39d0}</vt:lpwstr>
  </property>
  <property fmtid="{D5CDD505-2E9C-101B-9397-08002B2CF9AE}" pid="10" name="MFRefresh">
    <vt:lpwstr>False</vt:lpwstr>
  </property>
</Properties>
</file>