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10998-8F63-8895-8539-671F77A48651}" v="2" dt="2024-04-05T12:59:30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czmarczyk Sylwia" userId="S::sylwia.karczmarczyk@cyfra.gov.pl::0e04f60e-2aad-46e7-b63c-a9d0cec0842e" providerId="AD" clId="Web-{26110998-8F63-8895-8539-671F77A48651}"/>
    <pc:docChg chg="modSld">
      <pc:chgData name="Karczmarczyk Sylwia" userId="S::sylwia.karczmarczyk@cyfra.gov.pl::0e04f60e-2aad-46e7-b63c-a9d0cec0842e" providerId="AD" clId="Web-{26110998-8F63-8895-8539-671F77A48651}" dt="2024-04-05T12:59:30.601" v="1" actId="20577"/>
      <pc:docMkLst>
        <pc:docMk/>
      </pc:docMkLst>
      <pc:sldChg chg="modSp">
        <pc:chgData name="Karczmarczyk Sylwia" userId="S::sylwia.karczmarczyk@cyfra.gov.pl::0e04f60e-2aad-46e7-b63c-a9d0cec0842e" providerId="AD" clId="Web-{26110998-8F63-8895-8539-671F77A48651}" dt="2024-04-05T12:59:30.601" v="1" actId="20577"/>
        <pc:sldMkLst>
          <pc:docMk/>
          <pc:sldMk cId="3171248162" sldId="260"/>
        </pc:sldMkLst>
        <pc:spChg chg="mod">
          <ac:chgData name="Karczmarczyk Sylwia" userId="S::sylwia.karczmarczyk@cyfra.gov.pl::0e04f60e-2aad-46e7-b63c-a9d0cec0842e" providerId="AD" clId="Web-{26110998-8F63-8895-8539-671F77A48651}" dt="2024-04-05T12:59:30.601" v="1" actId="20577"/>
          <ac:spMkLst>
            <pc:docMk/>
            <pc:sldMk cId="3171248162" sldId="260"/>
            <ac:spMk id="9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0-31E2-4622-9682-93179AD9C9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#\ ##0.00\ "zł"</c:formatCode>
                <c:ptCount val="2"/>
                <c:pt idx="0">
                  <c:v>7834688.0999999996</c:v>
                </c:pt>
                <c:pt idx="1">
                  <c:v>6742338.0800000001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30-4DBF-B9F7-4ADD675D53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#\ ##0.00\ "zł"</c:formatCode>
                <c:ptCount val="2"/>
                <c:pt idx="0">
                  <c:v>6630496.3099999996</c:v>
                </c:pt>
                <c:pt idx="1">
                  <c:v>5706040.7199999997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30-4DBF-B9F7-4ADD675D53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4276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05.04.2024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10745472" cy="39703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600" b="1" dirty="0">
                <a:solidFill>
                  <a:schemeClr val="bg1"/>
                </a:solidFill>
              </a:rPr>
              <a:t>Otwarta Zachęta. Digitalizacja i udostępnienie polskich zasobów sztuki współczesnej ze zbiorów Zachęty - Narodowej Galerii Sztuki oraz budowa narzędzi informatycznych, rozwój kompetencji kadr kultury, animacja i pro-mocja służące wykorzystaniu i przetwarzaniu cyfrowych zasobów kultury w celach edukacyjnych, naukowych i twórczych. </a:t>
            </a:r>
            <a:endParaRPr lang="pl-PL" sz="36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96921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Ministerstwo Kultury i Dziedzictwa Narodowego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Zachęta – Narodowa Galeria Sztuki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Fundacja Centrum Cyfrowe, Towarzystwo Zachęty Sztuk Pięknych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</a:rPr>
              <a:t>Celem projektu jest digitalizacja i udostępnienie zasobów kultury, będących w posiadaniu Zachęty - Narodowej Galerii Sztuki, w sposób umożliwiający ich wykorzystanie - edukacyjne, naukowe i twórcze. W wyniku realizacji inicjatywy nastąpi zwiększenie dostępności oraz poprawa jakości cyfrowo udostępnianych zasobów kultury, a także polepszenie możliwości ich ponownego wykorzystania.</a:t>
            </a:r>
          </a:p>
          <a:p>
            <a:endParaRPr lang="pl-PL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221864"/>
              </p:ext>
            </p:extLst>
          </p:nvPr>
        </p:nvGraphicFramePr>
        <p:xfrm>
          <a:off x="784533" y="2991468"/>
          <a:ext cx="10946674" cy="1296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2020-06-08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2023-06-07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2020-06-08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2023-09-07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05466" y="1181753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/>
              </a:rPr>
              <a:t>Źródło finansowania: Program Operacyjny Polska Cyfrowa – działanie </a:t>
            </a:r>
            <a:r>
              <a:rPr lang="pl-PL" b="1" dirty="0" err="1">
                <a:solidFill>
                  <a:srgbClr val="002060"/>
                </a:solidFill>
                <a:cs typeface="Times New Roman"/>
              </a:rPr>
              <a:t>Działanie</a:t>
            </a:r>
            <a:r>
              <a:rPr lang="pl-PL" b="1" dirty="0">
                <a:solidFill>
                  <a:srgbClr val="002060"/>
                </a:solidFill>
                <a:cs typeface="Times New Roman"/>
              </a:rPr>
              <a:t> nr 2.3 „Cyfrowa dostępność i użyteczność informacji sektora publicznego”, Poddziałanie nr 2.3.2 „Cyfrowe udostępnienie zasobów kultury”.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81280" y="175989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3" name="Wykres 2">
            <a:extLst>
              <a:ext uri="{FF2B5EF4-FFF2-40B4-BE49-F238E27FC236}">
                <a16:creationId xmlns:a16="http://schemas.microsoft.com/office/drawing/2014/main" id="{9755B4E3-CD8C-0B6C-07DE-89379E6495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8323718"/>
              </p:ext>
            </p:extLst>
          </p:nvPr>
        </p:nvGraphicFramePr>
        <p:xfrm>
          <a:off x="924560" y="3088641"/>
          <a:ext cx="10191116" cy="3582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72349" y="1157637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148359"/>
              </p:ext>
            </p:extLst>
          </p:nvPr>
        </p:nvGraphicFramePr>
        <p:xfrm>
          <a:off x="426720" y="1908233"/>
          <a:ext cx="10909448" cy="34100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05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0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0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5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Uwagi*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1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Baza danych</a:t>
                      </a: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Serwis www z API – dostosowanie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4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Narzędzie 1: adresowane do osób niepełnosprawnych – utworzenie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8073527"/>
                  </a:ext>
                </a:extLst>
              </a:tr>
              <a:tr h="207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Narzędzie 2: adresowane do reprezentantów edukacji formalnej – utworzenie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679529"/>
                  </a:ext>
                </a:extLst>
              </a:tr>
              <a:tr h="265579">
                <a:tc>
                  <a:txBody>
                    <a:bodyPr/>
                    <a:lstStyle/>
                    <a:p>
                      <a:r>
                        <a:rPr lang="pl-PL" sz="12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Zdigitalizowane</a:t>
                      </a: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 zasoby Zachęty – Narodowej Galerii Sztuki, w tym zdjęcia dokumentujące wystawy (analogowe) 2. plakaty do wystaw 3. katalogi do wystaw, które odbyły się w Zachęcie (lata 1970-1990) 4. kolekcja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579">
                <a:tc>
                  <a:txBody>
                    <a:bodyPr/>
                    <a:lstStyle/>
                    <a:p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E-usługa | </a:t>
                      </a:r>
                      <a:r>
                        <a:rPr lang="pl-PL" sz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Hiperkatalog</a:t>
                      </a:r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</a:rPr>
                        <a:t> 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2023-09-07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581135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623392" y="6124994"/>
            <a:ext cx="10607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>
                <a:solidFill>
                  <a:schemeClr val="tx2"/>
                </a:solidFill>
              </a:rPr>
              <a:t>*</a:t>
            </a:r>
            <a:r>
              <a:rPr lang="pl-PL" sz="1000" i="1" dirty="0">
                <a:solidFill>
                  <a:schemeClr val="tx2"/>
                </a:solidFill>
              </a:rPr>
              <a:t>należy wskazać, które z wymienionych produktów nie zostały ujęte w pierwotnym opisie założeń projektu informatycznego zaakceptowanym przez KRMC, będącego podstawą realizacji projektu lub które nie zostały wdrożone</a:t>
            </a:r>
          </a:p>
        </p:txBody>
      </p:sp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2090154" y="1729016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7416710" y="398154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Strona www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5509483" y="3340878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i="1" dirty="0" err="1">
                <a:solidFill>
                  <a:schemeClr val="tx2"/>
                </a:solidFill>
              </a:rPr>
              <a:t>Hiperkatalog</a:t>
            </a:r>
            <a:r>
              <a:rPr lang="pl-PL" sz="900" b="1" i="1" dirty="0">
                <a:solidFill>
                  <a:schemeClr val="tx2"/>
                </a:solidFill>
              </a:rPr>
              <a:t> z API</a:t>
            </a:r>
          </a:p>
        </p:txBody>
      </p:sp>
      <p:cxnSp>
        <p:nvCxnSpPr>
          <p:cNvPr id="76" name="Łącznik prosty 75"/>
          <p:cNvCxnSpPr/>
          <p:nvPr/>
        </p:nvCxnSpPr>
        <p:spPr>
          <a:xfrm>
            <a:off x="7009962" y="3698783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7261990" y="3698783"/>
            <a:ext cx="0" cy="44787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7261990" y="4146658"/>
            <a:ext cx="12611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5077435" y="4132411"/>
            <a:ext cx="2160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5281200" y="3672480"/>
            <a:ext cx="0" cy="43204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3558918" y="373692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Muzeum RIA Plus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5293459" y="3698783"/>
            <a:ext cx="216024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9675881" y="3260639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9797131" y="3698783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9797131" y="3887839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9797131" y="4075039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F2632832-1698-40E4-965C-91BAA041EDBD}"/>
              </a:ext>
            </a:extLst>
          </p:cNvPr>
          <p:cNvSpPr/>
          <p:nvPr/>
        </p:nvSpPr>
        <p:spPr>
          <a:xfrm>
            <a:off x="7419646" y="5055979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Narzędzia edukacyjne</a:t>
            </a:r>
            <a:endParaRPr lang="pl-PL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53602" y="121046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034430"/>
              </p:ext>
            </p:extLst>
          </p:nvPr>
        </p:nvGraphicFramePr>
        <p:xfrm>
          <a:off x="308884" y="1961060"/>
          <a:ext cx="11368726" cy="4652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Liczba podmiotów, które udostępniły on-line informacje sektora publicznego</a:t>
                      </a: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zdigitalizowanych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2 787,00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2980,00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on-line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2 787,00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3063,00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739842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 API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5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poprzez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373447"/>
                  </a:ext>
                </a:extLst>
              </a:tr>
              <a:tr h="155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zdigitalizowanej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2239069"/>
                  </a:ext>
                </a:extLst>
              </a:tr>
              <a:tr h="1554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udostępnionych online 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zdigitalizowanych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47745"/>
                  </a:ext>
                </a:extLst>
              </a:tr>
              <a:tr h="2865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</a:t>
                      </a: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odtworzeń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/rok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13 179,00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13 179,00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456346"/>
                  </a:ext>
                </a:extLst>
              </a:tr>
              <a:tr h="310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wygenerowanych kluczy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 err="1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5074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855712"/>
              </p:ext>
            </p:extLst>
          </p:nvPr>
        </p:nvGraphicFramePr>
        <p:xfrm>
          <a:off x="695399" y="2235380"/>
          <a:ext cx="10801199" cy="3874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9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8595">
                <a:tc>
                  <a:txBody>
                    <a:bodyPr/>
                    <a:lstStyle/>
                    <a:p>
                      <a:pPr algn="l"/>
                      <a:r>
                        <a:rPr lang="pl-PL" sz="1100" i="1" dirty="0">
                          <a:solidFill>
                            <a:srgbClr val="0070C0"/>
                          </a:solidFill>
                          <a:latin typeface="+mn-lt"/>
                        </a:rPr>
                        <a:t>Wdrożenie standardu metadanych Dublin </a:t>
                      </a:r>
                      <a:r>
                        <a:rPr lang="pl-PL" sz="1100" i="1" dirty="0" err="1">
                          <a:solidFill>
                            <a:srgbClr val="0070C0"/>
                          </a:solidFill>
                          <a:latin typeface="+mn-lt"/>
                        </a:rPr>
                        <a:t>Core</a:t>
                      </a:r>
                      <a:r>
                        <a:rPr lang="pl-PL" sz="1100" i="1" dirty="0">
                          <a:solidFill>
                            <a:srgbClr val="0070C0"/>
                          </a:solidFill>
                          <a:latin typeface="+mn-lt"/>
                        </a:rPr>
                        <a:t> (DCMI)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100" i="1" dirty="0">
                          <a:solidFill>
                            <a:srgbClr val="0070C0"/>
                          </a:solidFill>
                          <a:latin typeface="+mn-lt"/>
                        </a:rPr>
                        <a:t>Wdrożenie standardu procedur zarządzania kolekcją muzealną SPECTRUM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endParaRPr lang="pl-PL" sz="11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pl-PL" sz="1100" i="1" dirty="0">
                          <a:solidFill>
                            <a:srgbClr val="0070C0"/>
                          </a:solidFill>
                          <a:latin typeface="+mn-lt"/>
                        </a:rPr>
                        <a:t>Zgodność ze standardem opisu metadanych Kronik@ </a:t>
                      </a:r>
                      <a:endParaRPr lang="pl-PL" sz="11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sz="1100" i="1" dirty="0">
                          <a:solidFill>
                            <a:srgbClr val="0070C0"/>
                          </a:solidFill>
                          <a:latin typeface="+mn-lt"/>
                        </a:rPr>
                        <a:t>Uwzględnienie długoterminowego utrzymania produktów projektu w systemie Kronik@</a:t>
                      </a:r>
                      <a:endParaRPr lang="pl-PL" sz="110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-589279" y="1154708"/>
            <a:ext cx="3820160" cy="3352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16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sz="16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94642" y="1475116"/>
            <a:ext cx="8666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800"/>
              </a:spcBef>
            </a:pPr>
            <a:r>
              <a:rPr lang="pl-PL" sz="1400" dirty="0">
                <a:solidFill>
                  <a:srgbClr val="002060"/>
                </a:solidFill>
              </a:rPr>
              <a:t>Okres trwałości: 5 lat; Źródło finansowania utrzymania produktów projektu: Środki własne beneficjenta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628475"/>
              </p:ext>
            </p:extLst>
          </p:nvPr>
        </p:nvGraphicFramePr>
        <p:xfrm>
          <a:off x="294640" y="1897625"/>
          <a:ext cx="11501834" cy="4309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35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4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8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44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797"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53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Brak personelu merytorycznego i technicznego do utrzymania funkcjonowania produktów projektu; ryzyko wpływające na utrzymanie produktu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1" kern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2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1" ker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niskie</a:t>
                      </a:r>
                      <a:endParaRPr lang="pl-PL" sz="1200" b="1" kern="5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Zarządzanie tym ryzykiem opiera się na prowadzeniu działań unikających oraz łagodzących wystąpienie ryzyka, polegających na: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zapewnieniu wyspecjalizowanej kadry w instytucji Beneficjenta,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przeszkolenie kadry z zakresu wytworzonych w projekcie nowych rozwiązań IT,</a:t>
                      </a:r>
                      <a:r>
                        <a:rPr lang="pl-PL" sz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2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Problemy związane z udostępnianiem </a:t>
                      </a:r>
                      <a:r>
                        <a:rPr lang="pl-PL" sz="12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zdigitalizowanych</a:t>
                      </a: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zasobów 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1" kern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mała</a:t>
                      </a:r>
                      <a:endParaRPr lang="pl-PL" sz="12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1" kern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znikome</a:t>
                      </a:r>
                      <a:endParaRPr lang="pl-PL" sz="12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Zarządzanie tym ryzykiem opiera się na prowadzeniu działań unikających wystąpienie ryzyka, polegających na: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ustalenie statusu prawnego </a:t>
                      </a:r>
                      <a:r>
                        <a:rPr lang="pl-PL" sz="1200" i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zdigitalizowanych</a:t>
                      </a: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zasobów na etapie prac przygotowawczych,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zapewnienie obsługi prawnej w instytucji,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1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Konieczność wprowadzania modyfikacji w wytworzonych narzędziach 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1" ker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średnia</a:t>
                      </a:r>
                      <a:endParaRPr lang="pl-PL" sz="1200" b="1" kern="5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200" b="0" i="1" kern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średnie</a:t>
                      </a:r>
                      <a:endParaRPr lang="pl-PL" sz="1200" b="1" kern="5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Zarządzanie tym ryzykiem opiera się na prowadzeniu działań unikających wystąpienie ryzyka, polegających na: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uwzględnienie w umowach z wykonawcami zapisów umożliwiających modernizację narzędzi w ramach odrębnych zleceń lub prac gwarancyjnych.</a:t>
                      </a:r>
                      <a:endParaRPr lang="pl-PL" sz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6" ma:contentTypeDescription="Utwórz nowy dokument." ma:contentTypeScope="" ma:versionID="b25a02a6aa41c63b80cdb648f72682c9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f28cba78a4f9f94e71da2f3337a38ea3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5df3a10b-8748-402e-bef4-aee373db4dbb"/>
    <ds:schemaRef ds:uri="http://schemas.microsoft.com/office/2006/documentManagement/types"/>
    <ds:schemaRef ds:uri="http://schemas.microsoft.com/office/2006/metadata/properties"/>
    <ds:schemaRef ds:uri="9affde3b-50dd-4e74-9e2c-6b9654ae514a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CDF37B2-3569-4FE9-B6E6-7ECD832B62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665</Words>
  <Application>Microsoft Office PowerPoint</Application>
  <PresentationFormat>Widescreen</PresentationFormat>
  <Paragraphs>151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Motyw pakietu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Karczmarczyk Sylwia</cp:lastModifiedBy>
  <cp:revision>56</cp:revision>
  <dcterms:created xsi:type="dcterms:W3CDTF">2017-01-27T12:50:17Z</dcterms:created>
  <dcterms:modified xsi:type="dcterms:W3CDTF">2024-04-05T12:59:45Z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