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5" r:id="rId1"/>
    <p:sldMasterId id="2147483667" r:id="rId2"/>
  </p:sldMasterIdLst>
  <p:notesMasterIdLst>
    <p:notesMasterId r:id="rId19"/>
  </p:notesMasterIdLst>
  <p:sldIdLst>
    <p:sldId id="256" r:id="rId3"/>
    <p:sldId id="257" r:id="rId4"/>
    <p:sldId id="258" r:id="rId5"/>
    <p:sldId id="282" r:id="rId6"/>
    <p:sldId id="284" r:id="rId7"/>
    <p:sldId id="283" r:id="rId8"/>
    <p:sldId id="259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80" r:id="rId17"/>
    <p:sldId id="278" r:id="rId18"/>
  </p:sldIdLst>
  <p:sldSz cx="9144000" cy="6858000" type="screen4x3"/>
  <p:notesSz cx="6858000" cy="9144000"/>
  <p:embeddedFontLst>
    <p:embeddedFont>
      <p:font typeface="Wingdings 3" panose="05040102010807070707" pitchFamily="18" charset="2"/>
      <p:regular r:id="rId20"/>
    </p:embeddedFont>
    <p:embeddedFont>
      <p:font typeface="Lucida Sans Unicode" panose="020B0602030504020204" pitchFamily="34" charset="0"/>
      <p:regular r:id="rId21"/>
    </p:embeddedFont>
    <p:embeddedFont>
      <p:font typeface="Wingdings 2" panose="05020102010507070707" pitchFamily="18" charset="2"/>
      <p:regular r:id="rId22"/>
    </p:embeddedFont>
    <p:embeddedFont>
      <p:font typeface="Arial Black" panose="020B0A04020102020204" pitchFamily="34" charset="0"/>
      <p:bold r:id="rId23"/>
    </p:embeddedFont>
    <p:embeddedFont>
      <p:font typeface="Candara" panose="020E0502030303020204" pitchFamily="34" charset="0"/>
      <p:regular r:id="rId24"/>
      <p:bold r:id="rId25"/>
      <p:italic r:id="rId26"/>
      <p:boldItalic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8" d="100"/>
          <a:sy n="108" d="100"/>
        </p:scale>
        <p:origin x="-170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7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151934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9275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10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7624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11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70197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35861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658955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5151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15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948417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Shape 32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22" name="Shape 3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fld id="{00000000-1234-1234-1234-123412341234}" type="slidenum">
              <a:rPr lang="pl-PL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2243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2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297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3" name="Shape 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5421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4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623663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5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02107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6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5469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7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0523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8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80221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Shape 10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ct val="25000"/>
                <a:buFont typeface="Calibri"/>
                <a:buNone/>
              </a:pPr>
              <a:t>9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68897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</p:spTree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Font typeface="Arial"/>
              <a:buNone/>
              <a:defRPr sz="1800"/>
            </a:lvl2pPr>
            <a:lvl3pPr lvl="2" indent="0">
              <a:spcBef>
                <a:spcPts val="0"/>
              </a:spcBef>
              <a:buFont typeface="Arial"/>
              <a:buNone/>
              <a:defRPr sz="1800"/>
            </a:lvl3pPr>
            <a:lvl4pPr lvl="3" indent="0">
              <a:spcBef>
                <a:spcPts val="0"/>
              </a:spcBef>
              <a:buFont typeface="Arial"/>
              <a:buNone/>
              <a:defRPr sz="1800"/>
            </a:lvl4pPr>
            <a:lvl5pPr lvl="4" indent="0">
              <a:spcBef>
                <a:spcPts val="0"/>
              </a:spcBef>
              <a:buFont typeface="Arial"/>
              <a:buNone/>
              <a:defRPr sz="1800"/>
            </a:lvl5pPr>
            <a:lvl6pPr lvl="5" indent="0">
              <a:spcBef>
                <a:spcPts val="0"/>
              </a:spcBef>
              <a:buFont typeface="Arial"/>
              <a:buNone/>
              <a:defRPr sz="1800"/>
            </a:lvl6pPr>
            <a:lvl7pPr lvl="6" indent="0">
              <a:spcBef>
                <a:spcPts val="0"/>
              </a:spcBef>
              <a:buFont typeface="Arial"/>
              <a:buNone/>
              <a:defRPr sz="1800"/>
            </a:lvl7pPr>
            <a:lvl8pPr lvl="7" indent="0">
              <a:spcBef>
                <a:spcPts val="0"/>
              </a:spcBef>
              <a:buFont typeface="Arial"/>
              <a:buNone/>
              <a:defRPr sz="1800"/>
            </a:lvl8pPr>
            <a:lvl9pPr lvl="8" indent="0">
              <a:spcBef>
                <a:spcPts val="0"/>
              </a:spcBef>
              <a:buFont typeface="Arial"/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8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8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8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96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381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70103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6654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59436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6146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381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40132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42164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Font typeface="Calibri"/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4141"/>
              </a:buClr>
              <a:buSzPct val="25000"/>
              <a:buFont typeface="Calibri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414141"/>
                </a:buClr>
                <a:buSzPct val="25000"/>
                <a:buFont typeface="Calibri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>
            <a:spLocks noGrp="1"/>
          </p:cNvSpPr>
          <p:nvPr>
            <p:ph type="ctrTitle"/>
          </p:nvPr>
        </p:nvSpPr>
        <p:spPr>
          <a:xfrm>
            <a:off x="17883" y="2492896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SzPct val="25000"/>
            </a:pPr>
            <a:r>
              <a:rPr lang="pl-PL" sz="2880" b="1" i="0" u="none" strike="noStrike" cap="none" dirty="0" smtClean="0">
                <a:solidFill>
                  <a:schemeClr val="accent2">
                    <a:lumMod val="75000"/>
                  </a:schemeClr>
                </a:solidFill>
                <a:latin typeface="Arial Black"/>
                <a:ea typeface="Arial Black"/>
                <a:cs typeface="Arial Black"/>
                <a:sym typeface="Arial Black"/>
              </a:rPr>
              <a:t>TEMAT: 21</a:t>
            </a: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2880" dirty="0" smtClean="0"/>
              <a:t>Taktyka zwalczania pożarów w transporcie drogowym </a:t>
            </a:r>
            <a:endParaRPr lang="pl-PL" sz="2880" dirty="0"/>
          </a:p>
        </p:txBody>
      </p:sp>
      <p:sp>
        <p:nvSpPr>
          <p:cNvPr id="79" name="Shape 79"/>
          <p:cNvSpPr txBox="1"/>
          <p:nvPr/>
        </p:nvSpPr>
        <p:spPr>
          <a:xfrm>
            <a:off x="2025948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333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lang="pl-PL" sz="3330" b="1" i="0" u="none" strike="noStrike" cap="none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SZKOLENIE  PODSTAWOWE OSP</a:t>
            </a:r>
          </a:p>
        </p:txBody>
      </p:sp>
      <p:sp>
        <p:nvSpPr>
          <p:cNvPr id="2" name="Podtytuł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l-PL" dirty="0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10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0" y="198884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LNG</a:t>
            </a:r>
            <a:r>
              <a:rPr lang="pl-PL" sz="1800" b="1" dirty="0" smtClean="0"/>
              <a:t> </a:t>
            </a:r>
            <a:r>
              <a:rPr lang="pl-PL" sz="1800" dirty="0" smtClean="0"/>
              <a:t>to skroplony gaz ziemny. Postępowanie podobne jak przy </a:t>
            </a:r>
            <a:r>
              <a:rPr lang="pl-PL" sz="1800" dirty="0" err="1" smtClean="0"/>
              <a:t>LPG</a:t>
            </a:r>
            <a:r>
              <a:rPr lang="pl-PL" sz="1800" dirty="0" smtClean="0"/>
              <a:t>, aczkolwiek jest to gaz lżejszy od powietrza i nie przedostaje się do zagłębień.</a:t>
            </a:r>
            <a:endParaRPr lang="pl-PL" sz="1800" dirty="0"/>
          </a:p>
        </p:txBody>
      </p:sp>
      <p:pic>
        <p:nvPicPr>
          <p:cNvPr id="37890" name="Picture 2" descr="https://cng.auto.pl/cms/content/uploads/2014/10/mercedes-e-200-w212-schemat.jpg"/>
          <p:cNvPicPr>
            <a:picLocks noChangeAspect="1" noChangeArrowheads="1"/>
          </p:cNvPicPr>
          <p:nvPr/>
        </p:nvPicPr>
        <p:blipFill>
          <a:blip r:embed="rId3"/>
          <a:srcRect t="14372"/>
          <a:stretch>
            <a:fillRect/>
          </a:stretch>
        </p:blipFill>
        <p:spPr bwMode="auto">
          <a:xfrm>
            <a:off x="-1" y="2996952"/>
            <a:ext cx="6012158" cy="3861049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5868144" y="6382489"/>
            <a:ext cx="327585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https://cng.auto.pl/cms/content/uploads/2014/10/mercedes-e-200-w212-schemat.jpg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11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7290048" y="5957754"/>
            <a:ext cx="1853952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https://www.returnloads.net/getattachment/4048c591-f264-43ed-a414-2a2de6251f2a/lng-fuel-powered-ngv.jpg</a:t>
            </a:r>
            <a:endParaRPr lang="pl-PL" sz="1050" dirty="0"/>
          </a:p>
        </p:txBody>
      </p:sp>
      <p:pic>
        <p:nvPicPr>
          <p:cNvPr id="39938" name="Picture 2" descr="https://www.returnloads.net/getattachment/4048c591-f264-43ed-a414-2a2de6251f2a/lng-fuel-powered-ng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2857"/>
            <a:ext cx="7352676" cy="4725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986" name="Picture 2" descr="http://www.lngworldnews.com/wp-content/uploads/2013/03/USA-Ford-Offers-CNG-LPG-Engin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2564904"/>
            <a:ext cx="6675279" cy="40324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6631468"/>
            <a:ext cx="87484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http://www.lngworldnews.com/wp-content/uploads/2013/03/USA-Ford-Offers-CNG-LPG-Engines.png</a:t>
            </a:r>
            <a:endParaRPr lang="pl-PL" sz="1000" dirty="0"/>
          </a:p>
        </p:txBody>
      </p:sp>
      <p:pic>
        <p:nvPicPr>
          <p:cNvPr id="41988" name="Picture 4" descr="http://energy.maryland.gov/transportation/PublishingImages/cng-l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65683" y="1700808"/>
            <a:ext cx="2178317" cy="1080120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4716016" y="1412776"/>
            <a:ext cx="442798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http://energy.maryland.gov/transportation/PublishingImages/cng-lng.png</a:t>
            </a:r>
            <a:endParaRPr lang="pl-PL" sz="1000" dirty="0"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196752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0" y="66117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1000" dirty="0" smtClean="0"/>
              <a:t>http://www.sixthgear.co.za/wp-content/uploads/2015/10/hybrid4.jpg</a:t>
            </a:r>
            <a:endParaRPr lang="pl-PL" sz="1000" dirty="0"/>
          </a:p>
        </p:txBody>
      </p:sp>
      <p:pic>
        <p:nvPicPr>
          <p:cNvPr id="44034" name="Picture 2" descr="http://www.sixthgear.co.za/wp-content/uploads/2015/10/hybrid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94161" y="3882650"/>
            <a:ext cx="5849839" cy="2975350"/>
          </a:xfrm>
          <a:prstGeom prst="rect">
            <a:avLst/>
          </a:prstGeom>
          <a:noFill/>
        </p:spPr>
      </p:pic>
      <p:sp>
        <p:nvSpPr>
          <p:cNvPr id="14" name="Prostokąt 13"/>
          <p:cNvSpPr/>
          <p:nvPr/>
        </p:nvSpPr>
        <p:spPr>
          <a:xfrm>
            <a:off x="0" y="184482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smtClean="0"/>
              <a:t>Napęd hybrydowy</a:t>
            </a:r>
            <a:r>
              <a:rPr lang="pl-PL" sz="1800" dirty="0" smtClean="0"/>
              <a:t> to połączenie co najmniej 2 różnych napędów. Najczęściej spalinowo-elektryczny. Napięcie robocze zazwyczaj zawiera się w przedziale 180-650 V.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b="1" dirty="0" smtClean="0"/>
              <a:t>Postępowanie</a:t>
            </a:r>
            <a:r>
              <a:rPr lang="pl-PL" sz="1800" dirty="0" smtClean="0"/>
              <a:t> musi uwzględniać możliwość porażenia prądem do około 10 minut po wyłączeniu  napięcia. Zaleca się stosowanie prądów rozproszonych z bezpiecznej odległości, szczególnie z linii szybkiego natarcia (wysokie ciśnienie, przy większych pojazdach, jak. np.. autobusy,  zalecane kilka linii z uwagi na względnie niską wydajność)</a:t>
            </a:r>
            <a:endParaRPr lang="pl-PL" sz="1800" b="1" dirty="0"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0" y="2073622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smtClean="0"/>
              <a:t>Większość wymienionych paliw/napędów </a:t>
            </a:r>
            <a:r>
              <a:rPr lang="pl-PL" sz="1800" dirty="0" smtClean="0"/>
              <a:t>na zastosowanie w różnych pojazdach: osobowych, ciężarowych, dostawczych, maszynach specjalnych czy środkach transportu zbiorowego.</a:t>
            </a:r>
            <a:endParaRPr lang="pl-PL" sz="1800" dirty="0"/>
          </a:p>
        </p:txBody>
      </p:sp>
      <p:pic>
        <p:nvPicPr>
          <p:cNvPr id="46082" name="Picture 2" descr="http://www.cgsociety.org/cgsarchive/newgallerycrits/g03/195503/195503_1258588060_large.jpg"/>
          <p:cNvPicPr>
            <a:picLocks noChangeAspect="1" noChangeArrowheads="1"/>
          </p:cNvPicPr>
          <p:nvPr/>
        </p:nvPicPr>
        <p:blipFill>
          <a:blip r:embed="rId3"/>
          <a:srcRect l="5874" t="6096" r="3922" b="16691"/>
          <a:stretch>
            <a:fillRect/>
          </a:stretch>
        </p:blipFill>
        <p:spPr bwMode="auto">
          <a:xfrm>
            <a:off x="35495" y="2966755"/>
            <a:ext cx="4053293" cy="2232248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0" y="5240814"/>
            <a:ext cx="567037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http://www.cgsociety.org/cgsarchive/newgallerycrits/g03/195503/195503_1258588060_large.jpg</a:t>
            </a:r>
            <a:endParaRPr lang="pl-PL" sz="1000" dirty="0"/>
          </a:p>
        </p:txBody>
      </p:sp>
      <p:pic>
        <p:nvPicPr>
          <p:cNvPr id="46084" name="Picture 4" descr="https://upload.wikimedia.org/wikipedia/commons/3/3b/HL_Fuhrpark_-_Hybridbus.jpg"/>
          <p:cNvPicPr>
            <a:picLocks noChangeAspect="1" noChangeArrowheads="1"/>
          </p:cNvPicPr>
          <p:nvPr/>
        </p:nvPicPr>
        <p:blipFill>
          <a:blip r:embed="rId4"/>
          <a:srcRect l="6380" t="23625" r="6304" b="12962"/>
          <a:stretch>
            <a:fillRect/>
          </a:stretch>
        </p:blipFill>
        <p:spPr bwMode="auto">
          <a:xfrm>
            <a:off x="4196947" y="2894746"/>
            <a:ext cx="4947053" cy="2304256"/>
          </a:xfrm>
          <a:prstGeom prst="rect">
            <a:avLst/>
          </a:prstGeom>
          <a:noFill/>
        </p:spPr>
      </p:pic>
      <p:sp>
        <p:nvSpPr>
          <p:cNvPr id="15" name="Prostokąt 14"/>
          <p:cNvSpPr/>
          <p:nvPr/>
        </p:nvSpPr>
        <p:spPr>
          <a:xfrm>
            <a:off x="4247456" y="5415027"/>
            <a:ext cx="48965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00" dirty="0" smtClean="0"/>
              <a:t>https://upload.wikimedia.org/wikipedia/commons/3/3b/HL_Fuhrpark_-_Hybridbus.jpg</a:t>
            </a:r>
            <a:endParaRPr lang="pl-PL" sz="1000" dirty="0"/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-36512" y="1556791"/>
            <a:ext cx="5508000" cy="4464495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200" b="1" dirty="0" smtClean="0"/>
              <a:t>Działania ratowniczo-gaśnicze podczas pożaru w transporcie drogowym osobowym i towarowym. Główne zasady: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Rozpoznać obecność osób poszkodowanych!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Rozpoznać przewożony ładunek (ciężarowe)!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zabezpieczyć miejsce zdarzenia (ruch pojazdów,  zadymienie, obiekty sąsiadujące),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Dobrać  technikę i środki gaśnicze do sytuacji,</a:t>
            </a:r>
          </a:p>
          <a:p>
            <a:pPr marL="0" indent="0" algn="just">
              <a:lnSpc>
                <a:spcPct val="115000"/>
              </a:lnSpc>
              <a:buSzPct val="100000"/>
              <a:buFont typeface="Wingdings" pitchFamily="2" charset="2"/>
              <a:buChar char="§"/>
            </a:pPr>
            <a:r>
              <a:rPr lang="pl-PL" sz="2200" dirty="0" smtClean="0"/>
              <a:t> Zabezpieczać przed skażeniem środowiska!</a:t>
            </a:r>
          </a:p>
          <a:p>
            <a:pPr marL="0" lvl="0" indent="0">
              <a:buClr>
                <a:srgbClr val="000000"/>
              </a:buClr>
              <a:buNone/>
            </a:pPr>
            <a:endParaRPr lang="pl-PL" sz="22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15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0" name="Picture 2" descr="http://michalik-trans.cba.pl/wp-content/uploads/2016/01/adr_new_rotate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80112" y="1484784"/>
            <a:ext cx="3600000" cy="2487273"/>
          </a:xfrm>
          <a:prstGeom prst="rect">
            <a:avLst/>
          </a:prstGeom>
          <a:noFill/>
        </p:spPr>
      </p:pic>
      <p:pic>
        <p:nvPicPr>
          <p:cNvPr id="12292" name="Picture 4" descr="http://ospklecza.strefa.pl/images/adr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68152" y="5188550"/>
            <a:ext cx="2483768" cy="1357850"/>
          </a:xfrm>
          <a:prstGeom prst="rect">
            <a:avLst/>
          </a:prstGeom>
          <a:noFill/>
        </p:spPr>
      </p:pic>
      <p:sp>
        <p:nvSpPr>
          <p:cNvPr id="9" name="Prostokąt 8"/>
          <p:cNvSpPr/>
          <p:nvPr/>
        </p:nvSpPr>
        <p:spPr>
          <a:xfrm>
            <a:off x="5652120" y="3717032"/>
            <a:ext cx="3491880" cy="184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600" dirty="0" smtClean="0"/>
              <a:t>http://michalik-trans.cba.pl/wp-content/uploads/2016/01/adr_new_rotated.gif</a:t>
            </a:r>
            <a:endParaRPr lang="pl-PL" sz="600" dirty="0"/>
          </a:p>
        </p:txBody>
      </p:sp>
      <p:sp>
        <p:nvSpPr>
          <p:cNvPr id="10" name="Prostokąt 9"/>
          <p:cNvSpPr/>
          <p:nvPr/>
        </p:nvSpPr>
        <p:spPr>
          <a:xfrm>
            <a:off x="1763688" y="6556702"/>
            <a:ext cx="1630575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600" dirty="0" smtClean="0"/>
              <a:t>http://ospklecza.strefa.pl/images/adr_1.jpg</a:t>
            </a:r>
            <a:endParaRPr lang="pl-PL" sz="600" dirty="0"/>
          </a:p>
        </p:txBody>
      </p:sp>
      <p:pic>
        <p:nvPicPr>
          <p:cNvPr id="12294" name="Picture 6" descr="http://i.wp.pl/a/f/jpeg/8669/pozar_cysterny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36096" y="4005064"/>
            <a:ext cx="3677208" cy="244827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6061051" y="6453336"/>
            <a:ext cx="203934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700" dirty="0" smtClean="0"/>
              <a:t>http://i.wp.pl/a/f/jpeg/8669/pozar_cysterny.jpeg</a:t>
            </a:r>
            <a:endParaRPr lang="pl-PL" sz="700" dirty="0"/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Shape 32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 dirty="0" smtClean="0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  <a:endParaRPr lang="pl-PL" sz="2800" b="1" i="0" u="none" strike="noStrike" cap="none" dirty="0">
              <a:solidFill>
                <a:srgbClr val="FFFF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 txBox="1">
            <a:spLocks noGrp="1"/>
          </p:cNvSpPr>
          <p:nvPr>
            <p:ph type="body" idx="1"/>
          </p:nvPr>
        </p:nvSpPr>
        <p:spPr>
          <a:xfrm>
            <a:off x="0" y="1772816"/>
            <a:ext cx="9143998" cy="345638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609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Internet</a:t>
            </a:r>
            <a:endParaRPr lang="pl-PL"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096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Char char="Ø"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„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System szkolenia członków OSP biorących bezpośredni udział w działaniach ratowniczych” – prezentacje multimedialne; 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  <a:r>
              <a:rPr lang="pl-PL" sz="2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CNBOP</a:t>
            </a:r>
            <a:r>
              <a:rPr lang="pl-PL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maj 2007r.</a:t>
            </a:r>
          </a:p>
          <a:p>
            <a:pPr marL="276860" marR="0" lvl="0" indent="-1015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329" name="Shape 329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0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327" name="Shape 32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ct val="25000"/>
                <a:buFont typeface="Calibri"/>
                <a:buNone/>
              </a:pPr>
              <a:t>16</a:t>
            </a:fld>
            <a:endParaRPr lang="pl-PL" sz="14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Clr>
                <a:srgbClr val="FF0000"/>
              </a:buClr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4300" indent="0">
              <a:buSzPct val="25000"/>
              <a:buNone/>
            </a:pPr>
            <a:r>
              <a:rPr lang="pl-PL" sz="2400" b="1" dirty="0" smtClean="0"/>
              <a:t>Materiał nauczania</a:t>
            </a:r>
            <a:endParaRPr lang="pl-PL" sz="2400" dirty="0" smtClean="0"/>
          </a:p>
          <a:p>
            <a:pPr marL="1143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body" idx="2"/>
          </p:nvPr>
        </p:nvSpPr>
        <p:spPr>
          <a:xfrm>
            <a:off x="179510" y="2996950"/>
            <a:ext cx="8136906" cy="2185988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algn="just">
              <a:buNone/>
            </a:pPr>
            <a:r>
              <a:rPr lang="pl-PL" sz="2400" dirty="0" smtClean="0"/>
              <a:t>Zwalczanie pożarów pojazdów w transporcie drogowym osobowym.</a:t>
            </a:r>
          </a:p>
          <a:p>
            <a:pPr algn="just">
              <a:buNone/>
            </a:pPr>
            <a:endParaRPr lang="pl-PL" sz="2400" dirty="0" smtClean="0"/>
          </a:p>
          <a:p>
            <a:pPr algn="just">
              <a:buNone/>
            </a:pPr>
            <a:r>
              <a:rPr lang="pl-PL" sz="2400" dirty="0" smtClean="0"/>
              <a:t>Zwalczanie pożarów pojazdów w transporcie drogowym towarowym.</a:t>
            </a:r>
            <a:endParaRPr lang="pl-PL" sz="2400" dirty="0"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2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Shape 86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0" name="Shape 100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Shape 9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Cele szczegółowe: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pl-PL" sz="2400" b="0" i="1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 wyniku realizacji tematu słuchacz powinien umieć:</a:t>
            </a: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Shape 98"/>
          <p:cNvSpPr/>
          <p:nvPr/>
        </p:nvSpPr>
        <p:spPr>
          <a:xfrm>
            <a:off x="282437" y="2898633"/>
            <a:ext cx="8682050" cy="369871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Calibri"/>
                <a:ea typeface="Calibri"/>
                <a:cs typeface="Calibri"/>
                <a:sym typeface="Calibri"/>
              </a:rPr>
              <a:t>wymienić cechy charakterystyczne pożarów w transporcie drogowym osobowym i towarowym;</a:t>
            </a: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</a:pPr>
            <a:endParaRPr lang="pl-PL" sz="2400" dirty="0" smtClean="0"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Wingdings" panose="05000000000000000000" pitchFamily="2" charset="2"/>
              <a:buChar char="Ø"/>
            </a:pPr>
            <a:r>
              <a:rPr lang="pl-PL" sz="2400" dirty="0" smtClean="0">
                <a:latin typeface="Calibri"/>
                <a:ea typeface="Calibri"/>
                <a:cs typeface="Calibri"/>
                <a:sym typeface="Calibri"/>
              </a:rPr>
              <a:t>poprowadzić działania ratowniczo-gaśnicze podczas pożaru w transporcie drogowym osobowym i towarowym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pl-PL" sz="2400" dirty="0"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484784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l-PL" sz="2400" dirty="0" smtClean="0"/>
              <a:t>Dużo materiałów palnych w małej kubaturze (tapicerka, deska rozdzielcza, wykończenie, plastiki, izolacje) – duża dynamika rozwoju  pożarów. Do tego szybko wypadające szyby pod wpływem oddziaływania płomienia –  intensywne dotlenianie strefy spalania i zagrożenie dla obiektów sąsiadujących.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4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8" name="Picture 4" descr="http://i.wm.pl/00/08/06/87/n/img-2239web-picture568ce1573987e.jpg"/>
          <p:cNvPicPr>
            <a:picLocks noChangeAspect="1" noChangeArrowheads="1"/>
          </p:cNvPicPr>
          <p:nvPr/>
        </p:nvPicPr>
        <p:blipFill>
          <a:blip r:embed="rId3"/>
          <a:srcRect r="23857" b="14286"/>
          <a:stretch>
            <a:fillRect/>
          </a:stretch>
        </p:blipFill>
        <p:spPr bwMode="auto">
          <a:xfrm>
            <a:off x="5300260" y="4077072"/>
            <a:ext cx="3838028" cy="2808312"/>
          </a:xfrm>
          <a:prstGeom prst="rect">
            <a:avLst/>
          </a:prstGeom>
          <a:noFill/>
        </p:spPr>
      </p:pic>
      <p:sp>
        <p:nvSpPr>
          <p:cNvPr id="12" name="Prostokąt 11"/>
          <p:cNvSpPr/>
          <p:nvPr/>
        </p:nvSpPr>
        <p:spPr>
          <a:xfrm>
            <a:off x="0" y="6597352"/>
            <a:ext cx="4355976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http://i.wm.pl/00/08/06/87/n/img-2239web-picture568ce1573987e.jpg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412776"/>
            <a:ext cx="9144000" cy="530120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l-PL" sz="2400" dirty="0" smtClean="0"/>
              <a:t>Czasem utrudniony dostęp do ogniska pożaru (pożar pod maską samochodu osobowego, pożary w kabinie pojazdów ciężarowych, pożary ładunków).</a:t>
            </a: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5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Prostokąt 9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https://www.youtube.com/watch?v=uxKLS1u80RA</a:t>
            </a:r>
            <a:endParaRPr lang="pl-PL" sz="1050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31839" y="3501384"/>
            <a:ext cx="6018938" cy="338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496855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0" algn="just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b="1" dirty="0" smtClean="0"/>
              <a:t>Cechy charakterystyczne pożarów w transporcie drogowym osobowym i towarowym: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  <a:buFont typeface="Wingdings" panose="05000000000000000000" pitchFamily="2" charset="2"/>
              <a:buChar char="Ø"/>
            </a:pPr>
            <a:r>
              <a:rPr lang="pl-PL" sz="2400" dirty="0" smtClean="0"/>
              <a:t>Zagrożenia wynikające z działania w obrębie ruchu drogowego</a:t>
            </a:r>
          </a:p>
          <a:p>
            <a:pPr marL="0" lvl="0" indent="0" algn="ctr">
              <a:lnSpc>
                <a:spcPct val="115000"/>
              </a:lnSpc>
              <a:spcAft>
                <a:spcPts val="600"/>
              </a:spcAft>
              <a:buSzPct val="100000"/>
              <a:buNone/>
            </a:pPr>
            <a:r>
              <a:rPr lang="pl-PL" sz="2400" dirty="0" smtClean="0"/>
              <a:t>(§: </a:t>
            </a:r>
            <a:r>
              <a:rPr lang="pl-PL" sz="2400" i="1" dirty="0" smtClean="0"/>
              <a:t>kierujący działaniem ratowniczym jest uprawniony do zarządzenia wstrzymania komunikacji w ruchu lądowym!</a:t>
            </a:r>
            <a:r>
              <a:rPr lang="pl-PL" sz="2400" dirty="0" smtClean="0"/>
              <a:t>)</a:t>
            </a: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SzPct val="100000"/>
            </a:pPr>
            <a:endParaRPr lang="pl-PL" sz="2400" dirty="0" smtClean="0"/>
          </a:p>
          <a:p>
            <a:pPr marL="0" lvl="0" indent="0">
              <a:spcAft>
                <a:spcPts val="600"/>
              </a:spcAft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6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1880" y="3717032"/>
            <a:ext cx="5635377" cy="3168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Prostokąt 10"/>
          <p:cNvSpPr/>
          <p:nvPr/>
        </p:nvSpPr>
        <p:spPr>
          <a:xfrm>
            <a:off x="0" y="6631468"/>
            <a:ext cx="318709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https://www.youtube.com/watch?v=uxKLS1u80RA</a:t>
            </a:r>
            <a:endParaRPr lang="pl-PL" sz="1050" dirty="0"/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7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42" name="Picture 2" descr="http://img.gazeo.pl/Swiat_LPG_CNG/Mercedes_Sprinter_316_LGT/82aa470f.jpg"/>
          <p:cNvPicPr>
            <a:picLocks noChangeAspect="1" noChangeArrowheads="1"/>
          </p:cNvPicPr>
          <p:nvPr/>
        </p:nvPicPr>
        <p:blipFill>
          <a:blip r:embed="rId3"/>
          <a:srcRect l="4602" t="12608" r="5325" b="18947"/>
          <a:stretch>
            <a:fillRect/>
          </a:stretch>
        </p:blipFill>
        <p:spPr bwMode="auto">
          <a:xfrm>
            <a:off x="3347864" y="3933056"/>
            <a:ext cx="5760000" cy="2880000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0" y="6577607"/>
            <a:ext cx="91440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http://gazeo.pl/samochody/uzytkowe/Mercedes-Sprinter-316-LGT-plynna-technologia,artykul,1117.html</a:t>
            </a:r>
            <a:endParaRPr lang="pl-PL" sz="1050" dirty="0"/>
          </a:p>
        </p:txBody>
      </p:sp>
      <p:sp>
        <p:nvSpPr>
          <p:cNvPr id="9" name="Prostokąt 8"/>
          <p:cNvSpPr/>
          <p:nvPr/>
        </p:nvSpPr>
        <p:spPr>
          <a:xfrm>
            <a:off x="0" y="2060848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LPG</a:t>
            </a:r>
            <a:r>
              <a:rPr lang="pl-PL" sz="1800" dirty="0" smtClean="0"/>
              <a:t> jest cięższe od powietrza, rozprzestrzenia się nisko, wnika do zagłębień, studzienek, kanałów, itd. Przy </a:t>
            </a:r>
            <a:r>
              <a:rPr lang="pl-PL" sz="1800" dirty="0" err="1" smtClean="0"/>
              <a:t>rozszczelnieniu</a:t>
            </a:r>
            <a:r>
              <a:rPr lang="pl-PL" sz="1800" dirty="0" smtClean="0"/>
              <a:t> zbiornika lub instalacji może to powodować ryzyko tworzenia się mieszanin wybuchowych!</a:t>
            </a:r>
          </a:p>
          <a:p>
            <a:pPr algn="just"/>
            <a:endParaRPr lang="pl-PL" sz="1800" dirty="0" smtClean="0"/>
          </a:p>
          <a:p>
            <a:pPr algn="just"/>
            <a:r>
              <a:rPr lang="pl-PL" sz="1800" b="1" dirty="0" smtClean="0"/>
              <a:t>Postępowanie </a:t>
            </a:r>
            <a:r>
              <a:rPr lang="pl-PL" sz="1800" dirty="0" smtClean="0"/>
              <a:t> po rozpoznaniu powinno skupić się na sprawdzeniu obecności wycieku gazu. Po odcięciu napięcia (zgaszony silnik) zawór zamknie się samoczynnie. Podgrzewany zbiornik będzie wypuszczał okresowo gaz redukując ciśnienie w zbiorniku – uwaga na pożar strumieniowy.</a:t>
            </a:r>
            <a:endParaRPr lang="pl-PL" sz="1800" b="1" dirty="0"/>
          </a:p>
        </p:txBody>
      </p:sp>
      <p:sp>
        <p:nvSpPr>
          <p:cNvPr id="10" name="Prostokąt 9"/>
          <p:cNvSpPr/>
          <p:nvPr/>
        </p:nvSpPr>
        <p:spPr>
          <a:xfrm>
            <a:off x="0" y="4797152"/>
            <a:ext cx="334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 smtClean="0"/>
              <a:t>Przy wykluczeniu emisji standardowe postępowanie gaśnicze i niedopuszczenie do przegrzania zbiornika.</a:t>
            </a:r>
            <a:endParaRPr lang="pl-PL" sz="1800" dirty="0"/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412776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8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794" name="Picture 2" descr="http://i.iplsc.com/-/0001YZH3WEBAL2KO-C1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3674172"/>
            <a:ext cx="4824536" cy="3211212"/>
          </a:xfrm>
          <a:prstGeom prst="rect">
            <a:avLst/>
          </a:prstGeom>
          <a:noFill/>
        </p:spPr>
      </p:pic>
      <p:sp>
        <p:nvSpPr>
          <p:cNvPr id="11" name="Prostokąt 10"/>
          <p:cNvSpPr/>
          <p:nvPr/>
        </p:nvSpPr>
        <p:spPr>
          <a:xfrm>
            <a:off x="-36512" y="6631468"/>
            <a:ext cx="3241593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050" dirty="0" smtClean="0"/>
              <a:t>http://i.iplsc.com/-/0001YZH3WEBAL2KO-C116.jpg</a:t>
            </a:r>
            <a:endParaRPr lang="pl-PL" sz="1050" dirty="0"/>
          </a:p>
        </p:txBody>
      </p:sp>
      <p:sp>
        <p:nvSpPr>
          <p:cNvPr id="13" name="Prostokąt 12"/>
          <p:cNvSpPr/>
          <p:nvPr/>
        </p:nvSpPr>
        <p:spPr>
          <a:xfrm>
            <a:off x="0" y="2300679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LPG</a:t>
            </a:r>
            <a:r>
              <a:rPr lang="pl-PL" sz="1800" dirty="0" smtClean="0"/>
              <a:t> to mieszanina propanu i butanu oraz innych domieszek, skroplona za pomocą ciśnienia. Przy uwolnieniu przechodzi w stan gazowy i ma bardzo niską temperaturę (około – 30</a:t>
            </a:r>
            <a:r>
              <a:rPr lang="pl-PL" sz="1800" dirty="0" smtClean="0">
                <a:sym typeface="Symbol"/>
              </a:rPr>
              <a:t></a:t>
            </a:r>
            <a:r>
              <a:rPr lang="pl-PL" sz="1800" dirty="0" smtClean="0"/>
              <a:t>C). W przypadku powstania aerozolu (jak na zdjęciu) może odmrozić tkankę!</a:t>
            </a:r>
            <a:endParaRPr lang="pl-PL" sz="1800" dirty="0"/>
          </a:p>
        </p:txBody>
      </p:sp>
      <p:sp>
        <p:nvSpPr>
          <p:cNvPr id="10" name="Prostokąt 9"/>
          <p:cNvSpPr/>
          <p:nvPr/>
        </p:nvSpPr>
        <p:spPr>
          <a:xfrm>
            <a:off x="0" y="3717032"/>
            <a:ext cx="4355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dirty="0" smtClean="0"/>
              <a:t>W przypadku emisji gazu należy wyeliminować źródła zapłonu, unikać iskrzenia (w tym elektryczności statycznej) i dążyć do rozrzedzenia chmury gazu. Zapobiegać przedostawaniu się gazu do zagłębień!</a:t>
            </a:r>
            <a:endParaRPr lang="pl-PL" sz="1800" dirty="0"/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1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800" dirty="0" smtClean="0">
                <a:solidFill>
                  <a:srgbClr val="FFFF00"/>
                </a:solidFill>
              </a:rPr>
              <a:t>Taktyka zwalczania pożarów w transporcie drogowym</a:t>
            </a:r>
            <a:endParaRPr lang="pl-PL" sz="2800" b="1" i="0" u="none" strike="noStrike" cap="none" dirty="0">
              <a:solidFill>
                <a:srgbClr val="FFFF00"/>
              </a:solidFill>
              <a:sym typeface="Calibri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0" y="1340768"/>
            <a:ext cx="9143998" cy="115212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342900" lvl="0" indent="-342900" algn="just">
              <a:lnSpc>
                <a:spcPct val="115000"/>
              </a:lnSpc>
              <a:buSzPct val="100000"/>
              <a:buNone/>
            </a:pPr>
            <a:r>
              <a:rPr lang="pl-PL" sz="3600" b="1" u="sng" dirty="0" smtClean="0"/>
              <a:t>Rodzaje napędu/paliwa:</a:t>
            </a:r>
          </a:p>
          <a:p>
            <a:pPr marL="342900" lvl="0" indent="-342900" algn="just">
              <a:lnSpc>
                <a:spcPct val="115000"/>
              </a:lnSpc>
              <a:buSzPct val="100000"/>
            </a:pPr>
            <a:endParaRPr lang="pl-PL" sz="2400" dirty="0" smtClean="0"/>
          </a:p>
          <a:p>
            <a:pPr marL="0" lvl="0" indent="0">
              <a:buClr>
                <a:srgbClr val="000000"/>
              </a:buClr>
              <a:buNone/>
            </a:pPr>
            <a:endParaRPr lang="pl-PL" sz="2400" dirty="0"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libri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libri"/>
                <a:buNone/>
              </a:pPr>
              <a:t>9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/>
          <p:nvPr/>
        </p:nvSpPr>
        <p:spPr>
          <a:xfrm>
            <a:off x="272507" y="1636811"/>
            <a:ext cx="8287022" cy="103557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6839523" y="6309320"/>
            <a:ext cx="2304477" cy="576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050" dirty="0" smtClean="0"/>
              <a:t>http://www.okgaz.pl/images/stories/_do_artykulow/ABC/CNG/instalcng.jpg</a:t>
            </a:r>
            <a:endParaRPr lang="pl-PL" sz="1050" dirty="0"/>
          </a:p>
        </p:txBody>
      </p:sp>
      <p:sp>
        <p:nvSpPr>
          <p:cNvPr id="13" name="Prostokąt 12"/>
          <p:cNvSpPr/>
          <p:nvPr/>
        </p:nvSpPr>
        <p:spPr>
          <a:xfrm>
            <a:off x="0" y="198884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800" b="1" dirty="0" err="1" smtClean="0"/>
              <a:t>CNG</a:t>
            </a:r>
            <a:r>
              <a:rPr lang="pl-PL" sz="1800" dirty="0" smtClean="0"/>
              <a:t> to sprężony gaz ziemny. Ciśnienie w zbiornikach sięga rzędu 250-300 bar!</a:t>
            </a:r>
          </a:p>
          <a:p>
            <a:pPr algn="r"/>
            <a:endParaRPr lang="pl-PL" sz="1800" dirty="0" smtClean="0"/>
          </a:p>
          <a:p>
            <a:pPr algn="r"/>
            <a:r>
              <a:rPr lang="pl-PL" sz="1800" b="1" dirty="0" smtClean="0"/>
              <a:t>Postępowanie </a:t>
            </a:r>
            <a:r>
              <a:rPr lang="pl-PL" sz="1800" dirty="0" smtClean="0"/>
              <a:t> podobne jak przy </a:t>
            </a:r>
            <a:r>
              <a:rPr lang="pl-PL" sz="1800" dirty="0" err="1" smtClean="0"/>
              <a:t>LPG</a:t>
            </a:r>
            <a:r>
              <a:rPr lang="pl-PL" sz="1800" dirty="0" smtClean="0"/>
              <a:t>, aczkolwiek </a:t>
            </a:r>
            <a:r>
              <a:rPr lang="pl-PL" sz="1800" dirty="0" err="1" smtClean="0"/>
              <a:t>CNG</a:t>
            </a:r>
            <a:r>
              <a:rPr lang="pl-PL" sz="1800" dirty="0" smtClean="0"/>
              <a:t> jest lżejszy od powietrza i nie przedostaje się do zagłębień</a:t>
            </a:r>
            <a:endParaRPr lang="pl-PL" sz="1800" b="1" dirty="0"/>
          </a:p>
        </p:txBody>
      </p:sp>
      <p:pic>
        <p:nvPicPr>
          <p:cNvPr id="35842" name="Picture 2" descr="http://www.okgaz.pl/images/stories/_do_artykulow/ABC/CNG/instalc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6" y="2996952"/>
            <a:ext cx="5764569" cy="38610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ształt fali">
  <a:themeElements>
    <a:clrScheme name="Kształt fal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Kształt fal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ształt fal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</TotalTime>
  <Words>803</Words>
  <Application>Microsoft Office PowerPoint</Application>
  <PresentationFormat>Pokaz na ekranie (4:3)</PresentationFormat>
  <Paragraphs>113</Paragraphs>
  <Slides>16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9" baseType="lpstr">
      <vt:lpstr>Arial</vt:lpstr>
      <vt:lpstr>Wingdings 3</vt:lpstr>
      <vt:lpstr>Lucida Sans Unicode</vt:lpstr>
      <vt:lpstr>Wingdings</vt:lpstr>
      <vt:lpstr>Wingdings 2</vt:lpstr>
      <vt:lpstr>Arial Black</vt:lpstr>
      <vt:lpstr>Candara</vt:lpstr>
      <vt:lpstr>Noto Sans Symbols</vt:lpstr>
      <vt:lpstr>Verdana</vt:lpstr>
      <vt:lpstr>Calibri</vt:lpstr>
      <vt:lpstr>Symbol</vt:lpstr>
      <vt:lpstr>Hol</vt:lpstr>
      <vt:lpstr>Kształt fali</vt:lpstr>
      <vt:lpstr>TEMAT: 21 Taktyka zwalczania pożarów w transporcie drogowym 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Taktyka zwalczania pożarów w transporcie drogowym</vt:lpstr>
      <vt:lpstr>BIBLIOGRAFIA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15  Zadania strażaków w zastępie</dc:title>
  <dc:creator>Szymon</dc:creator>
  <cp:lastModifiedBy>Admin</cp:lastModifiedBy>
  <cp:revision>207</cp:revision>
  <dcterms:modified xsi:type="dcterms:W3CDTF">2016-11-15T08:31:59Z</dcterms:modified>
</cp:coreProperties>
</file>