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2"/>
  </p:notesMasterIdLst>
  <p:sldIdLst>
    <p:sldId id="256" r:id="rId2"/>
    <p:sldId id="301" r:id="rId3"/>
    <p:sldId id="302" r:id="rId4"/>
    <p:sldId id="303" r:id="rId5"/>
    <p:sldId id="257" r:id="rId6"/>
    <p:sldId id="30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306" r:id="rId30"/>
    <p:sldId id="304" r:id="rId31"/>
    <p:sldId id="305" r:id="rId32"/>
    <p:sldId id="280" r:id="rId33"/>
    <p:sldId id="281" r:id="rId34"/>
    <p:sldId id="296" r:id="rId35"/>
    <p:sldId id="282" r:id="rId36"/>
    <p:sldId id="297" r:id="rId37"/>
    <p:sldId id="299" r:id="rId38"/>
    <p:sldId id="300" r:id="rId39"/>
    <p:sldId id="298" r:id="rId40"/>
    <p:sldId id="284" r:id="rId41"/>
    <p:sldId id="285" r:id="rId42"/>
    <p:sldId id="286" r:id="rId43"/>
    <p:sldId id="287" r:id="rId44"/>
    <p:sldId id="288" r:id="rId45"/>
    <p:sldId id="289" r:id="rId46"/>
    <p:sldId id="291" r:id="rId47"/>
    <p:sldId id="292" r:id="rId48"/>
    <p:sldId id="293" r:id="rId49"/>
    <p:sldId id="294" r:id="rId50"/>
    <p:sldId id="295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DFC71-195C-4ED8-A943-D601A20E4961}" type="datetimeFigureOut">
              <a:rPr lang="pl-PL" smtClean="0"/>
              <a:t>03.04.2025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20348-D203-4967-A625-480F07C726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291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CA38D-BEED-4C47-95A9-6A2075EA7B14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0647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CA38D-BEED-4C47-95A9-6A2075EA7B14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568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CA38D-BEED-4C47-95A9-6A2075EA7B14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384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CA38D-BEED-4C47-95A9-6A2075EA7B14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083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CA38D-BEED-4C47-95A9-6A2075EA7B14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7192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CA38D-BEED-4C47-95A9-6A2075EA7B14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3789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CA38D-BEED-4C47-95A9-6A2075EA7B14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118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CA38D-BEED-4C47-95A9-6A2075EA7B14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633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CA38D-BEED-4C47-95A9-6A2075EA7B14}" type="slidenum">
              <a:rPr lang="pl-PL" smtClean="0"/>
              <a:pPr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5692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40ton.net/" TargetMode="External"/><Relationship Id="rId7" Type="http://schemas.openxmlformats.org/officeDocument/2006/relationships/hyperlink" Target="https://wielun.naszemiasto.pl/" TargetMode="External"/><Relationship Id="rId2" Type="http://schemas.openxmlformats.org/officeDocument/2006/relationships/hyperlink" Target="https://www.polsatnews.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.pl/" TargetMode="External"/><Relationship Id="rId5" Type="http://schemas.openxmlformats.org/officeDocument/2006/relationships/hyperlink" Target="https://remiza.com.pl/" TargetMode="External"/><Relationship Id="rId4" Type="http://schemas.openxmlformats.org/officeDocument/2006/relationships/hyperlink" Target="https://piasecznonews.pl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40ton.net/" TargetMode="External"/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iasecznonews.pl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liaandponto.com/michigan-car-accident-lawyer/lansing-car-accident-lawyer/" TargetMode="External"/><Relationship Id="rId3" Type="http://schemas.openxmlformats.org/officeDocument/2006/relationships/hyperlink" Target="https://strazacki.pl/akcje/kobieta-wjechala-w-woz-strazacki-i-zginela-na-miejscu" TargetMode="External"/><Relationship Id="rId7" Type="http://schemas.openxmlformats.org/officeDocument/2006/relationships/hyperlink" Target="https://warszawa-straz.pl/" TargetMode="External"/><Relationship Id="rId2" Type="http://schemas.openxmlformats.org/officeDocument/2006/relationships/hyperlink" Target="https://www.facebook.com/straz.konczyce/posts/180530555300575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vn24.pl/tvnwarszawa/" TargetMode="External"/><Relationship Id="rId11" Type="http://schemas.openxmlformats.org/officeDocument/2006/relationships/hyperlink" Target="https://remiza.com.pl/ochotnik-stracil-nogi-nic-nie-dostal/" TargetMode="External"/><Relationship Id="rId5" Type="http://schemas.openxmlformats.org/officeDocument/2006/relationships/hyperlink" Target="https://www.facebook.com/VINCIAutoroutes/photos/a.152363498160055/4290504001012630/" TargetMode="External"/><Relationship Id="rId10" Type="http://schemas.openxmlformats.org/officeDocument/2006/relationships/hyperlink" Target="https://www.youtube.com/watch?v=RfOsKjpKlRg" TargetMode="External"/><Relationship Id="rId4" Type="http://schemas.openxmlformats.org/officeDocument/2006/relationships/hyperlink" Target="https://www.facebook.com/OSPLomianki" TargetMode="External"/><Relationship Id="rId9" Type="http://schemas.openxmlformats.org/officeDocument/2006/relationships/hyperlink" Target="https://www.youtube.com/watch?v=xPfmlolT2Q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5400" dirty="0"/>
              <a:t>Zdarzenia drogowe z udziałem pojazdów straży pożarnej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21420000">
            <a:off x="995987" y="3504870"/>
            <a:ext cx="9755187" cy="10442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dirty="0"/>
              <a:t>KP PSP w pow. warszawskim zachodnim</a:t>
            </a:r>
          </a:p>
        </p:txBody>
      </p:sp>
    </p:spTree>
    <p:extLst>
      <p:ext uri="{BB962C8B-B14F-4D97-AF65-F5344CB8AC3E}">
        <p14:creationId xmlns:p14="http://schemas.microsoft.com/office/powerpoint/2010/main" val="558884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cap="none" dirty="0">
                <a:solidFill>
                  <a:srgbClr val="B80E0F"/>
                </a:solidFill>
              </a:rPr>
              <a:t>Wypadek wozu strażackiego OSP Janów (woj. Łódzkie)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W dniu 10 marca 2021 kierujący wozem strażackim jadąc alarmowo do pożaru Traw wyjechał na skrzyżowanie z drogi podporządkowanej i doszło do zderzenia z samochodem dostawczym. </a:t>
            </a:r>
          </a:p>
          <a:p>
            <a:r>
              <a:rPr lang="pl-PL" dirty="0"/>
              <a:t>W wyniku zderzenia oba pojazdy dachowały. Ranne zostały trzy osoby – dwóch strażaków i kierowca </a:t>
            </a:r>
            <a:r>
              <a:rPr lang="pl-PL" dirty="0" err="1"/>
              <a:t>busa</a:t>
            </a:r>
            <a:r>
              <a:rPr lang="pl-PL" dirty="0"/>
              <a:t>. </a:t>
            </a:r>
          </a:p>
          <a:p>
            <a:r>
              <a:rPr lang="pl-PL" dirty="0"/>
              <a:t>Jeden ze strażaków został przetransportowany do szpitala śmigłowcem Lotniczego Pogotowia Ratunkowego.</a:t>
            </a:r>
          </a:p>
        </p:txBody>
      </p:sp>
    </p:spTree>
    <p:extLst>
      <p:ext uri="{BB962C8B-B14F-4D97-AF65-F5344CB8AC3E}">
        <p14:creationId xmlns:p14="http://schemas.microsoft.com/office/powerpoint/2010/main" val="1933259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cap="none" dirty="0">
                <a:solidFill>
                  <a:srgbClr val="B80E0F"/>
                </a:solidFill>
              </a:rPr>
              <a:t>Wypadek wozu strażackiego OSP Janów (woj. Łódzkie)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W trakcie wykonywania czynności dotyczących wypadku drogowego do jakiego doszło w Janowie policjanci ustalili, że 42-letni kierujący </a:t>
            </a:r>
            <a:r>
              <a:rPr lang="pl-PL" dirty="0" err="1"/>
              <a:t>iveco</a:t>
            </a:r>
            <a:r>
              <a:rPr lang="pl-PL" dirty="0"/>
              <a:t> nie posiadł wymaganych uprawnień do kierowania tego typu pojazdem oraz nie miał wymaganego zezwolenia uprawiającego go do kierowania pojazdami uprzywilejowanymi.</a:t>
            </a:r>
          </a:p>
          <a:p>
            <a:r>
              <a:rPr lang="pl-PL" dirty="0"/>
              <a:t>Traw postępowanie prowadzone przez policję.</a:t>
            </a:r>
          </a:p>
        </p:txBody>
      </p:sp>
    </p:spTree>
    <p:extLst>
      <p:ext uri="{BB962C8B-B14F-4D97-AF65-F5344CB8AC3E}">
        <p14:creationId xmlns:p14="http://schemas.microsoft.com/office/powerpoint/2010/main" val="3867238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cap="none" dirty="0">
                <a:solidFill>
                  <a:srgbClr val="B80E0F"/>
                </a:solidFill>
              </a:rPr>
              <a:t>Wypadek wozu strażackiego OSP Janów (woj. Łódzkie)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76" y="1429889"/>
            <a:ext cx="6145427" cy="4104165"/>
          </a:xfrm>
        </p:spPr>
      </p:pic>
    </p:spTree>
    <p:extLst>
      <p:ext uri="{BB962C8B-B14F-4D97-AF65-F5344CB8AC3E}">
        <p14:creationId xmlns:p14="http://schemas.microsoft.com/office/powerpoint/2010/main" val="457983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cap="none" dirty="0">
                <a:solidFill>
                  <a:srgbClr val="B80E0F"/>
                </a:solidFill>
              </a:rPr>
              <a:t>Wypadek wozu strażackiego OSP Janów (woj. Łódzkie)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2" y="1475814"/>
            <a:ext cx="6524447" cy="4018824"/>
          </a:xfrm>
        </p:spPr>
      </p:pic>
    </p:spTree>
    <p:extLst>
      <p:ext uri="{BB962C8B-B14F-4D97-AF65-F5344CB8AC3E}">
        <p14:creationId xmlns:p14="http://schemas.microsoft.com/office/powerpoint/2010/main" val="2222452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cap="none" dirty="0">
                <a:solidFill>
                  <a:srgbClr val="B80E0F"/>
                </a:solidFill>
              </a:rPr>
              <a:t>Wypadek wozu strażackiego OSP Janów (woj. Łódzkie)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8" y="1473902"/>
            <a:ext cx="6045174" cy="4037212"/>
          </a:xfrm>
        </p:spPr>
      </p:pic>
    </p:spTree>
    <p:extLst>
      <p:ext uri="{BB962C8B-B14F-4D97-AF65-F5344CB8AC3E}">
        <p14:creationId xmlns:p14="http://schemas.microsoft.com/office/powerpoint/2010/main" val="1114229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cap="none" dirty="0">
                <a:solidFill>
                  <a:srgbClr val="B80E0F"/>
                </a:solidFill>
              </a:rPr>
              <a:t>Wypadek wozu strażackiego OSP Janów (woj. Łódzkie)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68" y="1501410"/>
            <a:ext cx="5966980" cy="3984990"/>
          </a:xfrm>
        </p:spPr>
      </p:pic>
    </p:spTree>
    <p:extLst>
      <p:ext uri="{BB962C8B-B14F-4D97-AF65-F5344CB8AC3E}">
        <p14:creationId xmlns:p14="http://schemas.microsoft.com/office/powerpoint/2010/main" val="3994451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cap="none" dirty="0">
                <a:solidFill>
                  <a:srgbClr val="B80E0F"/>
                </a:solidFill>
              </a:rPr>
              <a:t>Bibliografia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https://www.polsatnews.pl</a:t>
            </a:r>
            <a:endParaRPr lang="pl-PL" dirty="0"/>
          </a:p>
          <a:p>
            <a:r>
              <a:rPr lang="pl-PL" dirty="0">
                <a:hlinkClick r:id="rId3"/>
              </a:rPr>
              <a:t>https://40ton.net</a:t>
            </a:r>
            <a:endParaRPr lang="pl-PL" dirty="0"/>
          </a:p>
          <a:p>
            <a:r>
              <a:rPr lang="pl-PL" dirty="0">
                <a:hlinkClick r:id="rId4"/>
              </a:rPr>
              <a:t>https://piasecznonews.pl</a:t>
            </a:r>
            <a:endParaRPr lang="pl-PL" dirty="0"/>
          </a:p>
          <a:p>
            <a:r>
              <a:rPr lang="pl-PL" dirty="0">
                <a:hlinkClick r:id="rId5"/>
              </a:rPr>
              <a:t>https://remiza.com.pl</a:t>
            </a:r>
            <a:endParaRPr lang="pl-PL" dirty="0"/>
          </a:p>
          <a:p>
            <a:r>
              <a:rPr lang="pl-PL" dirty="0">
                <a:hlinkClick r:id="rId6"/>
              </a:rPr>
              <a:t>https://www.se.pl</a:t>
            </a:r>
            <a:endParaRPr lang="pl-PL" dirty="0"/>
          </a:p>
          <a:p>
            <a:r>
              <a:rPr lang="pl-PL" dirty="0">
                <a:hlinkClick r:id="rId7"/>
              </a:rPr>
              <a:t>https://wielun.naszemiasto.pl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8296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5400" dirty="0">
                <a:latin typeface="Calibri" panose="020F0502020204030204" pitchFamily="34" charset="0"/>
              </a:rPr>
              <a:t>Zdarzenia drogowe z udziałem pojazdów straży pożarnej</a:t>
            </a:r>
          </a:p>
        </p:txBody>
      </p:sp>
    </p:spTree>
    <p:extLst>
      <p:ext uri="{BB962C8B-B14F-4D97-AF65-F5344CB8AC3E}">
        <p14:creationId xmlns:p14="http://schemas.microsoft.com/office/powerpoint/2010/main" val="254655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cap="none" dirty="0"/>
              <a:t>Wypadek wozów strażackich OSP Szczawno oraz JRG w Krośnie Odrzańskim (gmina Dąbie, powiat krośnieński, woj. </a:t>
            </a:r>
            <a:r>
              <a:rPr lang="pl-PL" sz="2800" dirty="0"/>
              <a:t>l</a:t>
            </a:r>
            <a:r>
              <a:rPr lang="pl-PL" sz="2800" cap="none" dirty="0"/>
              <a:t>ubuskie)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pl-PL" dirty="0"/>
              <a:t>Do zdarzenia doszło w dniu 25.02.2019 około godz. 16:30 w miejscowości Trzebule</a:t>
            </a:r>
          </a:p>
          <a:p>
            <a:pPr fontAlgn="base"/>
            <a:r>
              <a:rPr lang="pl-PL" dirty="0"/>
              <a:t>Wypadek miał miejsce podczas dojazdu do zdarzenia – zgłoszenie o pożarze. Wozy strażackie poruszały się jeden za drugim, wymijały kolumnę pojazdów, które umożliwiały im przejazd. W pewnym momencie kierujący wozem OSP Szczawno, który poruszał się z tyłu, nie wyhamował i uderzył w tył wozu strażackiego z JRG w Krośnie Odrzańskim oraz nieznacznie zahaczył o ciężarówkę jadącą po przeciwnym pasie ruchu.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2038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cap="none" dirty="0"/>
              <a:t>Wypadek wozów strażackich OSP Szczawno oraz JRG w Krośnie Odrzańskim (gmina Dąbie, powiat krośnieński, woj. </a:t>
            </a:r>
            <a:r>
              <a:rPr lang="pl-PL" sz="2800" dirty="0"/>
              <a:t>l</a:t>
            </a:r>
            <a:r>
              <a:rPr lang="pl-PL" sz="2800" cap="none" dirty="0"/>
              <a:t>ubuskie)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685801" y="1837765"/>
            <a:ext cx="9613861" cy="411472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fontAlgn="base"/>
            <a:r>
              <a:rPr lang="pl-PL" dirty="0"/>
              <a:t>Kabina pojazdu OSP Szczawno została mocno zniszczona, dowódca zastępu został uwięziony w pojeździe</a:t>
            </a:r>
          </a:p>
          <a:p>
            <a:pPr fontAlgn="base"/>
            <a:r>
              <a:rPr lang="pl-PL" dirty="0"/>
              <a:t>W zdarzeniu ucierpiało 6 strażaków, dowódcę OSP Szczawno z obrażeniami nóg oraz głowy przetransportowano śmigłowcem LPR do szpitala</a:t>
            </a:r>
          </a:p>
          <a:p>
            <a:r>
              <a:rPr lang="pl-PL" dirty="0"/>
              <a:t>Biegli ustalili, że doszło do najechania na tył pojazdu w skutek niezachowania należytej odległości. Wóz JRG w Krośnie Odrzańskim musiał gwałtownie zahamować z uwagi na pojazd ciężarowy poruszający się po przeciwnym pasie ruchu, kierujący OSP Szczawno nie miał czasu na reakcję, nie widział co działo się przed poprzedzającym go pojazdem</a:t>
            </a:r>
          </a:p>
          <a:p>
            <a:r>
              <a:rPr lang="pl-PL" dirty="0"/>
              <a:t>Postępowanie w toku</a:t>
            </a:r>
          </a:p>
        </p:txBody>
      </p:sp>
    </p:spTree>
    <p:extLst>
      <p:ext uri="{BB962C8B-B14F-4D97-AF65-F5344CB8AC3E}">
        <p14:creationId xmlns:p14="http://schemas.microsoft.com/office/powerpoint/2010/main" val="900376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Prawa i obowiązki kierowcy strażaka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b="1" spc="300" dirty="0"/>
              <a:t>Pojazdy uprzywilejowane – definicja i warunki</a:t>
            </a:r>
            <a:br>
              <a:rPr lang="pl-PL" dirty="0"/>
            </a:br>
            <a:r>
              <a:rPr lang="pl-PL" dirty="0"/>
              <a:t>Zgodnie z ustawą Prawo o ruchu drogowym (art. 53 i 54):</a:t>
            </a:r>
            <a:br>
              <a:rPr lang="pl-PL" dirty="0"/>
            </a:br>
            <a:r>
              <a:rPr lang="pl-PL" dirty="0"/>
              <a:t>Pojazd straży pożarnej jest uprzywilejowany, gdy:</a:t>
            </a:r>
          </a:p>
          <a:p>
            <a:r>
              <a:rPr lang="pl-PL" dirty="0"/>
              <a:t>wysyła sygnały świetlne (migające niebieskie światło) i dźwiękowe,</a:t>
            </a:r>
          </a:p>
          <a:p>
            <a:r>
              <a:rPr lang="pl-PL" dirty="0"/>
              <a:t>uczestniczy w akcji ratowniczej lub jest w drodze do zdarzenia,</a:t>
            </a:r>
          </a:p>
          <a:p>
            <a:r>
              <a:rPr lang="pl-PL" dirty="0"/>
              <a:t>zachowuje szczególną ostrożność.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 Nawet w sytuacji uprzywilejowania kierowca ma obowiązek unikania zagrożenia</a:t>
            </a:r>
            <a:br>
              <a:rPr lang="pl-PL" dirty="0"/>
            </a:br>
            <a:r>
              <a:rPr lang="pl-PL" dirty="0"/>
              <a:t> dla innych uczestników ruchu!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1001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cap="none" dirty="0"/>
              <a:t>Wypadek wozów strażackich OSP Szczawno oraz JRG w Krośnie Odrzańskim (gmina Dąbie, powiat krośnieński, woj. </a:t>
            </a:r>
            <a:r>
              <a:rPr lang="pl-PL" sz="2800" dirty="0"/>
              <a:t>l</a:t>
            </a:r>
            <a:r>
              <a:rPr lang="pl-PL" sz="2800" cap="none" dirty="0"/>
              <a:t>ubuskie)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53" y="1959091"/>
            <a:ext cx="5827177" cy="388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96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cap="none" dirty="0"/>
              <a:t>Wypadek wozów strażackich OSP Szczawno oraz JRG w Krośnie Odrzańskim (gmina Dąbie, powiat krośnieński, woj. </a:t>
            </a:r>
            <a:r>
              <a:rPr lang="pl-PL" sz="2800" dirty="0"/>
              <a:t>l</a:t>
            </a:r>
            <a:r>
              <a:rPr lang="pl-PL" sz="2800" cap="none" dirty="0"/>
              <a:t>ubuskie)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66" y="2126134"/>
            <a:ext cx="5601552" cy="37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16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cap="none" dirty="0"/>
              <a:t>Wypadek wozów strażackich OSP Szczawno oraz JRG w Krośnie Odrzańskim (gmina Dąbie, powiat krośnieński, woj. </a:t>
            </a:r>
            <a:r>
              <a:rPr lang="pl-PL" sz="2800" dirty="0"/>
              <a:t>l</a:t>
            </a:r>
            <a:r>
              <a:rPr lang="pl-PL" sz="2800" cap="none" dirty="0"/>
              <a:t>ubuskie)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8" y="2142754"/>
            <a:ext cx="5776007" cy="38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15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cap="none" dirty="0"/>
              <a:t>Wypadek wozu strażackiego JRG w Sokółce (gmina Sokółka, powiat sokólski, woj. </a:t>
            </a:r>
            <a:r>
              <a:rPr lang="pl-PL" sz="2800" dirty="0"/>
              <a:t>podlaskie</a:t>
            </a:r>
            <a:r>
              <a:rPr lang="pl-PL" sz="2800" cap="none" dirty="0"/>
              <a:t>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base"/>
            <a:r>
              <a:rPr lang="pl-PL" dirty="0"/>
              <a:t>Do zdarzenia doszło w dniu 15.05.2019 około godz. 10:15 na skrzyżowaniu ul. Grodzieńskiej i Wyszyńskiego w Sokółce</a:t>
            </a:r>
          </a:p>
          <a:p>
            <a:pPr fontAlgn="base"/>
            <a:r>
              <a:rPr lang="pl-PL" dirty="0"/>
              <a:t>Wypadek miał miejsce na skrzyżowaniu ul. Grodzieńskiej i Wyszyńskiego. Wyjeżdżający z drogi podporządkowanej samochód osobowy marki Skoda, przy (prawdopodobnie) sygnalizowanym zielonym świetle wjechał na skrzyżowanie i zderzył się z wjeżdżającym na skrzyżowanie pojazdem uprzywilejowanym</a:t>
            </a:r>
          </a:p>
          <a:p>
            <a:pPr fontAlgn="base"/>
            <a:r>
              <a:rPr lang="pl-PL" dirty="0"/>
              <a:t>Wóz strażacki z JRG w Sokółce w wyniku wytrącenia z toru jazdy zjechał na chodnik, przebił ogrodzenie i uderzył w dom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5045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cap="none" dirty="0"/>
              <a:t>Wypadek wozu strażackiego JRG w Sokółce (gmina Sokółka, powiat sokólski, woj. </a:t>
            </a:r>
            <a:r>
              <a:rPr lang="pl-PL" sz="2800" dirty="0"/>
              <a:t>podlaskie</a:t>
            </a:r>
            <a:r>
              <a:rPr lang="pl-PL" sz="2800" cap="none" dirty="0"/>
              <a:t>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685801" y="2065024"/>
            <a:ext cx="9613861" cy="3599316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base"/>
            <a:r>
              <a:rPr lang="pl-PL" dirty="0"/>
              <a:t>W wyniku wypadku rannych zostało 3 strażaków oraz 51-letni kierowca Skody. Wszystkie osoby trafiły do szpitala</a:t>
            </a:r>
          </a:p>
          <a:p>
            <a:pPr fontAlgn="base"/>
            <a:r>
              <a:rPr lang="pl-PL" dirty="0"/>
              <a:t>Prowadzone śledztwo oraz analiza materiału filmowego wykazała, że zdarzenia zaistniało w wyniku wymuszenia pierwszeństwa przez pojazd uprzywilejowany. Nie mniej jednak dostarczony materiał dowodowy nie wykazał jednoznacznie winy kierującego pojazdem uprzywilejowanym. Na nagraniu nie widać sygnału wyświetlanego dla jednego i drugiego pojazdu, a śledczy opierali się wyłącznie na zeznaniach świadków oraz fakcie, że w momencie kiedy wóz strażacki wjeżdżał na skrzyżowanie inne pojazdy jadące z naprzeciwka stały przed sygnalizatorem.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4297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cap="none" dirty="0"/>
              <a:t>Wypadek wozu strażackiego JRG w Sokółce (gmina Sokółka, powiat sokólski, woj. </a:t>
            </a:r>
            <a:r>
              <a:rPr lang="pl-PL" sz="2800" dirty="0"/>
              <a:t>podlaskie</a:t>
            </a:r>
            <a:r>
              <a:rPr lang="pl-PL" sz="2800" cap="none" dirty="0"/>
              <a:t>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base"/>
            <a:r>
              <a:rPr lang="pl-PL" dirty="0"/>
              <a:t>Postępowanie wobec kierującego wozem strażackim zostało umorzone przez Prokuratora Rejonowego w Sokółce na wniosek Policji</a:t>
            </a:r>
          </a:p>
          <a:p>
            <a:pPr fontAlgn="base"/>
            <a:r>
              <a:rPr lang="pl-PL" dirty="0"/>
              <a:t>Prokuratura stwierdziła, że w zdarzeniu brak jest znamion przestępstwa</a:t>
            </a:r>
          </a:p>
          <a:p>
            <a:pPr fontAlgn="base"/>
            <a:r>
              <a:rPr lang="pl-PL" dirty="0"/>
              <a:t>Policji ponownie bada zdarzenia pod kątem wykroczenia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1966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cap="none" dirty="0"/>
              <a:t>Wypadek wozu strażackiego JRG w Sokółce (gmina Sokółka, powiat sokólski, woj. </a:t>
            </a:r>
            <a:r>
              <a:rPr lang="pl-PL" sz="2800" dirty="0"/>
              <a:t>podlaskie</a:t>
            </a:r>
            <a:r>
              <a:rPr lang="pl-PL" sz="2800" cap="none" dirty="0"/>
              <a:t>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63" y="2200949"/>
            <a:ext cx="5413758" cy="36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49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cap="none" dirty="0"/>
              <a:t>Wypadek wozu strażackiego JRG w Sokółce (gmina Sokółka, powiat sokólski, woj. </a:t>
            </a:r>
            <a:r>
              <a:rPr lang="pl-PL" sz="2800" dirty="0"/>
              <a:t>podlaskie</a:t>
            </a:r>
            <a:r>
              <a:rPr lang="pl-PL" sz="2800" cap="none" dirty="0"/>
              <a:t>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67" y="2039294"/>
            <a:ext cx="5710549" cy="382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09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cap="none" dirty="0"/>
              <a:t>Wypadek wozu strażackiego JRG w Sokółce (gmina Sokółka, powiat sokólski, woj. </a:t>
            </a:r>
            <a:r>
              <a:rPr lang="pl-PL" sz="2800" dirty="0"/>
              <a:t>podlaskie</a:t>
            </a:r>
            <a:r>
              <a:rPr lang="pl-PL" sz="2800" cap="none" dirty="0"/>
              <a:t>)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61" y="2033544"/>
            <a:ext cx="5811233" cy="38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96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355" y="334108"/>
            <a:ext cx="10396882" cy="1151965"/>
          </a:xfrm>
        </p:spPr>
        <p:txBody>
          <a:bodyPr>
            <a:noAutofit/>
          </a:bodyPr>
          <a:lstStyle/>
          <a:p>
            <a:r>
              <a:rPr lang="pl-PL" sz="2000" b="1" dirty="0"/>
              <a:t>Zarzut nieumyślnego spowodowania wypadku przedstawiła Prokuratura Okręgowa w Gdańsku 35-letniemu kierowcy wozu strażackiego OSP Żukowo (woj. pomorskie). Ma to związek z tragicznym wypadkiem, w którym zginęło dwoje druhów</a:t>
            </a:r>
            <a:endParaRPr lang="pl-PL" sz="2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74" y="1368181"/>
            <a:ext cx="7974296" cy="4485542"/>
          </a:xfrm>
        </p:spPr>
      </p:pic>
    </p:spTree>
    <p:extLst>
      <p:ext uri="{BB962C8B-B14F-4D97-AF65-F5344CB8AC3E}">
        <p14:creationId xmlns:p14="http://schemas.microsoft.com/office/powerpoint/2010/main" val="2568854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Odpowiedzialność kierowcy pojazdu uprzywilejowanego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5246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Przepisy Prawa o ruchu drogowym (art. 53, 55 i 57):</a:t>
            </a:r>
          </a:p>
          <a:p>
            <a:r>
              <a:rPr lang="pl-PL" dirty="0"/>
              <a:t>Pojazdy uprzywilejowane mogą naruszać przepisy, ale tylko gdy nie spowodują zagrożenia.</a:t>
            </a:r>
          </a:p>
          <a:p>
            <a:r>
              <a:rPr lang="pl-PL" dirty="0"/>
              <a:t>Kierowca pojazdu uprzywilejowanego ponosi odpowiedzialność za wypadek, jeśli nie zachowa szczególnej ostrożności.</a:t>
            </a:r>
          </a:p>
          <a:p>
            <a:r>
              <a:rPr lang="pl-PL" dirty="0"/>
              <a:t>Zasada ograniczonego zaufania – inni kierowcy muszą ustąpić pojazdowi straży pożarnej, ale strażak musi przewidzieć, że nie każdy to zrobi.</a:t>
            </a:r>
          </a:p>
          <a:p>
            <a:pPr marL="0" indent="0">
              <a:buNone/>
            </a:pPr>
            <a:r>
              <a:rPr lang="pl-PL" dirty="0"/>
              <a:t> Konsekwencje:</a:t>
            </a:r>
            <a:br>
              <a:rPr lang="pl-PL" dirty="0"/>
            </a:br>
            <a:r>
              <a:rPr lang="pl-PL" dirty="0"/>
              <a:t>Jeżeli strażak spowoduje wypadek podczas jazdy pojazdem uprzywilejowanym </a:t>
            </a:r>
            <a:br>
              <a:rPr lang="pl-PL" dirty="0"/>
            </a:br>
            <a:r>
              <a:rPr lang="pl-PL" dirty="0"/>
              <a:t>i naruszy przepisy – ponosi winę jak każdy inny kierowca.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4678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6793" y="768194"/>
            <a:ext cx="4343218" cy="3112315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15.03.2025 r. Bronisze – pojazd ciężarowy uderzył w samochody stojące na czerwonym świetle w tym w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busa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OSP. Pięć osób zostało poszkodowanych w tym dwie druhny z Młodzieżowej Drużyny Pożarniczej.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5" y="768194"/>
            <a:ext cx="6861908" cy="5146432"/>
          </a:xfrm>
        </p:spPr>
      </p:pic>
    </p:spTree>
    <p:extLst>
      <p:ext uri="{BB962C8B-B14F-4D97-AF65-F5344CB8AC3E}">
        <p14:creationId xmlns:p14="http://schemas.microsoft.com/office/powerpoint/2010/main" val="1026223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-95738"/>
            <a:ext cx="10396882" cy="1151965"/>
          </a:xfrm>
        </p:spPr>
        <p:txBody>
          <a:bodyPr>
            <a:noAutofit/>
          </a:bodyPr>
          <a:lstStyle/>
          <a:p>
            <a:r>
              <a:rPr lang="pl-PL" sz="3200" dirty="0"/>
              <a:t>Wypadek w Mroków (pow. Piaseczyński)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4" y="741673"/>
            <a:ext cx="6541803" cy="4906353"/>
          </a:xfr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5BB4281-9AFF-5E54-B1B0-E7296EA7AEB9}"/>
              </a:ext>
            </a:extLst>
          </p:cNvPr>
          <p:cNvSpPr txBox="1"/>
          <p:nvPr/>
        </p:nvSpPr>
        <p:spPr>
          <a:xfrm>
            <a:off x="7524924" y="1157329"/>
            <a:ext cx="38002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13.03.2025 r. Mroków – Na DK 7 wóz strażacki zderzył się z samochodem osobowym. Jedna osoba z osobówki zginęła na miejscu, druga została poważnie ranna. Pojazd uprzywilejowany </a:t>
            </a:r>
            <a:r>
              <a:rPr kumimoji="0" lang="pl-PL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jadąc do trawy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wjechał na czerwonym świetle na skrzyżowanie</a:t>
            </a:r>
          </a:p>
        </p:txBody>
      </p:sp>
    </p:spTree>
    <p:extLst>
      <p:ext uri="{BB962C8B-B14F-4D97-AF65-F5344CB8AC3E}">
        <p14:creationId xmlns:p14="http://schemas.microsoft.com/office/powerpoint/2010/main" val="30727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/>
              <a:t>Bibliografia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/>
          <a:lstStyle/>
          <a:p>
            <a:r>
              <a:rPr lang="pl-PL" dirty="0">
                <a:hlinkClick r:id="rId2" invalidUrl="http:///"/>
              </a:rPr>
              <a:t>http://</a:t>
            </a:r>
            <a:r>
              <a:rPr lang="pl-PL" dirty="0"/>
              <a:t>www.newslubuski.pl</a:t>
            </a:r>
          </a:p>
          <a:p>
            <a:r>
              <a:rPr lang="pl-PL" dirty="0">
                <a:hlinkClick r:id="rId3"/>
              </a:rPr>
              <a:t>http://</a:t>
            </a:r>
            <a:r>
              <a:rPr lang="pl-PL" dirty="0"/>
              <a:t>www.wspolczesna.pl</a:t>
            </a:r>
          </a:p>
          <a:p>
            <a:r>
              <a:rPr lang="pl-PL" dirty="0">
                <a:hlinkClick r:id="rId4"/>
              </a:rPr>
              <a:t>http://</a:t>
            </a:r>
            <a:r>
              <a:rPr lang="pl-PL" dirty="0"/>
              <a:t>www.sokolka.naszemiasto.pl</a:t>
            </a:r>
          </a:p>
        </p:txBody>
      </p:sp>
    </p:spTree>
    <p:extLst>
      <p:ext uri="{BB962C8B-B14F-4D97-AF65-F5344CB8AC3E}">
        <p14:creationId xmlns:p14="http://schemas.microsoft.com/office/powerpoint/2010/main" val="4178338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7200" dirty="0"/>
              <a:t>Bezpieczeństwo strażaków w ruchu drogowym</a:t>
            </a:r>
          </a:p>
        </p:txBody>
      </p:sp>
    </p:spTree>
    <p:extLst>
      <p:ext uri="{BB962C8B-B14F-4D97-AF65-F5344CB8AC3E}">
        <p14:creationId xmlns:p14="http://schemas.microsoft.com/office/powerpoint/2010/main" val="3254582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1. jeszcze jeden wypadek podczas dojazdu do zdarzenia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187599" y="1844276"/>
            <a:ext cx="4586416" cy="3311189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W piątek 30 kwietnia w powiecie cieszyńskim doszło do zdarzenia z udziałem wozu strażackiego z Ochotniczej Straży Pożarnej w Kaczycach.</a:t>
            </a:r>
          </a:p>
          <a:p>
            <a:r>
              <a:rPr lang="pl-PL" dirty="0"/>
              <a:t>Około godziny 12.40 wóz strażacki Steyr jadąc ulicą Kłosową wypadł z drogi i przewrócił się na bok. Strażacy jechali do pożaru traw, nikomu nic się nie stało.</a:t>
            </a:r>
          </a:p>
          <a:p>
            <a:endParaRPr lang="pl-PL" dirty="0"/>
          </a:p>
        </p:txBody>
      </p:sp>
      <p:pic>
        <p:nvPicPr>
          <p:cNvPr id="1026" name="Picture 2" descr="Może być zdjęciem przedstawiającym trawa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562" y="1843940"/>
            <a:ext cx="1852384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że być zdjęciem przedstawiającym na świeżym powietrz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37" y="1847791"/>
            <a:ext cx="4415481" cy="33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035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904837" cy="1151965"/>
          </a:xfrm>
        </p:spPr>
        <p:txBody>
          <a:bodyPr>
            <a:noAutofit/>
          </a:bodyPr>
          <a:lstStyle/>
          <a:p>
            <a:r>
              <a:rPr lang="pl-PL" sz="3600" dirty="0"/>
              <a:t>1. jeszcze jeden wypadek podczas dojazdu do zdarzenia</a:t>
            </a:r>
          </a:p>
        </p:txBody>
      </p:sp>
      <p:pic>
        <p:nvPicPr>
          <p:cNvPr id="2" name="video-1630599375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1462" y="1692533"/>
            <a:ext cx="7366000" cy="4051300"/>
          </a:xfrm>
          <a:prstGeom prst="rect">
            <a:avLst/>
          </a:prstGeom>
        </p:spPr>
      </p:pic>
      <p:sp>
        <p:nvSpPr>
          <p:cNvPr id="3" name="Przycisk akcji: Film 2">
            <a:hlinkClick r:id="" action="ppaction://noaction" highlightClick="1"/>
          </p:cNvPr>
          <p:cNvSpPr/>
          <p:nvPr/>
        </p:nvSpPr>
        <p:spPr>
          <a:xfrm>
            <a:off x="1046205" y="3385751"/>
            <a:ext cx="790833" cy="799071"/>
          </a:xfrm>
          <a:prstGeom prst="actionButtonMovi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dirty="0"/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15499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726989" y="0"/>
            <a:ext cx="10781269" cy="1151965"/>
          </a:xfrm>
        </p:spPr>
        <p:txBody>
          <a:bodyPr>
            <a:noAutofit/>
          </a:bodyPr>
          <a:lstStyle/>
          <a:p>
            <a:r>
              <a:rPr lang="pl-PL" sz="3600" dirty="0"/>
              <a:t>2. Wypadki podczas zabezpieczania miejsca zdarzenia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11892" y="980467"/>
            <a:ext cx="11186984" cy="4050792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do dużej ilości wypadków dochodzi już po dojeździe na miejsce zdarzenia</a:t>
            </a:r>
          </a:p>
          <a:p>
            <a:r>
              <a:rPr lang="pl-PL" dirty="0"/>
              <a:t>nie da się uniknąć rozkojarzenia, ignorancji czy też głupoty ze strony kierujących pojazdami</a:t>
            </a:r>
          </a:p>
          <a:p>
            <a:r>
              <a:rPr lang="pl-PL" dirty="0"/>
              <a:t>zabezpieczenie miejsca zdarzenia musi uwzględniać takich kierowców, a także sytuacje kiedy kierujący zaśnie, przegląda telefon, zmienia płytę w odtwarzaczu lub odwróci się do pasażerów.</a:t>
            </a:r>
          </a:p>
          <a:p>
            <a:r>
              <a:rPr lang="pl-PL" dirty="0"/>
              <a:t>bezwzględnie jeden z pojazdów straży pożarnej lub innej służby współpracującej musi być użyty jako fizyczne zabezpieczenie miejsca zdarzenia, łącznie z innymi sposobami ostrzegania (znaki, pachołki, lampy, flary itp.)</a:t>
            </a:r>
          </a:p>
        </p:txBody>
      </p:sp>
    </p:spTree>
    <p:extLst>
      <p:ext uri="{BB962C8B-B14F-4D97-AF65-F5344CB8AC3E}">
        <p14:creationId xmlns:p14="http://schemas.microsoft.com/office/powerpoint/2010/main" val="200221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2. Wypadki podczas zabezpieczania miejsca zdarzenia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2473557"/>
            <a:ext cx="5825027" cy="1816406"/>
          </a:xfrm>
          <a:prstGeom prst="rect">
            <a:avLst/>
          </a:prstGeom>
        </p:spPr>
      </p:pic>
      <p:pic>
        <p:nvPicPr>
          <p:cNvPr id="2050" name="Picture 2" descr="https://ela24.net/images/newsy/media_newsow/24449/b2ap3_thumbnail_Untitled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28" y="1956523"/>
            <a:ext cx="5086350" cy="285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556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2. Wypadki podczas zabezpieczania miejsca zdarzenia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pl-PL" dirty="0"/>
              <a:t>Mirosław Jeremicz - strażak z Ochotniczej Straży Pożarnej w Chojnie gdy pracował przy usuwaniu plamy oleju z jezdni, potrącił go samochód. Do wypadku doszło 20 października 2010 roku w Lisim Polu</a:t>
            </a:r>
          </a:p>
          <a:p>
            <a:pPr fontAlgn="base"/>
            <a:r>
              <a:rPr lang="pl-PL" dirty="0"/>
              <a:t>Obrażenia były na tyle poważne, że lekarze musieli amputować mu nogi. Teraz niezbędna jest droga rehabilitacja, protezy i sprzęt ortopedyczny. Jednak do tej pory strażak nie dostał żadnego odszkodowania, ponieważ kierowca, który na niego najechał, został uniewinniony.</a:t>
            </a:r>
          </a:p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Mirosław Jeremicz - strażak z Ochotniczej Straży Pożarnej w Chojnie - walczy o odszkodowanie po wypadku. Fot. Mariusz Niedżwiecki [Radio Szczecin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123" y="2063396"/>
            <a:ext cx="4944233" cy="287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838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726989" y="0"/>
            <a:ext cx="10781269" cy="1151965"/>
          </a:xfrm>
        </p:spPr>
        <p:txBody>
          <a:bodyPr>
            <a:noAutofit/>
          </a:bodyPr>
          <a:lstStyle/>
          <a:p>
            <a:r>
              <a:rPr lang="pl-PL" sz="3600" dirty="0"/>
              <a:t>2. Wypadki podczas zabezpieczania miejsca zdarzenia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321274" y="1433548"/>
            <a:ext cx="11186984" cy="405079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l-PL" dirty="0"/>
              <a:t>(na podstawie Dz.U.1992.54.259 Rozporządzenia Rady Ministrów z dnia 4 lipca 1992 r. w sprawie zakresu i trybu korzystania z praw przez kierującego działaniem ratowniczym.</a:t>
            </a:r>
          </a:p>
          <a:p>
            <a:pPr marL="0" indent="0">
              <a:buNone/>
            </a:pPr>
            <a:r>
              <a:rPr lang="pl-PL" dirty="0"/>
              <a:t>§  1. </a:t>
            </a:r>
          </a:p>
          <a:p>
            <a:r>
              <a:rPr lang="pl-PL" dirty="0"/>
              <a:t>1. Kierujący akcją ratowniczą lub innym działaniem ratowniczym prowadzonym przez jednostki ochrony przeciwpożarowej jest uprawniony do zarządzenia:</a:t>
            </a:r>
          </a:p>
          <a:p>
            <a:pPr lvl="1"/>
            <a:r>
              <a:rPr lang="pl-PL" dirty="0"/>
              <a:t>5) wstrzymania komunikacji w ruchu lądowym, w szczególności w celu:</a:t>
            </a:r>
          </a:p>
          <a:p>
            <a:pPr lvl="2"/>
            <a:r>
              <a:rPr lang="pl-PL" dirty="0"/>
              <a:t>a) zapewnienia właściwego ustawienia i eksploatacji sprzętu ratowniczego,</a:t>
            </a:r>
          </a:p>
          <a:p>
            <a:pPr lvl="2"/>
            <a:r>
              <a:rPr lang="pl-PL" dirty="0"/>
              <a:t>b) zapewnienia dróg komunikacyjnych na potrzeby działania ratowniczego,</a:t>
            </a:r>
          </a:p>
          <a:p>
            <a:pPr lvl="2"/>
            <a:r>
              <a:rPr lang="pl-PL" dirty="0"/>
              <a:t>c) eliminacji zagrożeń powodowanych przez środki komunikacji,</a:t>
            </a:r>
          </a:p>
          <a:p>
            <a:pPr lvl="2"/>
            <a:r>
              <a:rPr lang="pl-PL" dirty="0"/>
              <a:t>d) realizacji zadań określonych w pkt 1-4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6157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Kary za łamanie przepisów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5800" y="1594338"/>
            <a:ext cx="10394707" cy="378024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l-PL" sz="2900" dirty="0"/>
              <a:t>Przykładowe kary wynikające z Kodeksu wykroczeń i Prawa o ruchu drogowym:</a:t>
            </a:r>
          </a:p>
          <a:p>
            <a:r>
              <a:rPr lang="pl-PL" sz="2900" dirty="0"/>
              <a:t>Przekroczenie prędkości:</a:t>
            </a:r>
          </a:p>
          <a:p>
            <a:pPr lvl="1"/>
            <a:r>
              <a:rPr lang="pl-PL" sz="2900" dirty="0"/>
              <a:t>10-30 km/h – mandat od 50 do 400 zł + punkty karne.</a:t>
            </a:r>
          </a:p>
          <a:p>
            <a:pPr lvl="1"/>
            <a:r>
              <a:rPr lang="pl-PL" sz="2900" dirty="0"/>
              <a:t>50 km/h – mandat do 2500 zł, możliwość utraty prawa jazdy.</a:t>
            </a:r>
          </a:p>
          <a:p>
            <a:r>
              <a:rPr lang="pl-PL" sz="2900" dirty="0"/>
              <a:t>Spowodowanie kolizji (art. 86 Kodeksu wykroczeń):</a:t>
            </a:r>
          </a:p>
          <a:p>
            <a:pPr lvl="1"/>
            <a:r>
              <a:rPr lang="pl-PL" sz="2900" dirty="0"/>
              <a:t>mandat do 1500 zł, punkty karne, a w razie poważniejszych konsekwencji – sprawa w sądzie.</a:t>
            </a:r>
          </a:p>
          <a:p>
            <a:r>
              <a:rPr lang="pl-PL" sz="2900" dirty="0"/>
              <a:t>Spowodowanie wypadku (art. 177 Kodeksu karnego):</a:t>
            </a:r>
          </a:p>
          <a:p>
            <a:pPr lvl="1"/>
            <a:r>
              <a:rPr lang="pl-PL" sz="2900" dirty="0"/>
              <a:t>do 3 lat pozbawienia wolności (jeśli ktoś odniesie obrażenia),</a:t>
            </a:r>
          </a:p>
          <a:p>
            <a:pPr lvl="1"/>
            <a:r>
              <a:rPr lang="pl-PL" sz="2900" dirty="0"/>
              <a:t>do 8 lat, jeśli skutkiem wypadku jest śmierć.</a:t>
            </a:r>
          </a:p>
          <a:p>
            <a:r>
              <a:rPr lang="pl-PL" sz="2900" dirty="0"/>
              <a:t>Jazda pod wpływem alkoholu (art. 178a Kodeksu karnego):</a:t>
            </a:r>
          </a:p>
          <a:p>
            <a:pPr lvl="1"/>
            <a:r>
              <a:rPr lang="pl-PL" sz="2900" dirty="0"/>
              <a:t>grzywna, zakaz prowadzenia pojazdów, możliwość więzienia do 2 lat.</a:t>
            </a:r>
            <a:br>
              <a:rPr lang="pl-PL" sz="2900" dirty="0"/>
            </a:br>
            <a:endParaRPr lang="pl-PL" sz="2900" dirty="0"/>
          </a:p>
          <a:p>
            <a:pPr marL="0" indent="0">
              <a:buNone/>
            </a:pPr>
            <a:r>
              <a:rPr lang="pl-PL" sz="2900" dirty="0"/>
              <a:t> Pamiętaj! Pojazd straży pożarnej daje pewne przywileje, ale nie zwalnia z odpowiedzialności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6372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726989" y="0"/>
            <a:ext cx="10781269" cy="1151965"/>
          </a:xfrm>
        </p:spPr>
        <p:txBody>
          <a:bodyPr>
            <a:noAutofit/>
          </a:bodyPr>
          <a:lstStyle/>
          <a:p>
            <a:r>
              <a:rPr lang="pl-PL" sz="3600" dirty="0"/>
              <a:t>2. Wypadki podczas zabezpieczania miejsca zdarzenia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11892" y="980467"/>
            <a:ext cx="11186984" cy="4050792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W piątek (19 marca) po godzinie 16 doszło do tragicznego zdarzenia. </a:t>
            </a:r>
          </a:p>
          <a:p>
            <a:r>
              <a:rPr lang="pl-PL" dirty="0"/>
              <a:t>Kierowca </a:t>
            </a:r>
            <a:r>
              <a:rPr lang="pl-PL" dirty="0" err="1"/>
              <a:t>busa</a:t>
            </a:r>
            <a:r>
              <a:rPr lang="pl-PL" dirty="0"/>
              <a:t> marki nissan jechał drogą S-51 w stronę Olsztyna - na węźle w okolicach Stawigudy uderzył w metalową barierę ochronną. Do zdarzenia zostały wezwane zastępy straży pożarnej. Dosłownie chwilę później po dojeździe na miejsce strażaków z OSP w Bartągu w ich wóz z dużą prędkością uderzył inny samochód. Kierująca nim kobieta ponosiła śmierć na miejscu. </a:t>
            </a:r>
          </a:p>
          <a:p>
            <a:endParaRPr lang="pl-PL" dirty="0"/>
          </a:p>
        </p:txBody>
      </p:sp>
      <p:pic>
        <p:nvPicPr>
          <p:cNvPr id="1026" name="Picture 2" descr="Kobieta uderzyła w stojący wóz strażacki - zginęła na miejs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26" y="3164523"/>
            <a:ext cx="7402728" cy="284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695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2. Wypadki podczas zabezpieczania miejsca zdarzenia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69847" y="2121408"/>
            <a:ext cx="4107633" cy="40507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Najechanie na pojazd służby drogowej zabezpieczający miejsce zdarzenia w Łomiankach</a:t>
            </a:r>
          </a:p>
        </p:txBody>
      </p:sp>
      <p:pic>
        <p:nvPicPr>
          <p:cNvPr id="88066" name="Picture 2" descr="C:\Users\Rafał\Downloads\121452066_1234635300251472_140303222878105319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7036" y="1890584"/>
            <a:ext cx="5428693" cy="4071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3366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2. Wypadki podczas zabezpieczania miejsca zdarzenia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69847" y="2121408"/>
            <a:ext cx="2450279" cy="40507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Francja:</a:t>
            </a:r>
          </a:p>
          <a:p>
            <a:pPr marL="0" indent="0">
              <a:buNone/>
            </a:pPr>
            <a:r>
              <a:rPr lang="pl-PL" sz="2400" dirty="0"/>
              <a:t>26 pojazdów służby drogowej uszkodzonych w 26 tygodni</a:t>
            </a:r>
          </a:p>
          <a:p>
            <a:pPr marL="0" indent="0">
              <a:buNone/>
            </a:pPr>
            <a:endParaRPr lang="pl-PL" sz="2400" dirty="0"/>
          </a:p>
        </p:txBody>
      </p:sp>
      <p:pic>
        <p:nvPicPr>
          <p:cNvPr id="1026" name="Picture 2" descr="Może być zdjęciem przedstawiającym samochód i dro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54" y="2093976"/>
            <a:ext cx="7000666" cy="393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742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2. Wypadki podczas zabezpieczania miejsca zdarzenia</a:t>
            </a:r>
          </a:p>
        </p:txBody>
      </p:sp>
      <p:pic>
        <p:nvPicPr>
          <p:cNvPr id="4" name="DTŚ Kolizja podczas akcji ratowniczej 2021-01-13 g. 9_33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225" y="2120900"/>
            <a:ext cx="7202488" cy="4051300"/>
          </a:xfrm>
          <a:prstGeom prst="rect">
            <a:avLst/>
          </a:prstGeom>
        </p:spPr>
      </p:pic>
      <p:sp>
        <p:nvSpPr>
          <p:cNvPr id="5" name="Przycisk akcji: Film 4">
            <a:hlinkClick r:id="" action="ppaction://noaction" highlightClick="1"/>
          </p:cNvPr>
          <p:cNvSpPr/>
          <p:nvPr/>
        </p:nvSpPr>
        <p:spPr>
          <a:xfrm>
            <a:off x="1046205" y="3385751"/>
            <a:ext cx="790833" cy="799071"/>
          </a:xfrm>
          <a:prstGeom prst="actionButtonMovi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dirty="0"/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352988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2. Wypadki podczas zabezpieczania miejsca zdarzenia</a:t>
            </a:r>
          </a:p>
        </p:txBody>
      </p:sp>
      <p:pic>
        <p:nvPicPr>
          <p:cNvPr id="6" name="Nagranie wypadku. Rozpędzony samochód staranował wóz straży pożarnej!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7138" y="2120900"/>
            <a:ext cx="7202487" cy="4051300"/>
          </a:xfrm>
          <a:prstGeom prst="rect">
            <a:avLst/>
          </a:prstGeom>
        </p:spPr>
      </p:pic>
      <p:sp>
        <p:nvSpPr>
          <p:cNvPr id="4" name="Przycisk akcji: Film 3">
            <a:hlinkClick r:id="" action="ppaction://noaction" highlightClick="1"/>
          </p:cNvPr>
          <p:cNvSpPr/>
          <p:nvPr/>
        </p:nvSpPr>
        <p:spPr>
          <a:xfrm>
            <a:off x="1046205" y="3385751"/>
            <a:ext cx="790833" cy="799071"/>
          </a:xfrm>
          <a:prstGeom prst="actionButtonMovi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400" dirty="0"/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5261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2. Wypadki podczas zabezpieczania miejsca zdarzenia - zabezpieczenie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69848" y="2121408"/>
            <a:ext cx="2513611" cy="3653316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przykład zabezpieczenia miejsca zdarzenia</a:t>
            </a:r>
          </a:p>
          <a:p>
            <a:endParaRPr lang="pl-PL" dirty="0"/>
          </a:p>
        </p:txBody>
      </p:sp>
      <p:pic>
        <p:nvPicPr>
          <p:cNvPr id="2050" name="Picture 2" descr="https://scontent-waw1-1.xx.fbcdn.net/v/t1.6435-9/179440307_3085824474996404_2146751436001065707_n.jpg?_nc_cat=101&amp;ccb=1-5&amp;_nc_sid=730e14&amp;_nc_ohc=knvZXcvqceEAX8dAY1C&amp;_nc_ht=scontent-waw1-1.xx&amp;oh=5a43f43dc1021a0ac3b12242d63ae436&amp;oe=6155CC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85" y="2121408"/>
            <a:ext cx="7002463" cy="393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858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2. Wypadki podczas zabezpieczania miejsca zdarzenia - zabezpieczenie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69848" y="2121408"/>
            <a:ext cx="2461093" cy="4050792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przykład negatywny:</a:t>
            </a:r>
          </a:p>
          <a:p>
            <a:pPr marL="0" indent="0">
              <a:buNone/>
            </a:pPr>
            <a:r>
              <a:rPr lang="pl-PL" dirty="0"/>
              <a:t>pojazdy stoją „za” zdarzeniem zamiast „przed”</a:t>
            </a:r>
          </a:p>
        </p:txBody>
      </p:sp>
      <p:pic>
        <p:nvPicPr>
          <p:cNvPr id="5" name="Picture 2" descr="C:\Users\Rafał\OneDrive\Dokumenty\SGSP - 3 rok\_Bezpieczeństwo Działań Ratowniczych\zmz-zly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2497" y="1368235"/>
            <a:ext cx="7444801" cy="4186551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0236115" y="1784523"/>
            <a:ext cx="739627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3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pl-PL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3630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2. Wypadki podczas zabezpieczania miejsca zdarzenia - zabezpieczenie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69847" y="2121408"/>
            <a:ext cx="2067635" cy="4050792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przykład zabezpieczenia miejsca zdarzenia</a:t>
            </a:r>
          </a:p>
          <a:p>
            <a:endParaRPr lang="pl-PL" dirty="0"/>
          </a:p>
        </p:txBody>
      </p:sp>
      <p:pic>
        <p:nvPicPr>
          <p:cNvPr id="5" name="Picture 2" descr="C:\Users\Rafał\OneDrive\Dokumenty\SGSP - 3 rok\_Bezpieczeństwo Działań Ratowniczych\zmz-dobry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324" y="2003580"/>
            <a:ext cx="6036063" cy="4026007"/>
          </a:xfrm>
          <a:prstGeom prst="rect">
            <a:avLst/>
          </a:prstGeom>
          <a:noFill/>
        </p:spPr>
      </p:pic>
      <p:sp>
        <p:nvSpPr>
          <p:cNvPr id="4" name="Uśmiechnięta buźka 3"/>
          <p:cNvSpPr/>
          <p:nvPr/>
        </p:nvSpPr>
        <p:spPr>
          <a:xfrm>
            <a:off x="9627503" y="2953994"/>
            <a:ext cx="1571625" cy="1714500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8104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2. Wypadki podczas zabezpieczania miejsca zdarzenia - zabezpieczenie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69848" y="2121408"/>
            <a:ext cx="2905062" cy="4050792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niebezpieczna sytuacja podczas kierowania ruchu pojazdów jednym pasem</a:t>
            </a:r>
          </a:p>
        </p:txBody>
      </p:sp>
      <p:pic>
        <p:nvPicPr>
          <p:cNvPr id="6" name="Picture 2" descr="C:\Users\Rafał\OneDrive\Dokumenty\SGSP - 3 rok\_Bezpieczeństwo Działań Ratowniczych\zmz-zly-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4910" y="1946762"/>
            <a:ext cx="7291749" cy="4094488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6272914" y="3324522"/>
            <a:ext cx="174237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3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pl-PL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7848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2. Wypadki podczas zabezpieczania miejsca zdarzenia - zabezpieczenie</a:t>
            </a:r>
          </a:p>
        </p:txBody>
      </p:sp>
      <p:sp>
        <p:nvSpPr>
          <p:cNvPr id="7" name="Prostokąt 6"/>
          <p:cNvSpPr/>
          <p:nvPr/>
        </p:nvSpPr>
        <p:spPr>
          <a:xfrm>
            <a:off x="6272914" y="3324522"/>
            <a:ext cx="174237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3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pl-PL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8943" y="1837765"/>
            <a:ext cx="7569776" cy="392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ymbol zastępczy zawartości 2"/>
          <p:cNvSpPr>
            <a:spLocks noGrp="1"/>
          </p:cNvSpPr>
          <p:nvPr>
            <p:ph idx="4294967295"/>
          </p:nvPr>
        </p:nvSpPr>
        <p:spPr>
          <a:xfrm>
            <a:off x="439765" y="1776394"/>
            <a:ext cx="2905062" cy="4050792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prawidłowe zabezpieczenie musi uwzględniać pół pasa zapasu</a:t>
            </a:r>
          </a:p>
        </p:txBody>
      </p:sp>
    </p:spTree>
    <p:extLst>
      <p:ext uri="{BB962C8B-B14F-4D97-AF65-F5344CB8AC3E}">
        <p14:creationId xmlns:p14="http://schemas.microsoft.com/office/powerpoint/2010/main" val="3869615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cap="none" dirty="0"/>
              <a:t>Wypadek wozu strażackiego OSP Bielawa (woj. Mazowieckie)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fontAlgn="base"/>
            <a:r>
              <a:rPr lang="pl-PL" dirty="0"/>
              <a:t>Do zdarzenia doszło w dniu 30.11.2014 o godz. 13.05 w miejscowości Brześce w powiecie piaseczyńskim</a:t>
            </a:r>
          </a:p>
          <a:p>
            <a:pPr fontAlgn="base"/>
            <a:r>
              <a:rPr lang="pl-PL" dirty="0"/>
              <a:t>Jadący na sygnałach wóz straży pożarnej wyprzedzał kolumnę pojazdów. Z wyprzedzanej kolumny nagle wyjechał fiat cinquecento i zaczął skręcać w lewo. Doszło do zderzenia. Kierująca cinquecento kobieta, mimo reanimacji, zmarła.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55701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1087" y="150340"/>
            <a:ext cx="10396882" cy="806005"/>
          </a:xfrm>
        </p:spPr>
        <p:txBody>
          <a:bodyPr>
            <a:normAutofit fontScale="90000"/>
          </a:bodyPr>
          <a:lstStyle/>
          <a:p>
            <a:r>
              <a:rPr lang="pl-PL" dirty="0"/>
              <a:t>bibliografia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69848" y="2239861"/>
            <a:ext cx="10058400" cy="287789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pl-PL" sz="1600" dirty="0">
                <a:hlinkClick r:id="rId2"/>
              </a:rPr>
              <a:t>https://www.facebook.com/straz.konczyce/posts/1805305553005759</a:t>
            </a:r>
            <a:endParaRPr lang="pl-PL" sz="1600" dirty="0"/>
          </a:p>
          <a:p>
            <a:r>
              <a:rPr lang="pl-PL" sz="1600" dirty="0">
                <a:hlinkClick r:id="rId3"/>
              </a:rPr>
              <a:t>https://strazacki.pl/akcje/kobieta-wjechala-w-woz-strazacki-i-zginela-na-miejscu</a:t>
            </a:r>
            <a:endParaRPr lang="pl-PL" sz="1600" dirty="0"/>
          </a:p>
          <a:p>
            <a:r>
              <a:rPr lang="pl-PL" sz="1600" dirty="0">
                <a:hlinkClick r:id="rId4"/>
              </a:rPr>
              <a:t>https://www.facebook.com/OSPLomianki</a:t>
            </a:r>
            <a:endParaRPr lang="pl-PL" sz="1600" dirty="0"/>
          </a:p>
          <a:p>
            <a:r>
              <a:rPr lang="pl-PL" sz="1600" dirty="0">
                <a:hlinkClick r:id="rId5"/>
              </a:rPr>
              <a:t>https://www.facebook.com/VINCIAutoroutes/photos/a.152363498160055/4290504001012630/</a:t>
            </a:r>
            <a:endParaRPr lang="pl-PL" sz="1600" dirty="0"/>
          </a:p>
          <a:p>
            <a:r>
              <a:rPr lang="pl-PL" sz="1600" dirty="0"/>
              <a:t>Skrypt do szkolenia z ratownictwa technicznego w zakresie podstawowym</a:t>
            </a:r>
          </a:p>
          <a:p>
            <a:r>
              <a:rPr lang="pl-PL" sz="1600" dirty="0">
                <a:hlinkClick r:id="rId6"/>
              </a:rPr>
              <a:t>https://tvn24.pl/tvnwarszawa/</a:t>
            </a:r>
            <a:endParaRPr lang="pl-PL" sz="1600" dirty="0"/>
          </a:p>
          <a:p>
            <a:r>
              <a:rPr lang="pl-PL" sz="1600" dirty="0">
                <a:hlinkClick r:id="rId7"/>
              </a:rPr>
              <a:t>https://warszawa-straz.pl/</a:t>
            </a:r>
            <a:r>
              <a:rPr lang="pl-PL" sz="1600" dirty="0"/>
              <a:t>	</a:t>
            </a:r>
          </a:p>
          <a:p>
            <a:r>
              <a:rPr lang="pl-PL" sz="1600" dirty="0">
                <a:hlinkClick r:id="rId8"/>
              </a:rPr>
              <a:t>https://www.eliaandponto.com/michigan-car-accident-lawyer/lansing-car-accident-lawyer/</a:t>
            </a:r>
            <a:endParaRPr lang="pl-PL" sz="1600" dirty="0"/>
          </a:p>
          <a:p>
            <a:r>
              <a:rPr lang="pl-PL" sz="1600" dirty="0">
                <a:hlinkClick r:id="rId9"/>
              </a:rPr>
              <a:t>https://www.youtube.com/watch?v=xPfmlolT2Qs</a:t>
            </a:r>
            <a:endParaRPr lang="pl-PL" sz="1600" dirty="0"/>
          </a:p>
          <a:p>
            <a:r>
              <a:rPr lang="pl-PL" sz="1600" dirty="0">
                <a:hlinkClick r:id="rId10"/>
              </a:rPr>
              <a:t>https://www.youtube.com/watch?v=RfOsKjpKlRg</a:t>
            </a:r>
            <a:endParaRPr lang="pl-PL" sz="1600" dirty="0"/>
          </a:p>
          <a:p>
            <a:r>
              <a:rPr lang="pl-PL" sz="1600" dirty="0">
                <a:hlinkClick r:id="rId11"/>
              </a:rPr>
              <a:t>https://remiza.com.pl/ochotnik-stracil-nogi-nic-nie-dostal/</a:t>
            </a:r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4455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354" y="84015"/>
            <a:ext cx="10396882" cy="1151965"/>
          </a:xfrm>
        </p:spPr>
        <p:txBody>
          <a:bodyPr>
            <a:noAutofit/>
          </a:bodyPr>
          <a:lstStyle/>
          <a:p>
            <a:r>
              <a:rPr lang="pl-PL" sz="2000" dirty="0"/>
              <a:t>Obowiązek zapinania pasów bezpieczeństwa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5801" y="953478"/>
            <a:ext cx="7012353" cy="4421108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Przepisy Prawa o ruchu drogowym (art. 39):</a:t>
            </a:r>
          </a:p>
          <a:p>
            <a:r>
              <a:rPr lang="pl-PL" dirty="0"/>
              <a:t>Kierowca i pasażerowie pojazdu straży pożarnej mają obowiązek zapinania pasów bezpieczeństwa podczas jazdy.</a:t>
            </a:r>
          </a:p>
          <a:p>
            <a:r>
              <a:rPr lang="pl-PL" dirty="0"/>
              <a:t>Kary za brak pasów:</a:t>
            </a:r>
          </a:p>
          <a:p>
            <a:r>
              <a:rPr lang="pl-PL" dirty="0"/>
              <a:t>Mandat: 100 zł.</a:t>
            </a:r>
          </a:p>
          <a:p>
            <a:r>
              <a:rPr lang="pl-PL" dirty="0"/>
              <a:t>Punkty karne: 5.</a:t>
            </a:r>
          </a:p>
          <a:p>
            <a:r>
              <a:rPr lang="pl-PL" dirty="0"/>
              <a:t>W przypadku przewożenia pasażera bez pasów – odpowiedzialność ponosi również kierowca!</a:t>
            </a:r>
          </a:p>
          <a:p>
            <a:pPr marL="0" indent="0">
              <a:buNone/>
            </a:pPr>
            <a:r>
              <a:rPr lang="pl-PL" dirty="0"/>
              <a:t> Pamiętaj! Nawet w pojeździe strażackim pasy mogą uratować życie!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15" y="1261325"/>
            <a:ext cx="3657600" cy="258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14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cap="none" dirty="0">
                <a:solidFill>
                  <a:srgbClr val="B80E0F"/>
                </a:solidFill>
              </a:rPr>
              <a:t>Wypadek wozu strażackiego OSP Bielawa (woj. Mazowieckie)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521043" y="1837765"/>
            <a:ext cx="10394707" cy="3311189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Biegli ustalili, że kierowca wozu strażackiego jechał "pod prąd", pojazdem wypełnionym wodą, na terenie, gdzie znajdowały się domy i szkoła. Jak wskazano, strażak przekroczył dozwoloną prędkość o 131 proc.</a:t>
            </a:r>
          </a:p>
          <a:p>
            <a:r>
              <a:rPr lang="pl-PL" dirty="0"/>
              <a:t>Sąd Najwyższy miał poczucie niedosytu, uznał za błędne niewykazanie pewnego wzorca, który przestrzegany powinien być przez kierowcę wozu strażackiego.</a:t>
            </a:r>
          </a:p>
          <a:p>
            <a:r>
              <a:rPr lang="pl-PL" dirty="0"/>
              <a:t> Dodał, że "mamy z jednej strony potrzebę gaszenia pożaru, jazdy na pomoc, a z drugiej strony mamy do czynienia z tragicznymi następstwami kolizji". JADĄC RATOWAĆ CUDZE ŻYCIE, OSKARŻONY NIE MIAŁ PRAWA NARAZIĆ I ODEBRAĆ INNEGO ŻYCIA – STWIERDZIŁ UZASADNIAJĄC WYROK SĘDZIA</a:t>
            </a:r>
          </a:p>
          <a:p>
            <a:r>
              <a:rPr lang="pl-PL" dirty="0"/>
              <a:t>Kierujący pojazdem pożarniczym został skazany na 2 lata kary więzienia w zawieszeniu, zakaz prowadzenia pojazdów na 5 lat oraz zadośćuczynienie rodzinie w wysokości 40 tyś. Zł.</a:t>
            </a:r>
          </a:p>
        </p:txBody>
      </p:sp>
    </p:spTree>
    <p:extLst>
      <p:ext uri="{BB962C8B-B14F-4D97-AF65-F5344CB8AC3E}">
        <p14:creationId xmlns:p14="http://schemas.microsoft.com/office/powerpoint/2010/main" val="2841021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cap="none" dirty="0">
                <a:solidFill>
                  <a:srgbClr val="B80E0F"/>
                </a:solidFill>
              </a:rPr>
              <a:t>Wypadek wozu strażackiego OSP Bielawa (woj. Mazowieckie)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9" y="1703916"/>
            <a:ext cx="7025004" cy="3671359"/>
          </a:xfrm>
        </p:spPr>
      </p:pic>
    </p:spTree>
    <p:extLst>
      <p:ext uri="{BB962C8B-B14F-4D97-AF65-F5344CB8AC3E}">
        <p14:creationId xmlns:p14="http://schemas.microsoft.com/office/powerpoint/2010/main" val="2412229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cap="none" dirty="0">
                <a:solidFill>
                  <a:srgbClr val="B80E0F"/>
                </a:solidFill>
              </a:rPr>
              <a:t>Wypadek wozu strażackiego OSP Bielawa (woj. Mazowieckie)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34" y="1580149"/>
            <a:ext cx="6985687" cy="3925292"/>
          </a:xfrm>
        </p:spPr>
      </p:pic>
    </p:spTree>
    <p:extLst>
      <p:ext uri="{BB962C8B-B14F-4D97-AF65-F5344CB8AC3E}">
        <p14:creationId xmlns:p14="http://schemas.microsoft.com/office/powerpoint/2010/main" val="442129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260</TotalTime>
  <Words>2267</Words>
  <Application>Microsoft Office PowerPoint</Application>
  <PresentationFormat>Panoramiczny</PresentationFormat>
  <Paragraphs>174</Paragraphs>
  <Slides>50</Slides>
  <Notes>9</Notes>
  <HiddenSlides>0</HiddenSlides>
  <MMClips>3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4" baseType="lpstr">
      <vt:lpstr>Arial</vt:lpstr>
      <vt:lpstr>Calibri</vt:lpstr>
      <vt:lpstr>Impact</vt:lpstr>
      <vt:lpstr>Wydarzenie główne</vt:lpstr>
      <vt:lpstr>Zdarzenia drogowe z udziałem pojazdów straży pożarnej</vt:lpstr>
      <vt:lpstr>Prawa i obowiązki kierowcy strażaka</vt:lpstr>
      <vt:lpstr>Odpowiedzialność kierowcy pojazdu uprzywilejowanego</vt:lpstr>
      <vt:lpstr>Kary za łamanie przepisów</vt:lpstr>
      <vt:lpstr>Wypadek wozu strażackiego OSP Bielawa (woj. Mazowieckie)</vt:lpstr>
      <vt:lpstr>Obowiązek zapinania pasów bezpieczeństwa</vt:lpstr>
      <vt:lpstr>Wypadek wozu strażackiego OSP Bielawa (woj. Mazowieckie)</vt:lpstr>
      <vt:lpstr>Wypadek wozu strażackiego OSP Bielawa (woj. Mazowieckie)</vt:lpstr>
      <vt:lpstr>Wypadek wozu strażackiego OSP Bielawa (woj. Mazowieckie)</vt:lpstr>
      <vt:lpstr>Wypadek wozu strażackiego OSP Janów (woj. Łódzkie)</vt:lpstr>
      <vt:lpstr>Wypadek wozu strażackiego OSP Janów (woj. Łódzkie)</vt:lpstr>
      <vt:lpstr>Wypadek wozu strażackiego OSP Janów (woj. Łódzkie)</vt:lpstr>
      <vt:lpstr>Wypadek wozu strażackiego OSP Janów (woj. Łódzkie)</vt:lpstr>
      <vt:lpstr>Wypadek wozu strażackiego OSP Janów (woj. Łódzkie)</vt:lpstr>
      <vt:lpstr>Wypadek wozu strażackiego OSP Janów (woj. Łódzkie)</vt:lpstr>
      <vt:lpstr>Bibliografia</vt:lpstr>
      <vt:lpstr>Zdarzenia drogowe z udziałem pojazdów straży pożarnej</vt:lpstr>
      <vt:lpstr>Wypadek wozów strażackich OSP Szczawno oraz JRG w Krośnie Odrzańskim (gmina Dąbie, powiat krośnieński, woj. lubuskie)</vt:lpstr>
      <vt:lpstr>Wypadek wozów strażackich OSP Szczawno oraz JRG w Krośnie Odrzańskim (gmina Dąbie, powiat krośnieński, woj. lubuskie)</vt:lpstr>
      <vt:lpstr>Wypadek wozów strażackich OSP Szczawno oraz JRG w Krośnie Odrzańskim (gmina Dąbie, powiat krośnieński, woj. lubuskie)</vt:lpstr>
      <vt:lpstr>Wypadek wozów strażackich OSP Szczawno oraz JRG w Krośnie Odrzańskim (gmina Dąbie, powiat krośnieński, woj. lubuskie)</vt:lpstr>
      <vt:lpstr>Wypadek wozów strażackich OSP Szczawno oraz JRG w Krośnie Odrzańskim (gmina Dąbie, powiat krośnieński, woj. lubuskie)</vt:lpstr>
      <vt:lpstr>Wypadek wozu strażackiego JRG w Sokółce (gmina Sokółka, powiat sokólski, woj. podlaskie)</vt:lpstr>
      <vt:lpstr>Wypadek wozu strażackiego JRG w Sokółce (gmina Sokółka, powiat sokólski, woj. podlaskie)</vt:lpstr>
      <vt:lpstr>Wypadek wozu strażackiego JRG w Sokółce (gmina Sokółka, powiat sokólski, woj. podlaskie)</vt:lpstr>
      <vt:lpstr>Wypadek wozu strażackiego JRG w Sokółce (gmina Sokółka, powiat sokólski, woj. podlaskie)</vt:lpstr>
      <vt:lpstr>Wypadek wozu strażackiego JRG w Sokółce (gmina Sokółka, powiat sokólski, woj. podlaskie)</vt:lpstr>
      <vt:lpstr>Wypadek wozu strażackiego JRG w Sokółce (gmina Sokółka, powiat sokólski, woj. podlaskie)</vt:lpstr>
      <vt:lpstr>Zarzut nieumyślnego spowodowania wypadku przedstawiła Prokuratura Okręgowa w Gdańsku 35-letniemu kierowcy wozu strażackiego OSP Żukowo (woj. pomorskie). Ma to związek z tragicznym wypadkiem, w którym zginęło dwoje druhów</vt:lpstr>
      <vt:lpstr>15.03.2025 r. Bronisze – pojazd ciężarowy uderzył w samochody stojące na czerwonym świetle w tym w busa OSP. Pięć osób zostało poszkodowanych w tym dwie druhny z Młodzieżowej Drużyny Pożarniczej.</vt:lpstr>
      <vt:lpstr>Wypadek w Mroków (pow. Piaseczyński)</vt:lpstr>
      <vt:lpstr>Bibliografia</vt:lpstr>
      <vt:lpstr>Bezpieczeństwo strażaków w ruchu drogowym</vt:lpstr>
      <vt:lpstr>1. jeszcze jeden wypadek podczas dojazdu do zdarzenia</vt:lpstr>
      <vt:lpstr>1. jeszcze jeden wypadek podczas dojazdu do zdarzenia</vt:lpstr>
      <vt:lpstr>2. Wypadki podczas zabezpieczania miejsca zdarzenia</vt:lpstr>
      <vt:lpstr>2. Wypadki podczas zabezpieczania miejsca zdarzenia</vt:lpstr>
      <vt:lpstr>2. Wypadki podczas zabezpieczania miejsca zdarzenia</vt:lpstr>
      <vt:lpstr>2. Wypadki podczas zabezpieczania miejsca zdarzenia</vt:lpstr>
      <vt:lpstr>2. Wypadki podczas zabezpieczania miejsca zdarzenia</vt:lpstr>
      <vt:lpstr>2. Wypadki podczas zabezpieczania miejsca zdarzenia</vt:lpstr>
      <vt:lpstr>2. Wypadki podczas zabezpieczania miejsca zdarzenia</vt:lpstr>
      <vt:lpstr>2. Wypadki podczas zabezpieczania miejsca zdarzenia</vt:lpstr>
      <vt:lpstr>2. Wypadki podczas zabezpieczania miejsca zdarzenia</vt:lpstr>
      <vt:lpstr>2. Wypadki podczas zabezpieczania miejsca zdarzenia - zabezpieczenie</vt:lpstr>
      <vt:lpstr>2. Wypadki podczas zabezpieczania miejsca zdarzenia - zabezpieczenie</vt:lpstr>
      <vt:lpstr>2. Wypadki podczas zabezpieczania miejsca zdarzenia - zabezpieczenie</vt:lpstr>
      <vt:lpstr>2. Wypadki podczas zabezpieczania miejsca zdarzenia - zabezpieczenie</vt:lpstr>
      <vt:lpstr>2. Wypadki podczas zabezpieczania miejsca zdarzenia - zabezpieczenie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Zdarzenia drogowe z udziałem pojazdów straży pożarnej</dc:title>
  <dc:creator>zmiana1</dc:creator>
  <cp:lastModifiedBy>Tomasz Slowik</cp:lastModifiedBy>
  <cp:revision>29</cp:revision>
  <dcterms:created xsi:type="dcterms:W3CDTF">2021-09-04T16:45:47Z</dcterms:created>
  <dcterms:modified xsi:type="dcterms:W3CDTF">2025-04-03T12:46:44Z</dcterms:modified>
</cp:coreProperties>
</file>