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5">
  <p:sldMasterIdLst>
    <p:sldMasterId id="2147483648" r:id="rId1"/>
  </p:sldMasterIdLst>
  <p:notesMasterIdLst>
    <p:notesMasterId r:id="rId8"/>
  </p:notesMasterIdLst>
  <p:sldIdLst>
    <p:sldId id="256" r:id="rId2"/>
    <p:sldId id="272" r:id="rId3"/>
    <p:sldId id="270" r:id="rId4"/>
    <p:sldId id="277" r:id="rId5"/>
    <p:sldId id="275" r:id="rId6"/>
    <p:sldId id="276" r:id="rId7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147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31D7D"/>
    <a:srgbClr val="03BD83"/>
    <a:srgbClr val="07B9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tyl jasny 3 — Ak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yl jasny 2 — Ak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51" autoAdjust="0"/>
    <p:restoredTop sz="94660"/>
  </p:normalViewPr>
  <p:slideViewPr>
    <p:cSldViewPr>
      <p:cViewPr>
        <p:scale>
          <a:sx n="69" d="100"/>
          <a:sy n="69" d="100"/>
        </p:scale>
        <p:origin x="-1244" y="60"/>
      </p:cViewPr>
      <p:guideLst>
        <p:guide orient="horz" pos="2160"/>
        <p:guide pos="147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414EDB-AA3B-459C-B0C6-AAAA08619697}" type="datetimeFigureOut">
              <a:rPr lang="pl-PL" smtClean="0"/>
              <a:t>2019-09-11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805396-CDA6-44A7-8DBF-C7B902CD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8630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0221C-92EB-4A90-B3F5-6BB71D799148}" type="datetime1">
              <a:rPr lang="pl-PL" smtClean="0"/>
              <a:t>2019-09-11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774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36492-9B3C-439B-B520-B23332D81885}" type="datetime1">
              <a:rPr lang="pl-PL" smtClean="0"/>
              <a:t>2019-09-11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466983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031D0B-3683-4EAD-95BE-D65C1A923AEE}" type="datetime1">
              <a:rPr lang="pl-PL" smtClean="0"/>
              <a:t>2019-09-11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6892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34B11-5202-46C0-AE34-CF98D30CFCFB}" type="datetime1">
              <a:rPr lang="pl-PL" smtClean="0"/>
              <a:t>2019-09-11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05670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62979-6210-4E2B-BFC6-26AF6214CB7A}" type="datetime1">
              <a:rPr lang="pl-PL" smtClean="0"/>
              <a:t>2019-09-11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56265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A025AE-94D0-4B34-9F51-0D597FB8B39F}" type="datetime1">
              <a:rPr lang="pl-PL" smtClean="0"/>
              <a:t>2019-09-11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26249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56344-3ABA-4C5F-B581-F50F24F7726F}" type="datetime1">
              <a:rPr lang="pl-PL" smtClean="0"/>
              <a:t>2019-09-11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60741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ED061-F7E9-467D-8F3E-036FD6E7587B}" type="datetime1">
              <a:rPr lang="pl-PL" smtClean="0"/>
              <a:t>2019-09-11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61705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C8779-5DA1-4FB1-9D3B-A9733A3C4E93}" type="datetime1">
              <a:rPr lang="pl-PL" smtClean="0"/>
              <a:t>2019-09-11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26599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963404-4897-40A8-B3C0-B5171F81D481}" type="datetime1">
              <a:rPr lang="pl-PL" smtClean="0"/>
              <a:t>2019-09-11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7128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8B7C-5EE2-45E2-A1E5-39309B7BFA70}" type="datetime1">
              <a:rPr lang="pl-PL" smtClean="0"/>
              <a:t>2019-09-11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21149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223B8D-EC39-477D-9B51-5625BC5145C7}" type="datetime1">
              <a:rPr lang="pl-PL" smtClean="0"/>
              <a:t>2019-09-11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B51F1-1D0A-4F40-8C72-E132C4CA8CE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35266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333375" y="1484784"/>
            <a:ext cx="8487098" cy="4932943"/>
          </a:xfrm>
        </p:spPr>
        <p:txBody>
          <a:bodyPr>
            <a:normAutofit fontScale="25000" lnSpcReduction="20000"/>
          </a:bodyPr>
          <a:lstStyle/>
          <a:p>
            <a:pPr>
              <a:spcAft>
                <a:spcPts val="1200"/>
              </a:spcAft>
            </a:pPr>
            <a:r>
              <a:rPr lang="pl-PL" sz="12800" b="1" dirty="0">
                <a:solidFill>
                  <a:srgbClr val="002060"/>
                </a:solidFill>
                <a:latin typeface="+mj-lt"/>
                <a:cs typeface="Times New Roman" pitchFamily="18" charset="0"/>
              </a:rPr>
              <a:t>EZD RP – elektroniczne zarządzanie dokumentacją w administracji publicznej</a:t>
            </a:r>
            <a:endParaRPr lang="pl-PL" dirty="0"/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Wnioskodawca: </a:t>
            </a:r>
            <a:r>
              <a:rPr lang="pl-PL" sz="8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pl-PL" sz="8000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pl-PL" sz="8000" dirty="0">
                <a:solidFill>
                  <a:srgbClr val="002060"/>
                </a:solidFill>
              </a:rPr>
              <a:t>Minister Cyfryzacji 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Beneficjent: </a:t>
            </a:r>
            <a:r>
              <a:rPr lang="pl-PL" sz="8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pl-PL" sz="8000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pl-PL" sz="8000" dirty="0">
                <a:solidFill>
                  <a:srgbClr val="002060"/>
                </a:solidFill>
              </a:rPr>
              <a:t>Naukowa i Akademicka Sieć Komputerowa – Państwowy Instytut Badawczy 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Partnerzy: </a:t>
            </a:r>
            <a:r>
              <a:rPr lang="pl-PL" sz="8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pl-PL" sz="8000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pl-PL" sz="8000" dirty="0">
                <a:solidFill>
                  <a:srgbClr val="002060"/>
                </a:solidFill>
              </a:rPr>
              <a:t>Wojewoda Podlaski – Podlaski Urząd Wojewódzki w Białymstoku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Źródło finansowania:  </a:t>
            </a:r>
            <a:r>
              <a:rPr lang="pl-PL" sz="80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pl-PL" sz="8000" dirty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pl-PL" sz="8000" dirty="0">
                <a:solidFill>
                  <a:srgbClr val="002060"/>
                </a:solidFill>
              </a:rPr>
              <a:t>Budżet państwa: część budżetowa 27 – Informatyzacja</a:t>
            </a:r>
            <a:br>
              <a:rPr lang="pl-PL" sz="8000" dirty="0">
                <a:solidFill>
                  <a:srgbClr val="002060"/>
                </a:solidFill>
              </a:rPr>
            </a:br>
            <a:r>
              <a:rPr lang="pl-PL" sz="8000" dirty="0">
                <a:solidFill>
                  <a:srgbClr val="002060"/>
                </a:solidFill>
              </a:rPr>
              <a:t>Środki UE: Program Operacyjny Polska Cyfrowa na lata 2014-2020, </a:t>
            </a:r>
            <a:br>
              <a:rPr lang="pl-PL" sz="8000" dirty="0">
                <a:solidFill>
                  <a:srgbClr val="002060"/>
                </a:solidFill>
              </a:rPr>
            </a:br>
            <a:r>
              <a:rPr lang="pl-PL" sz="8000" dirty="0">
                <a:solidFill>
                  <a:srgbClr val="002060"/>
                </a:solidFill>
              </a:rPr>
              <a:t>II oś priorytetowa „E-administracja i otwarty rząd”, Działanie 2.2 „Cyfryzacja procesów back-office w administracji rządowej” – środki pochodzące z EFRR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Całkowity koszt projektu: </a:t>
            </a:r>
            <a:r>
              <a:rPr lang="pl-PL" sz="8000" dirty="0">
                <a:solidFill>
                  <a:srgbClr val="002060"/>
                </a:solidFill>
              </a:rPr>
              <a:t>49 895 390,98 zł brutto</a:t>
            </a:r>
          </a:p>
          <a:p>
            <a:pPr marL="269875" indent="-269875" algn="l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8000" i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Planowany okres realizacji projektu: </a:t>
            </a:r>
            <a:r>
              <a:rPr lang="pl-PL" sz="8000" dirty="0">
                <a:solidFill>
                  <a:srgbClr val="002060"/>
                </a:solidFill>
              </a:rPr>
              <a:t>01.01.2019 – 31.12.2021 (3 lata)</a:t>
            </a:r>
            <a:endParaRPr lang="pl-PL" sz="8000" dirty="0"/>
          </a:p>
          <a:p>
            <a:endParaRPr lang="pl-PL" sz="8000" dirty="0"/>
          </a:p>
          <a:p>
            <a:endParaRPr lang="pl-PL" sz="8000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1</a:t>
            </a:fld>
            <a:endParaRPr lang="pl-PL"/>
          </a:p>
        </p:txBody>
      </p:sp>
      <p:pic>
        <p:nvPicPr>
          <p:cNvPr id="9" name="Picture 2">
            <a:extLst>
              <a:ext uri="{FF2B5EF4-FFF2-40B4-BE49-F238E27FC236}">
                <a16:creationId xmlns="" xmlns:a16="http://schemas.microsoft.com/office/drawing/2014/main" id="{2A57009E-4F11-4F2F-A568-483831514B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4202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51519" y="1484784"/>
            <a:ext cx="8509677" cy="5256584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CEL PROJEKTU  </a:t>
            </a:r>
            <a:endParaRPr lang="pl-PL" sz="4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r>
              <a:rPr lang="pl-PL" dirty="0"/>
              <a:t> </a:t>
            </a:r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  <p:sp>
        <p:nvSpPr>
          <p:cNvPr id="19" name="Rectangle 20"/>
          <p:cNvSpPr>
            <a:spLocks noChangeArrowheads="1"/>
          </p:cNvSpPr>
          <p:nvPr/>
        </p:nvSpPr>
        <p:spPr bwMode="auto">
          <a:xfrm>
            <a:off x="333375" y="60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pl-PL" sz="9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l-PL" sz="1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pl-PL" sz="9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Rectangle 26"/>
          <p:cNvSpPr>
            <a:spLocks noChangeArrowheads="1"/>
          </p:cNvSpPr>
          <p:nvPr/>
        </p:nvSpPr>
        <p:spPr bwMode="auto">
          <a:xfrm>
            <a:off x="152400" y="11049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l-PL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Symbol zastępczy numeru slajdu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2</a:t>
            </a:fld>
            <a:endParaRPr lang="pl-PL"/>
          </a:p>
        </p:txBody>
      </p:sp>
      <p:pic>
        <p:nvPicPr>
          <p:cNvPr id="10" name="Picture 2">
            <a:extLst>
              <a:ext uri="{FF2B5EF4-FFF2-40B4-BE49-F238E27FC236}">
                <a16:creationId xmlns="" xmlns:a16="http://schemas.microsoft.com/office/drawing/2014/main" id="{32C88CCE-6A4A-4FAB-9FAA-1E8E291BE0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Prostokąt 11">
            <a:extLst>
              <a:ext uri="{FF2B5EF4-FFF2-40B4-BE49-F238E27FC236}">
                <a16:creationId xmlns="" xmlns:a16="http://schemas.microsoft.com/office/drawing/2014/main" id="{2E799A6F-6888-42D4-8769-62A9A5D7F182}"/>
              </a:ext>
            </a:extLst>
          </p:cNvPr>
          <p:cNvSpPr/>
          <p:nvPr/>
        </p:nvSpPr>
        <p:spPr>
          <a:xfrm>
            <a:off x="152400" y="2134979"/>
            <a:ext cx="8812087" cy="46063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ts val="17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Cel główny projektu:</a:t>
            </a:r>
          </a:p>
          <a:p>
            <a:pPr algn="just">
              <a:lnSpc>
                <a:spcPts val="1700"/>
              </a:lnSpc>
              <a:spcAft>
                <a:spcPts val="800"/>
              </a:spcAft>
            </a:pPr>
            <a:r>
              <a:rPr lang="pl-PL" sz="1600" dirty="0">
                <a:solidFill>
                  <a:srgbClr val="002060"/>
                </a:solidFill>
              </a:rPr>
              <a:t>Głównym celem projektu jest usprawnienie funkcjonowania jednostek administracji rządowej poprzez budowę oraz udostępnienie nowoczesnych i uniwersalnych rozwiązań cyfrowych back-office w obszarze elektronicznego zarządzania dokumentacją, będących odpowiedzią na rzeczywiste potrzeby biznesowe administracji.</a:t>
            </a:r>
          </a:p>
          <a:p>
            <a:pPr marL="342900" indent="-342900" algn="just">
              <a:lnSpc>
                <a:spcPts val="17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Cel strategiczny:</a:t>
            </a:r>
          </a:p>
          <a:p>
            <a:pPr algn="just">
              <a:lnSpc>
                <a:spcPts val="1700"/>
              </a:lnSpc>
              <a:spcAft>
                <a:spcPts val="600"/>
              </a:spcAft>
            </a:pPr>
            <a:r>
              <a:rPr lang="pl-PL" sz="1600" dirty="0">
                <a:solidFill>
                  <a:srgbClr val="002060"/>
                </a:solidFill>
              </a:rPr>
              <a:t>Efektywne wykorzystywanie nowoczesnych technologii w zakresie usprawnienia koordynacji i przepływu informacji między urzędami administracji centralnej i wojewódzkiej w oparciu o technologie cyfrowe zgodnie ze Strategią Sprawne Państwo 2020.</a:t>
            </a:r>
          </a:p>
          <a:p>
            <a:pPr algn="just">
              <a:lnSpc>
                <a:spcPts val="1700"/>
              </a:lnSpc>
              <a:spcAft>
                <a:spcPts val="800"/>
              </a:spcAft>
            </a:pPr>
            <a:r>
              <a:rPr lang="pl-PL" sz="1600" dirty="0">
                <a:solidFill>
                  <a:srgbClr val="002060"/>
                </a:solidFill>
              </a:rPr>
              <a:t>Budowa, rozwój i utrzymanie jednolitego systemu klasy EZD stosowanego powszechnie w administracji rządowej jako fundamentu sprawnej e-administracji oraz przyjęcie standardu elektronicznego obiegu dokumentów w administracji – jednym z filarów Planu Działań Ministra Cyfryzacji, stanowiącym załącznik do Programu Zintegrowanej Informatyzacji Państwa. </a:t>
            </a:r>
          </a:p>
          <a:p>
            <a:pPr marL="342900" indent="-342900" algn="just">
              <a:lnSpc>
                <a:spcPts val="1700"/>
              </a:lnSpc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l-PL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Cele szczegółowe projektu: </a:t>
            </a:r>
          </a:p>
          <a:p>
            <a:pPr algn="just">
              <a:lnSpc>
                <a:spcPts val="1700"/>
              </a:lnSpc>
              <a:spcAft>
                <a:spcPts val="600"/>
              </a:spcAft>
            </a:pPr>
            <a:r>
              <a:rPr lang="pl-PL" sz="1600" dirty="0">
                <a:solidFill>
                  <a:srgbClr val="002060"/>
                </a:solidFill>
              </a:rPr>
              <a:t>1/ Usprawnienie funkcjonowania administracji rządowej poprzez wdrożenie zunifikowanego i jednolitego narzędzia klasy EZD, także jako usługi chmurowej (SaaS).</a:t>
            </a:r>
          </a:p>
          <a:p>
            <a:pPr algn="just">
              <a:lnSpc>
                <a:spcPts val="1700"/>
              </a:lnSpc>
              <a:spcAft>
                <a:spcPts val="600"/>
              </a:spcAft>
            </a:pPr>
            <a:r>
              <a:rPr lang="pl-PL" sz="1600" dirty="0">
                <a:solidFill>
                  <a:srgbClr val="002060"/>
                </a:solidFill>
              </a:rPr>
              <a:t>2/ Awans cyfrowy podmiotów realizujących zadania publiczne w zakresie objętym katalogiem </a:t>
            </a:r>
            <a:r>
              <a:rPr lang="pl-PL" sz="1600" dirty="0" err="1">
                <a:solidFill>
                  <a:srgbClr val="002060"/>
                </a:solidFill>
              </a:rPr>
              <a:t>rekomen-dacji</a:t>
            </a:r>
            <a:r>
              <a:rPr lang="pl-PL" sz="1600" dirty="0">
                <a:solidFill>
                  <a:srgbClr val="002060"/>
                </a:solidFill>
              </a:rPr>
              <a:t> cyfrowego urzędu, w tym podniesienie kompetencji pracowników tych jednostek.</a:t>
            </a:r>
          </a:p>
        </p:txBody>
      </p:sp>
    </p:spTree>
    <p:extLst>
      <p:ext uri="{BB962C8B-B14F-4D97-AF65-F5344CB8AC3E}">
        <p14:creationId xmlns:p14="http://schemas.microsoft.com/office/powerpoint/2010/main" val="961518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628800"/>
            <a:ext cx="8712968" cy="3528392"/>
          </a:xfrm>
        </p:spPr>
        <p:txBody>
          <a:bodyPr anchor="ctr">
            <a:normAutofit/>
          </a:bodyPr>
          <a:lstStyle/>
          <a:p>
            <a:pPr marL="0" indent="0" algn="ctr">
              <a:spcBef>
                <a:spcPts val="0"/>
              </a:spcBef>
              <a:buNone/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ARCHITEKTURA </a:t>
            </a:r>
            <a:endParaRPr lang="pl-PL" sz="4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  <a:buFont typeface="Wingdings" panose="05000000000000000000" pitchFamily="2" charset="2"/>
              <a:buChar char="§"/>
            </a:pPr>
            <a:r>
              <a:rPr lang="pl-PL" sz="29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l-PL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Widok kooperacji aplikacji </a:t>
            </a:r>
            <a:endParaRPr lang="pl-PL" sz="29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spcBef>
                <a:spcPts val="0"/>
              </a:spcBef>
              <a:buNone/>
            </a:pPr>
            <a:endParaRPr lang="pl-PL" sz="1800" i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endParaRPr lang="pl-PL" sz="3800" b="1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0" indent="0">
              <a:buNone/>
            </a:pPr>
            <a:endParaRPr lang="pl-PL" sz="20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pPr marL="0" indent="0">
              <a:buNone/>
            </a:pPr>
            <a:endParaRPr lang="pl-PL" sz="2400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3</a:t>
            </a:fld>
            <a:endParaRPr lang="pl-PL"/>
          </a:p>
        </p:txBody>
      </p:sp>
      <p:pic>
        <p:nvPicPr>
          <p:cNvPr id="7" name="Picture 2">
            <a:extLst>
              <a:ext uri="{FF2B5EF4-FFF2-40B4-BE49-F238E27FC236}">
                <a16:creationId xmlns="" xmlns:a16="http://schemas.microsoft.com/office/drawing/2014/main" id="{CE5B935B-7089-4714-9FAF-1E266B70E1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2435316"/>
            <a:ext cx="8238469" cy="3888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93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648072"/>
          </a:xfrm>
        </p:spPr>
        <p:txBody>
          <a:bodyPr anchor="ctr"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ARCHITEKTURA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4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Obraz 6" descr="C:\Users\swap\Documents\NASK\EZD RP\fiszka\arch2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0570" y="1988840"/>
            <a:ext cx="8753918" cy="474884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Elipsa 4"/>
          <p:cNvSpPr/>
          <p:nvPr/>
        </p:nvSpPr>
        <p:spPr>
          <a:xfrm>
            <a:off x="683568" y="1988840"/>
            <a:ext cx="1656407" cy="108012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10" name="Elipsa 9"/>
          <p:cNvSpPr/>
          <p:nvPr/>
        </p:nvSpPr>
        <p:spPr>
          <a:xfrm>
            <a:off x="5364088" y="5949280"/>
            <a:ext cx="1656407" cy="648072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86147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35" presetClass="emph" presetSubtype="0" repeatCount="indefinite" fill="hold" grpId="1" nodeType="after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 calcmode="discrete" valueType="str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35" presetClass="emph" presetSubtype="0" repeatCount="indefinite" fill="hold" grpId="1" nodeType="withEffect">
                                  <p:stCondLst>
                                    <p:cond delay="100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5" grpId="2" animBg="1"/>
      <p:bldP spid="10" grpId="0" animBg="1"/>
      <p:bldP spid="10" grpId="1" animBg="1"/>
      <p:bldP spid="10" grpId="2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648072"/>
          </a:xfrm>
        </p:spPr>
        <p:txBody>
          <a:bodyPr anchor="ctr"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e-Podpis w EZD RP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5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Symbol zastępczy zawartości 2"/>
          <p:cNvSpPr txBox="1">
            <a:spLocks/>
          </p:cNvSpPr>
          <p:nvPr/>
        </p:nvSpPr>
        <p:spPr>
          <a:xfrm>
            <a:off x="179512" y="2278968"/>
            <a:ext cx="8712968" cy="40773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Usługa chmurowa (SaaS) </a:t>
            </a:r>
            <a:r>
              <a:rPr lang="pl-PL" sz="1600" b="1" u="sng" dirty="0" smtClean="0">
                <a:solidFill>
                  <a:schemeClr val="accent1">
                    <a:lumMod val="50000"/>
                  </a:schemeClr>
                </a:solidFill>
              </a:rPr>
              <a:t>weryfikacji </a:t>
            </a:r>
            <a:r>
              <a:rPr lang="pl-PL" sz="1600" b="1" u="sng" dirty="0" smtClean="0">
                <a:solidFill>
                  <a:schemeClr val="accent1">
                    <a:lumMod val="50000"/>
                  </a:schemeClr>
                </a:solidFill>
              </a:rPr>
              <a:t>podpisu </a:t>
            </a: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pl-PL" sz="1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spcBef>
                <a:spcPts val="0"/>
              </a:spcBef>
            </a:pP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weryfikacja niezależna od wystawcy certyfikatu (także PZ),</a:t>
            </a:r>
          </a:p>
          <a:p>
            <a:pPr lvl="1">
              <a:spcBef>
                <a:spcPts val="0"/>
              </a:spcBef>
            </a:pP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generacja dokumentu z rezultatem weryfikacji.</a:t>
            </a:r>
          </a:p>
          <a:p>
            <a:pPr>
              <a:spcBef>
                <a:spcPts val="0"/>
              </a:spcBef>
            </a:pP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Usługa chmurowa (SaaS) </a:t>
            </a:r>
            <a:r>
              <a:rPr lang="pl-PL" sz="1600" b="1" u="sng" dirty="0" smtClean="0">
                <a:solidFill>
                  <a:schemeClr val="accent1">
                    <a:lumMod val="50000"/>
                  </a:schemeClr>
                </a:solidFill>
              </a:rPr>
              <a:t>składania podpisu/pieczęci</a:t>
            </a: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:</a:t>
            </a:r>
            <a:endParaRPr lang="pl-PL" sz="1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spcBef>
                <a:spcPts val="0"/>
              </a:spcBef>
            </a:pPr>
            <a:r>
              <a:rPr lang="pl-PL" sz="1600" b="1" dirty="0">
                <a:solidFill>
                  <a:schemeClr val="accent1">
                    <a:lumMod val="50000"/>
                  </a:schemeClr>
                </a:solidFill>
              </a:rPr>
              <a:t>c</a:t>
            </a: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ele: zwiększenie bezpieczeństwa podpisu wewnątrz administracji, organicznie stosowania kosztownych podpisów kwalifikowanych, fundament dla kolejnych rozwiązań. </a:t>
            </a:r>
          </a:p>
          <a:p>
            <a:pPr lvl="1">
              <a:spcBef>
                <a:spcPts val="0"/>
              </a:spcBef>
            </a:pP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podpis </a:t>
            </a: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„w locie” – certyfikat generowany na podstawie danych Dostawcy Tożsamości,</a:t>
            </a:r>
          </a:p>
          <a:p>
            <a:pPr lvl="1">
              <a:spcBef>
                <a:spcPts val="0"/>
              </a:spcBef>
            </a:pP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format </a:t>
            </a: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standardowy (</a:t>
            </a:r>
            <a:r>
              <a:rPr lang="pl-PL" sz="1600" b="1" dirty="0" err="1" smtClean="0">
                <a:solidFill>
                  <a:schemeClr val="accent1">
                    <a:lumMod val="50000"/>
                  </a:schemeClr>
                </a:solidFill>
              </a:rPr>
              <a:t>XAdES</a:t>
            </a: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, </a:t>
            </a:r>
            <a:r>
              <a:rPr lang="pl-PL" sz="1600" b="1" dirty="0" err="1" smtClean="0">
                <a:solidFill>
                  <a:schemeClr val="accent1">
                    <a:lumMod val="50000"/>
                  </a:schemeClr>
                </a:solidFill>
              </a:rPr>
              <a:t>PAdES</a:t>
            </a: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),</a:t>
            </a:r>
          </a:p>
          <a:p>
            <a:pPr lvl="1">
              <a:spcBef>
                <a:spcPts val="0"/>
              </a:spcBef>
            </a:pP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jedna usługa dla wszystkich instancji EZD RP – brak możliwości ingerencji lokalnych administratorów</a:t>
            </a: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, możliwość wykorzystanie przez inne systemy administracji,</a:t>
            </a:r>
            <a:endParaRPr lang="pl-PL" sz="1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spcBef>
                <a:spcPts val="0"/>
              </a:spcBef>
            </a:pP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gwarantowany czas </a:t>
            </a: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złożenia podpisu,</a:t>
            </a:r>
          </a:p>
          <a:p>
            <a:pPr lvl="1">
              <a:spcBef>
                <a:spcPts val="0"/>
              </a:spcBef>
            </a:pP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natychmiastowe zastosowanie w korespondencji </a:t>
            </a: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wewnętrznej oraz między </a:t>
            </a: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urzędami (A2A), </a:t>
            </a:r>
          </a:p>
          <a:p>
            <a:pPr lvl="1">
              <a:spcBef>
                <a:spcPts val="0"/>
              </a:spcBef>
            </a:pP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przy modyfikacji otoczenia prawnego:</a:t>
            </a:r>
          </a:p>
          <a:p>
            <a:pPr lvl="2">
              <a:spcBef>
                <a:spcPts val="0"/>
              </a:spcBef>
            </a:pP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możliwe zastosowanie dla A2B i </a:t>
            </a: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A2C,</a:t>
            </a:r>
            <a:endParaRPr lang="pl-PL" sz="1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2">
              <a:spcBef>
                <a:spcPts val="0"/>
              </a:spcBef>
            </a:pP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ochrona danych urzędników (eliminacja </a:t>
            </a:r>
            <a:r>
              <a:rPr lang="pl-PL" sz="1600" b="1" dirty="0" err="1" smtClean="0">
                <a:solidFill>
                  <a:schemeClr val="accent1">
                    <a:lumMod val="50000"/>
                  </a:schemeClr>
                </a:solidFill>
              </a:rPr>
              <a:t>PESELa</a:t>
            </a: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 z certyfikatu</a:t>
            </a: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),</a:t>
            </a:r>
            <a:endParaRPr lang="pl-PL" sz="1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2">
              <a:spcBef>
                <a:spcPts val="0"/>
              </a:spcBef>
            </a:pP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ograniczenie kosztów </a:t>
            </a:r>
            <a:r>
              <a:rPr lang="pl-PL" sz="1600" b="1" dirty="0" smtClean="0">
                <a:solidFill>
                  <a:schemeClr val="accent1">
                    <a:lumMod val="50000"/>
                  </a:schemeClr>
                </a:solidFill>
              </a:rPr>
              <a:t>stosowania podpisów kwalifikowanych.</a:t>
            </a:r>
            <a:endParaRPr lang="pl-PL" sz="1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spcBef>
                <a:spcPts val="0"/>
              </a:spcBef>
            </a:pPr>
            <a:endParaRPr lang="pl-PL" sz="16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16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5231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79512" y="1412776"/>
            <a:ext cx="8712968" cy="648072"/>
          </a:xfrm>
        </p:spPr>
        <p:txBody>
          <a:bodyPr anchor="ctr">
            <a:normAutofit lnSpcReduction="10000"/>
          </a:bodyPr>
          <a:lstStyle/>
          <a:p>
            <a:pPr marL="0" indent="0" algn="ctr">
              <a:spcBef>
                <a:spcPts val="0"/>
              </a:spcBef>
              <a:buNone/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Sztuczna </a:t>
            </a:r>
            <a:r>
              <a:rPr lang="pl-PL" sz="3800" b="1" dirty="0">
                <a:solidFill>
                  <a:schemeClr val="accent1">
                    <a:lumMod val="50000"/>
                  </a:schemeClr>
                </a:solidFill>
              </a:rPr>
              <a:t>Inteligencja (AI) </a:t>
            </a: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>w EZD RP</a:t>
            </a:r>
            <a:endParaRPr lang="pl-PL" sz="40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B51F1-1D0A-4F40-8C72-E132C4CA8CEA}" type="slidenum">
              <a:rPr lang="pl-PL" smtClean="0"/>
              <a:t>6</a:t>
            </a:fld>
            <a:endParaRPr lang="pl-PL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089" y="164895"/>
            <a:ext cx="8427822" cy="102976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Symbol zastępczy zawartości 2"/>
          <p:cNvSpPr txBox="1">
            <a:spLocks/>
          </p:cNvSpPr>
          <p:nvPr/>
        </p:nvSpPr>
        <p:spPr>
          <a:xfrm>
            <a:off x="179512" y="2278968"/>
            <a:ext cx="8712968" cy="407738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r>
              <a:rPr lang="pl-PL" sz="2000" b="1" dirty="0" smtClean="0">
                <a:solidFill>
                  <a:schemeClr val="accent1">
                    <a:lumMod val="50000"/>
                  </a:schemeClr>
                </a:solidFill>
              </a:rPr>
              <a:t>Efektywność (efekt skali): automatyzacja i nawet niewielkie przyśpieszenie często realizowanych funkcji daje duże oszczędności, np. </a:t>
            </a:r>
            <a:r>
              <a:rPr lang="pl-PL" sz="2000" b="1" dirty="0">
                <a:solidFill>
                  <a:schemeClr val="accent1">
                    <a:lumMod val="50000"/>
                  </a:schemeClr>
                </a:solidFill>
              </a:rPr>
              <a:t>automatyczne </a:t>
            </a:r>
            <a:r>
              <a:rPr lang="pl-PL" sz="2000" b="1" dirty="0" smtClean="0">
                <a:solidFill>
                  <a:schemeClr val="accent1">
                    <a:lumMod val="50000"/>
                  </a:schemeClr>
                </a:solidFill>
              </a:rPr>
              <a:t>rozdzielanie dokumentów.</a:t>
            </a:r>
          </a:p>
          <a:p>
            <a:pPr>
              <a:spcBef>
                <a:spcPts val="0"/>
              </a:spcBef>
            </a:pPr>
            <a:r>
              <a:rPr lang="pl-PL" sz="2000" b="1" dirty="0" smtClean="0">
                <a:solidFill>
                  <a:schemeClr val="accent1">
                    <a:lumMod val="50000"/>
                  </a:schemeClr>
                </a:solidFill>
              </a:rPr>
              <a:t>Bezpieczeństwo: automatyzacja pozwoli zrealizować w praktyce zabezpieczenia, które powinny być stosowane, ale – ze względu na przetwarzanie ręczne – nie są, np. </a:t>
            </a:r>
            <a:r>
              <a:rPr lang="pl-PL" sz="2000" b="1" dirty="0" err="1" smtClean="0">
                <a:solidFill>
                  <a:schemeClr val="accent1">
                    <a:lumMod val="50000"/>
                  </a:schemeClr>
                </a:solidFill>
              </a:rPr>
              <a:t>anonimizacja</a:t>
            </a:r>
            <a:r>
              <a:rPr lang="pl-PL" sz="2000" b="1" dirty="0" smtClean="0">
                <a:solidFill>
                  <a:schemeClr val="accent1">
                    <a:lumMod val="50000"/>
                  </a:schemeClr>
                </a:solidFill>
              </a:rPr>
              <a:t> długich dokumentów lub </a:t>
            </a:r>
            <a:r>
              <a:rPr lang="pl-PL" sz="2000" b="1" dirty="0" smtClean="0">
                <a:solidFill>
                  <a:schemeClr val="accent1">
                    <a:lumMod val="50000"/>
                  </a:schemeClr>
                </a:solidFill>
              </a:rPr>
              <a:t>weryfikacja podpisów odręcznych.</a:t>
            </a: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2000" b="1" dirty="0" smtClean="0">
                <a:solidFill>
                  <a:schemeClr val="accent1">
                    <a:lumMod val="50000"/>
                  </a:schemeClr>
                </a:solidFill>
              </a:rPr>
              <a:t>Wiele możliwych funkcji podnoszących bezpieczeństwo i efektywność.</a:t>
            </a:r>
          </a:p>
          <a:p>
            <a:pPr>
              <a:spcBef>
                <a:spcPts val="0"/>
              </a:spcBef>
            </a:pPr>
            <a:r>
              <a:rPr lang="pl-PL" sz="2000" b="1" dirty="0" smtClean="0">
                <a:solidFill>
                  <a:schemeClr val="accent1">
                    <a:lumMod val="50000"/>
                  </a:schemeClr>
                </a:solidFill>
              </a:rPr>
              <a:t>Funkcje te wymagają prac badawczych.</a:t>
            </a:r>
          </a:p>
          <a:p>
            <a:pPr>
              <a:spcBef>
                <a:spcPts val="0"/>
              </a:spcBef>
            </a:pPr>
            <a:r>
              <a:rPr lang="pl-PL" sz="2000" b="1" dirty="0" smtClean="0">
                <a:solidFill>
                  <a:schemeClr val="accent1">
                    <a:lumMod val="50000"/>
                  </a:schemeClr>
                </a:solidFill>
              </a:rPr>
              <a:t>Do realizacji w EZD RP: 8 wybranych po analizie praktycznych możliwości wdrożenia wyników badań – automatyzacja prac w systemie, wspomaganie decyzji człowieka – rozdzielanie, dane wrażliwe, personalizowanie itp. </a:t>
            </a: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32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1128</TotalTime>
  <Words>437</Words>
  <Application>Microsoft Office PowerPoint</Application>
  <PresentationFormat>Pokaz na ekranie (4:3)</PresentationFormat>
  <Paragraphs>80</Paragraphs>
  <Slides>6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7" baseType="lpstr"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USYTUOWANIE  KOMITETU RADY MINISTRÓW DO SPRAW CYFRYZACJI  W RZĄDOWYM PROCESIE LEGISLACYJNYM</dc:title>
  <dc:creator>Stępniewska Aneta</dc:creator>
  <cp:lastModifiedBy>Madejczyk Mariusz</cp:lastModifiedBy>
  <cp:revision>154</cp:revision>
  <cp:lastPrinted>2014-01-14T19:52:29Z</cp:lastPrinted>
  <dcterms:created xsi:type="dcterms:W3CDTF">2014-01-14T15:20:07Z</dcterms:created>
  <dcterms:modified xsi:type="dcterms:W3CDTF">2019-09-11T12:35:23Z</dcterms:modified>
</cp:coreProperties>
</file>