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5" r:id="rId4"/>
    <p:sldId id="259" r:id="rId5"/>
    <p:sldId id="279" r:id="rId6"/>
    <p:sldId id="289" r:id="rId7"/>
    <p:sldId id="280" r:id="rId8"/>
    <p:sldId id="281" r:id="rId9"/>
    <p:sldId id="264" r:id="rId10"/>
    <p:sldId id="291" r:id="rId11"/>
    <p:sldId id="293" r:id="rId12"/>
    <p:sldId id="283" r:id="rId13"/>
    <p:sldId id="290" r:id="rId14"/>
    <p:sldId id="292" r:id="rId15"/>
    <p:sldId id="265" r:id="rId16"/>
    <p:sldId id="268" r:id="rId17"/>
    <p:sldId id="287" r:id="rId18"/>
    <p:sldId id="274" r:id="rId19"/>
    <p:sldId id="275" r:id="rId20"/>
    <p:sldId id="276" r:id="rId21"/>
    <p:sldId id="294" r:id="rId22"/>
    <p:sldId id="288" r:id="rId23"/>
    <p:sldId id="263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EEF"/>
    <a:srgbClr val="0F4496"/>
    <a:srgbClr val="FFFFFF"/>
    <a:srgbClr val="0751A4"/>
    <a:srgbClr val="1D3161"/>
    <a:srgbClr val="8492CA"/>
    <a:srgbClr val="7C7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D25913-F6A8-4D5D-8930-E7D53C5BB98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F9A8009-6506-43B7-A931-B522DFBFB8FC}">
      <dgm:prSet custT="1"/>
      <dgm:spPr/>
      <dgm:t>
        <a:bodyPr/>
        <a:lstStyle/>
        <a:p>
          <a:r>
            <a:rPr lang="pl-PL" sz="2400" dirty="0">
              <a:latin typeface="Arial" panose="020B0604020202020204" pitchFamily="34" charset="0"/>
              <a:cs typeface="Arial" panose="020B0604020202020204" pitchFamily="34" charset="0"/>
            </a:rPr>
            <a:t>model realizacji zadań publicznych </a:t>
          </a:r>
        </a:p>
      </dgm:t>
    </dgm:pt>
    <dgm:pt modelId="{E1E92FCE-00EB-4A64-8038-79804F09BBD0}" type="parTrans" cxnId="{C4BC6D7C-B32E-4892-AB59-BCC8E5556A7C}">
      <dgm:prSet/>
      <dgm:spPr/>
      <dgm:t>
        <a:bodyPr/>
        <a:lstStyle/>
        <a:p>
          <a:endParaRPr lang="pl-PL"/>
        </a:p>
      </dgm:t>
    </dgm:pt>
    <dgm:pt modelId="{43F3D4AA-5C8E-48B6-8BE2-1677FD49DC6B}" type="sibTrans" cxnId="{C4BC6D7C-B32E-4892-AB59-BCC8E5556A7C}">
      <dgm:prSet/>
      <dgm:spPr/>
      <dgm:t>
        <a:bodyPr/>
        <a:lstStyle/>
        <a:p>
          <a:endParaRPr lang="pl-PL"/>
        </a:p>
      </dgm:t>
    </dgm:pt>
    <dgm:pt modelId="{84426E03-0A61-4ED1-B5B4-DFDEA9186779}">
      <dgm:prSet custT="1"/>
      <dgm:spPr/>
      <dgm:t>
        <a:bodyPr/>
        <a:lstStyle/>
        <a:p>
          <a:r>
            <a:rPr lang="pl-PL" sz="2400" dirty="0">
              <a:latin typeface="Arial" panose="020B0604020202020204" pitchFamily="34" charset="0"/>
              <a:cs typeface="Arial" panose="020B0604020202020204" pitchFamily="34" charset="0"/>
            </a:rPr>
            <a:t>wieloletnia umowa </a:t>
          </a:r>
        </a:p>
      </dgm:t>
    </dgm:pt>
    <dgm:pt modelId="{8F7B27C1-7CF1-4AC9-803A-AEAD14CD10A2}" type="parTrans" cxnId="{F7EEDB0F-D048-4D61-8D50-66BCAE04E29E}">
      <dgm:prSet/>
      <dgm:spPr/>
      <dgm:t>
        <a:bodyPr/>
        <a:lstStyle/>
        <a:p>
          <a:endParaRPr lang="pl-PL"/>
        </a:p>
      </dgm:t>
    </dgm:pt>
    <dgm:pt modelId="{A81BD0A4-DB55-4FE3-A0C9-810488EC5701}" type="sibTrans" cxnId="{F7EEDB0F-D048-4D61-8D50-66BCAE04E29E}">
      <dgm:prSet/>
      <dgm:spPr/>
      <dgm:t>
        <a:bodyPr/>
        <a:lstStyle/>
        <a:p>
          <a:endParaRPr lang="pl-PL"/>
        </a:p>
      </dgm:t>
    </dgm:pt>
    <dgm:pt modelId="{C0F59E0A-3397-4226-AB49-A9CDCEC1B77E}">
      <dgm:prSet custT="1"/>
      <dgm:spPr/>
      <dgm:t>
        <a:bodyPr/>
        <a:lstStyle/>
        <a:p>
          <a:r>
            <a:rPr lang="pl-PL" sz="2400" dirty="0">
              <a:latin typeface="Arial" panose="020B0604020202020204" pitchFamily="34" charset="0"/>
              <a:cs typeface="Arial" panose="020B0604020202020204" pitchFamily="34" charset="0"/>
            </a:rPr>
            <a:t>podział zadań i </a:t>
          </a:r>
          <a:r>
            <a:rPr lang="pl-PL" sz="2400" dirty="0" err="1">
              <a:latin typeface="Arial" panose="020B0604020202020204" pitchFamily="34" charset="0"/>
              <a:cs typeface="Arial" panose="020B0604020202020204" pitchFamily="34" charset="0"/>
            </a:rPr>
            <a:t>ryzyk</a:t>
          </a:r>
          <a:endParaRPr lang="pl-PL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D7564E-B242-45CE-9988-98998A72D670}" type="parTrans" cxnId="{00F0EE35-7B75-4827-A8C5-5CABDA63E9D8}">
      <dgm:prSet/>
      <dgm:spPr/>
      <dgm:t>
        <a:bodyPr/>
        <a:lstStyle/>
        <a:p>
          <a:endParaRPr lang="pl-PL"/>
        </a:p>
      </dgm:t>
    </dgm:pt>
    <dgm:pt modelId="{3A1719F1-2EFC-4445-8CE9-8BA9F0885BF7}" type="sibTrans" cxnId="{00F0EE35-7B75-4827-A8C5-5CABDA63E9D8}">
      <dgm:prSet/>
      <dgm:spPr/>
      <dgm:t>
        <a:bodyPr/>
        <a:lstStyle/>
        <a:p>
          <a:endParaRPr lang="pl-PL"/>
        </a:p>
      </dgm:t>
    </dgm:pt>
    <dgm:pt modelId="{2B402A6F-8FC9-4C43-9F4B-E333BFCDA9C4}" type="pres">
      <dgm:prSet presAssocID="{BFD25913-F6A8-4D5D-8930-E7D53C5BB984}" presName="compositeShape" presStyleCnt="0">
        <dgm:presLayoutVars>
          <dgm:chMax val="7"/>
          <dgm:dir/>
          <dgm:resizeHandles val="exact"/>
        </dgm:presLayoutVars>
      </dgm:prSet>
      <dgm:spPr/>
    </dgm:pt>
    <dgm:pt modelId="{F4001628-2CA5-46C4-B528-5391F3C62409}" type="pres">
      <dgm:prSet presAssocID="{BF9A8009-6506-43B7-A931-B522DFBFB8FC}" presName="circ1" presStyleLbl="vennNode1" presStyleIdx="0" presStyleCnt="3"/>
      <dgm:spPr/>
    </dgm:pt>
    <dgm:pt modelId="{F06B4F86-565B-4CFE-8EE5-B8ADEF00688D}" type="pres">
      <dgm:prSet presAssocID="{BF9A8009-6506-43B7-A931-B522DFBFB8F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51BA412-90D6-41C5-8F36-A3328C66219D}" type="pres">
      <dgm:prSet presAssocID="{84426E03-0A61-4ED1-B5B4-DFDEA9186779}" presName="circ2" presStyleLbl="vennNode1" presStyleIdx="1" presStyleCnt="3"/>
      <dgm:spPr/>
    </dgm:pt>
    <dgm:pt modelId="{5996B863-5BBD-46AC-B3A4-A02728356E0C}" type="pres">
      <dgm:prSet presAssocID="{84426E03-0A61-4ED1-B5B4-DFDEA918677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EE2D4AD-2A3F-48B6-BB71-A764C67F286C}" type="pres">
      <dgm:prSet presAssocID="{C0F59E0A-3397-4226-AB49-A9CDCEC1B77E}" presName="circ3" presStyleLbl="vennNode1" presStyleIdx="2" presStyleCnt="3"/>
      <dgm:spPr/>
    </dgm:pt>
    <dgm:pt modelId="{A9C13CFE-1D6E-4484-9665-601FBD3D2E7C}" type="pres">
      <dgm:prSet presAssocID="{C0F59E0A-3397-4226-AB49-A9CDCEC1B77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A884F04-1F26-4DF0-BE1F-76464C9B3552}" type="presOf" srcId="{C0F59E0A-3397-4226-AB49-A9CDCEC1B77E}" destId="{A9C13CFE-1D6E-4484-9665-601FBD3D2E7C}" srcOrd="1" destOrd="0" presId="urn:microsoft.com/office/officeart/2005/8/layout/venn1"/>
    <dgm:cxn modelId="{E03C5C0D-BE2F-4354-9736-76C6AC493406}" type="presOf" srcId="{C0F59E0A-3397-4226-AB49-A9CDCEC1B77E}" destId="{CEE2D4AD-2A3F-48B6-BB71-A764C67F286C}" srcOrd="0" destOrd="0" presId="urn:microsoft.com/office/officeart/2005/8/layout/venn1"/>
    <dgm:cxn modelId="{F7EEDB0F-D048-4D61-8D50-66BCAE04E29E}" srcId="{BFD25913-F6A8-4D5D-8930-E7D53C5BB984}" destId="{84426E03-0A61-4ED1-B5B4-DFDEA9186779}" srcOrd="1" destOrd="0" parTransId="{8F7B27C1-7CF1-4AC9-803A-AEAD14CD10A2}" sibTransId="{A81BD0A4-DB55-4FE3-A0C9-810488EC5701}"/>
    <dgm:cxn modelId="{00F0EE35-7B75-4827-A8C5-5CABDA63E9D8}" srcId="{BFD25913-F6A8-4D5D-8930-E7D53C5BB984}" destId="{C0F59E0A-3397-4226-AB49-A9CDCEC1B77E}" srcOrd="2" destOrd="0" parTransId="{09D7564E-B242-45CE-9988-98998A72D670}" sibTransId="{3A1719F1-2EFC-4445-8CE9-8BA9F0885BF7}"/>
    <dgm:cxn modelId="{87246042-F667-420A-97F9-542B2B081AE9}" type="presOf" srcId="{BF9A8009-6506-43B7-A931-B522DFBFB8FC}" destId="{F06B4F86-565B-4CFE-8EE5-B8ADEF00688D}" srcOrd="1" destOrd="0" presId="urn:microsoft.com/office/officeart/2005/8/layout/venn1"/>
    <dgm:cxn modelId="{C4BC6D7C-B32E-4892-AB59-BCC8E5556A7C}" srcId="{BFD25913-F6A8-4D5D-8930-E7D53C5BB984}" destId="{BF9A8009-6506-43B7-A931-B522DFBFB8FC}" srcOrd="0" destOrd="0" parTransId="{E1E92FCE-00EB-4A64-8038-79804F09BBD0}" sibTransId="{43F3D4AA-5C8E-48B6-8BE2-1677FD49DC6B}"/>
    <dgm:cxn modelId="{87A0D08D-A308-4E2B-9D3A-81A66270B5DB}" type="presOf" srcId="{BFD25913-F6A8-4D5D-8930-E7D53C5BB984}" destId="{2B402A6F-8FC9-4C43-9F4B-E333BFCDA9C4}" srcOrd="0" destOrd="0" presId="urn:microsoft.com/office/officeart/2005/8/layout/venn1"/>
    <dgm:cxn modelId="{1A9E9FA0-97B8-4F15-A255-AB0BAB3D2D89}" type="presOf" srcId="{84426E03-0A61-4ED1-B5B4-DFDEA9186779}" destId="{A51BA412-90D6-41C5-8F36-A3328C66219D}" srcOrd="0" destOrd="0" presId="urn:microsoft.com/office/officeart/2005/8/layout/venn1"/>
    <dgm:cxn modelId="{C16150C6-06D3-46E3-8AC6-09DEB775194B}" type="presOf" srcId="{84426E03-0A61-4ED1-B5B4-DFDEA9186779}" destId="{5996B863-5BBD-46AC-B3A4-A02728356E0C}" srcOrd="1" destOrd="0" presId="urn:microsoft.com/office/officeart/2005/8/layout/venn1"/>
    <dgm:cxn modelId="{835279F7-6EC1-4B49-8C32-7D139DEEF85C}" type="presOf" srcId="{BF9A8009-6506-43B7-A931-B522DFBFB8FC}" destId="{F4001628-2CA5-46C4-B528-5391F3C62409}" srcOrd="0" destOrd="0" presId="urn:microsoft.com/office/officeart/2005/8/layout/venn1"/>
    <dgm:cxn modelId="{6D45FBBF-BB67-464D-B79A-C583A258BB3B}" type="presParOf" srcId="{2B402A6F-8FC9-4C43-9F4B-E333BFCDA9C4}" destId="{F4001628-2CA5-46C4-B528-5391F3C62409}" srcOrd="0" destOrd="0" presId="urn:microsoft.com/office/officeart/2005/8/layout/venn1"/>
    <dgm:cxn modelId="{62BA83F6-D842-4A05-8011-7897051FD8C6}" type="presParOf" srcId="{2B402A6F-8FC9-4C43-9F4B-E333BFCDA9C4}" destId="{F06B4F86-565B-4CFE-8EE5-B8ADEF00688D}" srcOrd="1" destOrd="0" presId="urn:microsoft.com/office/officeart/2005/8/layout/venn1"/>
    <dgm:cxn modelId="{EBDE99DF-5140-4F7B-89FE-E75BBD63DC3A}" type="presParOf" srcId="{2B402A6F-8FC9-4C43-9F4B-E333BFCDA9C4}" destId="{A51BA412-90D6-41C5-8F36-A3328C66219D}" srcOrd="2" destOrd="0" presId="urn:microsoft.com/office/officeart/2005/8/layout/venn1"/>
    <dgm:cxn modelId="{5DF618D6-9551-4093-88F2-27DD60D3A2D9}" type="presParOf" srcId="{2B402A6F-8FC9-4C43-9F4B-E333BFCDA9C4}" destId="{5996B863-5BBD-46AC-B3A4-A02728356E0C}" srcOrd="3" destOrd="0" presId="urn:microsoft.com/office/officeart/2005/8/layout/venn1"/>
    <dgm:cxn modelId="{0DC64D4C-DB65-4F8E-9411-48FC5E5485E7}" type="presParOf" srcId="{2B402A6F-8FC9-4C43-9F4B-E333BFCDA9C4}" destId="{CEE2D4AD-2A3F-48B6-BB71-A764C67F286C}" srcOrd="4" destOrd="0" presId="urn:microsoft.com/office/officeart/2005/8/layout/venn1"/>
    <dgm:cxn modelId="{42206E0F-ADE1-4D65-9A4D-220659CA9A5C}" type="presParOf" srcId="{2B402A6F-8FC9-4C43-9F4B-E333BFCDA9C4}" destId="{A9C13CFE-1D6E-4484-9665-601FBD3D2E7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429E8C-D5F2-417D-93D4-9601FB878F9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413748B-6625-41BD-AFDC-1448A289C74B}">
      <dgm:prSet/>
      <dgm:spPr/>
      <dgm:t>
        <a:bodyPr/>
        <a:lstStyle/>
        <a:p>
          <a:r>
            <a:rPr lang="pl-P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Harmonogram</a:t>
          </a:r>
          <a:r>
            <a:rPr lang="pl-PL" dirty="0"/>
            <a:t> </a:t>
          </a:r>
        </a:p>
      </dgm:t>
    </dgm:pt>
    <dgm:pt modelId="{72906AC7-9267-40C4-B807-EEEA2C3F4CCF}" type="parTrans" cxnId="{08D37FE0-F058-4B95-ADA2-B6AEE2EDAEDB}">
      <dgm:prSet/>
      <dgm:spPr/>
      <dgm:t>
        <a:bodyPr/>
        <a:lstStyle/>
        <a:p>
          <a:endParaRPr lang="pl-PL"/>
        </a:p>
      </dgm:t>
    </dgm:pt>
    <dgm:pt modelId="{7E0549AE-10A2-4D81-BF56-91A27FAC197B}" type="sibTrans" cxnId="{08D37FE0-F058-4B95-ADA2-B6AEE2EDAEDB}">
      <dgm:prSet/>
      <dgm:spPr/>
      <dgm:t>
        <a:bodyPr/>
        <a:lstStyle/>
        <a:p>
          <a:endParaRPr lang="pl-PL"/>
        </a:p>
      </dgm:t>
    </dgm:pt>
    <dgm:pt modelId="{400951A1-286F-4871-8788-7FF2EA43D2FF}">
      <dgm:prSet/>
      <dgm:spPr/>
      <dgm:t>
        <a:bodyPr/>
        <a:lstStyle/>
        <a:p>
          <a:pPr>
            <a:buFont typeface="Symbol" pitchFamily="2" charset="2"/>
            <a:buChar char=""/>
          </a:pPr>
          <a:r>
            <a:rPr lang="pl-P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Wybór zespołu doradców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1DA6B7-C5FD-4BF7-8170-D0D5F70BC83B}" type="parTrans" cxnId="{5B45A65D-E6E2-4BDF-8B44-9E76CA98DB6C}">
      <dgm:prSet/>
      <dgm:spPr/>
      <dgm:t>
        <a:bodyPr/>
        <a:lstStyle/>
        <a:p>
          <a:endParaRPr lang="pl-PL"/>
        </a:p>
      </dgm:t>
    </dgm:pt>
    <dgm:pt modelId="{8AF130A4-BFCA-4600-A0E6-66E917BC6C09}" type="sibTrans" cxnId="{5B45A65D-E6E2-4BDF-8B44-9E76CA98DB6C}">
      <dgm:prSet/>
      <dgm:spPr/>
      <dgm:t>
        <a:bodyPr/>
        <a:lstStyle/>
        <a:p>
          <a:endParaRPr lang="pl-PL"/>
        </a:p>
      </dgm:t>
    </dgm:pt>
    <dgm:pt modelId="{012F3F8C-CFD4-4DB7-A6E6-219FF071D426}">
      <dgm:prSet/>
      <dgm:spPr/>
      <dgm:t>
        <a:bodyPr/>
        <a:lstStyle/>
        <a:p>
          <a:r>
            <a:rPr lang="pl-P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Wstępne konsultacje rynkowe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450C8F-4B55-4E57-9365-A95194A700EB}" type="parTrans" cxnId="{FF715323-0EC2-4AB9-96D7-2FB588FC1E7A}">
      <dgm:prSet/>
      <dgm:spPr/>
      <dgm:t>
        <a:bodyPr/>
        <a:lstStyle/>
        <a:p>
          <a:endParaRPr lang="pl-PL"/>
        </a:p>
      </dgm:t>
    </dgm:pt>
    <dgm:pt modelId="{665BFE98-428C-4225-9525-83427C222C7C}" type="sibTrans" cxnId="{FF715323-0EC2-4AB9-96D7-2FB588FC1E7A}">
      <dgm:prSet/>
      <dgm:spPr/>
      <dgm:t>
        <a:bodyPr/>
        <a:lstStyle/>
        <a:p>
          <a:endParaRPr lang="pl-PL"/>
        </a:p>
      </dgm:t>
    </dgm:pt>
    <dgm:pt modelId="{B9AC8478-ACC9-446C-8248-FC80789614B3}">
      <dgm:prSet/>
      <dgm:spPr/>
      <dgm:t>
        <a:bodyPr/>
        <a:lstStyle/>
        <a:p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Ocena efektywności</a:t>
          </a:r>
        </a:p>
      </dgm:t>
    </dgm:pt>
    <dgm:pt modelId="{B7A58DE3-F5F5-40EA-AB93-D1F567AC5D67}" type="parTrans" cxnId="{715CDD43-2406-43DE-9739-F1B5607C2F33}">
      <dgm:prSet/>
      <dgm:spPr/>
      <dgm:t>
        <a:bodyPr/>
        <a:lstStyle/>
        <a:p>
          <a:endParaRPr lang="pl-PL"/>
        </a:p>
      </dgm:t>
    </dgm:pt>
    <dgm:pt modelId="{7A49725D-385D-4EE6-B595-21508A48E846}" type="sibTrans" cxnId="{715CDD43-2406-43DE-9739-F1B5607C2F33}">
      <dgm:prSet/>
      <dgm:spPr/>
      <dgm:t>
        <a:bodyPr/>
        <a:lstStyle/>
        <a:p>
          <a:endParaRPr lang="pl-PL"/>
        </a:p>
      </dgm:t>
    </dgm:pt>
    <dgm:pt modelId="{6E4798EC-F16A-481A-979E-B6E48BD19143}">
      <dgm:prSet/>
      <dgm:spPr/>
      <dgm:t>
        <a:bodyPr/>
        <a:lstStyle/>
        <a:p>
          <a:r>
            <a:rPr lang="pl-PL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Powołanie</a:t>
          </a:r>
          <a:r>
            <a:rPr lang="pl-PL" alt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zespołu projektowego</a:t>
          </a:r>
          <a:endParaRPr lang="pl-PL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CFB645-2273-40F3-A3EE-0FA9B6C067ED}" type="parTrans" cxnId="{5EB90E0C-8570-4210-AB04-2270221201CD}">
      <dgm:prSet/>
      <dgm:spPr/>
      <dgm:t>
        <a:bodyPr/>
        <a:lstStyle/>
        <a:p>
          <a:endParaRPr lang="pl-PL"/>
        </a:p>
      </dgm:t>
    </dgm:pt>
    <dgm:pt modelId="{D7B7A77B-A8C3-40B0-AD56-992535C69EF5}" type="sibTrans" cxnId="{5EB90E0C-8570-4210-AB04-2270221201CD}">
      <dgm:prSet/>
      <dgm:spPr/>
      <dgm:t>
        <a:bodyPr/>
        <a:lstStyle/>
        <a:p>
          <a:endParaRPr lang="pl-PL"/>
        </a:p>
      </dgm:t>
    </dgm:pt>
    <dgm:pt modelId="{AE89A46D-1AD4-4D67-A7BA-D7C1C701F0F2}" type="pres">
      <dgm:prSet presAssocID="{A4429E8C-D5F2-417D-93D4-9601FB878F92}" presName="CompostProcess" presStyleCnt="0">
        <dgm:presLayoutVars>
          <dgm:dir/>
          <dgm:resizeHandles val="exact"/>
        </dgm:presLayoutVars>
      </dgm:prSet>
      <dgm:spPr/>
    </dgm:pt>
    <dgm:pt modelId="{B9877381-9DBB-4141-9F33-4098758E3E33}" type="pres">
      <dgm:prSet presAssocID="{A4429E8C-D5F2-417D-93D4-9601FB878F92}" presName="arrow" presStyleLbl="bgShp" presStyleIdx="0" presStyleCnt="1" custLinFactNeighborX="2143" custLinFactNeighborY="-15980"/>
      <dgm:spPr/>
    </dgm:pt>
    <dgm:pt modelId="{B64F4D60-043B-4255-ABC3-3D449D1BEDA5}" type="pres">
      <dgm:prSet presAssocID="{A4429E8C-D5F2-417D-93D4-9601FB878F92}" presName="linearProcess" presStyleCnt="0"/>
      <dgm:spPr/>
    </dgm:pt>
    <dgm:pt modelId="{F03A4011-2F67-4D24-80E0-0082AF1883BA}" type="pres">
      <dgm:prSet presAssocID="{6E4798EC-F16A-481A-979E-B6E48BD19143}" presName="textNode" presStyleLbl="node1" presStyleIdx="0" presStyleCnt="5">
        <dgm:presLayoutVars>
          <dgm:bulletEnabled val="1"/>
        </dgm:presLayoutVars>
      </dgm:prSet>
      <dgm:spPr/>
    </dgm:pt>
    <dgm:pt modelId="{6094216F-ECCB-4D38-B9F0-2CDC2EE0CB11}" type="pres">
      <dgm:prSet presAssocID="{D7B7A77B-A8C3-40B0-AD56-992535C69EF5}" presName="sibTrans" presStyleCnt="0"/>
      <dgm:spPr/>
    </dgm:pt>
    <dgm:pt modelId="{8FA6BDF8-E8D7-4A1F-A063-619AB60430DB}" type="pres">
      <dgm:prSet presAssocID="{4413748B-6625-41BD-AFDC-1448A289C74B}" presName="textNode" presStyleLbl="node1" presStyleIdx="1" presStyleCnt="5">
        <dgm:presLayoutVars>
          <dgm:bulletEnabled val="1"/>
        </dgm:presLayoutVars>
      </dgm:prSet>
      <dgm:spPr/>
    </dgm:pt>
    <dgm:pt modelId="{265B3EDF-408F-4768-88B0-84135B9354F9}" type="pres">
      <dgm:prSet presAssocID="{7E0549AE-10A2-4D81-BF56-91A27FAC197B}" presName="sibTrans" presStyleCnt="0"/>
      <dgm:spPr/>
    </dgm:pt>
    <dgm:pt modelId="{464F82C0-F227-49A0-9D67-BE7EED6D9284}" type="pres">
      <dgm:prSet presAssocID="{400951A1-286F-4871-8788-7FF2EA43D2FF}" presName="textNode" presStyleLbl="node1" presStyleIdx="2" presStyleCnt="5">
        <dgm:presLayoutVars>
          <dgm:bulletEnabled val="1"/>
        </dgm:presLayoutVars>
      </dgm:prSet>
      <dgm:spPr/>
    </dgm:pt>
    <dgm:pt modelId="{0DA9B6F6-F11E-4DEB-ACB4-A2206EF1EA45}" type="pres">
      <dgm:prSet presAssocID="{8AF130A4-BFCA-4600-A0E6-66E917BC6C09}" presName="sibTrans" presStyleCnt="0"/>
      <dgm:spPr/>
    </dgm:pt>
    <dgm:pt modelId="{69348D85-3354-4615-A892-F1322E2E00F9}" type="pres">
      <dgm:prSet presAssocID="{012F3F8C-CFD4-4DB7-A6E6-219FF071D426}" presName="textNode" presStyleLbl="node1" presStyleIdx="3" presStyleCnt="5">
        <dgm:presLayoutVars>
          <dgm:bulletEnabled val="1"/>
        </dgm:presLayoutVars>
      </dgm:prSet>
      <dgm:spPr/>
    </dgm:pt>
    <dgm:pt modelId="{A68FF65E-0B7B-4461-A7E3-5091D362E39E}" type="pres">
      <dgm:prSet presAssocID="{665BFE98-428C-4225-9525-83427C222C7C}" presName="sibTrans" presStyleCnt="0"/>
      <dgm:spPr/>
    </dgm:pt>
    <dgm:pt modelId="{B5410C6C-F1F5-4027-84E5-94DBE1EE3A65}" type="pres">
      <dgm:prSet presAssocID="{B9AC8478-ACC9-446C-8248-FC80789614B3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13435B09-C075-4C4F-AF16-A9F5A6B052F8}" type="presOf" srcId="{A4429E8C-D5F2-417D-93D4-9601FB878F92}" destId="{AE89A46D-1AD4-4D67-A7BA-D7C1C701F0F2}" srcOrd="0" destOrd="0" presId="urn:microsoft.com/office/officeart/2005/8/layout/hProcess9"/>
    <dgm:cxn modelId="{5EB90E0C-8570-4210-AB04-2270221201CD}" srcId="{A4429E8C-D5F2-417D-93D4-9601FB878F92}" destId="{6E4798EC-F16A-481A-979E-B6E48BD19143}" srcOrd="0" destOrd="0" parTransId="{FECFB645-2273-40F3-A3EE-0FA9B6C067ED}" sibTransId="{D7B7A77B-A8C3-40B0-AD56-992535C69EF5}"/>
    <dgm:cxn modelId="{43C1FE20-1538-4585-9759-D4A1F317B3B9}" type="presOf" srcId="{B9AC8478-ACC9-446C-8248-FC80789614B3}" destId="{B5410C6C-F1F5-4027-84E5-94DBE1EE3A65}" srcOrd="0" destOrd="0" presId="urn:microsoft.com/office/officeart/2005/8/layout/hProcess9"/>
    <dgm:cxn modelId="{FF715323-0EC2-4AB9-96D7-2FB588FC1E7A}" srcId="{A4429E8C-D5F2-417D-93D4-9601FB878F92}" destId="{012F3F8C-CFD4-4DB7-A6E6-219FF071D426}" srcOrd="3" destOrd="0" parTransId="{75450C8F-4B55-4E57-9365-A95194A700EB}" sibTransId="{665BFE98-428C-4225-9525-83427C222C7C}"/>
    <dgm:cxn modelId="{5B45A65D-E6E2-4BDF-8B44-9E76CA98DB6C}" srcId="{A4429E8C-D5F2-417D-93D4-9601FB878F92}" destId="{400951A1-286F-4871-8788-7FF2EA43D2FF}" srcOrd="2" destOrd="0" parTransId="{3B1DA6B7-C5FD-4BF7-8170-D0D5F70BC83B}" sibTransId="{8AF130A4-BFCA-4600-A0E6-66E917BC6C09}"/>
    <dgm:cxn modelId="{715CDD43-2406-43DE-9739-F1B5607C2F33}" srcId="{A4429E8C-D5F2-417D-93D4-9601FB878F92}" destId="{B9AC8478-ACC9-446C-8248-FC80789614B3}" srcOrd="4" destOrd="0" parTransId="{B7A58DE3-F5F5-40EA-AB93-D1F567AC5D67}" sibTransId="{7A49725D-385D-4EE6-B595-21508A48E846}"/>
    <dgm:cxn modelId="{83912384-120F-4A17-995B-6F8179A1076B}" type="presOf" srcId="{012F3F8C-CFD4-4DB7-A6E6-219FF071D426}" destId="{69348D85-3354-4615-A892-F1322E2E00F9}" srcOrd="0" destOrd="0" presId="urn:microsoft.com/office/officeart/2005/8/layout/hProcess9"/>
    <dgm:cxn modelId="{8F2399AA-C4DD-4F1F-B648-52D446ECD6DA}" type="presOf" srcId="{400951A1-286F-4871-8788-7FF2EA43D2FF}" destId="{464F82C0-F227-49A0-9D67-BE7EED6D9284}" srcOrd="0" destOrd="0" presId="urn:microsoft.com/office/officeart/2005/8/layout/hProcess9"/>
    <dgm:cxn modelId="{0C11ABCC-3D42-4B03-9CCC-C0BDC3EBE960}" type="presOf" srcId="{6E4798EC-F16A-481A-979E-B6E48BD19143}" destId="{F03A4011-2F67-4D24-80E0-0082AF1883BA}" srcOrd="0" destOrd="0" presId="urn:microsoft.com/office/officeart/2005/8/layout/hProcess9"/>
    <dgm:cxn modelId="{87F6FED3-FB78-4474-865F-FC4FFBEAAB2E}" type="presOf" srcId="{4413748B-6625-41BD-AFDC-1448A289C74B}" destId="{8FA6BDF8-E8D7-4A1F-A063-619AB60430DB}" srcOrd="0" destOrd="0" presId="urn:microsoft.com/office/officeart/2005/8/layout/hProcess9"/>
    <dgm:cxn modelId="{08D37FE0-F058-4B95-ADA2-B6AEE2EDAEDB}" srcId="{A4429E8C-D5F2-417D-93D4-9601FB878F92}" destId="{4413748B-6625-41BD-AFDC-1448A289C74B}" srcOrd="1" destOrd="0" parTransId="{72906AC7-9267-40C4-B807-EEEA2C3F4CCF}" sibTransId="{7E0549AE-10A2-4D81-BF56-91A27FAC197B}"/>
    <dgm:cxn modelId="{96874937-90C8-483A-A7DB-DD94E8FB535F}" type="presParOf" srcId="{AE89A46D-1AD4-4D67-A7BA-D7C1C701F0F2}" destId="{B9877381-9DBB-4141-9F33-4098758E3E33}" srcOrd="0" destOrd="0" presId="urn:microsoft.com/office/officeart/2005/8/layout/hProcess9"/>
    <dgm:cxn modelId="{EC99D109-C512-48DC-BDD2-D98847C8BA31}" type="presParOf" srcId="{AE89A46D-1AD4-4D67-A7BA-D7C1C701F0F2}" destId="{B64F4D60-043B-4255-ABC3-3D449D1BEDA5}" srcOrd="1" destOrd="0" presId="urn:microsoft.com/office/officeart/2005/8/layout/hProcess9"/>
    <dgm:cxn modelId="{9033B32A-AD6B-4B68-8B72-55A9F05DCCD2}" type="presParOf" srcId="{B64F4D60-043B-4255-ABC3-3D449D1BEDA5}" destId="{F03A4011-2F67-4D24-80E0-0082AF1883BA}" srcOrd="0" destOrd="0" presId="urn:microsoft.com/office/officeart/2005/8/layout/hProcess9"/>
    <dgm:cxn modelId="{F492FD51-534F-4C4A-BBE4-98454E558A97}" type="presParOf" srcId="{B64F4D60-043B-4255-ABC3-3D449D1BEDA5}" destId="{6094216F-ECCB-4D38-B9F0-2CDC2EE0CB11}" srcOrd="1" destOrd="0" presId="urn:microsoft.com/office/officeart/2005/8/layout/hProcess9"/>
    <dgm:cxn modelId="{BD80C6C0-1394-47AF-9210-F39ACF609E9E}" type="presParOf" srcId="{B64F4D60-043B-4255-ABC3-3D449D1BEDA5}" destId="{8FA6BDF8-E8D7-4A1F-A063-619AB60430DB}" srcOrd="2" destOrd="0" presId="urn:microsoft.com/office/officeart/2005/8/layout/hProcess9"/>
    <dgm:cxn modelId="{5696552C-CF6F-46C7-AE8F-3953506D5B79}" type="presParOf" srcId="{B64F4D60-043B-4255-ABC3-3D449D1BEDA5}" destId="{265B3EDF-408F-4768-88B0-84135B9354F9}" srcOrd="3" destOrd="0" presId="urn:microsoft.com/office/officeart/2005/8/layout/hProcess9"/>
    <dgm:cxn modelId="{9630C97A-38F9-4EB7-AC0A-29F0B19913C3}" type="presParOf" srcId="{B64F4D60-043B-4255-ABC3-3D449D1BEDA5}" destId="{464F82C0-F227-49A0-9D67-BE7EED6D9284}" srcOrd="4" destOrd="0" presId="urn:microsoft.com/office/officeart/2005/8/layout/hProcess9"/>
    <dgm:cxn modelId="{C0050068-E8E7-417E-9CD5-E7C7F5C09783}" type="presParOf" srcId="{B64F4D60-043B-4255-ABC3-3D449D1BEDA5}" destId="{0DA9B6F6-F11E-4DEB-ACB4-A2206EF1EA45}" srcOrd="5" destOrd="0" presId="urn:microsoft.com/office/officeart/2005/8/layout/hProcess9"/>
    <dgm:cxn modelId="{E2CE5949-265C-443E-A4EC-4A6F62DDDC23}" type="presParOf" srcId="{B64F4D60-043B-4255-ABC3-3D449D1BEDA5}" destId="{69348D85-3354-4615-A892-F1322E2E00F9}" srcOrd="6" destOrd="0" presId="urn:microsoft.com/office/officeart/2005/8/layout/hProcess9"/>
    <dgm:cxn modelId="{AB393842-7EBD-4B32-9545-F9425785B510}" type="presParOf" srcId="{B64F4D60-043B-4255-ABC3-3D449D1BEDA5}" destId="{A68FF65E-0B7B-4461-A7E3-5091D362E39E}" srcOrd="7" destOrd="0" presId="urn:microsoft.com/office/officeart/2005/8/layout/hProcess9"/>
    <dgm:cxn modelId="{7E3B7687-8A84-4451-9586-54BE71078EC3}" type="presParOf" srcId="{B64F4D60-043B-4255-ABC3-3D449D1BEDA5}" destId="{B5410C6C-F1F5-4027-84E5-94DBE1EE3A6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01628-2CA5-46C4-B528-5391F3C62409}">
      <dsp:nvSpPr>
        <dsp:cNvPr id="0" name=""/>
        <dsp:cNvSpPr/>
      </dsp:nvSpPr>
      <dsp:spPr>
        <a:xfrm>
          <a:off x="2777301" y="124073"/>
          <a:ext cx="2567047" cy="25670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latin typeface="Arial" panose="020B0604020202020204" pitchFamily="34" charset="0"/>
              <a:cs typeface="Arial" panose="020B0604020202020204" pitchFamily="34" charset="0"/>
            </a:rPr>
            <a:t>model realizacji zadań publicznych </a:t>
          </a:r>
        </a:p>
      </dsp:txBody>
      <dsp:txXfrm>
        <a:off x="3119574" y="573307"/>
        <a:ext cx="1882501" cy="1155171"/>
      </dsp:txXfrm>
    </dsp:sp>
    <dsp:sp modelId="{A51BA412-90D6-41C5-8F36-A3328C66219D}">
      <dsp:nvSpPr>
        <dsp:cNvPr id="0" name=""/>
        <dsp:cNvSpPr/>
      </dsp:nvSpPr>
      <dsp:spPr>
        <a:xfrm>
          <a:off x="3703577" y="1728478"/>
          <a:ext cx="2567047" cy="25670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latin typeface="Arial" panose="020B0604020202020204" pitchFamily="34" charset="0"/>
              <a:cs typeface="Arial" panose="020B0604020202020204" pitchFamily="34" charset="0"/>
            </a:rPr>
            <a:t>wieloletnia umowa </a:t>
          </a:r>
        </a:p>
      </dsp:txBody>
      <dsp:txXfrm>
        <a:off x="4488666" y="2391632"/>
        <a:ext cx="1540228" cy="1411876"/>
      </dsp:txXfrm>
    </dsp:sp>
    <dsp:sp modelId="{CEE2D4AD-2A3F-48B6-BB71-A764C67F286C}">
      <dsp:nvSpPr>
        <dsp:cNvPr id="0" name=""/>
        <dsp:cNvSpPr/>
      </dsp:nvSpPr>
      <dsp:spPr>
        <a:xfrm>
          <a:off x="1851025" y="1728478"/>
          <a:ext cx="2567047" cy="25670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latin typeface="Arial" panose="020B0604020202020204" pitchFamily="34" charset="0"/>
              <a:cs typeface="Arial" panose="020B0604020202020204" pitchFamily="34" charset="0"/>
            </a:rPr>
            <a:t>podział zadań i </a:t>
          </a:r>
          <a:r>
            <a:rPr lang="pl-PL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ryzyk</a:t>
          </a:r>
          <a:endParaRPr lang="pl-PL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92755" y="2391632"/>
        <a:ext cx="1540228" cy="14118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77381-9DBB-4141-9F33-4098758E3E33}">
      <dsp:nvSpPr>
        <dsp:cNvPr id="0" name=""/>
        <dsp:cNvSpPr/>
      </dsp:nvSpPr>
      <dsp:spPr>
        <a:xfrm>
          <a:off x="950354" y="0"/>
          <a:ext cx="8665956" cy="446373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A4011-2F67-4D24-80E0-0082AF1883BA}">
      <dsp:nvSpPr>
        <dsp:cNvPr id="0" name=""/>
        <dsp:cNvSpPr/>
      </dsp:nvSpPr>
      <dsp:spPr>
        <a:xfrm>
          <a:off x="4480" y="1339119"/>
          <a:ext cx="1958900" cy="1785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Powołanie</a:t>
          </a:r>
          <a:r>
            <a:rPr lang="pl-PL" altLang="pl-PL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zespołu projektowego</a:t>
          </a:r>
          <a:endParaRPr lang="pl-PL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641" y="1426280"/>
        <a:ext cx="1784578" cy="1611170"/>
      </dsp:txXfrm>
    </dsp:sp>
    <dsp:sp modelId="{8FA6BDF8-E8D7-4A1F-A063-619AB60430DB}">
      <dsp:nvSpPr>
        <dsp:cNvPr id="0" name=""/>
        <dsp:cNvSpPr/>
      </dsp:nvSpPr>
      <dsp:spPr>
        <a:xfrm>
          <a:off x="2061325" y="1339119"/>
          <a:ext cx="1958900" cy="1785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Harmonogram</a:t>
          </a:r>
          <a:r>
            <a:rPr lang="pl-PL" sz="2000" kern="1200" dirty="0"/>
            <a:t> </a:t>
          </a:r>
        </a:p>
      </dsp:txBody>
      <dsp:txXfrm>
        <a:off x="2148486" y="1426280"/>
        <a:ext cx="1784578" cy="1611170"/>
      </dsp:txXfrm>
    </dsp:sp>
    <dsp:sp modelId="{464F82C0-F227-49A0-9D67-BE7EED6D9284}">
      <dsp:nvSpPr>
        <dsp:cNvPr id="0" name=""/>
        <dsp:cNvSpPr/>
      </dsp:nvSpPr>
      <dsp:spPr>
        <a:xfrm>
          <a:off x="4118171" y="1339119"/>
          <a:ext cx="1958900" cy="1785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pl-PL" sz="20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Wybór zespołu doradców</a:t>
          </a:r>
          <a:endParaRPr lang="pl-PL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5332" y="1426280"/>
        <a:ext cx="1784578" cy="1611170"/>
      </dsp:txXfrm>
    </dsp:sp>
    <dsp:sp modelId="{69348D85-3354-4615-A892-F1322E2E00F9}">
      <dsp:nvSpPr>
        <dsp:cNvPr id="0" name=""/>
        <dsp:cNvSpPr/>
      </dsp:nvSpPr>
      <dsp:spPr>
        <a:xfrm>
          <a:off x="6175016" y="1339119"/>
          <a:ext cx="1958900" cy="1785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Wstępne konsultacje rynkowe</a:t>
          </a:r>
          <a:endParaRPr lang="pl-PL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2177" y="1426280"/>
        <a:ext cx="1784578" cy="1611170"/>
      </dsp:txXfrm>
    </dsp:sp>
    <dsp:sp modelId="{B5410C6C-F1F5-4027-84E5-94DBE1EE3A65}">
      <dsp:nvSpPr>
        <dsp:cNvPr id="0" name=""/>
        <dsp:cNvSpPr/>
      </dsp:nvSpPr>
      <dsp:spPr>
        <a:xfrm>
          <a:off x="8231862" y="1339119"/>
          <a:ext cx="1958900" cy="1785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Arial" panose="020B0604020202020204" pitchFamily="34" charset="0"/>
              <a:cs typeface="Arial" panose="020B0604020202020204" pitchFamily="34" charset="0"/>
            </a:rPr>
            <a:t>Ocena efektywności</a:t>
          </a:r>
        </a:p>
      </dsp:txBody>
      <dsp:txXfrm>
        <a:off x="8319023" y="1426280"/>
        <a:ext cx="1784578" cy="1611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3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5794217" y="3709657"/>
            <a:ext cx="5640309" cy="1016251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29855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86403" y="1149790"/>
            <a:ext cx="8148873" cy="540898"/>
          </a:xfrm>
        </p:spPr>
        <p:txBody>
          <a:bodyPr>
            <a:noAutofit/>
          </a:bodyPr>
          <a:lstStyle>
            <a:lvl1pPr>
              <a:defRPr sz="4200">
                <a:solidFill>
                  <a:srgbClr val="0F44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13569" y="2055814"/>
            <a:ext cx="8121708" cy="4419914"/>
          </a:xfrm>
        </p:spPr>
        <p:txBody>
          <a:bodyPr/>
          <a:lstStyle>
            <a:lvl1pPr marL="457200" indent="-457200">
              <a:buClr>
                <a:srgbClr val="0F4496"/>
              </a:buClr>
              <a:buFont typeface="Wingdings" panose="05000000000000000000" pitchFamily="2" charset="2"/>
              <a:buChar char="§"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Clr>
                <a:srgbClr val="0F4496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0F4496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0F4496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Clr>
                <a:srgbClr val="0F4496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915483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86403" y="1149790"/>
            <a:ext cx="8148873" cy="540898"/>
          </a:xfrm>
        </p:spPr>
        <p:txBody>
          <a:bodyPr>
            <a:noAutofit/>
          </a:bodyPr>
          <a:lstStyle>
            <a:lvl1pPr>
              <a:defRPr sz="4200">
                <a:solidFill>
                  <a:srgbClr val="0F44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13569" y="2055814"/>
            <a:ext cx="8121708" cy="4419914"/>
          </a:xfrm>
        </p:spPr>
        <p:txBody>
          <a:bodyPr/>
          <a:lstStyle>
            <a:lvl1pPr marL="0" indent="0">
              <a:buClr>
                <a:srgbClr val="0F4496"/>
              </a:buClr>
              <a:buFont typeface="Wingdings" panose="05000000000000000000" pitchFamily="2" charset="2"/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Clr>
                <a:srgbClr val="0F4496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0F4496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0F4496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Clr>
                <a:srgbClr val="0F4496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7953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86403" y="1149790"/>
            <a:ext cx="8148873" cy="540898"/>
          </a:xfrm>
        </p:spPr>
        <p:txBody>
          <a:bodyPr>
            <a:noAutofit/>
          </a:bodyPr>
          <a:lstStyle>
            <a:lvl1pPr>
              <a:defRPr sz="4200">
                <a:solidFill>
                  <a:srgbClr val="0F44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13569" y="2055814"/>
            <a:ext cx="8121708" cy="4419914"/>
          </a:xfrm>
        </p:spPr>
        <p:txBody>
          <a:bodyPr/>
          <a:lstStyle>
            <a:lvl1pPr marL="0" indent="0">
              <a:buClr>
                <a:srgbClr val="0F4496"/>
              </a:buClr>
              <a:buFont typeface="Wingdings" panose="05000000000000000000" pitchFamily="2" charset="2"/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Clr>
                <a:srgbClr val="0F4496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0F4496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0F4496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Clr>
                <a:srgbClr val="0F4496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0"/>
          </p:nvPr>
        </p:nvSpPr>
        <p:spPr>
          <a:xfrm>
            <a:off x="574893" y="3922361"/>
            <a:ext cx="2163783" cy="1951229"/>
          </a:xfrm>
        </p:spPr>
        <p:txBody>
          <a:bodyPr>
            <a:normAutofit/>
          </a:bodyPr>
          <a:lstStyle>
            <a:lvl1pPr marL="0" indent="0">
              <a:buClr>
                <a:srgbClr val="0F4496"/>
              </a:buClr>
              <a:buFont typeface="Wingdings" panose="05000000000000000000" pitchFamily="2" charset="2"/>
              <a:buNone/>
              <a:defRPr sz="2400">
                <a:solidFill>
                  <a:srgbClr val="0F44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6116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86403" y="1149790"/>
            <a:ext cx="8148873" cy="540898"/>
          </a:xfrm>
        </p:spPr>
        <p:txBody>
          <a:bodyPr>
            <a:noAutofit/>
          </a:bodyPr>
          <a:lstStyle>
            <a:lvl1pPr>
              <a:defRPr sz="4200">
                <a:solidFill>
                  <a:srgbClr val="0F44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286404" y="2281473"/>
            <a:ext cx="8148872" cy="2123141"/>
          </a:xfrm>
        </p:spPr>
        <p:txBody>
          <a:bodyPr/>
          <a:lstStyle>
            <a:lvl1pPr marL="0" indent="0">
              <a:buClr>
                <a:srgbClr val="0F4496"/>
              </a:buClr>
              <a:buFont typeface="Wingdings" panose="05000000000000000000" pitchFamily="2" charset="2"/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9" name="Symbol zastępczy zawartości 2"/>
          <p:cNvSpPr>
            <a:spLocks noGrp="1"/>
          </p:cNvSpPr>
          <p:nvPr>
            <p:ph idx="10"/>
          </p:nvPr>
        </p:nvSpPr>
        <p:spPr>
          <a:xfrm>
            <a:off x="3286403" y="4655692"/>
            <a:ext cx="8148873" cy="1951229"/>
          </a:xfrm>
        </p:spPr>
        <p:txBody>
          <a:bodyPr/>
          <a:lstStyle>
            <a:lvl1pPr marL="0" indent="0">
              <a:buClr>
                <a:srgbClr val="0F4496"/>
              </a:buClr>
              <a:buFont typeface="Wingdings" panose="05000000000000000000" pitchFamily="2" charset="2"/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2463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86403" y="1149790"/>
            <a:ext cx="8148873" cy="540898"/>
          </a:xfrm>
        </p:spPr>
        <p:txBody>
          <a:bodyPr>
            <a:noAutofit/>
          </a:bodyPr>
          <a:lstStyle>
            <a:lvl1pPr>
              <a:defRPr sz="4200">
                <a:solidFill>
                  <a:srgbClr val="0F44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286404" y="2453385"/>
            <a:ext cx="4242552" cy="4149296"/>
          </a:xfrm>
        </p:spPr>
        <p:txBody>
          <a:bodyPr/>
          <a:lstStyle>
            <a:lvl1pPr marL="0" indent="0">
              <a:buClr>
                <a:srgbClr val="0F4496"/>
              </a:buClr>
              <a:buFont typeface="Wingdings" panose="05000000000000000000" pitchFamily="2" charset="2"/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9" name="Symbol zastępczy zawartości 2"/>
          <p:cNvSpPr>
            <a:spLocks noGrp="1"/>
          </p:cNvSpPr>
          <p:nvPr>
            <p:ph idx="10"/>
          </p:nvPr>
        </p:nvSpPr>
        <p:spPr>
          <a:xfrm>
            <a:off x="8039594" y="2453385"/>
            <a:ext cx="3395681" cy="4149296"/>
          </a:xfrm>
        </p:spPr>
        <p:txBody>
          <a:bodyPr/>
          <a:lstStyle>
            <a:lvl1pPr marL="0" indent="0">
              <a:buClr>
                <a:srgbClr val="0F4496"/>
              </a:buClr>
              <a:buFont typeface="Wingdings" panose="05000000000000000000" pitchFamily="2" charset="2"/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6450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F44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2907-619B-4E90-A367-BC9392651B2E}" type="datetimeFigureOut">
              <a:rPr lang="pl-PL" smtClean="0"/>
              <a:t>25.09.2025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43F7-9A81-4C17-A786-5F0B2564D0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232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D2907-619B-4E90-A367-BC9392651B2E}" type="datetimeFigureOut">
              <a:rPr lang="pl-PL" smtClean="0"/>
              <a:t>25.09.2025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C43F7-9A81-4C17-A786-5F0B2564D0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661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4" r:id="rId5"/>
    <p:sldLayoutId id="2147483661" r:id="rId6"/>
    <p:sldLayoutId id="2147483663" r:id="rId7"/>
    <p:sldLayoutId id="214748365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305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AC309E-DF70-49DC-83CC-2E315E9CD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704" y="1470783"/>
            <a:ext cx="8710864" cy="540898"/>
          </a:xfrm>
        </p:spPr>
        <p:txBody>
          <a:bodyPr/>
          <a:lstStyle/>
          <a:p>
            <a:r>
              <a:rPr lang="pl-PL" sz="4000" b="1" dirty="0">
                <a:latin typeface="Arial"/>
                <a:cs typeface="Arial"/>
              </a:rPr>
              <a:t>Przygotowanie postępowania PPP</a:t>
            </a:r>
            <a:endParaRPr lang="pl-PL" sz="4000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641A1C40-A5E4-4F7A-B4F9-C9730062C1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090231"/>
              </p:ext>
            </p:extLst>
          </p:nvPr>
        </p:nvGraphicFramePr>
        <p:xfrm>
          <a:off x="1239520" y="2011681"/>
          <a:ext cx="10195243" cy="4463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9984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C1C534-6695-4CFA-950E-5F6AC72B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403" y="1149790"/>
            <a:ext cx="6862033" cy="540898"/>
          </a:xfrm>
        </p:spPr>
        <p:txBody>
          <a:bodyPr/>
          <a:lstStyle/>
          <a:p>
            <a:pPr algn="ctr"/>
            <a:r>
              <a:rPr lang="pl-PL" b="1" dirty="0"/>
              <a:t>Ocena Efektywności</a:t>
            </a:r>
            <a:endParaRPr lang="pl-PL" dirty="0"/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27F5B8A4-D5CB-4E2D-83D3-8F5E7B2B7C53}"/>
              </a:ext>
            </a:extLst>
          </p:cNvPr>
          <p:cNvSpPr/>
          <p:nvPr/>
        </p:nvSpPr>
        <p:spPr>
          <a:xfrm>
            <a:off x="3256348" y="2060207"/>
            <a:ext cx="2137410" cy="11658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Analiza interesariuszy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0D1B3EC8-88B8-4AC2-BF17-24565C9B2706}"/>
              </a:ext>
            </a:extLst>
          </p:cNvPr>
          <p:cNvSpPr/>
          <p:nvPr/>
        </p:nvSpPr>
        <p:spPr>
          <a:xfrm>
            <a:off x="3256348" y="4950193"/>
            <a:ext cx="2137410" cy="11658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Analiza popytu</a:t>
            </a: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CC4CF81D-3E28-4453-9679-FB9967E37805}"/>
              </a:ext>
            </a:extLst>
          </p:cNvPr>
          <p:cNvSpPr/>
          <p:nvPr/>
        </p:nvSpPr>
        <p:spPr>
          <a:xfrm>
            <a:off x="5633687" y="2060207"/>
            <a:ext cx="2137410" cy="11658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Analizy techniczne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818CCF64-7689-4A14-94A6-CAEE89EF5933}"/>
              </a:ext>
            </a:extLst>
          </p:cNvPr>
          <p:cNvSpPr/>
          <p:nvPr/>
        </p:nvSpPr>
        <p:spPr>
          <a:xfrm>
            <a:off x="5624061" y="3505200"/>
            <a:ext cx="2137410" cy="11658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Analizy podatkowe</a:t>
            </a: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94897D04-FE4C-4A0B-A983-8E41B4224859}"/>
              </a:ext>
            </a:extLst>
          </p:cNvPr>
          <p:cNvSpPr/>
          <p:nvPr/>
        </p:nvSpPr>
        <p:spPr>
          <a:xfrm>
            <a:off x="5624061" y="4939164"/>
            <a:ext cx="2137410" cy="11658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Analizy ekonomiczno-finansowe</a:t>
            </a: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E6D27243-D134-4340-A551-00169BF91A56}"/>
              </a:ext>
            </a:extLst>
          </p:cNvPr>
          <p:cNvSpPr/>
          <p:nvPr/>
        </p:nvSpPr>
        <p:spPr>
          <a:xfrm>
            <a:off x="8011026" y="2060207"/>
            <a:ext cx="2137410" cy="11658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Analizy ryzyka</a:t>
            </a:r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9FEA2FE2-809A-49AE-9987-4FB350E3116E}"/>
              </a:ext>
            </a:extLst>
          </p:cNvPr>
          <p:cNvSpPr/>
          <p:nvPr/>
        </p:nvSpPr>
        <p:spPr>
          <a:xfrm>
            <a:off x="8011026" y="3505200"/>
            <a:ext cx="2137410" cy="11658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Analizy rynkowe</a:t>
            </a:r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10A12E26-A795-4E42-BDD3-C4810B4DAA42}"/>
              </a:ext>
            </a:extLst>
          </p:cNvPr>
          <p:cNvSpPr/>
          <p:nvPr/>
        </p:nvSpPr>
        <p:spPr>
          <a:xfrm>
            <a:off x="8011026" y="4950193"/>
            <a:ext cx="2137410" cy="11658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Ocena Value for Money wraz z Value for People</a:t>
            </a:r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00365836-C37B-4900-A9CB-31DF42FA4853}"/>
              </a:ext>
            </a:extLst>
          </p:cNvPr>
          <p:cNvSpPr/>
          <p:nvPr/>
        </p:nvSpPr>
        <p:spPr>
          <a:xfrm>
            <a:off x="3286403" y="3505200"/>
            <a:ext cx="2137410" cy="11658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Analizy prawne</a:t>
            </a:r>
          </a:p>
        </p:txBody>
      </p:sp>
    </p:spTree>
    <p:extLst>
      <p:ext uri="{BB962C8B-B14F-4D97-AF65-F5344CB8AC3E}">
        <p14:creationId xmlns:p14="http://schemas.microsoft.com/office/powerpoint/2010/main" val="1554970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5E5ED0-A2F3-498F-8867-7F07E244E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Analiza potrzeb i wymagań </a:t>
            </a:r>
            <a:br>
              <a:rPr lang="pl-PL" b="1" dirty="0"/>
            </a:br>
            <a:r>
              <a:rPr lang="pl-PL" b="1" dirty="0"/>
              <a:t>a ocena efektywności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EAE0AA2E-7AEC-4226-BB1A-902F52F2C2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9187501"/>
              </p:ext>
            </p:extLst>
          </p:nvPr>
        </p:nvGraphicFramePr>
        <p:xfrm>
          <a:off x="3286402" y="2057400"/>
          <a:ext cx="7777838" cy="424307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888919">
                  <a:extLst>
                    <a:ext uri="{9D8B030D-6E8A-4147-A177-3AD203B41FA5}">
                      <a16:colId xmlns:a16="http://schemas.microsoft.com/office/drawing/2014/main" val="776163394"/>
                    </a:ext>
                  </a:extLst>
                </a:gridCol>
                <a:gridCol w="3888919">
                  <a:extLst>
                    <a:ext uri="{9D8B030D-6E8A-4147-A177-3AD203B41FA5}">
                      <a16:colId xmlns:a16="http://schemas.microsoft.com/office/drawing/2014/main" val="1485685598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Analiza potrzeb i wymagań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>
                          <a:effectLst/>
                        </a:rPr>
                        <a:t>Ocena efektywności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72454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0" dirty="0">
                          <a:effectLst/>
                        </a:rPr>
                        <a:t>analiza możliwości zaspokojenia potrzeb w ramach zasobów własnych oraz alternatywnych środków zaspokojenia potrzeb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wstępny etap przygotowania projektu (identyfikacji projektu PPP) oraz w analizach technicznych, finansowej i analizie Value for Money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9557274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0" dirty="0">
                          <a:effectLst/>
                        </a:rPr>
                        <a:t>analiza dostępnych środków finansowych na sfinansowanie zamówienia, w tym środków własnych oraz wartości zamówienia dla każdego z możliwych wariantów jego realizacji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analiza ekonomiczno-finansowa i analiza Value for Money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8144909"/>
                  </a:ext>
                </a:extLst>
              </a:tr>
              <a:tr h="6972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0" dirty="0">
                          <a:effectLst/>
                        </a:rPr>
                        <a:t>analiza możliwych wariantów realizacji zamówienia oraz możliwość jego podzielenia na części i uwzględnienia aspektów środowiskowych lub innowacyjnych zamówienia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analiza techniczna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7689760"/>
                  </a:ext>
                </a:extLst>
              </a:tr>
              <a:tr h="421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0" dirty="0">
                          <a:effectLst/>
                        </a:rPr>
                        <a:t>analiza możliwości uwzględnienia aspektów społecznych zamówienia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analiza jakościowa w toku analizy Value for Money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1868008"/>
                  </a:ext>
                </a:extLst>
              </a:tr>
              <a:tr h="2057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0">
                          <a:effectLst/>
                        </a:rPr>
                        <a:t>określenie trybu realizacji zamówienia</a:t>
                      </a:r>
                      <a:endParaRPr lang="pl-PL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analiza prawna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3639290"/>
                  </a:ext>
                </a:extLst>
              </a:tr>
              <a:tr h="421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0" dirty="0">
                          <a:effectLst/>
                        </a:rPr>
                        <a:t>analiza </a:t>
                      </a:r>
                      <a:r>
                        <a:rPr lang="pl-PL" sz="1400" b="0" dirty="0" err="1">
                          <a:effectLst/>
                        </a:rPr>
                        <a:t>ryzyk</a:t>
                      </a:r>
                      <a:r>
                        <a:rPr lang="pl-PL" sz="1400" b="0" dirty="0">
                          <a:effectLst/>
                        </a:rPr>
                        <a:t> związanych z postępowaniem i udzieleniem zamówienia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analiza </a:t>
                      </a:r>
                      <a:r>
                        <a:rPr lang="pl-PL" sz="1400" dirty="0" err="1">
                          <a:effectLst/>
                        </a:rPr>
                        <a:t>ryzyk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7968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273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7D8CC9-5538-4D69-84D6-6A786541A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Etap przygotowawczy</a:t>
            </a:r>
            <a:br>
              <a:rPr lang="pl-PL" b="1" dirty="0"/>
            </a:br>
            <a:r>
              <a:rPr lang="pl-PL" b="1" dirty="0"/>
              <a:t>Kluczowe aspekty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97F88D3-46B5-41C0-9BAC-857CF4F625C9}"/>
              </a:ext>
            </a:extLst>
          </p:cNvPr>
          <p:cNvSpPr/>
          <p:nvPr/>
        </p:nvSpPr>
        <p:spPr>
          <a:xfrm>
            <a:off x="2434590" y="2545049"/>
            <a:ext cx="4459458" cy="844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TEST PPP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5277C2A2-8C61-4984-B275-A48101A1D95D}"/>
              </a:ext>
            </a:extLst>
          </p:cNvPr>
          <p:cNvSpPr txBox="1"/>
          <p:nvPr/>
        </p:nvSpPr>
        <p:spPr>
          <a:xfrm>
            <a:off x="7025642" y="3468334"/>
            <a:ext cx="4187187" cy="2031324"/>
          </a:xfrm>
          <a:prstGeom prst="rect">
            <a:avLst/>
          </a:prstGeom>
          <a:solidFill>
            <a:srgbClr val="D2DEEF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ewentualne uzyskanie od ministra właściwego do spraw rozwoju regionalnego opinii na temat zasadności realizacji przedsięwzięcia w ramach Partnerstwa Publiczno-Prywatnego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F301B24E-E7E5-4279-AEA8-DADDDAFFE8FC}"/>
              </a:ext>
            </a:extLst>
          </p:cNvPr>
          <p:cNvSpPr/>
          <p:nvPr/>
        </p:nvSpPr>
        <p:spPr>
          <a:xfrm>
            <a:off x="7025642" y="2545048"/>
            <a:ext cx="4187187" cy="844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OPINIA PPP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D887252D-B3CA-42AF-9612-99328DFB1813}"/>
              </a:ext>
            </a:extLst>
          </p:cNvPr>
          <p:cNvSpPr txBox="1"/>
          <p:nvPr/>
        </p:nvSpPr>
        <p:spPr>
          <a:xfrm>
            <a:off x="2434590" y="3468334"/>
            <a:ext cx="4459458" cy="2031325"/>
          </a:xfrm>
          <a:prstGeom prst="rect">
            <a:avLst/>
          </a:prstGeom>
          <a:solidFill>
            <a:srgbClr val="D2DEEF"/>
          </a:solidFill>
        </p:spPr>
        <p:txBody>
          <a:bodyPr wrap="square">
            <a:spAutoFit/>
          </a:bodyPr>
          <a:lstStyle/>
          <a:p>
            <a:pPr algn="ctr"/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uzyskanie na etapie planowania inwestycji, od ministra właściwego ds. rozwoju regionalnego, niewiążącej opinii w przedmiocie sposobu realizacji inwestycji, jeżeli planowana kwota finansowania z budżetu państwa takiej inwestycji przekracza 500 mln PLN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8440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1A7004-B14C-4023-9D33-A90D8C023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000" b="1" dirty="0">
                <a:latin typeface="Arial"/>
                <a:cs typeface="Arial"/>
              </a:rPr>
              <a:t>PPP a PZP </a:t>
            </a:r>
            <a:br>
              <a:rPr lang="pl-PL" sz="4000" b="1" dirty="0">
                <a:latin typeface="Arial"/>
                <a:cs typeface="Arial"/>
              </a:rPr>
            </a:br>
            <a:r>
              <a:rPr lang="pl-PL" sz="4000" b="1" dirty="0">
                <a:latin typeface="Arial"/>
                <a:cs typeface="Arial"/>
              </a:rPr>
              <a:t>o czym należy pamiętać</a:t>
            </a:r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D723C3F4-5DC8-4AFB-83BF-3E8F9A681B2D}"/>
              </a:ext>
            </a:extLst>
          </p:cNvPr>
          <p:cNvSpPr/>
          <p:nvPr/>
        </p:nvSpPr>
        <p:spPr>
          <a:xfrm>
            <a:off x="972153" y="2545882"/>
            <a:ext cx="2897204" cy="726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Art. 5 ust. 1 Ustawy o PPP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EFBF400-AAFB-4AF0-821B-083058DAE996}"/>
              </a:ext>
            </a:extLst>
          </p:cNvPr>
          <p:cNvSpPr/>
          <p:nvPr/>
        </p:nvSpPr>
        <p:spPr>
          <a:xfrm>
            <a:off x="972153" y="3272590"/>
            <a:ext cx="2897204" cy="3252966"/>
          </a:xfrm>
          <a:prstGeom prst="rect">
            <a:avLst/>
          </a:prstGeom>
          <a:solidFill>
            <a:srgbClr val="D2D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 zamieszczeniu ogłoszenia w BZP albo opublikowaniu ogłoszenia w DUUE Podmiot Publiczny ma obowiązek zamieszczenia w Biuletynie Informacji Publicznej informacji o planowanym PPP.</a:t>
            </a:r>
            <a:r>
              <a:rPr lang="pl-PL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DAD82BF-169D-43FB-8D77-DC5B96699194}"/>
              </a:ext>
            </a:extLst>
          </p:cNvPr>
          <p:cNvSpPr/>
          <p:nvPr/>
        </p:nvSpPr>
        <p:spPr>
          <a:xfrm>
            <a:off x="3968016" y="2531444"/>
            <a:ext cx="2897203" cy="726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Art. 5 ust. 2 Ustawy o PPP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E9D44CFC-641F-4BDF-AA8D-DAD9FBAED2BF}"/>
              </a:ext>
            </a:extLst>
          </p:cNvPr>
          <p:cNvSpPr/>
          <p:nvPr/>
        </p:nvSpPr>
        <p:spPr>
          <a:xfrm>
            <a:off x="6963877" y="2545882"/>
            <a:ext cx="4786162" cy="726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Art. 7a Ustawy o PPP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721291C7-0D69-4C07-B049-630A35FACC2F}"/>
              </a:ext>
            </a:extLst>
          </p:cNvPr>
          <p:cNvSpPr/>
          <p:nvPr/>
        </p:nvSpPr>
        <p:spPr>
          <a:xfrm>
            <a:off x="3968015" y="3272590"/>
            <a:ext cx="2897204" cy="3252966"/>
          </a:xfrm>
          <a:prstGeom prst="rect">
            <a:avLst/>
          </a:prstGeom>
          <a:solidFill>
            <a:srgbClr val="D2D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ogłoszeniu wszczynającym postępowanie w sprawie wyboru Partnera Prywatnego zamieszcza się informację, że postępowanie ma na celu zawarcie Umowy o PPP. 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9F23C1CA-FECE-4688-B247-2DC408F34045}"/>
              </a:ext>
            </a:extLst>
          </p:cNvPr>
          <p:cNvSpPr/>
          <p:nvPr/>
        </p:nvSpPr>
        <p:spPr>
          <a:xfrm>
            <a:off x="6963878" y="3272590"/>
            <a:ext cx="4786162" cy="3252966"/>
          </a:xfrm>
          <a:prstGeom prst="rect">
            <a:avLst/>
          </a:prstGeom>
          <a:solidFill>
            <a:srgbClr val="D2D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pl-PL" sz="16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Podmiot Publiczny może wyrazić zgodę na zawarcie i wykonanie Umowy o PPP z zawiązaną po wyborze najkorzystniejszej oferty w celu realizacji przedsięwzięcia jednoosobową spółką Partnera Prywatnego albo spółką kapitałową, której jedynymi wspólnikami są Partnerzy Prywatni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Warunki zgody Podmiot Publiczny określa w pierwszym dokumencie, który udostępnia w postępowaniu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290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F9CA2B-A083-45F8-80EC-EE2219959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Tryb wyboru Partnera Prywatnego</a:t>
            </a:r>
            <a:endParaRPr lang="pl-PL" sz="3600" b="1" dirty="0"/>
          </a:p>
        </p:txBody>
      </p:sp>
      <p:pic>
        <p:nvPicPr>
          <p:cNvPr id="5" name="Picture 389">
            <a:extLst>
              <a:ext uri="{FF2B5EF4-FFF2-40B4-BE49-F238E27FC236}">
                <a16:creationId xmlns:a16="http://schemas.microsoft.com/office/drawing/2014/main" id="{A5A53D5F-246D-497B-BAF8-51ED1054280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2602" y="1921058"/>
            <a:ext cx="7065903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30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275648-0C6A-4510-A2AD-C3B7C5716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Dialog konkurencyjny - OPIW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4EA474-DEDB-471F-9D4E-DD368FE41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Zakres tego dokumentu (w odniesieniu do Dialogu Konkurencyjnego określony w art. 174 Ustawy PZP) powinien obejmować podstawowe informacje o Projekcie PPP, takie jak w szczególności: 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/>
              <a:t>cel oraz opis wstępnego zakresu Projektu PPP;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/>
              <a:t>podstawę prawną oraz tryb wyboru Partnera Prywatnego;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/>
              <a:t>szacunkową wartość Umowy o PPP;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/>
              <a:t>wstępny podział </a:t>
            </a:r>
            <a:r>
              <a:rPr lang="pl-PL" dirty="0" err="1"/>
              <a:t>ryzyk</a:t>
            </a:r>
            <a:r>
              <a:rPr lang="pl-PL" dirty="0"/>
              <a:t> w ramach planowanego przedsięwzięcia;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/>
              <a:t>planowany Mechanizm Wynagradzania Partnera Prywatnego;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/>
              <a:t>wymogi w zakresie wytworzenia i utrzymania lub zarządzania Infrastrukturą Publiczną;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dirty="0"/>
              <a:t>informację o posiadanych przez Zamawiającego Decyzjach Administracyjnych i innych dokumentach lub materiałach istotnych z punktu widzenia postępowania.</a:t>
            </a:r>
          </a:p>
        </p:txBody>
      </p:sp>
    </p:spTree>
    <p:extLst>
      <p:ext uri="{BB962C8B-B14F-4D97-AF65-F5344CB8AC3E}">
        <p14:creationId xmlns:p14="http://schemas.microsoft.com/office/powerpoint/2010/main" val="1804117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22DB82-ABF6-4C7D-AA02-698FC331E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>
                <a:latin typeface="Arial"/>
                <a:cs typeface="Arial"/>
              </a:rPr>
              <a:t>Przygotowanie do Negocjacji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B8337B-8B6B-459E-B4CA-541F4DB93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celu zapewnienia efektywnych Negocjacji, zakończonych sporządzeniem jak najlepszej SWZ, istotne jest przygotowanie możliwie szczegółowej dokumentacji (w wersjach edytowalnych), obejmującej np.:</a:t>
            </a:r>
          </a:p>
          <a:p>
            <a:pPr marL="1143000"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projekt Umowy o PPP;</a:t>
            </a:r>
          </a:p>
          <a:p>
            <a:pPr marL="1143000"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wstępny Program Funkcjonalno-Użytkowy / specyfikację techniczną;</a:t>
            </a:r>
          </a:p>
          <a:p>
            <a:pPr marL="1143000"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projekt standardów utrzymania/zarządzania/świadczenia usług/;</a:t>
            </a:r>
          </a:p>
          <a:p>
            <a:pPr marL="1143000"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ea typeface="Calibri" panose="020F0502020204030204" pitchFamily="34" charset="0"/>
              </a:rPr>
              <a:t>wstępne zasady 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zwrotu Infrastruktury Publicznej;</a:t>
            </a:r>
          </a:p>
          <a:p>
            <a:pPr marL="1143000"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wstępny Mechanizm Wynagradzania;</a:t>
            </a:r>
            <a:r>
              <a:rPr lang="pl-PL" sz="1000" dirty="0">
                <a:effectLst/>
              </a:rPr>
              <a:t> </a:t>
            </a:r>
          </a:p>
          <a:p>
            <a:pPr marL="457200" lvl="1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oraz wszelkie istotne dokumenty, w których posiadaniu jest Podmiot Publiczny (lub które należy dodatkowo opracować), takie jak np. badania gruntowe, ekspertyzy budowlane, posiadane decyzje administracyjne, informację o zidentyfikowanych problemach (np. w zakresie stanu prawnego nieruchomości) etc.</a:t>
            </a:r>
            <a:endParaRPr lang="pl-PL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8781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26C950-9ABD-4047-9131-30F7F083F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Przykładowy przebieg jednego cyklu negocjacyjnego</a:t>
            </a:r>
            <a:endParaRPr lang="pl-PL" dirty="0"/>
          </a:p>
        </p:txBody>
      </p:sp>
      <p:pic>
        <p:nvPicPr>
          <p:cNvPr id="4" name="Picture 396">
            <a:extLst>
              <a:ext uri="{FF2B5EF4-FFF2-40B4-BE49-F238E27FC236}">
                <a16:creationId xmlns:a16="http://schemas.microsoft.com/office/drawing/2014/main" id="{2F371AF2-41BC-46DB-857B-1926E2BCB66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3113" y="2596997"/>
            <a:ext cx="8121650" cy="333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75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DA5D24-96B7-4365-A3C6-70B23B68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/>
              <a:t>Przykładowy schemat współpracy Komisji Przetargowej i Zespołu Doradców</a:t>
            </a:r>
          </a:p>
        </p:txBody>
      </p:sp>
      <p:pic>
        <p:nvPicPr>
          <p:cNvPr id="4" name="Picture 397">
            <a:extLst>
              <a:ext uri="{FF2B5EF4-FFF2-40B4-BE49-F238E27FC236}">
                <a16:creationId xmlns:a16="http://schemas.microsoft.com/office/drawing/2014/main" id="{10CF25D1-EF49-4E5F-8BA2-5CD863B8F02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3150" y="2324824"/>
            <a:ext cx="8983980" cy="383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42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06851" y="2781838"/>
            <a:ext cx="6581104" cy="2472742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atin typeface="Arial"/>
                <a:cs typeface="Arial"/>
              </a:rPr>
              <a:t>PPP w kontekście zamówień publicznych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0D170D4-666C-4353-94E1-BC18A6565592}"/>
              </a:ext>
            </a:extLst>
          </p:cNvPr>
          <p:cNvSpPr txBox="1"/>
          <p:nvPr/>
        </p:nvSpPr>
        <p:spPr>
          <a:xfrm>
            <a:off x="6512346" y="5437281"/>
            <a:ext cx="552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Aneta Staśkiewicz </a:t>
            </a:r>
            <a:b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 Partnerstwa Publiczno-Prywatnego,</a:t>
            </a:r>
          </a:p>
          <a:p>
            <a:pPr algn="ctr"/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Ministerstwo Funduszy i Polityki Regionalnej</a:t>
            </a:r>
          </a:p>
        </p:txBody>
      </p:sp>
    </p:spTree>
    <p:extLst>
      <p:ext uri="{BB962C8B-B14F-4D97-AF65-F5344CB8AC3E}">
        <p14:creationId xmlns:p14="http://schemas.microsoft.com/office/powerpoint/2010/main" val="53948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E5EDAD-D25F-4E3C-8CBC-DE6E407B2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Negocjacje – dobre praktyki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7F4F12-B7EA-4CF3-A616-90A83DD72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sz="2900" dirty="0">
                <a:latin typeface="Calibri (body)"/>
              </a:rPr>
              <a:t>Zdefiniuj zakres;</a:t>
            </a:r>
          </a:p>
          <a:p>
            <a:r>
              <a:rPr lang="pl-PL" sz="2900" dirty="0">
                <a:latin typeface="Calibri (body)"/>
              </a:rPr>
              <a:t>Przygotuj regulamin;</a:t>
            </a:r>
          </a:p>
          <a:p>
            <a:r>
              <a:rPr lang="pl-PL" altLang="pl-PL" sz="2900" dirty="0">
                <a:latin typeface="Calibri (body)"/>
              </a:rPr>
              <a:t>Precyzyjnie określaj agendy negocjacji, ale bądź elastyczny;</a:t>
            </a:r>
          </a:p>
          <a:p>
            <a:r>
              <a:rPr lang="pl-PL" altLang="pl-PL" sz="2900" dirty="0">
                <a:latin typeface="Calibri (body)"/>
              </a:rPr>
              <a:t>Harmonogram - prowadź negocjacje sprawnie, ale nie za szybko;</a:t>
            </a:r>
            <a:endParaRPr lang="pl-PL" sz="2900" dirty="0">
              <a:latin typeface="Calibri (body)"/>
            </a:endParaRPr>
          </a:p>
          <a:p>
            <a:r>
              <a:rPr lang="pl-PL" sz="2900" dirty="0">
                <a:latin typeface="Calibri (body)"/>
              </a:rPr>
              <a:t>Dialog, a nie monolog;</a:t>
            </a:r>
          </a:p>
          <a:p>
            <a:r>
              <a:rPr lang="pl-PL" altLang="pl-PL" sz="2900" dirty="0">
                <a:latin typeface="Calibri (body)"/>
              </a:rPr>
              <a:t>Nie zostawiaj na koniec nierozwiązanych problemów;</a:t>
            </a:r>
          </a:p>
          <a:p>
            <a:r>
              <a:rPr lang="pl-PL" altLang="pl-PL" sz="2900" dirty="0">
                <a:latin typeface="Calibri (body)"/>
              </a:rPr>
              <a:t>Traktuj równo wszystkich wykonawców;</a:t>
            </a:r>
          </a:p>
          <a:p>
            <a:r>
              <a:rPr lang="pl-PL" altLang="pl-PL" sz="2900" dirty="0">
                <a:latin typeface="Calibri (body)"/>
              </a:rPr>
              <a:t>Partnerzy Prywatni czekają na informacje zwrotne;</a:t>
            </a:r>
          </a:p>
          <a:p>
            <a:r>
              <a:rPr lang="pl-PL" altLang="pl-PL" sz="2900" dirty="0">
                <a:latin typeface="Calibri (body)"/>
              </a:rPr>
              <a:t>Jasno komunikuj swoje potrzeby;</a:t>
            </a:r>
          </a:p>
          <a:p>
            <a:r>
              <a:rPr lang="pl-PL" altLang="pl-PL" sz="2900" dirty="0">
                <a:latin typeface="Calibri (body)"/>
              </a:rPr>
              <a:t>Komunikacja i koordynacja to klucz sprawnego postępowania;</a:t>
            </a:r>
          </a:p>
          <a:p>
            <a:r>
              <a:rPr lang="pl-PL" altLang="pl-PL" sz="2900" dirty="0">
                <a:latin typeface="Calibri (body)"/>
              </a:rPr>
              <a:t>Nie nadużywaj (nie swoich) praw własności intelektualnej;</a:t>
            </a:r>
          </a:p>
          <a:p>
            <a:r>
              <a:rPr lang="pl-PL" altLang="pl-PL" sz="2900" dirty="0">
                <a:latin typeface="Calibri (body)"/>
              </a:rPr>
              <a:t>Zakończ negocjacje, gdy możesz opracować dokumentację przetargową;</a:t>
            </a:r>
            <a:endParaRPr lang="pl-PL" sz="2900" dirty="0">
              <a:latin typeface="Calibri (body)"/>
            </a:endParaRPr>
          </a:p>
          <a:p>
            <a:r>
              <a:rPr lang="pl-PL" sz="2900" dirty="0">
                <a:latin typeface="Calibri (body)"/>
              </a:rPr>
              <a:t>Dokumentowanie negocjacji.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0105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10BC9D-7DC1-44E3-AE04-A1F096696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Postępowanie – dobre praktyki</a:t>
            </a: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F31774BF-686B-4852-9ABC-4A465B878BB2}"/>
              </a:ext>
            </a:extLst>
          </p:cNvPr>
          <p:cNvSpPr/>
          <p:nvPr/>
        </p:nvSpPr>
        <p:spPr>
          <a:xfrm>
            <a:off x="3286402" y="2171700"/>
            <a:ext cx="814887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Specyfikacja Warunków Zamówienia jest dokumentem (a raczej zbiorem dokumentów), który powstaje w toku Postępowania PPP.</a:t>
            </a:r>
            <a:endParaRPr lang="pl-PL" dirty="0"/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A8419F49-D9BE-46ED-8CD1-9B1A71DC864E}"/>
              </a:ext>
            </a:extLst>
          </p:cNvPr>
          <p:cNvSpPr/>
          <p:nvPr/>
        </p:nvSpPr>
        <p:spPr>
          <a:xfrm>
            <a:off x="3286402" y="3203258"/>
            <a:ext cx="8148874" cy="12887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Zamawiający wyznacza termin składania ofert, z uwzględnieniem czasu niezbędnego do przygotowania i złożenia oferty (2-3 miesiące, w praktyce bywa też często wydłużany).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B92957D4-0C94-4AEC-A113-C25502FFDA88}"/>
              </a:ext>
            </a:extLst>
          </p:cNvPr>
          <p:cNvSpPr/>
          <p:nvPr/>
        </p:nvSpPr>
        <p:spPr>
          <a:xfrm>
            <a:off x="3286402" y="4598670"/>
            <a:ext cx="814887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dzielanie Partnerom Prywatnym odpowiedzi na pytania zadawane do SWZ nawet po upływie terminów na ich zadawanie.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263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B6D8E4-705F-47B7-89B6-6738A8537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404" y="1149790"/>
            <a:ext cx="6232982" cy="540898"/>
          </a:xfrm>
        </p:spPr>
        <p:txBody>
          <a:bodyPr/>
          <a:lstStyle/>
          <a:p>
            <a:pPr algn="ctr"/>
            <a:r>
              <a:rPr lang="pl-PL" b="1" dirty="0">
                <a:latin typeface="Arial"/>
                <a:cs typeface="Arial"/>
              </a:rPr>
              <a:t>Wsparcie </a:t>
            </a:r>
            <a:r>
              <a:rPr lang="pl-PL" b="1" dirty="0" err="1">
                <a:latin typeface="Arial"/>
                <a:cs typeface="Arial"/>
              </a:rPr>
              <a:t>MFiPR</a:t>
            </a:r>
            <a:endParaRPr lang="pl-PL" dirty="0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39C0439B-B152-4610-9D1B-09E8BF1AF6B2}"/>
              </a:ext>
            </a:extLst>
          </p:cNvPr>
          <p:cNvGrpSpPr/>
          <p:nvPr/>
        </p:nvGrpSpPr>
        <p:grpSpPr>
          <a:xfrm>
            <a:off x="459882" y="2954473"/>
            <a:ext cx="11238518" cy="3338561"/>
            <a:chOff x="763025" y="2922099"/>
            <a:chExt cx="11559945" cy="3338561"/>
          </a:xfrm>
        </p:grpSpPr>
        <p:sp>
          <p:nvSpPr>
            <p:cNvPr id="7" name="Prostokąt: zaokrąglone rogi 6" descr="Żarówka i koło zębate z wypełnieniem pełnym">
              <a:extLst>
                <a:ext uri="{FF2B5EF4-FFF2-40B4-BE49-F238E27FC236}">
                  <a16:creationId xmlns:a16="http://schemas.microsoft.com/office/drawing/2014/main" id="{BF994BAE-9AC7-4F27-B4D5-C9788E4EE1FE}"/>
                </a:ext>
              </a:extLst>
            </p:cNvPr>
            <p:cNvSpPr/>
            <p:nvPr/>
          </p:nvSpPr>
          <p:spPr>
            <a:xfrm>
              <a:off x="4866361" y="2922099"/>
              <a:ext cx="824245" cy="599032"/>
            </a:xfrm>
            <a:prstGeom prst="round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 t="-23000" b="-2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8" name="Dowolny kształt: kształt 7">
              <a:extLst>
                <a:ext uri="{FF2B5EF4-FFF2-40B4-BE49-F238E27FC236}">
                  <a16:creationId xmlns:a16="http://schemas.microsoft.com/office/drawing/2014/main" id="{17F5E4DA-F86E-4DC3-A105-3AE3E991C6EC}"/>
                </a:ext>
              </a:extLst>
            </p:cNvPr>
            <p:cNvSpPr/>
            <p:nvPr/>
          </p:nvSpPr>
          <p:spPr>
            <a:xfrm>
              <a:off x="3575348" y="3514285"/>
              <a:ext cx="3406268" cy="1202900"/>
            </a:xfrm>
            <a:custGeom>
              <a:avLst/>
              <a:gdLst>
                <a:gd name="connsiteX0" fmla="*/ 0 w 2512287"/>
                <a:gd name="connsiteY0" fmla="*/ 0 h 546482"/>
                <a:gd name="connsiteX1" fmla="*/ 2512287 w 2512287"/>
                <a:gd name="connsiteY1" fmla="*/ 0 h 546482"/>
                <a:gd name="connsiteX2" fmla="*/ 2512287 w 2512287"/>
                <a:gd name="connsiteY2" fmla="*/ 546482 h 546482"/>
                <a:gd name="connsiteX3" fmla="*/ 0 w 2512287"/>
                <a:gd name="connsiteY3" fmla="*/ 546482 h 546482"/>
                <a:gd name="connsiteX4" fmla="*/ 0 w 2512287"/>
                <a:gd name="connsiteY4" fmla="*/ 0 h 54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2287" h="546482">
                  <a:moveTo>
                    <a:pt x="0" y="0"/>
                  </a:moveTo>
                  <a:lnTo>
                    <a:pt x="2512287" y="0"/>
                  </a:lnTo>
                  <a:lnTo>
                    <a:pt x="2512287" y="546482"/>
                  </a:lnTo>
                  <a:lnTo>
                    <a:pt x="0" y="54648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pl-PL" altLang="pl-PL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kompleksowe wsparcie dla projektów: doradztwo bezpośrednie </a:t>
              </a:r>
              <a:br>
                <a:rPr lang="pl-PL" altLang="pl-PL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altLang="pl-PL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zewnętrzne (</a:t>
              </a:r>
              <a:r>
                <a:rPr lang="pl-PL" altLang="pl-PL" sz="1400" b="1" i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prawne, ekonomiczno-finansowe i techniczne</a:t>
              </a:r>
              <a:r>
                <a:rPr lang="pl-PL" altLang="pl-PL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pl-PL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Prostokąt: zaokrąglone rogi 8" descr="Czat z wypełnieniem pełnym">
              <a:extLst>
                <a:ext uri="{FF2B5EF4-FFF2-40B4-BE49-F238E27FC236}">
                  <a16:creationId xmlns:a16="http://schemas.microsoft.com/office/drawing/2014/main" id="{3552F449-2B8E-4229-9E27-F7BA2D36A73A}"/>
                </a:ext>
              </a:extLst>
            </p:cNvPr>
            <p:cNvSpPr/>
            <p:nvPr/>
          </p:nvSpPr>
          <p:spPr>
            <a:xfrm>
              <a:off x="7963557" y="3088580"/>
              <a:ext cx="824245" cy="599032"/>
            </a:xfrm>
            <a:prstGeom prst="round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 t="-23000" b="-2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7A17F4EB-B689-4324-90F0-B2D713BAC19F}"/>
                </a:ext>
              </a:extLst>
            </p:cNvPr>
            <p:cNvSpPr/>
            <p:nvPr/>
          </p:nvSpPr>
          <p:spPr>
            <a:xfrm>
              <a:off x="6842488" y="3740752"/>
              <a:ext cx="3009439" cy="757681"/>
            </a:xfrm>
            <a:custGeom>
              <a:avLst/>
              <a:gdLst>
                <a:gd name="connsiteX0" fmla="*/ 0 w 3009439"/>
                <a:gd name="connsiteY0" fmla="*/ 0 h 757681"/>
                <a:gd name="connsiteX1" fmla="*/ 3009439 w 3009439"/>
                <a:gd name="connsiteY1" fmla="*/ 0 h 757681"/>
                <a:gd name="connsiteX2" fmla="*/ 3009439 w 3009439"/>
                <a:gd name="connsiteY2" fmla="*/ 757681 h 757681"/>
                <a:gd name="connsiteX3" fmla="*/ 0 w 3009439"/>
                <a:gd name="connsiteY3" fmla="*/ 757681 h 757681"/>
                <a:gd name="connsiteX4" fmla="*/ 0 w 3009439"/>
                <a:gd name="connsiteY4" fmla="*/ 0 h 75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9439" h="757681">
                  <a:moveTo>
                    <a:pt x="0" y="0"/>
                  </a:moveTo>
                  <a:lnTo>
                    <a:pt x="3009439" y="0"/>
                  </a:lnTo>
                  <a:lnTo>
                    <a:pt x="3009439" y="757681"/>
                  </a:lnTo>
                  <a:lnTo>
                    <a:pt x="0" y="7576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altLang="pl-PL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opiniowanie projektów PPP</a:t>
              </a:r>
              <a:br>
                <a:rPr lang="pl-PL" altLang="pl-PL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altLang="pl-PL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pl-PL" altLang="pl-PL" sz="1400" b="1" i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 PPP, Opinia PPP</a:t>
              </a:r>
              <a:r>
                <a:rPr lang="pl-PL" altLang="pl-PL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endParaRPr lang="pl-PL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Prostokąt: zaokrąglone rogi 10" descr="Uniesiony kciuk z wypełnieniem pełnym">
              <a:extLst>
                <a:ext uri="{FF2B5EF4-FFF2-40B4-BE49-F238E27FC236}">
                  <a16:creationId xmlns:a16="http://schemas.microsoft.com/office/drawing/2014/main" id="{3B34E0B2-9E84-4EB7-AC43-76C58E230EA5}"/>
                </a:ext>
              </a:extLst>
            </p:cNvPr>
            <p:cNvSpPr/>
            <p:nvPr/>
          </p:nvSpPr>
          <p:spPr>
            <a:xfrm>
              <a:off x="1651039" y="4944030"/>
              <a:ext cx="824245" cy="599032"/>
            </a:xfrm>
            <a:prstGeom prst="round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 t="-23000" b="-2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5BB992F6-E1FC-48E8-938D-EFA8F1D1B23B}"/>
                </a:ext>
              </a:extLst>
            </p:cNvPr>
            <p:cNvSpPr/>
            <p:nvPr/>
          </p:nvSpPr>
          <p:spPr>
            <a:xfrm>
              <a:off x="951476" y="5714178"/>
              <a:ext cx="2128865" cy="546482"/>
            </a:xfrm>
            <a:custGeom>
              <a:avLst/>
              <a:gdLst>
                <a:gd name="connsiteX0" fmla="*/ 0 w 2128865"/>
                <a:gd name="connsiteY0" fmla="*/ 0 h 546482"/>
                <a:gd name="connsiteX1" fmla="*/ 2128865 w 2128865"/>
                <a:gd name="connsiteY1" fmla="*/ 0 h 546482"/>
                <a:gd name="connsiteX2" fmla="*/ 2128865 w 2128865"/>
                <a:gd name="connsiteY2" fmla="*/ 546482 h 546482"/>
                <a:gd name="connsiteX3" fmla="*/ 0 w 2128865"/>
                <a:gd name="connsiteY3" fmla="*/ 546482 h 546482"/>
                <a:gd name="connsiteX4" fmla="*/ 0 w 2128865"/>
                <a:gd name="connsiteY4" fmla="*/ 0 h 54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8865" h="546482">
                  <a:moveTo>
                    <a:pt x="0" y="0"/>
                  </a:moveTo>
                  <a:lnTo>
                    <a:pt x="2128865" y="0"/>
                  </a:lnTo>
                  <a:lnTo>
                    <a:pt x="2128865" y="546482"/>
                  </a:lnTo>
                  <a:lnTo>
                    <a:pt x="0" y="54648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altLang="pl-PL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dobre praktyki</a:t>
              </a:r>
              <a:endParaRPr lang="pl-PL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Prostokąt: zaokrąglone rogi 12" descr="Komputer z wypełnieniem pełnym">
              <a:extLst>
                <a:ext uri="{FF2B5EF4-FFF2-40B4-BE49-F238E27FC236}">
                  <a16:creationId xmlns:a16="http://schemas.microsoft.com/office/drawing/2014/main" id="{046EEDF3-3ABB-4F99-8370-5C44FFC5C761}"/>
                </a:ext>
              </a:extLst>
            </p:cNvPr>
            <p:cNvSpPr/>
            <p:nvPr/>
          </p:nvSpPr>
          <p:spPr>
            <a:xfrm>
              <a:off x="4830388" y="4896306"/>
              <a:ext cx="824245" cy="599032"/>
            </a:xfrm>
            <a:prstGeom prst="round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 t="-23000" b="-2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4153A3EA-2C83-4453-84C8-D97AFA9A9AA8}"/>
                </a:ext>
              </a:extLst>
            </p:cNvPr>
            <p:cNvSpPr/>
            <p:nvPr/>
          </p:nvSpPr>
          <p:spPr>
            <a:xfrm>
              <a:off x="4592580" y="5695029"/>
              <a:ext cx="1472998" cy="546482"/>
            </a:xfrm>
            <a:custGeom>
              <a:avLst/>
              <a:gdLst>
                <a:gd name="connsiteX0" fmla="*/ 0 w 1472998"/>
                <a:gd name="connsiteY0" fmla="*/ 0 h 546482"/>
                <a:gd name="connsiteX1" fmla="*/ 1472998 w 1472998"/>
                <a:gd name="connsiteY1" fmla="*/ 0 h 546482"/>
                <a:gd name="connsiteX2" fmla="*/ 1472998 w 1472998"/>
                <a:gd name="connsiteY2" fmla="*/ 546482 h 546482"/>
                <a:gd name="connsiteX3" fmla="*/ 0 w 1472998"/>
                <a:gd name="connsiteY3" fmla="*/ 546482 h 546482"/>
                <a:gd name="connsiteX4" fmla="*/ 0 w 1472998"/>
                <a:gd name="connsiteY4" fmla="*/ 0 h 54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2998" h="546482">
                  <a:moveTo>
                    <a:pt x="0" y="0"/>
                  </a:moveTo>
                  <a:lnTo>
                    <a:pt x="1472998" y="0"/>
                  </a:lnTo>
                  <a:lnTo>
                    <a:pt x="1472998" y="546482"/>
                  </a:lnTo>
                  <a:lnTo>
                    <a:pt x="0" y="54648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altLang="pl-PL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GB" altLang="pl-PL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-learning</a:t>
              </a:r>
              <a:endParaRPr lang="pl-PL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Prostokąt: zaokrąglone rogi 14" descr="Lista z wypełnieniem pełnym">
              <a:extLst>
                <a:ext uri="{FF2B5EF4-FFF2-40B4-BE49-F238E27FC236}">
                  <a16:creationId xmlns:a16="http://schemas.microsoft.com/office/drawing/2014/main" id="{FBC50D4A-5947-4D42-9B21-7F3B27F78028}"/>
                </a:ext>
              </a:extLst>
            </p:cNvPr>
            <p:cNvSpPr/>
            <p:nvPr/>
          </p:nvSpPr>
          <p:spPr>
            <a:xfrm>
              <a:off x="1660921" y="3272421"/>
              <a:ext cx="824245" cy="599032"/>
            </a:xfrm>
            <a:prstGeom prst="roundRect">
              <a:avLst/>
            </a:prstGeom>
            <a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 t="-23000" b="-2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6" name="Dowolny kształt: kształt 15">
              <a:extLst>
                <a:ext uri="{FF2B5EF4-FFF2-40B4-BE49-F238E27FC236}">
                  <a16:creationId xmlns:a16="http://schemas.microsoft.com/office/drawing/2014/main" id="{8E4BC49D-D083-44A8-9C77-27B732345BE0}"/>
                </a:ext>
              </a:extLst>
            </p:cNvPr>
            <p:cNvSpPr/>
            <p:nvPr/>
          </p:nvSpPr>
          <p:spPr>
            <a:xfrm>
              <a:off x="763025" y="3867025"/>
              <a:ext cx="2641174" cy="546482"/>
            </a:xfrm>
            <a:custGeom>
              <a:avLst/>
              <a:gdLst>
                <a:gd name="connsiteX0" fmla="*/ 0 w 2641174"/>
                <a:gd name="connsiteY0" fmla="*/ 0 h 546482"/>
                <a:gd name="connsiteX1" fmla="*/ 2641174 w 2641174"/>
                <a:gd name="connsiteY1" fmla="*/ 0 h 546482"/>
                <a:gd name="connsiteX2" fmla="*/ 2641174 w 2641174"/>
                <a:gd name="connsiteY2" fmla="*/ 546482 h 546482"/>
                <a:gd name="connsiteX3" fmla="*/ 0 w 2641174"/>
                <a:gd name="connsiteY3" fmla="*/ 546482 h 546482"/>
                <a:gd name="connsiteX4" fmla="*/ 0 w 2641174"/>
                <a:gd name="connsiteY4" fmla="*/ 0 h 54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1174" h="546482">
                  <a:moveTo>
                    <a:pt x="0" y="0"/>
                  </a:moveTo>
                  <a:lnTo>
                    <a:pt x="2641174" y="0"/>
                  </a:lnTo>
                  <a:lnTo>
                    <a:pt x="2641174" y="546482"/>
                  </a:lnTo>
                  <a:lnTo>
                    <a:pt x="0" y="54648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altLang="pl-PL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wytyczne, interpretacje prawne </a:t>
              </a:r>
              <a:endParaRPr lang="pl-PL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Prostokąt: zaokrąglone rogi 16" descr="Klasa z wypełnieniem pełnym">
              <a:extLst>
                <a:ext uri="{FF2B5EF4-FFF2-40B4-BE49-F238E27FC236}">
                  <a16:creationId xmlns:a16="http://schemas.microsoft.com/office/drawing/2014/main" id="{A3665EA9-90D7-4AE6-A3AA-6930F8230833}"/>
                </a:ext>
              </a:extLst>
            </p:cNvPr>
            <p:cNvSpPr/>
            <p:nvPr/>
          </p:nvSpPr>
          <p:spPr>
            <a:xfrm>
              <a:off x="8005245" y="4947085"/>
              <a:ext cx="824245" cy="599032"/>
            </a:xfrm>
            <a:prstGeom prst="roundRect">
              <a:avLst/>
            </a:pr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 t="-23000" b="-2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id="{3159D44C-929C-4794-B9D2-3170BBA015E6}"/>
                </a:ext>
              </a:extLst>
            </p:cNvPr>
            <p:cNvSpPr/>
            <p:nvPr/>
          </p:nvSpPr>
          <p:spPr>
            <a:xfrm>
              <a:off x="7086995" y="5543062"/>
              <a:ext cx="2440066" cy="546482"/>
            </a:xfrm>
            <a:custGeom>
              <a:avLst/>
              <a:gdLst>
                <a:gd name="connsiteX0" fmla="*/ 0 w 2440066"/>
                <a:gd name="connsiteY0" fmla="*/ 0 h 546482"/>
                <a:gd name="connsiteX1" fmla="*/ 2440066 w 2440066"/>
                <a:gd name="connsiteY1" fmla="*/ 0 h 546482"/>
                <a:gd name="connsiteX2" fmla="*/ 2440066 w 2440066"/>
                <a:gd name="connsiteY2" fmla="*/ 546482 h 546482"/>
                <a:gd name="connsiteX3" fmla="*/ 0 w 2440066"/>
                <a:gd name="connsiteY3" fmla="*/ 546482 h 546482"/>
                <a:gd name="connsiteX4" fmla="*/ 0 w 2440066"/>
                <a:gd name="connsiteY4" fmla="*/ 0 h 54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0066" h="546482">
                  <a:moveTo>
                    <a:pt x="0" y="0"/>
                  </a:moveTo>
                  <a:lnTo>
                    <a:pt x="2440066" y="0"/>
                  </a:lnTo>
                  <a:lnTo>
                    <a:pt x="2440066" y="546482"/>
                  </a:lnTo>
                  <a:lnTo>
                    <a:pt x="0" y="54648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altLang="pl-PL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szkolenia, warsztaty, webinaria</a:t>
              </a:r>
            </a:p>
          </p:txBody>
        </p:sp>
        <p:sp>
          <p:nvSpPr>
            <p:cNvPr id="19" name="Prostokąt: zaokrąglone rogi 18" descr="Internet z wypełnieniem pełnym">
              <a:extLst>
                <a:ext uri="{FF2B5EF4-FFF2-40B4-BE49-F238E27FC236}">
                  <a16:creationId xmlns:a16="http://schemas.microsoft.com/office/drawing/2014/main" id="{36F63564-8CD7-46D0-AAD3-069B7080493F}"/>
                </a:ext>
              </a:extLst>
            </p:cNvPr>
            <p:cNvSpPr/>
            <p:nvPr/>
          </p:nvSpPr>
          <p:spPr>
            <a:xfrm>
              <a:off x="10769753" y="4851179"/>
              <a:ext cx="824245" cy="599032"/>
            </a:xfrm>
            <a:prstGeom prst="roundRect">
              <a:avLst/>
            </a:prstGeom>
            <a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 t="-23000" b="-2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Dowolny kształt: kształt 19">
              <a:extLst>
                <a:ext uri="{FF2B5EF4-FFF2-40B4-BE49-F238E27FC236}">
                  <a16:creationId xmlns:a16="http://schemas.microsoft.com/office/drawing/2014/main" id="{EBA7BFBB-4FB7-451F-A0C8-7FE4126386B2}"/>
                </a:ext>
              </a:extLst>
            </p:cNvPr>
            <p:cNvSpPr/>
            <p:nvPr/>
          </p:nvSpPr>
          <p:spPr>
            <a:xfrm>
              <a:off x="10398124" y="5409306"/>
              <a:ext cx="1472998" cy="546482"/>
            </a:xfrm>
            <a:custGeom>
              <a:avLst/>
              <a:gdLst>
                <a:gd name="connsiteX0" fmla="*/ 0 w 1472998"/>
                <a:gd name="connsiteY0" fmla="*/ 0 h 546482"/>
                <a:gd name="connsiteX1" fmla="*/ 1472998 w 1472998"/>
                <a:gd name="connsiteY1" fmla="*/ 0 h 546482"/>
                <a:gd name="connsiteX2" fmla="*/ 1472998 w 1472998"/>
                <a:gd name="connsiteY2" fmla="*/ 546482 h 546482"/>
                <a:gd name="connsiteX3" fmla="*/ 0 w 1472998"/>
                <a:gd name="connsiteY3" fmla="*/ 546482 h 546482"/>
                <a:gd name="connsiteX4" fmla="*/ 0 w 1472998"/>
                <a:gd name="connsiteY4" fmla="*/ 0 h 54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2998" h="546482">
                  <a:moveTo>
                    <a:pt x="0" y="0"/>
                  </a:moveTo>
                  <a:lnTo>
                    <a:pt x="1472998" y="0"/>
                  </a:lnTo>
                  <a:lnTo>
                    <a:pt x="1472998" y="546482"/>
                  </a:lnTo>
                  <a:lnTo>
                    <a:pt x="0" y="54648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altLang="pl-PL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strona internetowa </a:t>
              </a:r>
              <a:r>
                <a:rPr lang="en-GB" altLang="pl-PL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ppp.gov.pl </a:t>
              </a:r>
            </a:p>
          </p:txBody>
        </p:sp>
        <p:sp>
          <p:nvSpPr>
            <p:cNvPr id="21" name="Prostokąt: zaokrąglone rogi 20" descr="Prezentacja z wykresem słupkowym z wypełnieniem pełnym">
              <a:extLst>
                <a:ext uri="{FF2B5EF4-FFF2-40B4-BE49-F238E27FC236}">
                  <a16:creationId xmlns:a16="http://schemas.microsoft.com/office/drawing/2014/main" id="{C4FEE432-AD29-4850-8D82-620E3D7980BD}"/>
                </a:ext>
              </a:extLst>
            </p:cNvPr>
            <p:cNvSpPr/>
            <p:nvPr/>
          </p:nvSpPr>
          <p:spPr>
            <a:xfrm>
              <a:off x="10633203" y="3088580"/>
              <a:ext cx="824245" cy="599032"/>
            </a:xfrm>
            <a:prstGeom prst="roundRect">
              <a:avLst/>
            </a:prstGeom>
            <a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>
                <a:fillRect t="-23000" b="-2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2" name="Dowolny kształt: kształt 21">
              <a:extLst>
                <a:ext uri="{FF2B5EF4-FFF2-40B4-BE49-F238E27FC236}">
                  <a16:creationId xmlns:a16="http://schemas.microsoft.com/office/drawing/2014/main" id="{3E1F152B-4B0F-40BA-959F-5545A05F88BD}"/>
                </a:ext>
              </a:extLst>
            </p:cNvPr>
            <p:cNvSpPr/>
            <p:nvPr/>
          </p:nvSpPr>
          <p:spPr>
            <a:xfrm>
              <a:off x="9787542" y="3775776"/>
              <a:ext cx="2535428" cy="546482"/>
            </a:xfrm>
            <a:custGeom>
              <a:avLst/>
              <a:gdLst>
                <a:gd name="connsiteX0" fmla="*/ 0 w 2535428"/>
                <a:gd name="connsiteY0" fmla="*/ 0 h 546482"/>
                <a:gd name="connsiteX1" fmla="*/ 2535428 w 2535428"/>
                <a:gd name="connsiteY1" fmla="*/ 0 h 546482"/>
                <a:gd name="connsiteX2" fmla="*/ 2535428 w 2535428"/>
                <a:gd name="connsiteY2" fmla="*/ 546482 h 546482"/>
                <a:gd name="connsiteX3" fmla="*/ 0 w 2535428"/>
                <a:gd name="connsiteY3" fmla="*/ 546482 h 546482"/>
                <a:gd name="connsiteX4" fmla="*/ 0 w 2535428"/>
                <a:gd name="connsiteY4" fmla="*/ 0 h 54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5428" h="546482">
                  <a:moveTo>
                    <a:pt x="0" y="0"/>
                  </a:moveTo>
                  <a:lnTo>
                    <a:pt x="2535428" y="0"/>
                  </a:lnTo>
                  <a:lnTo>
                    <a:pt x="2535428" y="546482"/>
                  </a:lnTo>
                  <a:lnTo>
                    <a:pt x="0" y="54648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monitorowanie i analiza rynku PPP</a:t>
              </a:r>
              <a:endParaRPr lang="en-GB" altLang="pl-PL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972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22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7954C8-CA4C-461E-9FC3-6C5EB34E0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Plan wystąpienia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14D520-5EF6-4627-B81E-89E114F2D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Co to jest PPP;</a:t>
            </a:r>
          </a:p>
          <a:p>
            <a:r>
              <a:rPr lang="pl-PL" dirty="0"/>
              <a:t>Różnice pomiędzy PPP a modelem tradycyjnym;</a:t>
            </a:r>
          </a:p>
          <a:p>
            <a:r>
              <a:rPr lang="pl-PL" dirty="0"/>
              <a:t>Struktury organizacyjno-prawne projektów PPP;</a:t>
            </a:r>
          </a:p>
          <a:p>
            <a:r>
              <a:rPr lang="pl-PL" dirty="0"/>
              <a:t>Podstawy prawne oraz procedury wyboru Partnera Prywatnego;</a:t>
            </a:r>
          </a:p>
          <a:p>
            <a:r>
              <a:rPr lang="pl-PL" dirty="0"/>
              <a:t>Przygotowanie postępowania PPP – dobre praktyki;</a:t>
            </a:r>
          </a:p>
          <a:p>
            <a:r>
              <a:rPr lang="pl-PL" dirty="0"/>
              <a:t>Dialog konkurencyjny – dobre praktyki;</a:t>
            </a:r>
          </a:p>
          <a:p>
            <a:r>
              <a:rPr lang="pl-PL" dirty="0"/>
              <a:t>Wsparcie </a:t>
            </a:r>
            <a:r>
              <a:rPr lang="pl-PL" dirty="0" err="1"/>
              <a:t>MFiPR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pic>
        <p:nvPicPr>
          <p:cNvPr id="4" name="Grafika 3" descr="Lista kontrolna z wypełnieniem pełnym">
            <a:extLst>
              <a:ext uri="{FF2B5EF4-FFF2-40B4-BE49-F238E27FC236}">
                <a16:creationId xmlns:a16="http://schemas.microsoft.com/office/drawing/2014/main" id="{5BF16C78-E87B-4CF7-ACA0-5EB4448D8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9901" y="2971800"/>
            <a:ext cx="26543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24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Co to jest PPP?</a:t>
            </a:r>
            <a:endParaRPr lang="pl-PL" b="1" dirty="0">
              <a:latin typeface="Arial"/>
              <a:cs typeface="Arial"/>
            </a:endParaRPr>
          </a:p>
        </p:txBody>
      </p:sp>
      <p:graphicFrame>
        <p:nvGraphicFramePr>
          <p:cNvPr id="4" name="Symbol zastępczy zawartości 5">
            <a:extLst>
              <a:ext uri="{FF2B5EF4-FFF2-40B4-BE49-F238E27FC236}">
                <a16:creationId xmlns:a16="http://schemas.microsoft.com/office/drawing/2014/main" id="{C8170337-731E-48A2-871A-EEFEED3BD0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688488"/>
              </p:ext>
            </p:extLst>
          </p:nvPr>
        </p:nvGraphicFramePr>
        <p:xfrm>
          <a:off x="3313113" y="2055813"/>
          <a:ext cx="812165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fika 4" descr="Uścisk dłoni z wypełnieniem pełnym">
            <a:extLst>
              <a:ext uri="{FF2B5EF4-FFF2-40B4-BE49-F238E27FC236}">
                <a16:creationId xmlns:a16="http://schemas.microsoft.com/office/drawing/2014/main" id="{FA3BADA6-B284-4F09-A7CF-FB90E718F2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22639" y="2204776"/>
            <a:ext cx="2448448" cy="244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62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BFBFCE-5F18-4462-BF64-3E4666608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4000" b="1" dirty="0"/>
              <a:t>Różnice pomiędzy PPP </a:t>
            </a:r>
            <a:br>
              <a:rPr lang="pl-PL" altLang="pl-PL" sz="4000" b="1" dirty="0"/>
            </a:br>
            <a:r>
              <a:rPr lang="pl-PL" altLang="pl-PL" sz="4000" b="1" dirty="0"/>
              <a:t>a modelem tradycyjnym</a:t>
            </a:r>
            <a:endParaRPr lang="pl-PL" dirty="0"/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CBEDBF9E-513E-4DB4-90E8-12692A303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403" y="2046188"/>
            <a:ext cx="7445632" cy="4419600"/>
          </a:xfrm>
        </p:spPr>
      </p:pic>
    </p:spTree>
    <p:extLst>
      <p:ext uri="{BB962C8B-B14F-4D97-AF65-F5344CB8AC3E}">
        <p14:creationId xmlns:p14="http://schemas.microsoft.com/office/powerpoint/2010/main" val="1243981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7423E6-8F6D-43FC-AEC0-49ACA1BC6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Przykłady projektów PPP</a:t>
            </a:r>
            <a:endParaRPr lang="pl-PL" dirty="0"/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56654C44-F637-496E-B8CD-3BA9AA194C61}"/>
              </a:ext>
            </a:extLst>
          </p:cNvPr>
          <p:cNvSpPr/>
          <p:nvPr/>
        </p:nvSpPr>
        <p:spPr>
          <a:xfrm>
            <a:off x="1278465" y="2760133"/>
            <a:ext cx="2463801" cy="1591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poprawa efektywności energetycznej budynków użyteczności publicznej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4F4EC70A-66D0-4930-8377-B79CFAE55B37}"/>
              </a:ext>
            </a:extLst>
          </p:cNvPr>
          <p:cNvSpPr/>
          <p:nvPr/>
        </p:nvSpPr>
        <p:spPr>
          <a:xfrm>
            <a:off x="3877732" y="2760133"/>
            <a:ext cx="2463801" cy="1591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budynki mieszkalne wielorodzinne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01237899-3EC1-4B43-8CC0-B89ADF7BF001}"/>
              </a:ext>
            </a:extLst>
          </p:cNvPr>
          <p:cNvSpPr/>
          <p:nvPr/>
        </p:nvSpPr>
        <p:spPr>
          <a:xfrm>
            <a:off x="6476999" y="2760133"/>
            <a:ext cx="2463801" cy="1591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modernizacja oświetlenia drogowego</a:t>
            </a: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36E7AFD9-163F-4E33-8EE6-9B0F3F2F13C8}"/>
              </a:ext>
            </a:extLst>
          </p:cNvPr>
          <p:cNvSpPr/>
          <p:nvPr/>
        </p:nvSpPr>
        <p:spPr>
          <a:xfrm>
            <a:off x="9076266" y="2760133"/>
            <a:ext cx="2463801" cy="1591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centrum przesiadkowe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E372110C-859E-4F7A-8703-1DA9028638C4}"/>
              </a:ext>
            </a:extLst>
          </p:cNvPr>
          <p:cNvSpPr/>
          <p:nvPr/>
        </p:nvSpPr>
        <p:spPr>
          <a:xfrm>
            <a:off x="1278465" y="4555067"/>
            <a:ext cx="2463801" cy="1591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budynek domu pomocy społecznej</a:t>
            </a: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2F13794F-EF64-4DB8-BED7-FE90450325E0}"/>
              </a:ext>
            </a:extLst>
          </p:cNvPr>
          <p:cNvSpPr/>
          <p:nvPr/>
        </p:nvSpPr>
        <p:spPr>
          <a:xfrm>
            <a:off x="3877732" y="4555067"/>
            <a:ext cx="2463801" cy="1591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oczyszczalnia ścieków</a:t>
            </a: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DBD5E089-1EC2-43F1-B881-224DD2A90A1F}"/>
              </a:ext>
            </a:extLst>
          </p:cNvPr>
          <p:cNvSpPr/>
          <p:nvPr/>
        </p:nvSpPr>
        <p:spPr>
          <a:xfrm>
            <a:off x="6476999" y="4555067"/>
            <a:ext cx="2463801" cy="1591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parking</a:t>
            </a:r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172C93E8-C79C-4C00-8E79-3CDB1C806F75}"/>
              </a:ext>
            </a:extLst>
          </p:cNvPr>
          <p:cNvSpPr/>
          <p:nvPr/>
        </p:nvSpPr>
        <p:spPr>
          <a:xfrm>
            <a:off x="9076266" y="4555067"/>
            <a:ext cx="2463801" cy="1591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rewitalizacja centrum miasta</a:t>
            </a:r>
          </a:p>
        </p:txBody>
      </p:sp>
    </p:spTree>
    <p:extLst>
      <p:ext uri="{BB962C8B-B14F-4D97-AF65-F5344CB8AC3E}">
        <p14:creationId xmlns:p14="http://schemas.microsoft.com/office/powerpoint/2010/main" val="2256610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23FF18-00B3-4A6D-9C97-07DF1F976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/>
              <a:t>Struktury organizacyjno-prawne projektów PPP</a:t>
            </a:r>
            <a:endParaRPr lang="pl-PL" dirty="0"/>
          </a:p>
        </p:txBody>
      </p:sp>
      <p:pic>
        <p:nvPicPr>
          <p:cNvPr id="20" name="Symbol zastępczy zawartości 19">
            <a:extLst>
              <a:ext uri="{FF2B5EF4-FFF2-40B4-BE49-F238E27FC236}">
                <a16:creationId xmlns:a16="http://schemas.microsoft.com/office/drawing/2014/main" id="{B3D8392F-F191-409E-A098-6F5B37FEAE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0507" y="3089710"/>
            <a:ext cx="8452320" cy="20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72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D03127-65AD-404B-99EC-953D98B0E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527" y="1140165"/>
            <a:ext cx="8148873" cy="540898"/>
          </a:xfrm>
        </p:spPr>
        <p:txBody>
          <a:bodyPr/>
          <a:lstStyle/>
          <a:p>
            <a:r>
              <a:rPr lang="pl-PL" altLang="pl-PL" sz="4400" b="1" dirty="0"/>
              <a:t>Mechanizm wynagrodzenia Partnera Prywatnego </a:t>
            </a:r>
            <a:endParaRPr lang="pl-P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F147E55-B2F4-42CC-8E70-01AED6C87369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2" t="28149" r="19731" b="14856"/>
          <a:stretch>
            <a:fillRect/>
          </a:stretch>
        </p:blipFill>
        <p:spPr bwMode="auto">
          <a:xfrm>
            <a:off x="3526847" y="2113565"/>
            <a:ext cx="6962661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186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988016-8ED5-471B-BF70-5724B3301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2707" y="1149789"/>
            <a:ext cx="7546207" cy="746387"/>
          </a:xfrm>
        </p:spPr>
        <p:txBody>
          <a:bodyPr/>
          <a:lstStyle/>
          <a:p>
            <a:pPr algn="ctr"/>
            <a:r>
              <a:rPr lang="pl-PL" sz="3600" b="1" dirty="0">
                <a:latin typeface="Arial"/>
                <a:cs typeface="Arial"/>
              </a:rPr>
              <a:t>Podstawy prawne oraz procedury wyboru Partnera Prywatnego</a:t>
            </a:r>
            <a:endParaRPr lang="pl-PL" sz="3600" dirty="0"/>
          </a:p>
        </p:txBody>
      </p:sp>
      <p:pic>
        <p:nvPicPr>
          <p:cNvPr id="4" name="Picture 276">
            <a:extLst>
              <a:ext uri="{FF2B5EF4-FFF2-40B4-BE49-F238E27FC236}">
                <a16:creationId xmlns:a16="http://schemas.microsoft.com/office/drawing/2014/main" id="{E40538F6-BAB2-4DC0-A698-454BFA609F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166" y="2194560"/>
            <a:ext cx="8088878" cy="420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61110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920</Words>
  <Application>Microsoft Office PowerPoint</Application>
  <PresentationFormat>Panoramiczny</PresentationFormat>
  <Paragraphs>121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(body)</vt:lpstr>
      <vt:lpstr>Calibri Light</vt:lpstr>
      <vt:lpstr>Symbol</vt:lpstr>
      <vt:lpstr>Wingdings</vt:lpstr>
      <vt:lpstr>Motyw pakietu Office</vt:lpstr>
      <vt:lpstr>Prezentacja programu PowerPoint</vt:lpstr>
      <vt:lpstr>PPP w kontekście zamówień publicznych</vt:lpstr>
      <vt:lpstr>Plan wystąpienia</vt:lpstr>
      <vt:lpstr>Co to jest PPP?</vt:lpstr>
      <vt:lpstr>Różnice pomiędzy PPP  a modelem tradycyjnym</vt:lpstr>
      <vt:lpstr>Przykłady projektów PPP</vt:lpstr>
      <vt:lpstr>Struktury organizacyjno-prawne projektów PPP</vt:lpstr>
      <vt:lpstr>Mechanizm wynagrodzenia Partnera Prywatnego </vt:lpstr>
      <vt:lpstr>Podstawy prawne oraz procedury wyboru Partnera Prywatnego</vt:lpstr>
      <vt:lpstr>Przygotowanie postępowania PPP</vt:lpstr>
      <vt:lpstr>Ocena Efektywności</vt:lpstr>
      <vt:lpstr>Analiza potrzeb i wymagań  a ocena efektywności</vt:lpstr>
      <vt:lpstr>Etap przygotowawczy Kluczowe aspekty</vt:lpstr>
      <vt:lpstr>PPP a PZP  o czym należy pamiętać</vt:lpstr>
      <vt:lpstr>Tryb wyboru Partnera Prywatnego</vt:lpstr>
      <vt:lpstr>Dialog konkurencyjny - OPIW</vt:lpstr>
      <vt:lpstr>Przygotowanie do Negocjacji</vt:lpstr>
      <vt:lpstr>Przykładowy przebieg jednego cyklu negocjacyjnego</vt:lpstr>
      <vt:lpstr>Przykładowy schemat współpracy Komisji Przetargowej i Zespołu Doradców</vt:lpstr>
      <vt:lpstr>Negocjacje – dobre praktyki</vt:lpstr>
      <vt:lpstr>Postępowanie – dobre praktyki</vt:lpstr>
      <vt:lpstr>Wsparcie MFiPR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</dc:creator>
  <cp:lastModifiedBy>Jarosz Katarzyna</cp:lastModifiedBy>
  <cp:revision>82</cp:revision>
  <dcterms:created xsi:type="dcterms:W3CDTF">2023-12-04T14:11:31Z</dcterms:created>
  <dcterms:modified xsi:type="dcterms:W3CDTF">2025-09-25T06:55:19Z</dcterms:modified>
</cp:coreProperties>
</file>