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5"/>
  </p:notesMasterIdLst>
  <p:sldIdLst>
    <p:sldId id="256" r:id="rId2"/>
    <p:sldId id="259" r:id="rId3"/>
    <p:sldId id="257" r:id="rId4"/>
    <p:sldId id="258" r:id="rId5"/>
    <p:sldId id="260" r:id="rId6"/>
    <p:sldId id="261" r:id="rId7"/>
    <p:sldId id="262" r:id="rId8"/>
    <p:sldId id="263" r:id="rId9"/>
    <p:sldId id="264" r:id="rId10"/>
    <p:sldId id="265" r:id="rId11"/>
    <p:sldId id="266" r:id="rId12"/>
    <p:sldId id="267" r:id="rId13"/>
    <p:sldId id="276" r:id="rId14"/>
    <p:sldId id="268" r:id="rId15"/>
    <p:sldId id="269" r:id="rId16"/>
    <p:sldId id="270" r:id="rId17"/>
    <p:sldId id="277" r:id="rId18"/>
    <p:sldId id="271" r:id="rId19"/>
    <p:sldId id="278" r:id="rId20"/>
    <p:sldId id="272" r:id="rId21"/>
    <p:sldId id="279" r:id="rId22"/>
    <p:sldId id="273" r:id="rId23"/>
    <p:sldId id="280" r:id="rId24"/>
  </p:sldIdLst>
  <p:sldSz cx="12192000" cy="6858000"/>
  <p:notesSz cx="6858000" cy="9144000"/>
  <p:defaultTex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3300"/>
    <a:srgbClr val="FF66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9111" autoAdjust="0"/>
    <p:restoredTop sz="85240" autoAdjust="0"/>
  </p:normalViewPr>
  <p:slideViewPr>
    <p:cSldViewPr snapToGrid="0">
      <p:cViewPr varScale="1">
        <p:scale>
          <a:sx n="93" d="100"/>
          <a:sy n="93" d="100"/>
        </p:scale>
        <p:origin x="-126" y="-144"/>
      </p:cViewPr>
      <p:guideLst>
        <p:guide orient="horz" pos="2160"/>
        <p:guide pos="3840"/>
      </p:guideLst>
    </p:cSldViewPr>
  </p:slideViewPr>
  <p:outlineViewPr>
    <p:cViewPr>
      <p:scale>
        <a:sx n="33" d="100"/>
        <a:sy n="33" d="100"/>
      </p:scale>
      <p:origin x="0" y="1320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ymbol zastępczy nagłówka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pl-PL"/>
          </a:p>
        </p:txBody>
      </p:sp>
      <p:sp>
        <p:nvSpPr>
          <p:cNvPr id="3" name="Symbol zastępczy daty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5D59827-42E2-4D54-B8A8-A898B6BB58BE}" type="datetimeFigureOut">
              <a:rPr lang="pl-PL" smtClean="0"/>
              <a:pPr/>
              <a:t>2019-01-08</a:t>
            </a:fld>
            <a:endParaRPr lang="pl-PL"/>
          </a:p>
        </p:txBody>
      </p:sp>
      <p:sp>
        <p:nvSpPr>
          <p:cNvPr id="4" name="Symbol zastępczy obrazu slajdu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pl-PL"/>
          </a:p>
        </p:txBody>
      </p:sp>
      <p:sp>
        <p:nvSpPr>
          <p:cNvPr id="5" name="Symbol zastępczy notatek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6" name="Symbol zastępczy stopki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pl-PL"/>
          </a:p>
        </p:txBody>
      </p:sp>
      <p:sp>
        <p:nvSpPr>
          <p:cNvPr id="7" name="Symbol zastępczy numeru slajdu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B684CB9-673F-4DAF-9452-57ADB87C7EE1}" type="slidenum">
              <a:rPr lang="pl-PL" smtClean="0"/>
              <a:pPr/>
              <a:t>‹#›</a:t>
            </a:fld>
            <a:endParaRPr lang="pl-PL"/>
          </a:p>
        </p:txBody>
      </p:sp>
    </p:spTree>
    <p:extLst>
      <p:ext uri="{BB962C8B-B14F-4D97-AF65-F5344CB8AC3E}">
        <p14:creationId xmlns:p14="http://schemas.microsoft.com/office/powerpoint/2010/main" val="100055128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fontScale="92500" lnSpcReduction="20000"/>
          </a:bodyPr>
          <a:lstStyle/>
          <a:p>
            <a:r>
              <a:rPr lang="pl-PL" sz="1200" dirty="0" smtClean="0"/>
              <a:t>1. Umundurowanie specjalne chroni przed zagrożeniem pożarowym, ostrymi krawędziami, wyposażone jest w elementy odblaskowe zwiększające bezpieczeństwo.</a:t>
            </a:r>
          </a:p>
          <a:p>
            <a:pPr marL="0" marR="0" indent="0" algn="l" defTabSz="914400" rtl="0" eaLnBrk="1" fontAlgn="auto" latinLnBrk="0" hangingPunct="1">
              <a:lnSpc>
                <a:spcPct val="100000"/>
              </a:lnSpc>
              <a:spcBef>
                <a:spcPts val="0"/>
              </a:spcBef>
              <a:spcAft>
                <a:spcPts val="0"/>
              </a:spcAft>
              <a:buClrTx/>
              <a:buSzTx/>
              <a:buFontTx/>
              <a:buNone/>
              <a:tabLst/>
              <a:defRPr/>
            </a:pPr>
            <a:r>
              <a:rPr lang="pl-PL" sz="1200" dirty="0" smtClean="0"/>
              <a:t>2. Hełm strażacki chroni przed urazami głowy, twarzy, oczu. Czasami standardowa przyłbica hełmu strażackiego może być niewystarczająca do ochrony oczu podczas niektórych prac z zakresu ratownictwa technicznego, dlatego warto wykorzystywać dodatkową ochronę oczu. Przylegające okulary lub gogle dokładniej chronią oczy, przy zachowaniu odpowiedniego stopnia wytrzymałości tego sprzętu.</a:t>
            </a:r>
          </a:p>
          <a:p>
            <a:pPr marL="0" marR="0" indent="0" algn="l" defTabSz="914400" rtl="0" eaLnBrk="1" fontAlgn="auto" latinLnBrk="0" hangingPunct="1">
              <a:lnSpc>
                <a:spcPct val="100000"/>
              </a:lnSpc>
              <a:spcBef>
                <a:spcPts val="0"/>
              </a:spcBef>
              <a:spcAft>
                <a:spcPts val="0"/>
              </a:spcAft>
              <a:buClrTx/>
              <a:buSzTx/>
              <a:buFontTx/>
              <a:buNone/>
              <a:tabLst/>
              <a:defRPr/>
            </a:pPr>
            <a:r>
              <a:rPr lang="pl-PL" sz="1200" dirty="0" smtClean="0"/>
              <a:t>3. Buty strażackie chronią przed zagrożeniem pożarowym, substancjami niebezpiecznymi, poślizgnięciem, zmiażdżeniem, przebiciem.</a:t>
            </a:r>
          </a:p>
          <a:p>
            <a:pPr marL="0" marR="0" indent="0" algn="l" defTabSz="914400" rtl="0" eaLnBrk="1" fontAlgn="auto" latinLnBrk="0" hangingPunct="1">
              <a:lnSpc>
                <a:spcPct val="100000"/>
              </a:lnSpc>
              <a:spcBef>
                <a:spcPts val="0"/>
              </a:spcBef>
              <a:spcAft>
                <a:spcPts val="0"/>
              </a:spcAft>
              <a:buClrTx/>
              <a:buSzTx/>
              <a:buFontTx/>
              <a:buNone/>
              <a:tabLst/>
              <a:defRPr/>
            </a:pPr>
            <a:r>
              <a:rPr lang="pl-PL" sz="1200" dirty="0" smtClean="0"/>
              <a:t>4. Rękawice specjalne chronią dłonie użytkownika. Należy w tym miejscu wspomnieć, że wielu ratowników wyposaża się we własnym zakresie w tzw. „rękawice techniczne”. Są one lekkie, dopasowane, zapewniają pewny i precyzyjny chwyt. Sprawdzają się doskonale w skomplikowanych pracach manualnych, </a:t>
            </a:r>
            <a:br>
              <a:rPr lang="pl-PL" sz="1200" dirty="0" smtClean="0"/>
            </a:br>
            <a:r>
              <a:rPr lang="pl-PL" sz="1200" dirty="0" smtClean="0"/>
              <a:t>a takie szeroko występują podczas działań zakresu ratownictwa technicznego. Ratownik, doposażając się w rękawice techniczne, winien jednak kierować się ich parametrami, a nie jedynie wygodą, wyglądem, czy niewielką ceną zakupu. Niestety, jest to czasem robione w sposób nieświadomy. Widuje się sytuacje, w których ratownicy używają podczas działań z zakresu ratownictwa technicznego tanich rękawic monterskich z marketów budowlanych. Ich parametry zdecydowanie eliminują je do takich działań i nie są bezpieczne dla ich użytkowników. Norma definiuje takie parametry, jak wytrzymałość na: ścieranie, przecięcie, przekłucie, rozerwanie. Rękawica techniczna powinna mieć owe parametry na maksymalnym, bądź prawie maksymalnym poziomie. Należy powiedzieć też o tym, że rękawice techniczne nie nadają się do pracy pilarkami do drewna. Wielu użytkowników nie ma takiej wiedzy i nawet, jeśli posiadają odpowiednie rękawice techniczne, o wysokich parametrach, to nie wiedzą, że nie chronią one przed przecięciem łańcuchem pilarki. Jeśli działania prowadzone są z użyciem tego sprzętu, ratownik powinien używać rękawic specjalnych.</a:t>
            </a:r>
          </a:p>
          <a:p>
            <a:pPr marL="0" marR="0" indent="0" algn="l" defTabSz="914400" rtl="0" eaLnBrk="1" fontAlgn="auto" latinLnBrk="0" hangingPunct="1">
              <a:lnSpc>
                <a:spcPct val="100000"/>
              </a:lnSpc>
              <a:spcBef>
                <a:spcPts val="0"/>
              </a:spcBef>
              <a:spcAft>
                <a:spcPts val="0"/>
              </a:spcAft>
              <a:buClrTx/>
              <a:buSzTx/>
              <a:buFontTx/>
              <a:buNone/>
              <a:tabLst/>
              <a:defRPr/>
            </a:pPr>
            <a:r>
              <a:rPr lang="pl-PL" sz="1200" dirty="0" smtClean="0"/>
              <a:t>5. Maska pyłowa chroni przed szkodliwym oddziaływaniem pyłu szklanego.</a:t>
            </a:r>
          </a:p>
        </p:txBody>
      </p:sp>
      <p:sp>
        <p:nvSpPr>
          <p:cNvPr id="4" name="Symbol zastępczy numeru slajdu 3"/>
          <p:cNvSpPr>
            <a:spLocks noGrp="1"/>
          </p:cNvSpPr>
          <p:nvPr>
            <p:ph type="sldNum" sz="quarter" idx="10"/>
          </p:nvPr>
        </p:nvSpPr>
        <p:spPr/>
        <p:txBody>
          <a:bodyPr/>
          <a:lstStyle/>
          <a:p>
            <a:fld id="{AB684CB9-673F-4DAF-9452-57ADB87C7EE1}" type="slidenum">
              <a:rPr lang="pl-PL" smtClean="0"/>
              <a:pPr/>
              <a:t>3</a:t>
            </a:fld>
            <a:endParaRPr lang="pl-PL"/>
          </a:p>
        </p:txBody>
      </p:sp>
    </p:spTree>
    <p:extLst>
      <p:ext uri="{BB962C8B-B14F-4D97-AF65-F5344CB8AC3E}">
        <p14:creationId xmlns:p14="http://schemas.microsoft.com/office/powerpoint/2010/main" val="308066636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r>
              <a:rPr lang="pl-PL" dirty="0" smtClean="0"/>
              <a:t>Sprzęt do stabilizacji ma za zadanie ustabilizować bryłę pojazdu zarówno przed ruchami w pionie, jak i w</a:t>
            </a:r>
            <a:r>
              <a:rPr lang="pl-PL" baseline="0" dirty="0" smtClean="0"/>
              <a:t> poziomie (toczeniem).</a:t>
            </a:r>
            <a:endParaRPr lang="pl-PL" dirty="0"/>
          </a:p>
        </p:txBody>
      </p:sp>
      <p:sp>
        <p:nvSpPr>
          <p:cNvPr id="4" name="Symbol zastępczy numeru slajdu 3"/>
          <p:cNvSpPr>
            <a:spLocks noGrp="1"/>
          </p:cNvSpPr>
          <p:nvPr>
            <p:ph type="sldNum" sz="quarter" idx="10"/>
          </p:nvPr>
        </p:nvSpPr>
        <p:spPr/>
        <p:txBody>
          <a:bodyPr/>
          <a:lstStyle/>
          <a:p>
            <a:fld id="{AB684CB9-673F-4DAF-9452-57ADB87C7EE1}" type="slidenum">
              <a:rPr lang="pl-PL" smtClean="0"/>
              <a:pPr/>
              <a:t>16</a:t>
            </a:fld>
            <a:endParaRPr lang="pl-PL"/>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endParaRPr lang="pl-PL" dirty="0"/>
          </a:p>
        </p:txBody>
      </p:sp>
      <p:sp>
        <p:nvSpPr>
          <p:cNvPr id="4" name="Symbol zastępczy numeru slajdu 3"/>
          <p:cNvSpPr>
            <a:spLocks noGrp="1"/>
          </p:cNvSpPr>
          <p:nvPr>
            <p:ph type="sldNum" sz="quarter" idx="10"/>
          </p:nvPr>
        </p:nvSpPr>
        <p:spPr/>
        <p:txBody>
          <a:bodyPr/>
          <a:lstStyle/>
          <a:p>
            <a:fld id="{AB684CB9-673F-4DAF-9452-57ADB87C7EE1}" type="slidenum">
              <a:rPr lang="pl-PL" smtClean="0"/>
              <a:pPr/>
              <a:t>20</a:t>
            </a:fld>
            <a:endParaRPr lang="pl-PL"/>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r>
              <a:rPr lang="pl-PL" sz="1200" i="1" kern="1200" dirty="0" smtClean="0">
                <a:solidFill>
                  <a:schemeClr val="tx1"/>
                </a:solidFill>
                <a:latin typeface="+mn-lt"/>
                <a:ea typeface="+mn-ea"/>
                <a:cs typeface="+mn-cs"/>
              </a:rPr>
              <a:t>*(Z) zalecane dla jednostek OSP</a:t>
            </a:r>
            <a:endParaRPr lang="pl-PL" sz="1200" kern="1200" dirty="0" smtClean="0">
              <a:solidFill>
                <a:schemeClr val="tx1"/>
              </a:solidFill>
              <a:latin typeface="+mn-lt"/>
              <a:ea typeface="+mn-ea"/>
              <a:cs typeface="+mn-cs"/>
            </a:endParaRPr>
          </a:p>
          <a:p>
            <a:r>
              <a:rPr lang="pl-PL" sz="1200" i="1" kern="1200" dirty="0" smtClean="0">
                <a:solidFill>
                  <a:schemeClr val="tx1"/>
                </a:solidFill>
                <a:latin typeface="+mn-lt"/>
                <a:ea typeface="+mn-ea"/>
                <a:cs typeface="+mn-cs"/>
              </a:rPr>
              <a:t>** w przypadku gdy jednostka posiada na wyposażeniu wciągarkę</a:t>
            </a:r>
            <a:endParaRPr lang="pl-PL" dirty="0" smtClean="0"/>
          </a:p>
        </p:txBody>
      </p:sp>
      <p:sp>
        <p:nvSpPr>
          <p:cNvPr id="4" name="Symbol zastępczy numeru slajdu 3"/>
          <p:cNvSpPr>
            <a:spLocks noGrp="1"/>
          </p:cNvSpPr>
          <p:nvPr>
            <p:ph type="sldNum" sz="quarter" idx="10"/>
          </p:nvPr>
        </p:nvSpPr>
        <p:spPr/>
        <p:txBody>
          <a:bodyPr/>
          <a:lstStyle/>
          <a:p>
            <a:fld id="{AB684CB9-673F-4DAF-9452-57ADB87C7EE1}" type="slidenum">
              <a:rPr lang="pl-PL" smtClean="0"/>
              <a:pPr/>
              <a:t>5</a:t>
            </a:fld>
            <a:endParaRPr lang="pl-PL"/>
          </a:p>
        </p:txBody>
      </p:sp>
    </p:spTree>
    <p:extLst>
      <p:ext uri="{BB962C8B-B14F-4D97-AF65-F5344CB8AC3E}">
        <p14:creationId xmlns:p14="http://schemas.microsoft.com/office/powerpoint/2010/main" val="408871193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pl-PL" sz="1200" b="1" kern="1200" dirty="0" smtClean="0">
                <a:solidFill>
                  <a:schemeClr val="tx1"/>
                </a:solidFill>
                <a:latin typeface="+mn-lt"/>
                <a:ea typeface="+mn-ea"/>
                <a:cs typeface="+mn-cs"/>
              </a:rPr>
              <a:t>Ratowniczy zestaw hydrauliczny</a:t>
            </a:r>
            <a:r>
              <a:rPr lang="pl-PL" sz="1200" kern="1200" dirty="0" smtClean="0">
                <a:solidFill>
                  <a:schemeClr val="tx1"/>
                </a:solidFill>
                <a:latin typeface="+mn-lt"/>
                <a:ea typeface="+mn-ea"/>
                <a:cs typeface="+mn-cs"/>
              </a:rPr>
              <a:t> jest to zespół elementów, połączonych w jeden układ, który podczas akcji ratowniczej umożliwia cięcie, rozpieranie, zgniatanie, ciągnięcie elementów konstrukcji pojazdów samochodowych. Składa się on z: narzędzi, agregatu zasilającego </a:t>
            </a:r>
            <a:br>
              <a:rPr lang="pl-PL" sz="1200" kern="1200" dirty="0" smtClean="0">
                <a:solidFill>
                  <a:schemeClr val="tx1"/>
                </a:solidFill>
                <a:latin typeface="+mn-lt"/>
                <a:ea typeface="+mn-ea"/>
                <a:cs typeface="+mn-cs"/>
              </a:rPr>
            </a:br>
            <a:r>
              <a:rPr lang="pl-PL" sz="1200" kern="1200" dirty="0" smtClean="0">
                <a:solidFill>
                  <a:schemeClr val="tx1"/>
                </a:solidFill>
                <a:latin typeface="+mn-lt"/>
                <a:ea typeface="+mn-ea"/>
                <a:cs typeface="+mn-cs"/>
              </a:rPr>
              <a:t>i zestawów węża.</a:t>
            </a:r>
            <a:endParaRPr lang="pl-PL" dirty="0" smtClean="0"/>
          </a:p>
        </p:txBody>
      </p:sp>
      <p:sp>
        <p:nvSpPr>
          <p:cNvPr id="4" name="Symbol zastępczy numeru slajdu 3"/>
          <p:cNvSpPr>
            <a:spLocks noGrp="1"/>
          </p:cNvSpPr>
          <p:nvPr>
            <p:ph type="sldNum" sz="quarter" idx="10"/>
          </p:nvPr>
        </p:nvSpPr>
        <p:spPr/>
        <p:txBody>
          <a:bodyPr/>
          <a:lstStyle/>
          <a:p>
            <a:fld id="{AB684CB9-673F-4DAF-9452-57ADB87C7EE1}" type="slidenum">
              <a:rPr lang="pl-PL" smtClean="0"/>
              <a:pPr/>
              <a:t>6</a:t>
            </a:fld>
            <a:endParaRPr lang="pl-PL"/>
          </a:p>
        </p:txBody>
      </p:sp>
    </p:spTree>
    <p:extLst>
      <p:ext uri="{BB962C8B-B14F-4D97-AF65-F5344CB8AC3E}">
        <p14:creationId xmlns:p14="http://schemas.microsoft.com/office/powerpoint/2010/main" val="257773663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pl-PL" sz="1200" i="1" kern="1200" dirty="0" smtClean="0">
                <a:solidFill>
                  <a:schemeClr val="tx1"/>
                </a:solidFill>
                <a:latin typeface="+mn-lt"/>
                <a:ea typeface="+mn-ea"/>
                <a:cs typeface="+mn-cs"/>
              </a:rPr>
              <a:t>Mimo, iż zwyczajowo przyjęła się nazwa ROZPIERACZ RAMIENIOWY, w opracowaniu używana będzie nazwa </a:t>
            </a:r>
            <a:r>
              <a:rPr lang="pl-PL" sz="1200" i="1" u="sng" kern="1200" dirty="0" smtClean="0">
                <a:solidFill>
                  <a:schemeClr val="tx1"/>
                </a:solidFill>
                <a:latin typeface="+mn-lt"/>
                <a:ea typeface="+mn-ea"/>
                <a:cs typeface="+mn-cs"/>
              </a:rPr>
              <a:t>ROZPIERACZ</a:t>
            </a:r>
            <a:r>
              <a:rPr lang="pl-PL" sz="1200" i="1" kern="1200" dirty="0" smtClean="0">
                <a:solidFill>
                  <a:schemeClr val="tx1"/>
                </a:solidFill>
                <a:latin typeface="+mn-lt"/>
                <a:ea typeface="+mn-ea"/>
                <a:cs typeface="+mn-cs"/>
              </a:rPr>
              <a:t>, gdyż taka nazwa jest zgodna z normą </a:t>
            </a:r>
            <a:br>
              <a:rPr lang="pl-PL" sz="1200" i="1" kern="1200" dirty="0" smtClean="0">
                <a:solidFill>
                  <a:schemeClr val="tx1"/>
                </a:solidFill>
                <a:latin typeface="+mn-lt"/>
                <a:ea typeface="+mn-ea"/>
                <a:cs typeface="+mn-cs"/>
              </a:rPr>
            </a:br>
            <a:r>
              <a:rPr lang="pl-PL" sz="1200" i="1" kern="1200" dirty="0" smtClean="0">
                <a:solidFill>
                  <a:schemeClr val="tx1"/>
                </a:solidFill>
                <a:latin typeface="+mn-lt"/>
                <a:ea typeface="+mn-ea"/>
                <a:cs typeface="+mn-cs"/>
              </a:rPr>
              <a:t>PN-EN</a:t>
            </a:r>
            <a:r>
              <a:rPr lang="pl-PL" sz="1200" i="1" kern="1200" baseline="0" dirty="0" smtClean="0">
                <a:solidFill>
                  <a:schemeClr val="tx1"/>
                </a:solidFill>
                <a:latin typeface="+mn-lt"/>
                <a:ea typeface="+mn-ea"/>
                <a:cs typeface="+mn-cs"/>
              </a:rPr>
              <a:t> </a:t>
            </a:r>
            <a:r>
              <a:rPr lang="pl-PL" sz="1200" i="1" kern="1200" dirty="0" smtClean="0">
                <a:solidFill>
                  <a:schemeClr val="tx1"/>
                </a:solidFill>
                <a:latin typeface="+mn-lt"/>
                <a:ea typeface="+mn-ea"/>
                <a:cs typeface="+mn-cs"/>
              </a:rPr>
              <a:t>13204.</a:t>
            </a:r>
            <a:endParaRPr lang="pl-PL" dirty="0" smtClean="0"/>
          </a:p>
        </p:txBody>
      </p:sp>
      <p:sp>
        <p:nvSpPr>
          <p:cNvPr id="4" name="Symbol zastępczy numeru slajdu 3"/>
          <p:cNvSpPr>
            <a:spLocks noGrp="1"/>
          </p:cNvSpPr>
          <p:nvPr>
            <p:ph type="sldNum" sz="quarter" idx="10"/>
          </p:nvPr>
        </p:nvSpPr>
        <p:spPr/>
        <p:txBody>
          <a:bodyPr/>
          <a:lstStyle/>
          <a:p>
            <a:fld id="{AB684CB9-673F-4DAF-9452-57ADB87C7EE1}" type="slidenum">
              <a:rPr lang="pl-PL" smtClean="0"/>
              <a:pPr/>
              <a:t>8</a:t>
            </a:fld>
            <a:endParaRPr lang="pl-PL"/>
          </a:p>
        </p:txBody>
      </p:sp>
    </p:spTree>
    <p:extLst>
      <p:ext uri="{BB962C8B-B14F-4D97-AF65-F5344CB8AC3E}">
        <p14:creationId xmlns:p14="http://schemas.microsoft.com/office/powerpoint/2010/main" val="20537466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pl-PL" sz="1200" i="1" kern="1200" dirty="0" smtClean="0">
                <a:solidFill>
                  <a:schemeClr val="tx1"/>
                </a:solidFill>
                <a:latin typeface="+mn-lt"/>
                <a:ea typeface="+mn-ea"/>
                <a:cs typeface="+mn-cs"/>
              </a:rPr>
              <a:t>Mimo, iż zwyczajowo przyjęły się oraz pojawiają się w katalogach sprzętowych nazwy ROZPIERACZ KOLUMNOWY lub ROZPIERACZ CYLINDRYCZNY, w opracowaniu używana będzie nazwa </a:t>
            </a:r>
            <a:r>
              <a:rPr lang="pl-PL" sz="1200" i="1" u="sng" kern="1200" dirty="0" smtClean="0">
                <a:solidFill>
                  <a:schemeClr val="tx1"/>
                </a:solidFill>
                <a:latin typeface="+mn-lt"/>
                <a:ea typeface="+mn-ea"/>
                <a:cs typeface="+mn-cs"/>
              </a:rPr>
              <a:t>CYLINDER ROZPIERAJĄCY</a:t>
            </a:r>
            <a:r>
              <a:rPr lang="pl-PL" sz="1200" i="1" kern="1200" dirty="0" smtClean="0">
                <a:solidFill>
                  <a:schemeClr val="tx1"/>
                </a:solidFill>
                <a:latin typeface="+mn-lt"/>
                <a:ea typeface="+mn-ea"/>
                <a:cs typeface="+mn-cs"/>
              </a:rPr>
              <a:t>,</a:t>
            </a:r>
            <a:r>
              <a:rPr lang="pl-PL" sz="1200" i="1" kern="1200" baseline="0" dirty="0" smtClean="0">
                <a:solidFill>
                  <a:schemeClr val="tx1"/>
                </a:solidFill>
                <a:latin typeface="+mn-lt"/>
                <a:ea typeface="+mn-ea"/>
                <a:cs typeface="+mn-cs"/>
              </a:rPr>
              <a:t> </a:t>
            </a:r>
            <a:r>
              <a:rPr lang="pl-PL" sz="1200" i="1" kern="1200" dirty="0" smtClean="0">
                <a:solidFill>
                  <a:schemeClr val="tx1"/>
                </a:solidFill>
                <a:latin typeface="+mn-lt"/>
                <a:ea typeface="+mn-ea"/>
                <a:cs typeface="+mn-cs"/>
              </a:rPr>
              <a:t>gdyż taka nazwa jest zgodna z normą PN-EN 13204.</a:t>
            </a:r>
            <a:endParaRPr lang="pl-PL" dirty="0" smtClean="0"/>
          </a:p>
        </p:txBody>
      </p:sp>
      <p:sp>
        <p:nvSpPr>
          <p:cNvPr id="4" name="Symbol zastępczy numeru slajdu 3"/>
          <p:cNvSpPr>
            <a:spLocks noGrp="1"/>
          </p:cNvSpPr>
          <p:nvPr>
            <p:ph type="sldNum" sz="quarter" idx="10"/>
          </p:nvPr>
        </p:nvSpPr>
        <p:spPr/>
        <p:txBody>
          <a:bodyPr/>
          <a:lstStyle/>
          <a:p>
            <a:fld id="{AB684CB9-673F-4DAF-9452-57ADB87C7EE1}" type="slidenum">
              <a:rPr lang="pl-PL" smtClean="0"/>
              <a:pPr/>
              <a:t>9</a:t>
            </a:fld>
            <a:endParaRPr lang="pl-PL"/>
          </a:p>
        </p:txBody>
      </p:sp>
    </p:spTree>
    <p:extLst>
      <p:ext uri="{BB962C8B-B14F-4D97-AF65-F5344CB8AC3E}">
        <p14:creationId xmlns:p14="http://schemas.microsoft.com/office/powerpoint/2010/main" val="55015557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r>
              <a:rPr lang="pl-PL" sz="1200" kern="1200" dirty="0" smtClean="0">
                <a:solidFill>
                  <a:schemeClr val="tx1"/>
                </a:solidFill>
                <a:latin typeface="+mn-lt"/>
                <a:ea typeface="+mn-ea"/>
                <a:cs typeface="+mn-cs"/>
              </a:rPr>
              <a:t>Są to hydrauliczne narzędzia ratownicze zdolne do wykonywania co najmniej czterech funkcji, tj. rozpierania, rozciągania, zgniatania i cięcia.</a:t>
            </a:r>
          </a:p>
          <a:p>
            <a:r>
              <a:rPr lang="pl-PL" sz="1200" kern="1200" dirty="0" smtClean="0">
                <a:solidFill>
                  <a:schemeClr val="tx1"/>
                </a:solidFill>
                <a:latin typeface="+mn-lt"/>
                <a:ea typeface="+mn-ea"/>
                <a:cs typeface="+mn-cs"/>
              </a:rPr>
              <a:t>Nie osiągają one sił cięcia i rozpierania porównywalnych do nożyc i rozpieraczy.</a:t>
            </a:r>
            <a:endParaRPr lang="pl-PL" dirty="0" smtClean="0"/>
          </a:p>
        </p:txBody>
      </p:sp>
      <p:sp>
        <p:nvSpPr>
          <p:cNvPr id="4" name="Symbol zastępczy numeru slajdu 3"/>
          <p:cNvSpPr>
            <a:spLocks noGrp="1"/>
          </p:cNvSpPr>
          <p:nvPr>
            <p:ph type="sldNum" sz="quarter" idx="10"/>
          </p:nvPr>
        </p:nvSpPr>
        <p:spPr/>
        <p:txBody>
          <a:bodyPr/>
          <a:lstStyle/>
          <a:p>
            <a:fld id="{AB684CB9-673F-4DAF-9452-57ADB87C7EE1}" type="slidenum">
              <a:rPr lang="pl-PL" smtClean="0"/>
              <a:pPr/>
              <a:t>10</a:t>
            </a:fld>
            <a:endParaRPr lang="pl-PL"/>
          </a:p>
        </p:txBody>
      </p:sp>
    </p:spTree>
    <p:extLst>
      <p:ext uri="{BB962C8B-B14F-4D97-AF65-F5344CB8AC3E}">
        <p14:creationId xmlns:p14="http://schemas.microsoft.com/office/powerpoint/2010/main" val="357152956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pl-PL" sz="1200" i="1" kern="1200" dirty="0" smtClean="0">
                <a:solidFill>
                  <a:schemeClr val="tx1"/>
                </a:solidFill>
                <a:latin typeface="+mn-lt"/>
                <a:ea typeface="+mn-ea"/>
                <a:cs typeface="+mn-cs"/>
              </a:rPr>
              <a:t>Mimo, iż zwyczajowo przyjęły się oraz pojawiają się w katalogach sprzętowych nazwy POMPA HYDRAULICZNA lub AGREGAT HYDRAULICZNY, w opracowaniu używana będzie nazwa </a:t>
            </a:r>
            <a:r>
              <a:rPr lang="pl-PL" sz="1200" i="1" u="sng" kern="1200" dirty="0" smtClean="0">
                <a:solidFill>
                  <a:schemeClr val="tx1"/>
                </a:solidFill>
                <a:latin typeface="+mn-lt"/>
                <a:ea typeface="+mn-ea"/>
                <a:cs typeface="+mn-cs"/>
              </a:rPr>
              <a:t>AGREGAT ZASILAJĄCY</a:t>
            </a:r>
            <a:r>
              <a:rPr lang="pl-PL" sz="1200" i="1" kern="1200" dirty="0" smtClean="0">
                <a:solidFill>
                  <a:schemeClr val="tx1"/>
                </a:solidFill>
                <a:latin typeface="+mn-lt"/>
                <a:ea typeface="+mn-ea"/>
                <a:cs typeface="+mn-cs"/>
              </a:rPr>
              <a:t>, gdyż taka nazwa jest zgodna z normą PN-EN 13204.</a:t>
            </a:r>
            <a:endParaRPr lang="pl-PL" dirty="0" smtClean="0"/>
          </a:p>
        </p:txBody>
      </p:sp>
      <p:sp>
        <p:nvSpPr>
          <p:cNvPr id="4" name="Symbol zastępczy numeru slajdu 3"/>
          <p:cNvSpPr>
            <a:spLocks noGrp="1"/>
          </p:cNvSpPr>
          <p:nvPr>
            <p:ph type="sldNum" sz="quarter" idx="10"/>
          </p:nvPr>
        </p:nvSpPr>
        <p:spPr/>
        <p:txBody>
          <a:bodyPr/>
          <a:lstStyle/>
          <a:p>
            <a:fld id="{AB684CB9-673F-4DAF-9452-57ADB87C7EE1}" type="slidenum">
              <a:rPr lang="pl-PL" smtClean="0"/>
              <a:pPr/>
              <a:t>11</a:t>
            </a:fld>
            <a:endParaRPr lang="pl-PL"/>
          </a:p>
        </p:txBody>
      </p:sp>
    </p:spTree>
    <p:extLst>
      <p:ext uri="{BB962C8B-B14F-4D97-AF65-F5344CB8AC3E}">
        <p14:creationId xmlns:p14="http://schemas.microsoft.com/office/powerpoint/2010/main" val="102876027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r>
              <a:rPr lang="pl-PL" sz="1200" kern="1200" dirty="0" smtClean="0">
                <a:solidFill>
                  <a:schemeClr val="tx1"/>
                </a:solidFill>
                <a:latin typeface="+mn-lt"/>
                <a:ea typeface="+mn-ea"/>
                <a:cs typeface="+mn-cs"/>
              </a:rPr>
              <a:t>W niniejszym opracowaniu używamy terminu </a:t>
            </a:r>
            <a:r>
              <a:rPr lang="pl-PL" sz="1200" u="sng" kern="1200" dirty="0" smtClean="0">
                <a:solidFill>
                  <a:schemeClr val="tx1"/>
                </a:solidFill>
                <a:latin typeface="+mn-lt"/>
                <a:ea typeface="+mn-ea"/>
                <a:cs typeface="+mn-cs"/>
              </a:rPr>
              <a:t>PODUSZKI PODNOSZĄCE</a:t>
            </a:r>
            <a:r>
              <a:rPr lang="pl-PL" sz="1200" kern="1200" dirty="0" smtClean="0">
                <a:solidFill>
                  <a:schemeClr val="tx1"/>
                </a:solidFill>
                <a:latin typeface="+mn-lt"/>
                <a:ea typeface="+mn-ea"/>
                <a:cs typeface="+mn-cs"/>
              </a:rPr>
              <a:t>, a nie jak podają niektóre źródła SIŁOWNIKI PNEUMATYCZNE, czy PODUSZKI PNEUMATYCZNE. Nasze nazewnictwo opieramy na normie PN-EN 13731:2010 „Systemy poduszek podnoszących przeznaczone do stosowania przez straż pożarną i służby ratownicze –Wymagania bezpieczeństwa i eksploatacyjne”.</a:t>
            </a:r>
          </a:p>
          <a:p>
            <a:pPr marL="0" marR="0" indent="0" algn="l" defTabSz="914400" rtl="0" eaLnBrk="1" fontAlgn="auto" latinLnBrk="0" hangingPunct="1">
              <a:lnSpc>
                <a:spcPct val="100000"/>
              </a:lnSpc>
              <a:spcBef>
                <a:spcPts val="0"/>
              </a:spcBef>
              <a:spcAft>
                <a:spcPts val="0"/>
              </a:spcAft>
              <a:buClrTx/>
              <a:buSzTx/>
              <a:buFontTx/>
              <a:buNone/>
              <a:tabLst/>
              <a:defRPr/>
            </a:pPr>
            <a:r>
              <a:rPr lang="pl-PL" sz="1200" kern="1200" dirty="0" smtClean="0">
                <a:solidFill>
                  <a:schemeClr val="tx1"/>
                </a:solidFill>
                <a:latin typeface="+mn-lt"/>
                <a:ea typeface="+mn-ea"/>
                <a:cs typeface="+mn-cs"/>
              </a:rPr>
              <a:t>Poduszki</a:t>
            </a:r>
            <a:r>
              <a:rPr lang="pl-PL" sz="1200" kern="1200" baseline="0" dirty="0" smtClean="0">
                <a:solidFill>
                  <a:schemeClr val="tx1"/>
                </a:solidFill>
                <a:latin typeface="+mn-lt"/>
                <a:ea typeface="+mn-ea"/>
                <a:cs typeface="+mn-cs"/>
              </a:rPr>
              <a:t> są </a:t>
            </a:r>
            <a:r>
              <a:rPr lang="pl-PL" sz="1200" kern="1200" dirty="0" smtClean="0">
                <a:solidFill>
                  <a:schemeClr val="tx1"/>
                </a:solidFill>
                <a:latin typeface="+mn-lt"/>
                <a:ea typeface="+mn-ea"/>
                <a:cs typeface="+mn-cs"/>
              </a:rPr>
              <a:t>dodatkowo zbrojone drutem i/lub nicią aramidową. Powoduje to, że są odporne mechanicznie. Niemniej jednak, podczas użycia systemu, niezbędne jest stosowanie dodatkowych płyt wyrównawczych z drewna i/lub osłon z gumy. Zabezpieczy to poduszkę podnoszącą przed uszkodzeniem mechanicznym, np. przez ostre krawędzie.</a:t>
            </a:r>
            <a:endParaRPr lang="pl-PL" dirty="0" smtClean="0"/>
          </a:p>
        </p:txBody>
      </p:sp>
      <p:sp>
        <p:nvSpPr>
          <p:cNvPr id="4" name="Symbol zastępczy numeru slajdu 3"/>
          <p:cNvSpPr>
            <a:spLocks noGrp="1"/>
          </p:cNvSpPr>
          <p:nvPr>
            <p:ph type="sldNum" sz="quarter" idx="10"/>
          </p:nvPr>
        </p:nvSpPr>
        <p:spPr/>
        <p:txBody>
          <a:bodyPr/>
          <a:lstStyle/>
          <a:p>
            <a:fld id="{AB684CB9-673F-4DAF-9452-57ADB87C7EE1}" type="slidenum">
              <a:rPr lang="pl-PL" smtClean="0"/>
              <a:pPr/>
              <a:t>12</a:t>
            </a:fld>
            <a:endParaRPr lang="pl-PL"/>
          </a:p>
        </p:txBody>
      </p:sp>
    </p:spTree>
    <p:extLst>
      <p:ext uri="{BB962C8B-B14F-4D97-AF65-F5344CB8AC3E}">
        <p14:creationId xmlns:p14="http://schemas.microsoft.com/office/powerpoint/2010/main" val="111327299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r>
              <a:rPr lang="pl-PL" dirty="0" smtClean="0"/>
              <a:t>W przypadku braku osiowości stosu, podczas napełniania poduszek, mogą się one z siebie ześliznąć</a:t>
            </a:r>
            <a:r>
              <a:rPr lang="pl-PL" baseline="0" dirty="0" smtClean="0"/>
              <a:t> i „wyskoczyć” spod podnoszonego elementu. Stwarza to zagrożenie zarówno ze strony poduszek (możliwość uderzenia), jak i niekontrolowanego upadku podnoszonego elementu.</a:t>
            </a:r>
            <a:endParaRPr lang="pl-PL" dirty="0"/>
          </a:p>
        </p:txBody>
      </p:sp>
      <p:sp>
        <p:nvSpPr>
          <p:cNvPr id="4" name="Symbol zastępczy numeru slajdu 3"/>
          <p:cNvSpPr>
            <a:spLocks noGrp="1"/>
          </p:cNvSpPr>
          <p:nvPr>
            <p:ph type="sldNum" sz="quarter" idx="10"/>
          </p:nvPr>
        </p:nvSpPr>
        <p:spPr/>
        <p:txBody>
          <a:bodyPr/>
          <a:lstStyle/>
          <a:p>
            <a:fld id="{AB684CB9-673F-4DAF-9452-57ADB87C7EE1}" type="slidenum">
              <a:rPr lang="pl-PL" smtClean="0"/>
              <a:pPr/>
              <a:t>15</a:t>
            </a:fld>
            <a:endParaRPr lang="pl-PL"/>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1.gi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1.gif"/><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1.gi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1.gi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1.gi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1.gi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1.gi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1.gi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1.gi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1.gif"/><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1.gi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ajd tytułowy">
    <p:bg>
      <p:bgPr>
        <a:solidFill>
          <a:schemeClr val="bg1"/>
        </a:solidFill>
        <a:effectLst/>
      </p:bgPr>
    </p:bg>
    <p:spTree>
      <p:nvGrpSpPr>
        <p:cNvPr id="1" name=""/>
        <p:cNvGrpSpPr/>
        <p:nvPr/>
      </p:nvGrpSpPr>
      <p:grpSpPr>
        <a:xfrm>
          <a:off x="0" y="0"/>
          <a:ext cx="0" cy="0"/>
          <a:chOff x="0" y="0"/>
          <a:chExt cx="0" cy="0"/>
        </a:xfrm>
      </p:grpSpPr>
      <p:sp>
        <p:nvSpPr>
          <p:cNvPr id="2" name="Tytuł 1"/>
          <p:cNvSpPr>
            <a:spLocks noGrp="1"/>
          </p:cNvSpPr>
          <p:nvPr>
            <p:ph type="ctrTitle"/>
          </p:nvPr>
        </p:nvSpPr>
        <p:spPr>
          <a:xfrm>
            <a:off x="1524000" y="1122363"/>
            <a:ext cx="9144000" cy="2387600"/>
          </a:xfrm>
        </p:spPr>
        <p:txBody>
          <a:bodyPr anchor="b">
            <a:normAutofit/>
          </a:bodyPr>
          <a:lstStyle>
            <a:lvl1pPr algn="ctr">
              <a:defRPr sz="4000" b="1"/>
            </a:lvl1pPr>
          </a:lstStyle>
          <a:p>
            <a:r>
              <a:rPr lang="pl-PL" dirty="0" smtClean="0"/>
              <a:t>Kliknij, aby edytować styl</a:t>
            </a:r>
            <a:endParaRPr lang="pl-PL" dirty="0"/>
          </a:p>
        </p:txBody>
      </p:sp>
      <p:sp>
        <p:nvSpPr>
          <p:cNvPr id="3" name="Podtytuł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pl-PL" dirty="0" smtClean="0"/>
              <a:t>Kliknij, aby edytować styl wzorca podtytułu</a:t>
            </a:r>
            <a:endParaRPr lang="pl-PL" dirty="0"/>
          </a:p>
        </p:txBody>
      </p:sp>
      <p:sp>
        <p:nvSpPr>
          <p:cNvPr id="8" name="Prostokąt z rogami zaokrąglonymi po przekątnej 7"/>
          <p:cNvSpPr/>
          <p:nvPr userDrawn="1"/>
        </p:nvSpPr>
        <p:spPr>
          <a:xfrm>
            <a:off x="1524000" y="6278881"/>
            <a:ext cx="9144000" cy="316992"/>
          </a:xfrm>
          <a:prstGeom prst="round2DiagRect">
            <a:avLst/>
          </a:prstGeom>
          <a:gradFill>
            <a:gsLst>
              <a:gs pos="0">
                <a:srgbClr val="FF0000"/>
              </a:gs>
              <a:gs pos="0">
                <a:srgbClr val="FF0000">
                  <a:lumMod val="33000"/>
                  <a:lumOff val="67000"/>
                  <a:alpha val="52000"/>
                </a:srgbClr>
              </a:gs>
              <a:gs pos="100000">
                <a:srgbClr val="FF3300">
                  <a:alpha val="69000"/>
                  <a:lumMod val="81000"/>
                  <a:lumOff val="19000"/>
                </a:srgb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l-PL" dirty="0" smtClean="0">
                <a:latin typeface="Segoe UI Black" panose="020B0A02040204020203" pitchFamily="34" charset="0"/>
                <a:ea typeface="Segoe UI Black" panose="020B0A02040204020203" pitchFamily="34" charset="0"/>
              </a:rPr>
              <a:t>Szkoła</a:t>
            </a:r>
            <a:r>
              <a:rPr lang="pl-PL" baseline="0" dirty="0" smtClean="0">
                <a:latin typeface="Segoe UI Black" panose="020B0A02040204020203" pitchFamily="34" charset="0"/>
                <a:ea typeface="Segoe UI Black" panose="020B0A02040204020203" pitchFamily="34" charset="0"/>
              </a:rPr>
              <a:t> Aspirantów Państwowej Straży Pożarnej w Poznaniu</a:t>
            </a:r>
            <a:endParaRPr lang="pl-PL" dirty="0">
              <a:latin typeface="Segoe UI Black" panose="020B0A02040204020203" pitchFamily="34" charset="0"/>
              <a:ea typeface="Segoe UI Black" panose="020B0A02040204020203" pitchFamily="34" charset="0"/>
            </a:endParaRPr>
          </a:p>
        </p:txBody>
      </p:sp>
      <p:pic>
        <p:nvPicPr>
          <p:cNvPr id="10" name="Obraz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15879" y="5958623"/>
            <a:ext cx="805785" cy="637250"/>
          </a:xfrm>
          <a:prstGeom prst="rect">
            <a:avLst/>
          </a:prstGeom>
        </p:spPr>
      </p:pic>
      <p:pic>
        <p:nvPicPr>
          <p:cNvPr id="11" name="Obraz 10"/>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1070336" y="5827559"/>
            <a:ext cx="697919" cy="899377"/>
          </a:xfrm>
          <a:prstGeom prst="rect">
            <a:avLst/>
          </a:prstGeom>
        </p:spPr>
      </p:pic>
    </p:spTree>
    <p:extLst>
      <p:ext uri="{BB962C8B-B14F-4D97-AF65-F5344CB8AC3E}">
        <p14:creationId xmlns:p14="http://schemas.microsoft.com/office/powerpoint/2010/main" val="71471205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ytuł i tekst pionowy">
    <p:spTree>
      <p:nvGrpSpPr>
        <p:cNvPr id="1" name=""/>
        <p:cNvGrpSpPr/>
        <p:nvPr/>
      </p:nvGrpSpPr>
      <p:grpSpPr>
        <a:xfrm>
          <a:off x="0" y="0"/>
          <a:ext cx="0" cy="0"/>
          <a:chOff x="0" y="0"/>
          <a:chExt cx="0" cy="0"/>
        </a:xfrm>
      </p:grpSpPr>
      <p:sp>
        <p:nvSpPr>
          <p:cNvPr id="2" name="Tytuł 1"/>
          <p:cNvSpPr>
            <a:spLocks noGrp="1"/>
          </p:cNvSpPr>
          <p:nvPr>
            <p:ph type="title"/>
          </p:nvPr>
        </p:nvSpPr>
        <p:spPr>
          <a:xfrm>
            <a:off x="838200" y="365126"/>
            <a:ext cx="10515600" cy="823250"/>
          </a:xfrm>
        </p:spPr>
        <p:txBody>
          <a:bodyPr/>
          <a:lstStyle/>
          <a:p>
            <a:r>
              <a:rPr lang="pl-PL" smtClean="0"/>
              <a:t>Kliknij, aby edytować styl</a:t>
            </a:r>
            <a:endParaRPr lang="pl-PL"/>
          </a:p>
        </p:txBody>
      </p:sp>
      <p:sp>
        <p:nvSpPr>
          <p:cNvPr id="3" name="Symbol zastępczy tytułu pionowego 2"/>
          <p:cNvSpPr>
            <a:spLocks noGrp="1"/>
          </p:cNvSpPr>
          <p:nvPr>
            <p:ph type="body" orient="vert" idx="1"/>
          </p:nvPr>
        </p:nvSpPr>
        <p:spPr>
          <a:xfrm>
            <a:off x="838200" y="1365504"/>
            <a:ext cx="10515600" cy="4593119"/>
          </a:xfrm>
        </p:spPr>
        <p:txBody>
          <a:bodyPr vert="eaVert"/>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7" name="Prostokąt z rogami zaokrąglonymi po przekątnej 6"/>
          <p:cNvSpPr/>
          <p:nvPr userDrawn="1"/>
        </p:nvSpPr>
        <p:spPr>
          <a:xfrm>
            <a:off x="1524000" y="6278881"/>
            <a:ext cx="9144000" cy="316992"/>
          </a:xfrm>
          <a:prstGeom prst="round2DiagRect">
            <a:avLst/>
          </a:prstGeom>
          <a:gradFill>
            <a:gsLst>
              <a:gs pos="0">
                <a:srgbClr val="FF0000"/>
              </a:gs>
              <a:gs pos="0">
                <a:srgbClr val="FF0000">
                  <a:lumMod val="33000"/>
                  <a:lumOff val="67000"/>
                  <a:alpha val="52000"/>
                </a:srgbClr>
              </a:gs>
              <a:gs pos="100000">
                <a:srgbClr val="FF3300">
                  <a:alpha val="69000"/>
                  <a:lumMod val="81000"/>
                  <a:lumOff val="19000"/>
                </a:srgb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l-PL" dirty="0" smtClean="0">
                <a:latin typeface="Segoe UI Black" panose="020B0A02040204020203" pitchFamily="34" charset="0"/>
                <a:ea typeface="Segoe UI Black" panose="020B0A02040204020203" pitchFamily="34" charset="0"/>
              </a:rPr>
              <a:t>Szkoła</a:t>
            </a:r>
            <a:r>
              <a:rPr lang="pl-PL" baseline="0" dirty="0" smtClean="0">
                <a:latin typeface="Segoe UI Black" panose="020B0A02040204020203" pitchFamily="34" charset="0"/>
                <a:ea typeface="Segoe UI Black" panose="020B0A02040204020203" pitchFamily="34" charset="0"/>
              </a:rPr>
              <a:t> Aspirantów Państwowej Straży Pożarnej w Poznaniu</a:t>
            </a:r>
            <a:endParaRPr lang="pl-PL" dirty="0">
              <a:latin typeface="Segoe UI Black" panose="020B0A02040204020203" pitchFamily="34" charset="0"/>
              <a:ea typeface="Segoe UI Black" panose="020B0A02040204020203" pitchFamily="34" charset="0"/>
            </a:endParaRPr>
          </a:p>
        </p:txBody>
      </p:sp>
      <p:pic>
        <p:nvPicPr>
          <p:cNvPr id="8" name="Obraz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15879" y="5958623"/>
            <a:ext cx="805785" cy="637250"/>
          </a:xfrm>
          <a:prstGeom prst="rect">
            <a:avLst/>
          </a:prstGeom>
        </p:spPr>
      </p:pic>
      <p:pic>
        <p:nvPicPr>
          <p:cNvPr id="9" name="Obraz 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1070336" y="5827559"/>
            <a:ext cx="697919" cy="899377"/>
          </a:xfrm>
          <a:prstGeom prst="rect">
            <a:avLst/>
          </a:prstGeom>
        </p:spPr>
      </p:pic>
    </p:spTree>
    <p:extLst>
      <p:ext uri="{BB962C8B-B14F-4D97-AF65-F5344CB8AC3E}">
        <p14:creationId xmlns:p14="http://schemas.microsoft.com/office/powerpoint/2010/main" val="307637251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ytuł pionowy i tekst">
    <p:spTree>
      <p:nvGrpSpPr>
        <p:cNvPr id="1" name=""/>
        <p:cNvGrpSpPr/>
        <p:nvPr/>
      </p:nvGrpSpPr>
      <p:grpSpPr>
        <a:xfrm>
          <a:off x="0" y="0"/>
          <a:ext cx="0" cy="0"/>
          <a:chOff x="0" y="0"/>
          <a:chExt cx="0" cy="0"/>
        </a:xfrm>
      </p:grpSpPr>
      <p:sp>
        <p:nvSpPr>
          <p:cNvPr id="2" name="Tytuł pionowy 1"/>
          <p:cNvSpPr>
            <a:spLocks noGrp="1"/>
          </p:cNvSpPr>
          <p:nvPr>
            <p:ph type="title" orient="vert"/>
          </p:nvPr>
        </p:nvSpPr>
        <p:spPr>
          <a:xfrm>
            <a:off x="8724900" y="365125"/>
            <a:ext cx="2628900" cy="5593498"/>
          </a:xfrm>
        </p:spPr>
        <p:txBody>
          <a:bodyPr vert="eaVert"/>
          <a:lstStyle/>
          <a:p>
            <a:r>
              <a:rPr lang="pl-PL" dirty="0" smtClean="0"/>
              <a:t>Kliknij, aby edytować styl</a:t>
            </a:r>
            <a:endParaRPr lang="pl-PL" dirty="0"/>
          </a:p>
        </p:txBody>
      </p:sp>
      <p:sp>
        <p:nvSpPr>
          <p:cNvPr id="3" name="Symbol zastępczy tytułu pionowego 2"/>
          <p:cNvSpPr>
            <a:spLocks noGrp="1"/>
          </p:cNvSpPr>
          <p:nvPr>
            <p:ph type="body" orient="vert" idx="1"/>
          </p:nvPr>
        </p:nvSpPr>
        <p:spPr>
          <a:xfrm>
            <a:off x="838200" y="365125"/>
            <a:ext cx="7734300" cy="5593498"/>
          </a:xfrm>
        </p:spPr>
        <p:txBody>
          <a:bodyPr vert="eaVert"/>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7" name="Prostokąt z rogami zaokrąglonymi po przekątnej 6"/>
          <p:cNvSpPr/>
          <p:nvPr userDrawn="1"/>
        </p:nvSpPr>
        <p:spPr>
          <a:xfrm>
            <a:off x="1524000" y="6278881"/>
            <a:ext cx="9144000" cy="316992"/>
          </a:xfrm>
          <a:prstGeom prst="round2DiagRect">
            <a:avLst/>
          </a:prstGeom>
          <a:gradFill>
            <a:gsLst>
              <a:gs pos="0">
                <a:srgbClr val="FF0000"/>
              </a:gs>
              <a:gs pos="0">
                <a:srgbClr val="FF0000">
                  <a:lumMod val="33000"/>
                  <a:lumOff val="67000"/>
                  <a:alpha val="52000"/>
                </a:srgbClr>
              </a:gs>
              <a:gs pos="100000">
                <a:srgbClr val="FF3300">
                  <a:alpha val="69000"/>
                  <a:lumMod val="81000"/>
                  <a:lumOff val="19000"/>
                </a:srgb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l-PL" dirty="0" smtClean="0">
                <a:latin typeface="Segoe UI Black" panose="020B0A02040204020203" pitchFamily="34" charset="0"/>
                <a:ea typeface="Segoe UI Black" panose="020B0A02040204020203" pitchFamily="34" charset="0"/>
              </a:rPr>
              <a:t>Szkoła</a:t>
            </a:r>
            <a:r>
              <a:rPr lang="pl-PL" baseline="0" dirty="0" smtClean="0">
                <a:latin typeface="Segoe UI Black" panose="020B0A02040204020203" pitchFamily="34" charset="0"/>
                <a:ea typeface="Segoe UI Black" panose="020B0A02040204020203" pitchFamily="34" charset="0"/>
              </a:rPr>
              <a:t> Aspirantów Państwowej Straży Pożarnej w Poznaniu</a:t>
            </a:r>
            <a:endParaRPr lang="pl-PL" dirty="0">
              <a:latin typeface="Segoe UI Black" panose="020B0A02040204020203" pitchFamily="34" charset="0"/>
              <a:ea typeface="Segoe UI Black" panose="020B0A02040204020203" pitchFamily="34" charset="0"/>
            </a:endParaRPr>
          </a:p>
        </p:txBody>
      </p:sp>
      <p:pic>
        <p:nvPicPr>
          <p:cNvPr id="8" name="Obraz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15879" y="5958623"/>
            <a:ext cx="805785" cy="637250"/>
          </a:xfrm>
          <a:prstGeom prst="rect">
            <a:avLst/>
          </a:prstGeom>
        </p:spPr>
      </p:pic>
      <p:pic>
        <p:nvPicPr>
          <p:cNvPr id="9" name="Obraz 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1070336" y="5827559"/>
            <a:ext cx="697919" cy="899377"/>
          </a:xfrm>
          <a:prstGeom prst="rect">
            <a:avLst/>
          </a:prstGeom>
        </p:spPr>
      </p:pic>
    </p:spTree>
    <p:extLst>
      <p:ext uri="{BB962C8B-B14F-4D97-AF65-F5344CB8AC3E}">
        <p14:creationId xmlns:p14="http://schemas.microsoft.com/office/powerpoint/2010/main" val="41316552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Symbol zastępczy zawartości 2"/>
          <p:cNvSpPr>
            <a:spLocks noGrp="1"/>
          </p:cNvSpPr>
          <p:nvPr>
            <p:ph idx="1"/>
          </p:nvPr>
        </p:nvSpPr>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7" name="Prostokąt z rogami zaokrąglonymi po przekątnej 6"/>
          <p:cNvSpPr/>
          <p:nvPr userDrawn="1"/>
        </p:nvSpPr>
        <p:spPr>
          <a:xfrm>
            <a:off x="1524000" y="6278881"/>
            <a:ext cx="9144000" cy="316992"/>
          </a:xfrm>
          <a:prstGeom prst="round2DiagRect">
            <a:avLst/>
          </a:prstGeom>
          <a:gradFill>
            <a:gsLst>
              <a:gs pos="0">
                <a:srgbClr val="FF0000"/>
              </a:gs>
              <a:gs pos="0">
                <a:srgbClr val="FF0000">
                  <a:lumMod val="33000"/>
                  <a:lumOff val="67000"/>
                  <a:alpha val="52000"/>
                </a:srgbClr>
              </a:gs>
              <a:gs pos="100000">
                <a:srgbClr val="FF3300">
                  <a:alpha val="69000"/>
                  <a:lumMod val="81000"/>
                  <a:lumOff val="19000"/>
                </a:srgb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l-PL" dirty="0" smtClean="0">
                <a:latin typeface="Segoe UI Black" panose="020B0A02040204020203" pitchFamily="34" charset="0"/>
                <a:ea typeface="Segoe UI Black" panose="020B0A02040204020203" pitchFamily="34" charset="0"/>
              </a:rPr>
              <a:t>Szkoła</a:t>
            </a:r>
            <a:r>
              <a:rPr lang="pl-PL" baseline="0" dirty="0" smtClean="0">
                <a:latin typeface="Segoe UI Black" panose="020B0A02040204020203" pitchFamily="34" charset="0"/>
                <a:ea typeface="Segoe UI Black" panose="020B0A02040204020203" pitchFamily="34" charset="0"/>
              </a:rPr>
              <a:t> Aspirantów Państwowej Straży Pożarnej w Poznaniu</a:t>
            </a:r>
            <a:endParaRPr lang="pl-PL" dirty="0">
              <a:latin typeface="Segoe UI Black" panose="020B0A02040204020203" pitchFamily="34" charset="0"/>
              <a:ea typeface="Segoe UI Black" panose="020B0A02040204020203" pitchFamily="34" charset="0"/>
            </a:endParaRPr>
          </a:p>
        </p:txBody>
      </p:sp>
      <p:pic>
        <p:nvPicPr>
          <p:cNvPr id="8" name="Obraz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15879" y="5958623"/>
            <a:ext cx="805785" cy="637250"/>
          </a:xfrm>
          <a:prstGeom prst="rect">
            <a:avLst/>
          </a:prstGeom>
        </p:spPr>
      </p:pic>
      <p:pic>
        <p:nvPicPr>
          <p:cNvPr id="9" name="Obraz 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1070336" y="5827559"/>
            <a:ext cx="697919" cy="899377"/>
          </a:xfrm>
          <a:prstGeom prst="rect">
            <a:avLst/>
          </a:prstGeom>
        </p:spPr>
      </p:pic>
    </p:spTree>
    <p:extLst>
      <p:ext uri="{BB962C8B-B14F-4D97-AF65-F5344CB8AC3E}">
        <p14:creationId xmlns:p14="http://schemas.microsoft.com/office/powerpoint/2010/main" val="25456551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Nagłówek sekcji">
    <p:spTree>
      <p:nvGrpSpPr>
        <p:cNvPr id="1" name=""/>
        <p:cNvGrpSpPr/>
        <p:nvPr/>
      </p:nvGrpSpPr>
      <p:grpSpPr>
        <a:xfrm>
          <a:off x="0" y="0"/>
          <a:ext cx="0" cy="0"/>
          <a:chOff x="0" y="0"/>
          <a:chExt cx="0" cy="0"/>
        </a:xfrm>
      </p:grpSpPr>
      <p:sp>
        <p:nvSpPr>
          <p:cNvPr id="2" name="Tytuł 1"/>
          <p:cNvSpPr>
            <a:spLocks noGrp="1"/>
          </p:cNvSpPr>
          <p:nvPr>
            <p:ph type="title"/>
          </p:nvPr>
        </p:nvSpPr>
        <p:spPr>
          <a:xfrm>
            <a:off x="831850" y="1709738"/>
            <a:ext cx="10515600" cy="2428405"/>
          </a:xfrm>
        </p:spPr>
        <p:txBody>
          <a:bodyPr anchor="b"/>
          <a:lstStyle>
            <a:lvl1pPr>
              <a:defRPr sz="6000"/>
            </a:lvl1pPr>
          </a:lstStyle>
          <a:p>
            <a:r>
              <a:rPr lang="pl-PL" smtClean="0"/>
              <a:t>Kliknij, aby edytować styl</a:t>
            </a:r>
            <a:endParaRPr lang="pl-PL"/>
          </a:p>
        </p:txBody>
      </p:sp>
      <p:sp>
        <p:nvSpPr>
          <p:cNvPr id="3" name="Symbol zastępczy tekstu 2"/>
          <p:cNvSpPr>
            <a:spLocks noGrp="1"/>
          </p:cNvSpPr>
          <p:nvPr>
            <p:ph type="body" idx="1"/>
          </p:nvPr>
        </p:nvSpPr>
        <p:spPr>
          <a:xfrm>
            <a:off x="831850" y="4589464"/>
            <a:ext cx="10515600" cy="1238096"/>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pl-PL" smtClean="0"/>
              <a:t>Kliknij, aby edytować style wzorca tekstu</a:t>
            </a:r>
          </a:p>
        </p:txBody>
      </p:sp>
      <p:sp>
        <p:nvSpPr>
          <p:cNvPr id="7" name="Prostokąt z rogami zaokrąglonymi po przekątnej 6"/>
          <p:cNvSpPr/>
          <p:nvPr userDrawn="1"/>
        </p:nvSpPr>
        <p:spPr>
          <a:xfrm>
            <a:off x="1524000" y="6278881"/>
            <a:ext cx="9144000" cy="316992"/>
          </a:xfrm>
          <a:prstGeom prst="round2DiagRect">
            <a:avLst/>
          </a:prstGeom>
          <a:gradFill>
            <a:gsLst>
              <a:gs pos="0">
                <a:srgbClr val="FF0000"/>
              </a:gs>
              <a:gs pos="0">
                <a:srgbClr val="FF0000">
                  <a:lumMod val="33000"/>
                  <a:lumOff val="67000"/>
                  <a:alpha val="52000"/>
                </a:srgbClr>
              </a:gs>
              <a:gs pos="100000">
                <a:srgbClr val="FF3300">
                  <a:alpha val="69000"/>
                  <a:lumMod val="81000"/>
                  <a:lumOff val="19000"/>
                </a:srgb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l-PL" dirty="0" smtClean="0">
                <a:latin typeface="Segoe UI Black" panose="020B0A02040204020203" pitchFamily="34" charset="0"/>
                <a:ea typeface="Segoe UI Black" panose="020B0A02040204020203" pitchFamily="34" charset="0"/>
              </a:rPr>
              <a:t>Szkoła</a:t>
            </a:r>
            <a:r>
              <a:rPr lang="pl-PL" baseline="0" dirty="0" smtClean="0">
                <a:latin typeface="Segoe UI Black" panose="020B0A02040204020203" pitchFamily="34" charset="0"/>
                <a:ea typeface="Segoe UI Black" panose="020B0A02040204020203" pitchFamily="34" charset="0"/>
              </a:rPr>
              <a:t> Aspirantów Państwowej Straży Pożarnej w Poznaniu</a:t>
            </a:r>
            <a:endParaRPr lang="pl-PL" dirty="0">
              <a:latin typeface="Segoe UI Black" panose="020B0A02040204020203" pitchFamily="34" charset="0"/>
              <a:ea typeface="Segoe UI Black" panose="020B0A02040204020203" pitchFamily="34" charset="0"/>
            </a:endParaRPr>
          </a:p>
        </p:txBody>
      </p:sp>
      <p:pic>
        <p:nvPicPr>
          <p:cNvPr id="8" name="Obraz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15879" y="5958623"/>
            <a:ext cx="805785" cy="637250"/>
          </a:xfrm>
          <a:prstGeom prst="rect">
            <a:avLst/>
          </a:prstGeom>
        </p:spPr>
      </p:pic>
      <p:pic>
        <p:nvPicPr>
          <p:cNvPr id="9" name="Obraz 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1070336" y="5827559"/>
            <a:ext cx="697919" cy="899377"/>
          </a:xfrm>
          <a:prstGeom prst="rect">
            <a:avLst/>
          </a:prstGeom>
        </p:spPr>
      </p:pic>
    </p:spTree>
    <p:extLst>
      <p:ext uri="{BB962C8B-B14F-4D97-AF65-F5344CB8AC3E}">
        <p14:creationId xmlns:p14="http://schemas.microsoft.com/office/powerpoint/2010/main" val="163978186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wa elementy zawartości">
    <p:spTree>
      <p:nvGrpSpPr>
        <p:cNvPr id="1" name=""/>
        <p:cNvGrpSpPr/>
        <p:nvPr/>
      </p:nvGrpSpPr>
      <p:grpSpPr>
        <a:xfrm>
          <a:off x="0" y="0"/>
          <a:ext cx="0" cy="0"/>
          <a:chOff x="0" y="0"/>
          <a:chExt cx="0" cy="0"/>
        </a:xfrm>
      </p:grpSpPr>
      <p:sp>
        <p:nvSpPr>
          <p:cNvPr id="2" name="Tytuł 1"/>
          <p:cNvSpPr>
            <a:spLocks noGrp="1"/>
          </p:cNvSpPr>
          <p:nvPr>
            <p:ph type="title"/>
          </p:nvPr>
        </p:nvSpPr>
        <p:spPr>
          <a:xfrm>
            <a:off x="838200" y="365125"/>
            <a:ext cx="10515600" cy="817499"/>
          </a:xfrm>
        </p:spPr>
        <p:txBody>
          <a:bodyPr/>
          <a:lstStyle/>
          <a:p>
            <a:r>
              <a:rPr lang="pl-PL" smtClean="0"/>
              <a:t>Kliknij, aby edytować styl</a:t>
            </a:r>
            <a:endParaRPr lang="pl-PL"/>
          </a:p>
        </p:txBody>
      </p:sp>
      <p:sp>
        <p:nvSpPr>
          <p:cNvPr id="3" name="Symbol zastępczy zawartości 2"/>
          <p:cNvSpPr>
            <a:spLocks noGrp="1"/>
          </p:cNvSpPr>
          <p:nvPr>
            <p:ph sz="half" idx="1"/>
          </p:nvPr>
        </p:nvSpPr>
        <p:spPr>
          <a:xfrm>
            <a:off x="838200" y="1402080"/>
            <a:ext cx="5181600" cy="4556543"/>
          </a:xfrm>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zawartości 3"/>
          <p:cNvSpPr>
            <a:spLocks noGrp="1"/>
          </p:cNvSpPr>
          <p:nvPr>
            <p:ph sz="half" idx="2"/>
          </p:nvPr>
        </p:nvSpPr>
        <p:spPr>
          <a:xfrm>
            <a:off x="6172200" y="1402080"/>
            <a:ext cx="5181600" cy="4556543"/>
          </a:xfrm>
        </p:spPr>
        <p:txBody>
          <a:bodyPr/>
          <a:lstStyle/>
          <a:p>
            <a:pPr lvl="0"/>
            <a:r>
              <a:rPr lang="pl-PL" dirty="0" smtClean="0"/>
              <a:t>Kliknij, aby edytować style wzorca tekstu</a:t>
            </a:r>
          </a:p>
          <a:p>
            <a:pPr lvl="1"/>
            <a:r>
              <a:rPr lang="pl-PL" dirty="0" smtClean="0"/>
              <a:t>Drugi poziom</a:t>
            </a:r>
          </a:p>
          <a:p>
            <a:pPr lvl="2"/>
            <a:r>
              <a:rPr lang="pl-PL" dirty="0" smtClean="0"/>
              <a:t>Trzeci poziom</a:t>
            </a:r>
          </a:p>
          <a:p>
            <a:pPr lvl="3"/>
            <a:r>
              <a:rPr lang="pl-PL" dirty="0" smtClean="0"/>
              <a:t>Czwarty poziom</a:t>
            </a:r>
          </a:p>
          <a:p>
            <a:pPr lvl="4"/>
            <a:r>
              <a:rPr lang="pl-PL" dirty="0" smtClean="0"/>
              <a:t>Piąty poziom</a:t>
            </a:r>
            <a:endParaRPr lang="pl-PL" dirty="0"/>
          </a:p>
        </p:txBody>
      </p:sp>
      <p:sp>
        <p:nvSpPr>
          <p:cNvPr id="8" name="Prostokąt z rogami zaokrąglonymi po przekątnej 7"/>
          <p:cNvSpPr/>
          <p:nvPr userDrawn="1"/>
        </p:nvSpPr>
        <p:spPr>
          <a:xfrm>
            <a:off x="1524000" y="6278881"/>
            <a:ext cx="9144000" cy="316992"/>
          </a:xfrm>
          <a:prstGeom prst="round2DiagRect">
            <a:avLst/>
          </a:prstGeom>
          <a:gradFill>
            <a:gsLst>
              <a:gs pos="0">
                <a:srgbClr val="FF0000"/>
              </a:gs>
              <a:gs pos="0">
                <a:srgbClr val="FF0000">
                  <a:lumMod val="33000"/>
                  <a:lumOff val="67000"/>
                  <a:alpha val="52000"/>
                </a:srgbClr>
              </a:gs>
              <a:gs pos="100000">
                <a:srgbClr val="FF3300">
                  <a:alpha val="69000"/>
                  <a:lumMod val="81000"/>
                  <a:lumOff val="19000"/>
                </a:srgb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l-PL" dirty="0" smtClean="0">
                <a:latin typeface="Segoe UI Black" panose="020B0A02040204020203" pitchFamily="34" charset="0"/>
                <a:ea typeface="Segoe UI Black" panose="020B0A02040204020203" pitchFamily="34" charset="0"/>
              </a:rPr>
              <a:t>Szkoła</a:t>
            </a:r>
            <a:r>
              <a:rPr lang="pl-PL" baseline="0" dirty="0" smtClean="0">
                <a:latin typeface="Segoe UI Black" panose="020B0A02040204020203" pitchFamily="34" charset="0"/>
                <a:ea typeface="Segoe UI Black" panose="020B0A02040204020203" pitchFamily="34" charset="0"/>
              </a:rPr>
              <a:t> Aspirantów Państwowej Straży Pożarnej w Poznaniu</a:t>
            </a:r>
            <a:endParaRPr lang="pl-PL" dirty="0">
              <a:latin typeface="Segoe UI Black" panose="020B0A02040204020203" pitchFamily="34" charset="0"/>
              <a:ea typeface="Segoe UI Black" panose="020B0A02040204020203" pitchFamily="34" charset="0"/>
            </a:endParaRPr>
          </a:p>
        </p:txBody>
      </p:sp>
      <p:pic>
        <p:nvPicPr>
          <p:cNvPr id="9" name="Obraz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15879" y="5958623"/>
            <a:ext cx="805785" cy="637250"/>
          </a:xfrm>
          <a:prstGeom prst="rect">
            <a:avLst/>
          </a:prstGeom>
        </p:spPr>
      </p:pic>
      <p:pic>
        <p:nvPicPr>
          <p:cNvPr id="10" name="Obraz 9"/>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1070336" y="5827559"/>
            <a:ext cx="697919" cy="899377"/>
          </a:xfrm>
          <a:prstGeom prst="rect">
            <a:avLst/>
          </a:prstGeom>
        </p:spPr>
      </p:pic>
    </p:spTree>
    <p:extLst>
      <p:ext uri="{BB962C8B-B14F-4D97-AF65-F5344CB8AC3E}">
        <p14:creationId xmlns:p14="http://schemas.microsoft.com/office/powerpoint/2010/main" val="422166441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ównanie">
    <p:spTree>
      <p:nvGrpSpPr>
        <p:cNvPr id="1" name=""/>
        <p:cNvGrpSpPr/>
        <p:nvPr/>
      </p:nvGrpSpPr>
      <p:grpSpPr>
        <a:xfrm>
          <a:off x="0" y="0"/>
          <a:ext cx="0" cy="0"/>
          <a:chOff x="0" y="0"/>
          <a:chExt cx="0" cy="0"/>
        </a:xfrm>
      </p:grpSpPr>
      <p:sp>
        <p:nvSpPr>
          <p:cNvPr id="2" name="Tytuł 1"/>
          <p:cNvSpPr>
            <a:spLocks noGrp="1"/>
          </p:cNvSpPr>
          <p:nvPr>
            <p:ph type="title"/>
          </p:nvPr>
        </p:nvSpPr>
        <p:spPr>
          <a:xfrm>
            <a:off x="839788" y="365126"/>
            <a:ext cx="10515600" cy="678788"/>
          </a:xfrm>
        </p:spPr>
        <p:txBody>
          <a:bodyPr/>
          <a:lstStyle/>
          <a:p>
            <a:r>
              <a:rPr lang="pl-PL" dirty="0" smtClean="0"/>
              <a:t>Kliknij, aby edytować styl</a:t>
            </a:r>
            <a:endParaRPr lang="pl-PL" dirty="0"/>
          </a:p>
        </p:txBody>
      </p:sp>
      <p:sp>
        <p:nvSpPr>
          <p:cNvPr id="3" name="Symbol zastępczy tekstu 2"/>
          <p:cNvSpPr>
            <a:spLocks noGrp="1"/>
          </p:cNvSpPr>
          <p:nvPr>
            <p:ph type="body" idx="1"/>
          </p:nvPr>
        </p:nvSpPr>
        <p:spPr>
          <a:xfrm>
            <a:off x="839788" y="138722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smtClean="0"/>
              <a:t>Kliknij, aby edytować style wzorca tekstu</a:t>
            </a:r>
          </a:p>
        </p:txBody>
      </p:sp>
      <p:sp>
        <p:nvSpPr>
          <p:cNvPr id="4" name="Symbol zastępczy zawartości 3"/>
          <p:cNvSpPr>
            <a:spLocks noGrp="1"/>
          </p:cNvSpPr>
          <p:nvPr>
            <p:ph sz="half" idx="2"/>
          </p:nvPr>
        </p:nvSpPr>
        <p:spPr>
          <a:xfrm>
            <a:off x="839788" y="2505075"/>
            <a:ext cx="5157787" cy="3453548"/>
          </a:xfrm>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5" name="Symbol zastępczy tekstu 4"/>
          <p:cNvSpPr>
            <a:spLocks noGrp="1"/>
          </p:cNvSpPr>
          <p:nvPr>
            <p:ph type="body" sz="quarter" idx="3"/>
          </p:nvPr>
        </p:nvSpPr>
        <p:spPr>
          <a:xfrm>
            <a:off x="6172200" y="138722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dirty="0" smtClean="0"/>
              <a:t>Kliknij, aby edytować style wzorca tekstu</a:t>
            </a:r>
          </a:p>
        </p:txBody>
      </p:sp>
      <p:sp>
        <p:nvSpPr>
          <p:cNvPr id="6" name="Symbol zastępczy zawartości 5"/>
          <p:cNvSpPr>
            <a:spLocks noGrp="1"/>
          </p:cNvSpPr>
          <p:nvPr>
            <p:ph sz="quarter" idx="4"/>
          </p:nvPr>
        </p:nvSpPr>
        <p:spPr>
          <a:xfrm>
            <a:off x="6172200" y="2505075"/>
            <a:ext cx="5183188" cy="3453548"/>
          </a:xfrm>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10" name="Prostokąt z rogami zaokrąglonymi po przekątnej 9"/>
          <p:cNvSpPr/>
          <p:nvPr userDrawn="1"/>
        </p:nvSpPr>
        <p:spPr>
          <a:xfrm>
            <a:off x="1524000" y="6278881"/>
            <a:ext cx="9144000" cy="316992"/>
          </a:xfrm>
          <a:prstGeom prst="round2DiagRect">
            <a:avLst/>
          </a:prstGeom>
          <a:gradFill>
            <a:gsLst>
              <a:gs pos="0">
                <a:srgbClr val="FF0000"/>
              </a:gs>
              <a:gs pos="0">
                <a:srgbClr val="FF0000">
                  <a:lumMod val="33000"/>
                  <a:lumOff val="67000"/>
                  <a:alpha val="52000"/>
                </a:srgbClr>
              </a:gs>
              <a:gs pos="100000">
                <a:srgbClr val="FF3300">
                  <a:alpha val="69000"/>
                  <a:lumMod val="81000"/>
                  <a:lumOff val="19000"/>
                </a:srgb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l-PL" dirty="0" smtClean="0">
                <a:latin typeface="Segoe UI Black" panose="020B0A02040204020203" pitchFamily="34" charset="0"/>
                <a:ea typeface="Segoe UI Black" panose="020B0A02040204020203" pitchFamily="34" charset="0"/>
              </a:rPr>
              <a:t>Szkoła</a:t>
            </a:r>
            <a:r>
              <a:rPr lang="pl-PL" baseline="0" dirty="0" smtClean="0">
                <a:latin typeface="Segoe UI Black" panose="020B0A02040204020203" pitchFamily="34" charset="0"/>
                <a:ea typeface="Segoe UI Black" panose="020B0A02040204020203" pitchFamily="34" charset="0"/>
              </a:rPr>
              <a:t> Aspirantów Państwowej Straży Pożarnej w Poznaniu</a:t>
            </a:r>
            <a:endParaRPr lang="pl-PL" dirty="0">
              <a:latin typeface="Segoe UI Black" panose="020B0A02040204020203" pitchFamily="34" charset="0"/>
              <a:ea typeface="Segoe UI Black" panose="020B0A02040204020203" pitchFamily="34" charset="0"/>
            </a:endParaRPr>
          </a:p>
        </p:txBody>
      </p:sp>
      <p:pic>
        <p:nvPicPr>
          <p:cNvPr id="11" name="Obraz 1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15879" y="5958623"/>
            <a:ext cx="805785" cy="637250"/>
          </a:xfrm>
          <a:prstGeom prst="rect">
            <a:avLst/>
          </a:prstGeom>
        </p:spPr>
      </p:pic>
      <p:pic>
        <p:nvPicPr>
          <p:cNvPr id="12" name="Obraz 1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1070336" y="5827559"/>
            <a:ext cx="697919" cy="899377"/>
          </a:xfrm>
          <a:prstGeom prst="rect">
            <a:avLst/>
          </a:prstGeom>
        </p:spPr>
      </p:pic>
    </p:spTree>
    <p:extLst>
      <p:ext uri="{BB962C8B-B14F-4D97-AF65-F5344CB8AC3E}">
        <p14:creationId xmlns:p14="http://schemas.microsoft.com/office/powerpoint/2010/main" val="41743361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ylko tytuł">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6" name="Prostokąt z rogami zaokrąglonymi po przekątnej 5"/>
          <p:cNvSpPr/>
          <p:nvPr userDrawn="1"/>
        </p:nvSpPr>
        <p:spPr>
          <a:xfrm>
            <a:off x="1524000" y="6278881"/>
            <a:ext cx="9144000" cy="316992"/>
          </a:xfrm>
          <a:prstGeom prst="round2DiagRect">
            <a:avLst/>
          </a:prstGeom>
          <a:gradFill>
            <a:gsLst>
              <a:gs pos="0">
                <a:srgbClr val="FF0000"/>
              </a:gs>
              <a:gs pos="0">
                <a:srgbClr val="FF0000">
                  <a:lumMod val="33000"/>
                  <a:lumOff val="67000"/>
                  <a:alpha val="52000"/>
                </a:srgbClr>
              </a:gs>
              <a:gs pos="100000">
                <a:srgbClr val="FF3300">
                  <a:alpha val="69000"/>
                  <a:lumMod val="81000"/>
                  <a:lumOff val="19000"/>
                </a:srgb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l-PL" dirty="0" smtClean="0">
                <a:latin typeface="Segoe UI Black" panose="020B0A02040204020203" pitchFamily="34" charset="0"/>
                <a:ea typeface="Segoe UI Black" panose="020B0A02040204020203" pitchFamily="34" charset="0"/>
              </a:rPr>
              <a:t>Szkoła</a:t>
            </a:r>
            <a:r>
              <a:rPr lang="pl-PL" baseline="0" dirty="0" smtClean="0">
                <a:latin typeface="Segoe UI Black" panose="020B0A02040204020203" pitchFamily="34" charset="0"/>
                <a:ea typeface="Segoe UI Black" panose="020B0A02040204020203" pitchFamily="34" charset="0"/>
              </a:rPr>
              <a:t> Aspirantów Państwowej Straży Pożarnej w Poznaniu</a:t>
            </a:r>
            <a:endParaRPr lang="pl-PL" dirty="0">
              <a:latin typeface="Segoe UI Black" panose="020B0A02040204020203" pitchFamily="34" charset="0"/>
              <a:ea typeface="Segoe UI Black" panose="020B0A02040204020203" pitchFamily="34" charset="0"/>
            </a:endParaRPr>
          </a:p>
        </p:txBody>
      </p:sp>
      <p:pic>
        <p:nvPicPr>
          <p:cNvPr id="7" name="Obraz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15879" y="5958623"/>
            <a:ext cx="805785" cy="637250"/>
          </a:xfrm>
          <a:prstGeom prst="rect">
            <a:avLst/>
          </a:prstGeom>
        </p:spPr>
      </p:pic>
      <p:pic>
        <p:nvPicPr>
          <p:cNvPr id="8" name="Obraz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1070336" y="5827559"/>
            <a:ext cx="697919" cy="899377"/>
          </a:xfrm>
          <a:prstGeom prst="rect">
            <a:avLst/>
          </a:prstGeom>
        </p:spPr>
      </p:pic>
    </p:spTree>
    <p:extLst>
      <p:ext uri="{BB962C8B-B14F-4D97-AF65-F5344CB8AC3E}">
        <p14:creationId xmlns:p14="http://schemas.microsoft.com/office/powerpoint/2010/main" val="113835782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usty">
    <p:spTree>
      <p:nvGrpSpPr>
        <p:cNvPr id="1" name=""/>
        <p:cNvGrpSpPr/>
        <p:nvPr/>
      </p:nvGrpSpPr>
      <p:grpSpPr>
        <a:xfrm>
          <a:off x="0" y="0"/>
          <a:ext cx="0" cy="0"/>
          <a:chOff x="0" y="0"/>
          <a:chExt cx="0" cy="0"/>
        </a:xfrm>
      </p:grpSpPr>
      <p:sp>
        <p:nvSpPr>
          <p:cNvPr id="5" name="Prostokąt z rogami zaokrąglonymi po przekątnej 4"/>
          <p:cNvSpPr/>
          <p:nvPr userDrawn="1"/>
        </p:nvSpPr>
        <p:spPr>
          <a:xfrm>
            <a:off x="1524000" y="6278881"/>
            <a:ext cx="9144000" cy="316992"/>
          </a:xfrm>
          <a:prstGeom prst="round2DiagRect">
            <a:avLst/>
          </a:prstGeom>
          <a:gradFill>
            <a:gsLst>
              <a:gs pos="0">
                <a:srgbClr val="FF0000"/>
              </a:gs>
              <a:gs pos="0">
                <a:srgbClr val="FF0000">
                  <a:lumMod val="33000"/>
                  <a:lumOff val="67000"/>
                  <a:alpha val="52000"/>
                </a:srgbClr>
              </a:gs>
              <a:gs pos="100000">
                <a:srgbClr val="FF3300">
                  <a:alpha val="69000"/>
                  <a:lumMod val="81000"/>
                  <a:lumOff val="19000"/>
                </a:srgb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l-PL" dirty="0" smtClean="0">
                <a:latin typeface="Segoe UI Black" panose="020B0A02040204020203" pitchFamily="34" charset="0"/>
                <a:ea typeface="Segoe UI Black" panose="020B0A02040204020203" pitchFamily="34" charset="0"/>
              </a:rPr>
              <a:t>Szkoła</a:t>
            </a:r>
            <a:r>
              <a:rPr lang="pl-PL" baseline="0" dirty="0" smtClean="0">
                <a:latin typeface="Segoe UI Black" panose="020B0A02040204020203" pitchFamily="34" charset="0"/>
                <a:ea typeface="Segoe UI Black" panose="020B0A02040204020203" pitchFamily="34" charset="0"/>
              </a:rPr>
              <a:t> Aspirantów Państwowej Straży Pożarnej w Poznaniu</a:t>
            </a:r>
            <a:endParaRPr lang="pl-PL" dirty="0">
              <a:latin typeface="Segoe UI Black" panose="020B0A02040204020203" pitchFamily="34" charset="0"/>
              <a:ea typeface="Segoe UI Black" panose="020B0A02040204020203" pitchFamily="34" charset="0"/>
            </a:endParaRPr>
          </a:p>
        </p:txBody>
      </p:sp>
      <p:pic>
        <p:nvPicPr>
          <p:cNvPr id="6" name="Obraz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15879" y="5958623"/>
            <a:ext cx="805785" cy="637250"/>
          </a:xfrm>
          <a:prstGeom prst="rect">
            <a:avLst/>
          </a:prstGeom>
        </p:spPr>
      </p:pic>
      <p:pic>
        <p:nvPicPr>
          <p:cNvPr id="7" name="Obraz 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1070336" y="5827559"/>
            <a:ext cx="697919" cy="899377"/>
          </a:xfrm>
          <a:prstGeom prst="rect">
            <a:avLst/>
          </a:prstGeom>
        </p:spPr>
      </p:pic>
    </p:spTree>
    <p:extLst>
      <p:ext uri="{BB962C8B-B14F-4D97-AF65-F5344CB8AC3E}">
        <p14:creationId xmlns:p14="http://schemas.microsoft.com/office/powerpoint/2010/main" val="37033589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Zawartość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839788" y="457200"/>
            <a:ext cx="3932237" cy="1600200"/>
          </a:xfrm>
        </p:spPr>
        <p:txBody>
          <a:bodyPr anchor="b"/>
          <a:lstStyle>
            <a:lvl1pPr>
              <a:defRPr sz="3200"/>
            </a:lvl1pPr>
          </a:lstStyle>
          <a:p>
            <a:r>
              <a:rPr lang="pl-PL" smtClean="0"/>
              <a:t>Kliknij, aby edytować styl</a:t>
            </a:r>
            <a:endParaRPr lang="pl-PL"/>
          </a:p>
        </p:txBody>
      </p:sp>
      <p:sp>
        <p:nvSpPr>
          <p:cNvPr id="3" name="Symbol zastępczy zawartości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tekstu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l-PL" smtClean="0"/>
              <a:t>Kliknij, aby edytować style wzorca tekstu</a:t>
            </a:r>
          </a:p>
        </p:txBody>
      </p:sp>
      <p:sp>
        <p:nvSpPr>
          <p:cNvPr id="8" name="Prostokąt z rogami zaokrąglonymi po przekątnej 7"/>
          <p:cNvSpPr/>
          <p:nvPr userDrawn="1"/>
        </p:nvSpPr>
        <p:spPr>
          <a:xfrm>
            <a:off x="1524000" y="6278881"/>
            <a:ext cx="9144000" cy="316992"/>
          </a:xfrm>
          <a:prstGeom prst="round2DiagRect">
            <a:avLst/>
          </a:prstGeom>
          <a:gradFill>
            <a:gsLst>
              <a:gs pos="0">
                <a:srgbClr val="FF0000"/>
              </a:gs>
              <a:gs pos="0">
                <a:srgbClr val="FF0000">
                  <a:lumMod val="33000"/>
                  <a:lumOff val="67000"/>
                  <a:alpha val="52000"/>
                </a:srgbClr>
              </a:gs>
              <a:gs pos="100000">
                <a:srgbClr val="FF3300">
                  <a:alpha val="69000"/>
                  <a:lumMod val="81000"/>
                  <a:lumOff val="19000"/>
                </a:srgb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l-PL" dirty="0" smtClean="0">
                <a:latin typeface="Segoe UI Black" panose="020B0A02040204020203" pitchFamily="34" charset="0"/>
                <a:ea typeface="Segoe UI Black" panose="020B0A02040204020203" pitchFamily="34" charset="0"/>
              </a:rPr>
              <a:t>Szkoła</a:t>
            </a:r>
            <a:r>
              <a:rPr lang="pl-PL" baseline="0" dirty="0" smtClean="0">
                <a:latin typeface="Segoe UI Black" panose="020B0A02040204020203" pitchFamily="34" charset="0"/>
                <a:ea typeface="Segoe UI Black" panose="020B0A02040204020203" pitchFamily="34" charset="0"/>
              </a:rPr>
              <a:t> Aspirantów Państwowej Straży Pożarnej w Poznaniu</a:t>
            </a:r>
            <a:endParaRPr lang="pl-PL" dirty="0">
              <a:latin typeface="Segoe UI Black" panose="020B0A02040204020203" pitchFamily="34" charset="0"/>
              <a:ea typeface="Segoe UI Black" panose="020B0A02040204020203" pitchFamily="34" charset="0"/>
            </a:endParaRPr>
          </a:p>
        </p:txBody>
      </p:sp>
      <p:pic>
        <p:nvPicPr>
          <p:cNvPr id="9" name="Obraz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15879" y="5958623"/>
            <a:ext cx="805785" cy="637250"/>
          </a:xfrm>
          <a:prstGeom prst="rect">
            <a:avLst/>
          </a:prstGeom>
        </p:spPr>
      </p:pic>
      <p:pic>
        <p:nvPicPr>
          <p:cNvPr id="10" name="Obraz 9"/>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1070336" y="5827559"/>
            <a:ext cx="697919" cy="899377"/>
          </a:xfrm>
          <a:prstGeom prst="rect">
            <a:avLst/>
          </a:prstGeom>
        </p:spPr>
      </p:pic>
    </p:spTree>
    <p:extLst>
      <p:ext uri="{BB962C8B-B14F-4D97-AF65-F5344CB8AC3E}">
        <p14:creationId xmlns:p14="http://schemas.microsoft.com/office/powerpoint/2010/main" val="95190204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az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839788" y="457200"/>
            <a:ext cx="3932237" cy="1600200"/>
          </a:xfrm>
        </p:spPr>
        <p:txBody>
          <a:bodyPr anchor="b"/>
          <a:lstStyle>
            <a:lvl1pPr>
              <a:defRPr sz="3200"/>
            </a:lvl1pPr>
          </a:lstStyle>
          <a:p>
            <a:r>
              <a:rPr lang="pl-PL" smtClean="0"/>
              <a:t>Kliknij, aby edytować styl</a:t>
            </a:r>
            <a:endParaRPr lang="pl-PL"/>
          </a:p>
        </p:txBody>
      </p:sp>
      <p:sp>
        <p:nvSpPr>
          <p:cNvPr id="3" name="Symbol zastępczy obrazu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pl-PL"/>
          </a:p>
        </p:txBody>
      </p:sp>
      <p:sp>
        <p:nvSpPr>
          <p:cNvPr id="4" name="Symbol zastępczy tekstu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l-PL" smtClean="0"/>
              <a:t>Kliknij, aby edytować style wzorca tekstu</a:t>
            </a:r>
          </a:p>
        </p:txBody>
      </p:sp>
      <p:sp>
        <p:nvSpPr>
          <p:cNvPr id="8" name="Prostokąt z rogami zaokrąglonymi po przekątnej 7"/>
          <p:cNvSpPr/>
          <p:nvPr userDrawn="1"/>
        </p:nvSpPr>
        <p:spPr>
          <a:xfrm>
            <a:off x="1524000" y="6278881"/>
            <a:ext cx="9144000" cy="316992"/>
          </a:xfrm>
          <a:prstGeom prst="round2DiagRect">
            <a:avLst/>
          </a:prstGeom>
          <a:gradFill>
            <a:gsLst>
              <a:gs pos="0">
                <a:srgbClr val="FF0000"/>
              </a:gs>
              <a:gs pos="0">
                <a:srgbClr val="FF0000">
                  <a:lumMod val="33000"/>
                  <a:lumOff val="67000"/>
                  <a:alpha val="52000"/>
                </a:srgbClr>
              </a:gs>
              <a:gs pos="100000">
                <a:srgbClr val="FF3300">
                  <a:alpha val="69000"/>
                  <a:lumMod val="81000"/>
                  <a:lumOff val="19000"/>
                </a:srgb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l-PL" dirty="0" smtClean="0">
                <a:latin typeface="Segoe UI Black" panose="020B0A02040204020203" pitchFamily="34" charset="0"/>
                <a:ea typeface="Segoe UI Black" panose="020B0A02040204020203" pitchFamily="34" charset="0"/>
              </a:rPr>
              <a:t>Szkoła</a:t>
            </a:r>
            <a:r>
              <a:rPr lang="pl-PL" baseline="0" dirty="0" smtClean="0">
                <a:latin typeface="Segoe UI Black" panose="020B0A02040204020203" pitchFamily="34" charset="0"/>
                <a:ea typeface="Segoe UI Black" panose="020B0A02040204020203" pitchFamily="34" charset="0"/>
              </a:rPr>
              <a:t> Aspirantów Państwowej Straży Pożarnej w Poznaniu</a:t>
            </a:r>
            <a:endParaRPr lang="pl-PL" dirty="0">
              <a:latin typeface="Segoe UI Black" panose="020B0A02040204020203" pitchFamily="34" charset="0"/>
              <a:ea typeface="Segoe UI Black" panose="020B0A02040204020203" pitchFamily="34" charset="0"/>
            </a:endParaRPr>
          </a:p>
        </p:txBody>
      </p:sp>
      <p:pic>
        <p:nvPicPr>
          <p:cNvPr id="9" name="Obraz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15879" y="5958623"/>
            <a:ext cx="805785" cy="637250"/>
          </a:xfrm>
          <a:prstGeom prst="rect">
            <a:avLst/>
          </a:prstGeom>
        </p:spPr>
      </p:pic>
      <p:pic>
        <p:nvPicPr>
          <p:cNvPr id="10" name="Obraz 9"/>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1070336" y="5827559"/>
            <a:ext cx="697919" cy="899377"/>
          </a:xfrm>
          <a:prstGeom prst="rect">
            <a:avLst/>
          </a:prstGeom>
        </p:spPr>
      </p:pic>
    </p:spTree>
    <p:extLst>
      <p:ext uri="{BB962C8B-B14F-4D97-AF65-F5344CB8AC3E}">
        <p14:creationId xmlns:p14="http://schemas.microsoft.com/office/powerpoint/2010/main" val="2677027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gi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gif"/></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ymbol zastępczy tytułu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pl-PL" dirty="0" smtClean="0"/>
              <a:t>Kliknij, aby edytować styl</a:t>
            </a:r>
            <a:endParaRPr lang="pl-PL" dirty="0"/>
          </a:p>
        </p:txBody>
      </p:sp>
      <p:sp>
        <p:nvSpPr>
          <p:cNvPr id="3" name="Symbol zastępczy tekstu 2"/>
          <p:cNvSpPr>
            <a:spLocks noGrp="1"/>
          </p:cNvSpPr>
          <p:nvPr>
            <p:ph type="body" idx="1"/>
          </p:nvPr>
        </p:nvSpPr>
        <p:spPr>
          <a:xfrm>
            <a:off x="838200" y="1825625"/>
            <a:ext cx="10515600" cy="4132998"/>
          </a:xfrm>
          <a:prstGeom prst="rect">
            <a:avLst/>
          </a:prstGeom>
        </p:spPr>
        <p:txBody>
          <a:bodyPr vert="horz" lIns="91440" tIns="45720" rIns="91440" bIns="45720" rtlCol="0">
            <a:normAutofit/>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7" name="Prostokąt z rogami zaokrąglonymi po przekątnej 6"/>
          <p:cNvSpPr/>
          <p:nvPr userDrawn="1"/>
        </p:nvSpPr>
        <p:spPr>
          <a:xfrm>
            <a:off x="1524000" y="6278881"/>
            <a:ext cx="9144000" cy="316992"/>
          </a:xfrm>
          <a:prstGeom prst="round2DiagRect">
            <a:avLst/>
          </a:prstGeom>
          <a:gradFill>
            <a:gsLst>
              <a:gs pos="0">
                <a:srgbClr val="FF0000"/>
              </a:gs>
              <a:gs pos="0">
                <a:srgbClr val="FF0000">
                  <a:lumMod val="33000"/>
                  <a:lumOff val="67000"/>
                  <a:alpha val="52000"/>
                </a:srgbClr>
              </a:gs>
              <a:gs pos="100000">
                <a:srgbClr val="FF3300">
                  <a:alpha val="69000"/>
                  <a:lumMod val="81000"/>
                  <a:lumOff val="19000"/>
                </a:srgb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l-PL" dirty="0" smtClean="0">
                <a:latin typeface="Segoe UI Black" panose="020B0A02040204020203" pitchFamily="34" charset="0"/>
                <a:ea typeface="Segoe UI Black" panose="020B0A02040204020203" pitchFamily="34" charset="0"/>
              </a:rPr>
              <a:t>Szkoła</a:t>
            </a:r>
            <a:r>
              <a:rPr lang="pl-PL" baseline="0" dirty="0" smtClean="0">
                <a:latin typeface="Segoe UI Black" panose="020B0A02040204020203" pitchFamily="34" charset="0"/>
                <a:ea typeface="Segoe UI Black" panose="020B0A02040204020203" pitchFamily="34" charset="0"/>
              </a:rPr>
              <a:t> Aspirantów Państwowej Straży Pożarnej w Poznaniu</a:t>
            </a:r>
            <a:endParaRPr lang="pl-PL" dirty="0">
              <a:latin typeface="Segoe UI Black" panose="020B0A02040204020203" pitchFamily="34" charset="0"/>
              <a:ea typeface="Segoe UI Black" panose="020B0A02040204020203" pitchFamily="34" charset="0"/>
            </a:endParaRPr>
          </a:p>
        </p:txBody>
      </p:sp>
      <p:pic>
        <p:nvPicPr>
          <p:cNvPr id="8" name="Obraz 7"/>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315879" y="5958623"/>
            <a:ext cx="805785" cy="637250"/>
          </a:xfrm>
          <a:prstGeom prst="rect">
            <a:avLst/>
          </a:prstGeom>
        </p:spPr>
      </p:pic>
      <p:pic>
        <p:nvPicPr>
          <p:cNvPr id="9" name="Obraz 8"/>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11070336" y="5827559"/>
            <a:ext cx="697919" cy="899377"/>
          </a:xfrm>
          <a:prstGeom prst="rect">
            <a:avLst/>
          </a:prstGeom>
        </p:spPr>
      </p:pic>
    </p:spTree>
    <p:extLst>
      <p:ext uri="{BB962C8B-B14F-4D97-AF65-F5344CB8AC3E}">
        <p14:creationId xmlns:p14="http://schemas.microsoft.com/office/powerpoint/2010/main" val="7121606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lnSpc>
          <a:spcPct val="90000"/>
        </a:lnSpc>
        <a:spcBef>
          <a:spcPct val="0"/>
        </a:spcBef>
        <a:buNone/>
        <a:defRPr sz="4000" b="1"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9.xml"/><Relationship Id="rId1" Type="http://schemas.openxmlformats.org/officeDocument/2006/relationships/slideLayout" Target="../slideLayouts/slideLayout4.xml"/><Relationship Id="rId4" Type="http://schemas.openxmlformats.org/officeDocument/2006/relationships/image" Target="../media/image11.jpe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ctrTitle"/>
          </p:nvPr>
        </p:nvSpPr>
        <p:spPr>
          <a:xfrm>
            <a:off x="595902" y="1387011"/>
            <a:ext cx="11168008" cy="3212013"/>
          </a:xfrm>
        </p:spPr>
        <p:txBody>
          <a:bodyPr>
            <a:noAutofit/>
          </a:bodyPr>
          <a:lstStyle/>
          <a:p>
            <a:r>
              <a:rPr lang="pl-PL" sz="5400" dirty="0">
                <a:latin typeface="+mn-lt"/>
              </a:rPr>
              <a:t>Sprzęt wykorzystywany </a:t>
            </a:r>
            <a:r>
              <a:rPr lang="pl-PL" sz="5400" dirty="0" smtClean="0">
                <a:latin typeface="+mn-lt"/>
              </a:rPr>
              <a:t/>
            </a:r>
            <a:br>
              <a:rPr lang="pl-PL" sz="5400" dirty="0" smtClean="0">
                <a:latin typeface="+mn-lt"/>
              </a:rPr>
            </a:br>
            <a:r>
              <a:rPr lang="pl-PL" sz="5400" dirty="0" smtClean="0">
                <a:latin typeface="+mn-lt"/>
              </a:rPr>
              <a:t>w trakcie działań ratowniczych  </a:t>
            </a:r>
            <a:br>
              <a:rPr lang="pl-PL" sz="5400" dirty="0" smtClean="0">
                <a:latin typeface="+mn-lt"/>
              </a:rPr>
            </a:br>
            <a:r>
              <a:rPr lang="pl-PL" sz="5400" dirty="0" smtClean="0">
                <a:latin typeface="+mn-lt"/>
              </a:rPr>
              <a:t>podczas </a:t>
            </a:r>
            <a:r>
              <a:rPr lang="pl-PL" sz="5400" dirty="0" smtClean="0">
                <a:latin typeface="+mn-lt"/>
              </a:rPr>
              <a:t>wypadków</a:t>
            </a:r>
            <a:br>
              <a:rPr lang="pl-PL" sz="5400" dirty="0" smtClean="0">
                <a:latin typeface="+mn-lt"/>
              </a:rPr>
            </a:br>
            <a:r>
              <a:rPr lang="pl-PL" sz="5400" dirty="0" smtClean="0">
                <a:latin typeface="+mn-lt"/>
              </a:rPr>
              <a:t>w </a:t>
            </a:r>
            <a:r>
              <a:rPr lang="pl-PL" sz="5400" dirty="0">
                <a:latin typeface="+mn-lt"/>
              </a:rPr>
              <a:t>transporcie drogowym i szynowym</a:t>
            </a:r>
          </a:p>
        </p:txBody>
      </p:sp>
      <p:sp>
        <p:nvSpPr>
          <p:cNvPr id="3" name="Podtytuł 2"/>
          <p:cNvSpPr>
            <a:spLocks noGrp="1"/>
          </p:cNvSpPr>
          <p:nvPr>
            <p:ph type="subTitle" idx="1"/>
          </p:nvPr>
        </p:nvSpPr>
        <p:spPr>
          <a:xfrm>
            <a:off x="1565096" y="4602823"/>
            <a:ext cx="9144000" cy="904126"/>
          </a:xfrm>
        </p:spPr>
        <p:txBody>
          <a:bodyPr/>
          <a:lstStyle/>
          <a:p>
            <a:endParaRPr lang="pl-PL" dirty="0" smtClean="0"/>
          </a:p>
          <a:p>
            <a:r>
              <a:rPr lang="pl-PL" dirty="0" err="1"/>
              <a:t>asp</a:t>
            </a:r>
            <a:r>
              <a:rPr lang="pl-PL" dirty="0"/>
              <a:t>. Sebastian </a:t>
            </a:r>
            <a:r>
              <a:rPr lang="pl-PL" dirty="0" err="1" smtClean="0"/>
              <a:t>Lichtański</a:t>
            </a:r>
            <a:endParaRPr lang="pl-PL" dirty="0"/>
          </a:p>
        </p:txBody>
      </p:sp>
    </p:spTree>
    <p:extLst>
      <p:ext uri="{BB962C8B-B14F-4D97-AF65-F5344CB8AC3E}">
        <p14:creationId xmlns:p14="http://schemas.microsoft.com/office/powerpoint/2010/main" val="258471671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a:latin typeface="+mn-lt"/>
              </a:rPr>
              <a:t>Narzędzia wielozadaniowe (</a:t>
            </a:r>
            <a:r>
              <a:rPr lang="pl-PL" dirty="0" err="1">
                <a:latin typeface="+mn-lt"/>
              </a:rPr>
              <a:t>combi</a:t>
            </a:r>
            <a:r>
              <a:rPr lang="pl-PL" dirty="0">
                <a:latin typeface="+mn-lt"/>
              </a:rPr>
              <a:t>)</a:t>
            </a:r>
          </a:p>
        </p:txBody>
      </p:sp>
      <p:sp>
        <p:nvSpPr>
          <p:cNvPr id="3" name="Symbol zastępczy zawartości 2"/>
          <p:cNvSpPr>
            <a:spLocks noGrp="1"/>
          </p:cNvSpPr>
          <p:nvPr>
            <p:ph sz="half" idx="1"/>
          </p:nvPr>
        </p:nvSpPr>
        <p:spPr>
          <a:xfrm>
            <a:off x="838200" y="1611984"/>
            <a:ext cx="9804662" cy="4346639"/>
          </a:xfrm>
        </p:spPr>
        <p:txBody>
          <a:bodyPr>
            <a:normAutofit fontScale="77500" lnSpcReduction="20000"/>
          </a:bodyPr>
          <a:lstStyle/>
          <a:p>
            <a:pPr marL="0" indent="0">
              <a:buNone/>
            </a:pPr>
            <a:r>
              <a:rPr lang="pl-PL" sz="3600" b="1" dirty="0"/>
              <a:t>Elementy narzędzia COMBI na wybranym </a:t>
            </a:r>
            <a:r>
              <a:rPr lang="pl-PL" sz="3600" b="1" dirty="0" smtClean="0"/>
              <a:t>przykładzie:</a:t>
            </a:r>
          </a:p>
          <a:p>
            <a:pPr marL="0" indent="0">
              <a:buNone/>
            </a:pPr>
            <a:endParaRPr lang="pl-PL" sz="1600" b="1" dirty="0"/>
          </a:p>
          <a:p>
            <a:pPr marL="0" indent="0">
              <a:buNone/>
            </a:pPr>
            <a:r>
              <a:rPr lang="pl-PL" i="1" dirty="0"/>
              <a:t>A – </a:t>
            </a:r>
            <a:r>
              <a:rPr lang="pl-PL" i="1" dirty="0" smtClean="0"/>
              <a:t>szybkozłącza</a:t>
            </a:r>
            <a:br>
              <a:rPr lang="pl-PL" i="1" dirty="0" smtClean="0"/>
            </a:br>
            <a:r>
              <a:rPr lang="pl-PL" i="1" dirty="0" smtClean="0"/>
              <a:t>B </a:t>
            </a:r>
            <a:r>
              <a:rPr lang="pl-PL" i="1" dirty="0"/>
              <a:t>– zawór bezpieczeństwa </a:t>
            </a:r>
            <a:r>
              <a:rPr lang="pl-PL" i="1" dirty="0" smtClean="0"/>
              <a:t/>
            </a:r>
            <a:br>
              <a:rPr lang="pl-PL" i="1" dirty="0" smtClean="0"/>
            </a:br>
            <a:r>
              <a:rPr lang="pl-PL" i="1" dirty="0" smtClean="0"/>
              <a:t>C </a:t>
            </a:r>
            <a:r>
              <a:rPr lang="pl-PL" i="1" dirty="0"/>
              <a:t>– uchwyt </a:t>
            </a:r>
            <a:r>
              <a:rPr lang="pl-PL" i="1" dirty="0" smtClean="0"/>
              <a:t>sterujący</a:t>
            </a:r>
            <a:br>
              <a:rPr lang="pl-PL" i="1" dirty="0" smtClean="0"/>
            </a:br>
            <a:r>
              <a:rPr lang="pl-PL" i="1" dirty="0" smtClean="0"/>
              <a:t>D </a:t>
            </a:r>
            <a:r>
              <a:rPr lang="pl-PL" i="1" dirty="0"/>
              <a:t>– uchwyt do </a:t>
            </a:r>
            <a:r>
              <a:rPr lang="pl-PL" i="1" dirty="0" smtClean="0"/>
              <a:t>trzymania</a:t>
            </a:r>
            <a:br>
              <a:rPr lang="pl-PL" i="1" dirty="0" smtClean="0"/>
            </a:br>
            <a:r>
              <a:rPr lang="pl-PL" i="1" dirty="0" smtClean="0"/>
              <a:t>E </a:t>
            </a:r>
            <a:r>
              <a:rPr lang="pl-PL" i="1" dirty="0"/>
              <a:t>– śruba </a:t>
            </a:r>
            <a:r>
              <a:rPr lang="pl-PL" i="1" dirty="0" smtClean="0"/>
              <a:t>zawiasowa</a:t>
            </a:r>
            <a:r>
              <a:rPr lang="pl-PL" i="1" dirty="0"/>
              <a:t/>
            </a:r>
            <a:br>
              <a:rPr lang="pl-PL" i="1" dirty="0"/>
            </a:br>
            <a:r>
              <a:rPr lang="pl-PL" i="1" dirty="0" smtClean="0"/>
              <a:t>F </a:t>
            </a:r>
            <a:r>
              <a:rPr lang="pl-PL" i="1" dirty="0"/>
              <a:t>– nakrętka </a:t>
            </a:r>
            <a:r>
              <a:rPr lang="pl-PL" i="1" dirty="0" smtClean="0"/>
              <a:t>centralna</a:t>
            </a:r>
            <a:br>
              <a:rPr lang="pl-PL" i="1" dirty="0" smtClean="0"/>
            </a:br>
            <a:r>
              <a:rPr lang="pl-PL" i="1" dirty="0" smtClean="0"/>
              <a:t>G </a:t>
            </a:r>
            <a:r>
              <a:rPr lang="pl-PL" i="1" dirty="0"/>
              <a:t>– pierścienie </a:t>
            </a:r>
            <a:r>
              <a:rPr lang="pl-PL" i="1" dirty="0" smtClean="0"/>
              <a:t>blokujące</a:t>
            </a:r>
            <a:br>
              <a:rPr lang="pl-PL" i="1" dirty="0" smtClean="0"/>
            </a:br>
            <a:r>
              <a:rPr lang="pl-PL" i="1" dirty="0" smtClean="0"/>
              <a:t>H </a:t>
            </a:r>
            <a:r>
              <a:rPr lang="pl-PL" i="1" dirty="0"/>
              <a:t>– otwór do </a:t>
            </a:r>
            <a:r>
              <a:rPr lang="pl-PL" i="1" dirty="0" smtClean="0"/>
              <a:t>cięcia</a:t>
            </a:r>
            <a:r>
              <a:rPr lang="pl-PL" i="1" dirty="0"/>
              <a:t/>
            </a:r>
            <a:br>
              <a:rPr lang="pl-PL" i="1" dirty="0"/>
            </a:br>
            <a:r>
              <a:rPr lang="pl-PL" i="1" dirty="0"/>
              <a:t> I – </a:t>
            </a:r>
            <a:r>
              <a:rPr lang="pl-PL" i="1" dirty="0" smtClean="0"/>
              <a:t>jarzmo</a:t>
            </a:r>
            <a:br>
              <a:rPr lang="pl-PL" i="1" dirty="0" smtClean="0"/>
            </a:br>
            <a:r>
              <a:rPr lang="pl-PL" i="1" dirty="0" smtClean="0"/>
              <a:t>J </a:t>
            </a:r>
            <a:r>
              <a:rPr lang="pl-PL" i="1" dirty="0"/>
              <a:t>– osłona </a:t>
            </a:r>
            <a:r>
              <a:rPr lang="pl-PL" i="1" dirty="0" smtClean="0"/>
              <a:t>ochronna</a:t>
            </a:r>
            <a:r>
              <a:rPr lang="pl-PL" i="1" dirty="0"/>
              <a:t/>
            </a:r>
            <a:br>
              <a:rPr lang="pl-PL" i="1" dirty="0"/>
            </a:br>
            <a:r>
              <a:rPr lang="pl-PL" i="1" dirty="0"/>
              <a:t>K – ramiona </a:t>
            </a:r>
            <a:r>
              <a:rPr lang="pl-PL" i="1" dirty="0" smtClean="0"/>
              <a:t>rozpierające</a:t>
            </a:r>
            <a:br>
              <a:rPr lang="pl-PL" i="1" dirty="0" smtClean="0"/>
            </a:br>
            <a:r>
              <a:rPr lang="pl-PL" i="1" dirty="0" smtClean="0"/>
              <a:t>L </a:t>
            </a:r>
            <a:r>
              <a:rPr lang="pl-PL" i="1" dirty="0"/>
              <a:t>– końcówki </a:t>
            </a:r>
            <a:r>
              <a:rPr lang="pl-PL" i="1" dirty="0" smtClean="0"/>
              <a:t>rozpierające</a:t>
            </a:r>
            <a:br>
              <a:rPr lang="pl-PL" i="1" dirty="0" smtClean="0"/>
            </a:br>
            <a:r>
              <a:rPr lang="pl-PL" i="1" dirty="0" smtClean="0"/>
              <a:t>M </a:t>
            </a:r>
            <a:r>
              <a:rPr lang="pl-PL" i="1" dirty="0"/>
              <a:t>– sworznie </a:t>
            </a:r>
            <a:r>
              <a:rPr lang="pl-PL" i="1" dirty="0" smtClean="0"/>
              <a:t>zawiasowe</a:t>
            </a:r>
            <a:br>
              <a:rPr lang="pl-PL" i="1" dirty="0" smtClean="0"/>
            </a:br>
            <a:r>
              <a:rPr lang="pl-PL" i="1" dirty="0" smtClean="0"/>
              <a:t>N </a:t>
            </a:r>
            <a:r>
              <a:rPr lang="pl-PL" i="1" dirty="0"/>
              <a:t>– końcówki </a:t>
            </a:r>
            <a:r>
              <a:rPr lang="pl-PL" i="1" dirty="0" smtClean="0"/>
              <a:t>rozpierające</a:t>
            </a:r>
            <a:endParaRPr lang="pl-PL" dirty="0"/>
          </a:p>
        </p:txBody>
      </p:sp>
      <p:pic>
        <p:nvPicPr>
          <p:cNvPr id="5" name="Symbol zastępczy zawartości 4" descr="C:\Users\Rafał\Desktop\20171026_140000.jpg"/>
          <p:cNvPicPr>
            <a:picLocks noGrp="1"/>
          </p:cNvPicPr>
          <p:nvPr>
            <p:ph idx="1"/>
          </p:nvPr>
        </p:nvPicPr>
        <p:blipFill>
          <a:blip r:embed="rId3" cstate="print"/>
          <a:srcRect/>
          <a:stretch>
            <a:fillRect/>
          </a:stretch>
        </p:blipFill>
        <p:spPr bwMode="auto">
          <a:xfrm>
            <a:off x="4451063" y="2283497"/>
            <a:ext cx="6576541" cy="3675126"/>
          </a:xfrm>
          <a:prstGeom prst="rect">
            <a:avLst/>
          </a:prstGeom>
          <a:noFill/>
          <a:ln w="9525">
            <a:noFill/>
            <a:miter lim="800000"/>
            <a:headEnd/>
            <a:tailEnd/>
          </a:ln>
        </p:spPr>
      </p:pic>
    </p:spTree>
    <p:extLst>
      <p:ext uri="{BB962C8B-B14F-4D97-AF65-F5344CB8AC3E}">
        <p14:creationId xmlns:p14="http://schemas.microsoft.com/office/powerpoint/2010/main" val="178959035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a:latin typeface="+mn-lt"/>
              </a:rPr>
              <a:t>Agregaty zasilające</a:t>
            </a:r>
          </a:p>
        </p:txBody>
      </p:sp>
      <p:sp>
        <p:nvSpPr>
          <p:cNvPr id="3" name="Symbol zastępczy zawartości 2"/>
          <p:cNvSpPr>
            <a:spLocks noGrp="1"/>
          </p:cNvSpPr>
          <p:nvPr>
            <p:ph sz="half" idx="1"/>
          </p:nvPr>
        </p:nvSpPr>
        <p:spPr>
          <a:xfrm>
            <a:off x="838200" y="1402080"/>
            <a:ext cx="10873033" cy="4556543"/>
          </a:xfrm>
        </p:spPr>
        <p:txBody>
          <a:bodyPr>
            <a:normAutofit/>
          </a:bodyPr>
          <a:lstStyle/>
          <a:p>
            <a:pPr marL="0" indent="0">
              <a:buNone/>
            </a:pPr>
            <a:r>
              <a:rPr lang="pl-PL" b="1" dirty="0"/>
              <a:t>Wybrane elementy zewnętrzne agregatu zasilającego </a:t>
            </a:r>
            <a:r>
              <a:rPr lang="pl-PL" b="1" dirty="0" smtClean="0"/>
              <a:t/>
            </a:r>
            <a:br>
              <a:rPr lang="pl-PL" b="1" dirty="0" smtClean="0"/>
            </a:br>
            <a:r>
              <a:rPr lang="pl-PL" b="1" dirty="0" smtClean="0"/>
              <a:t>na </a:t>
            </a:r>
            <a:r>
              <a:rPr lang="pl-PL" b="1" dirty="0"/>
              <a:t>wybranym </a:t>
            </a:r>
            <a:r>
              <a:rPr lang="pl-PL" b="1" dirty="0" smtClean="0"/>
              <a:t>przykładzie:</a:t>
            </a:r>
            <a:endParaRPr lang="pl-PL" b="1" dirty="0"/>
          </a:p>
          <a:p>
            <a:endParaRPr lang="pl-PL" b="1" dirty="0"/>
          </a:p>
          <a:p>
            <a:pPr marL="0" indent="0">
              <a:buNone/>
            </a:pPr>
            <a:r>
              <a:rPr lang="pl-PL" i="1" dirty="0"/>
              <a:t>A </a:t>
            </a:r>
            <a:r>
              <a:rPr lang="pl-PL" i="1" dirty="0" smtClean="0"/>
              <a:t>– wskaźnik </a:t>
            </a:r>
            <a:r>
              <a:rPr lang="pl-PL" i="1" dirty="0"/>
              <a:t>oleju </a:t>
            </a:r>
            <a:r>
              <a:rPr lang="pl-PL" i="1" dirty="0" smtClean="0"/>
              <a:t>hydraulicznego</a:t>
            </a:r>
            <a:r>
              <a:rPr lang="pl-PL" i="1" dirty="0"/>
              <a:t/>
            </a:r>
            <a:br>
              <a:rPr lang="pl-PL" i="1" dirty="0"/>
            </a:br>
            <a:r>
              <a:rPr lang="pl-PL" i="1" dirty="0" smtClean="0"/>
              <a:t>B – wskaźnik paliwa</a:t>
            </a:r>
            <a:r>
              <a:rPr lang="pl-PL" i="1" dirty="0"/>
              <a:t/>
            </a:r>
            <a:br>
              <a:rPr lang="pl-PL" i="1" dirty="0"/>
            </a:br>
            <a:r>
              <a:rPr lang="pl-PL" i="1" dirty="0"/>
              <a:t>C </a:t>
            </a:r>
            <a:r>
              <a:rPr lang="pl-PL" i="1" dirty="0" smtClean="0"/>
              <a:t>– szybkozłącze</a:t>
            </a:r>
            <a:r>
              <a:rPr lang="pl-PL" i="1" dirty="0"/>
              <a:t/>
            </a:r>
            <a:br>
              <a:rPr lang="pl-PL" i="1" dirty="0"/>
            </a:br>
            <a:r>
              <a:rPr lang="pl-PL" i="1" dirty="0"/>
              <a:t>D – uchwyt </a:t>
            </a:r>
            <a:r>
              <a:rPr lang="pl-PL" i="1" dirty="0" smtClean="0"/>
              <a:t>przenośny</a:t>
            </a:r>
            <a:r>
              <a:rPr lang="pl-PL" i="1" dirty="0"/>
              <a:t/>
            </a:r>
            <a:br>
              <a:rPr lang="pl-PL" i="1" dirty="0"/>
            </a:br>
            <a:r>
              <a:rPr lang="pl-PL" i="1" dirty="0"/>
              <a:t>E </a:t>
            </a:r>
            <a:r>
              <a:rPr lang="pl-PL" i="1" dirty="0" smtClean="0"/>
              <a:t>– linka rozruchowa</a:t>
            </a:r>
            <a:r>
              <a:rPr lang="pl-PL" i="1" dirty="0"/>
              <a:t/>
            </a:r>
            <a:br>
              <a:rPr lang="pl-PL" i="1" dirty="0"/>
            </a:br>
            <a:r>
              <a:rPr lang="pl-PL" i="1" dirty="0"/>
              <a:t>F </a:t>
            </a:r>
            <a:r>
              <a:rPr lang="pl-PL" i="1" dirty="0" smtClean="0"/>
              <a:t>– korek </a:t>
            </a:r>
            <a:r>
              <a:rPr lang="pl-PL" i="1" dirty="0"/>
              <a:t>wlewu </a:t>
            </a:r>
            <a:r>
              <a:rPr lang="pl-PL" i="1" dirty="0" smtClean="0"/>
              <a:t/>
            </a:r>
            <a:br>
              <a:rPr lang="pl-PL" i="1" dirty="0" smtClean="0"/>
            </a:br>
            <a:r>
              <a:rPr lang="pl-PL" i="1" dirty="0" smtClean="0"/>
              <a:t>oleju hydraulicznego</a:t>
            </a:r>
            <a:endParaRPr lang="pl-PL" dirty="0"/>
          </a:p>
        </p:txBody>
      </p:sp>
      <p:pic>
        <p:nvPicPr>
          <p:cNvPr id="5" name="Symbol zastępczy zawartości 4"/>
          <p:cNvPicPr>
            <a:picLocks noGrp="1"/>
          </p:cNvPicPr>
          <p:nvPr>
            <p:ph idx="1"/>
          </p:nvPr>
        </p:nvPicPr>
        <p:blipFill>
          <a:blip r:embed="rId3" cstate="print">
            <a:extLst>
              <a:ext uri="{28A0092B-C50C-407E-A947-70E740481C1C}">
                <a14:useLocalDpi xmlns:a14="http://schemas.microsoft.com/office/drawing/2010/main" val="0"/>
              </a:ext>
            </a:extLst>
          </a:blip>
          <a:srcRect/>
          <a:stretch>
            <a:fillRect/>
          </a:stretch>
        </p:blipFill>
        <p:spPr bwMode="auto">
          <a:xfrm>
            <a:off x="6372520" y="2317160"/>
            <a:ext cx="4287416" cy="3641463"/>
          </a:xfrm>
          <a:prstGeom prst="rect">
            <a:avLst/>
          </a:prstGeom>
          <a:noFill/>
          <a:ln>
            <a:noFill/>
          </a:ln>
        </p:spPr>
      </p:pic>
    </p:spTree>
    <p:extLst>
      <p:ext uri="{BB962C8B-B14F-4D97-AF65-F5344CB8AC3E}">
        <p14:creationId xmlns:p14="http://schemas.microsoft.com/office/powerpoint/2010/main" val="91661838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a:latin typeface="+mn-lt"/>
              </a:rPr>
              <a:t>Systemy poduszek podnoszących</a:t>
            </a:r>
          </a:p>
        </p:txBody>
      </p:sp>
      <p:sp>
        <p:nvSpPr>
          <p:cNvPr id="3" name="Symbol zastępczy zawartości 2"/>
          <p:cNvSpPr>
            <a:spLocks noGrp="1"/>
          </p:cNvSpPr>
          <p:nvPr>
            <p:ph sz="half" idx="1"/>
          </p:nvPr>
        </p:nvSpPr>
        <p:spPr>
          <a:xfrm>
            <a:off x="838199" y="1328434"/>
            <a:ext cx="6712671" cy="4714147"/>
          </a:xfrm>
        </p:spPr>
        <p:txBody>
          <a:bodyPr>
            <a:normAutofit fontScale="92500" lnSpcReduction="20000"/>
          </a:bodyPr>
          <a:lstStyle/>
          <a:p>
            <a:pPr marL="514350" indent="-514350">
              <a:buFont typeface="+mj-lt"/>
              <a:buAutoNum type="arabicPeriod"/>
            </a:pPr>
            <a:r>
              <a:rPr lang="pl-PL" i="1" dirty="0" smtClean="0"/>
              <a:t>Butla </a:t>
            </a:r>
            <a:r>
              <a:rPr lang="pl-PL" i="1" dirty="0"/>
              <a:t>ze sprężonym </a:t>
            </a:r>
            <a:r>
              <a:rPr lang="pl-PL" i="1" dirty="0" smtClean="0"/>
              <a:t>powietrzem.</a:t>
            </a:r>
            <a:endParaRPr lang="pl-PL" i="1" dirty="0"/>
          </a:p>
          <a:p>
            <a:pPr marL="514350" indent="-514350">
              <a:buFont typeface="+mj-lt"/>
              <a:buAutoNum type="arabicPeriod"/>
            </a:pPr>
            <a:r>
              <a:rPr lang="pl-PL" i="1" dirty="0" smtClean="0"/>
              <a:t>Reduktor </a:t>
            </a:r>
            <a:r>
              <a:rPr lang="pl-PL" i="1" dirty="0"/>
              <a:t>ciśnienia z zestawem </a:t>
            </a:r>
            <a:r>
              <a:rPr lang="pl-PL" i="1" dirty="0" smtClean="0"/>
              <a:t>węża.</a:t>
            </a:r>
          </a:p>
          <a:p>
            <a:pPr marL="514350" indent="-514350">
              <a:buFont typeface="+mj-lt"/>
              <a:buAutoNum type="arabicPeriod"/>
            </a:pPr>
            <a:r>
              <a:rPr lang="pl-PL" i="1" dirty="0" smtClean="0"/>
              <a:t>Urządzenie </a:t>
            </a:r>
            <a:r>
              <a:rPr lang="pl-PL" i="1" dirty="0"/>
              <a:t>sterujące </a:t>
            </a:r>
            <a:r>
              <a:rPr lang="pl-PL" i="1" dirty="0" smtClean="0"/>
              <a:t>z </a:t>
            </a:r>
            <a:r>
              <a:rPr lang="pl-PL" i="1" dirty="0"/>
              <a:t>ręcznymi urządzeniami uruchamiającymi, wskaźnikami ciśnienia i zaworami bezpieczeństwa. </a:t>
            </a:r>
          </a:p>
          <a:p>
            <a:pPr marL="514350" indent="-514350">
              <a:buFont typeface="+mj-lt"/>
              <a:buAutoNum type="arabicPeriod"/>
            </a:pPr>
            <a:r>
              <a:rPr lang="pl-PL" i="1" dirty="0" smtClean="0"/>
              <a:t>Zestaw węża.</a:t>
            </a:r>
          </a:p>
          <a:p>
            <a:pPr marL="514350" indent="-514350">
              <a:buFont typeface="+mj-lt"/>
              <a:buAutoNum type="arabicPeriod"/>
            </a:pPr>
            <a:r>
              <a:rPr lang="pl-PL" i="1" dirty="0" smtClean="0"/>
              <a:t>Zestaw </a:t>
            </a:r>
            <a:r>
              <a:rPr lang="pl-PL" i="1" dirty="0"/>
              <a:t>węża </a:t>
            </a:r>
            <a:r>
              <a:rPr lang="pl-PL" i="1" dirty="0" smtClean="0"/>
              <a:t>z </a:t>
            </a:r>
            <a:r>
              <a:rPr lang="pl-PL" i="1" dirty="0"/>
              <a:t>dodatkowym osprzętem </a:t>
            </a:r>
            <a:r>
              <a:rPr lang="pl-PL" i="1" dirty="0" smtClean="0"/>
              <a:t/>
            </a:r>
            <a:br>
              <a:rPr lang="pl-PL" i="1" dirty="0" smtClean="0"/>
            </a:br>
            <a:r>
              <a:rPr lang="pl-PL" i="1" dirty="0" smtClean="0"/>
              <a:t>w </a:t>
            </a:r>
            <a:r>
              <a:rPr lang="pl-PL" i="1" dirty="0"/>
              <a:t>postaci zaworu zamykającego oraz zaworu </a:t>
            </a:r>
            <a:r>
              <a:rPr lang="pl-PL" i="1" dirty="0" smtClean="0"/>
              <a:t>bezpieczeństwa, </a:t>
            </a:r>
            <a:r>
              <a:rPr lang="pl-PL" i="1" dirty="0"/>
              <a:t>umożliwiający wypięcie poduszki podnoszącej pod obciążeniem </a:t>
            </a:r>
            <a:r>
              <a:rPr lang="pl-PL" i="1" dirty="0" smtClean="0"/>
              <a:t/>
            </a:r>
            <a:br>
              <a:rPr lang="pl-PL" i="1" dirty="0" smtClean="0"/>
            </a:br>
            <a:r>
              <a:rPr lang="pl-PL" i="1" dirty="0" smtClean="0"/>
              <a:t>od systemu.</a:t>
            </a:r>
          </a:p>
          <a:p>
            <a:pPr marL="514350" indent="-514350">
              <a:buFont typeface="+mj-lt"/>
              <a:buAutoNum type="arabicPeriod"/>
            </a:pPr>
            <a:r>
              <a:rPr lang="pl-PL" i="1" dirty="0" smtClean="0"/>
              <a:t>Poduszka podnosząca.</a:t>
            </a:r>
            <a:endParaRPr lang="pl-PL" dirty="0"/>
          </a:p>
          <a:p>
            <a:pPr marL="0" indent="0">
              <a:buNone/>
            </a:pPr>
            <a:endParaRPr lang="pl-PL" dirty="0"/>
          </a:p>
        </p:txBody>
      </p:sp>
      <p:pic>
        <p:nvPicPr>
          <p:cNvPr id="5" name="Symbol zastępczy zawartości 6" descr="C:\Users\Rafał\Desktop\20170324_110429a.jpg"/>
          <p:cNvPicPr>
            <a:picLocks noGrp="1"/>
          </p:cNvPicPr>
          <p:nvPr>
            <p:ph idx="1"/>
          </p:nvPr>
        </p:nvPicPr>
        <p:blipFill>
          <a:blip r:embed="rId3" cstate="print">
            <a:extLst>
              <a:ext uri="{28A0092B-C50C-407E-A947-70E740481C1C}">
                <a14:useLocalDpi xmlns:a14="http://schemas.microsoft.com/office/drawing/2010/main" val="0"/>
              </a:ext>
            </a:extLst>
          </a:blip>
          <a:stretch>
            <a:fillRect/>
          </a:stretch>
        </p:blipFill>
        <p:spPr bwMode="auto">
          <a:xfrm>
            <a:off x="7550870" y="1328434"/>
            <a:ext cx="3667027" cy="4714147"/>
          </a:xfrm>
          <a:prstGeom prst="rect">
            <a:avLst/>
          </a:prstGeom>
          <a:noFill/>
          <a:ln>
            <a:noFill/>
          </a:ln>
        </p:spPr>
      </p:pic>
    </p:spTree>
    <p:extLst>
      <p:ext uri="{BB962C8B-B14F-4D97-AF65-F5344CB8AC3E}">
        <p14:creationId xmlns:p14="http://schemas.microsoft.com/office/powerpoint/2010/main" val="162791775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ytuł 4"/>
          <p:cNvSpPr>
            <a:spLocks noGrp="1"/>
          </p:cNvSpPr>
          <p:nvPr>
            <p:ph type="title"/>
          </p:nvPr>
        </p:nvSpPr>
        <p:spPr>
          <a:xfrm>
            <a:off x="609600" y="274638"/>
            <a:ext cx="10972800" cy="511156"/>
          </a:xfrm>
        </p:spPr>
        <p:txBody>
          <a:bodyPr>
            <a:noAutofit/>
          </a:bodyPr>
          <a:lstStyle/>
          <a:p>
            <a:r>
              <a:rPr lang="pl-PL" b="1" dirty="0" smtClean="0">
                <a:latin typeface="+mn-lt"/>
              </a:rPr>
              <a:t>Zasady pracy reduktorem ciśnienia</a:t>
            </a:r>
            <a:endParaRPr lang="pl-PL" b="1" dirty="0">
              <a:latin typeface="+mn-lt"/>
            </a:endParaRPr>
          </a:p>
        </p:txBody>
      </p:sp>
      <p:sp>
        <p:nvSpPr>
          <p:cNvPr id="6" name="Symbol zastępczy zawartości 5"/>
          <p:cNvSpPr>
            <a:spLocks noGrp="1"/>
          </p:cNvSpPr>
          <p:nvPr>
            <p:ph idx="1"/>
          </p:nvPr>
        </p:nvSpPr>
        <p:spPr>
          <a:xfrm>
            <a:off x="421240" y="857232"/>
            <a:ext cx="11568702" cy="5786478"/>
          </a:xfrm>
        </p:spPr>
        <p:txBody>
          <a:bodyPr>
            <a:normAutofit/>
          </a:bodyPr>
          <a:lstStyle/>
          <a:p>
            <a:pPr marL="457200" lvl="0" indent="-457200">
              <a:buFont typeface="+mj-lt"/>
              <a:buAutoNum type="arabicPeriod"/>
            </a:pPr>
            <a:r>
              <a:rPr lang="pl-PL" sz="2300" dirty="0" smtClean="0">
                <a:solidFill>
                  <a:srgbClr val="FF0000"/>
                </a:solidFill>
              </a:rPr>
              <a:t>Odkręcić śrubę nastawną </a:t>
            </a:r>
            <a:r>
              <a:rPr lang="pl-PL" sz="2300" dirty="0" smtClean="0"/>
              <a:t>zmniejszając nacisk na zawór redukcyjny (przeponowy) </a:t>
            </a:r>
            <a:br>
              <a:rPr lang="pl-PL" sz="2300" dirty="0" smtClean="0"/>
            </a:br>
            <a:r>
              <a:rPr lang="pl-PL" sz="2300" dirty="0" smtClean="0"/>
              <a:t>– wykręcenie śruby nastawnej w lewą stronę do pozycji maksymalnego wysuwu.</a:t>
            </a:r>
          </a:p>
          <a:p>
            <a:pPr marL="457200" lvl="0" indent="-457200">
              <a:buFont typeface="+mj-lt"/>
              <a:buAutoNum type="arabicPeriod"/>
            </a:pPr>
            <a:r>
              <a:rPr lang="pl-PL" sz="2300" dirty="0" smtClean="0">
                <a:solidFill>
                  <a:srgbClr val="FF0000"/>
                </a:solidFill>
              </a:rPr>
              <a:t>Sprawdzić</a:t>
            </a:r>
            <a:r>
              <a:rPr lang="pl-PL" sz="2300" dirty="0" smtClean="0"/>
              <a:t> zakręcenie </a:t>
            </a:r>
            <a:r>
              <a:rPr lang="pl-PL" sz="2300" dirty="0" smtClean="0">
                <a:solidFill>
                  <a:srgbClr val="FF0000"/>
                </a:solidFill>
              </a:rPr>
              <a:t>zaworu iglicowego</a:t>
            </a:r>
            <a:r>
              <a:rPr lang="pl-PL" sz="2300" dirty="0" smtClean="0"/>
              <a:t> – powinien być zakręcony.</a:t>
            </a:r>
          </a:p>
          <a:p>
            <a:pPr marL="457200" lvl="0" indent="-457200">
              <a:buFont typeface="+mj-lt"/>
              <a:buAutoNum type="arabicPeriod"/>
            </a:pPr>
            <a:r>
              <a:rPr lang="pl-PL" sz="2300" dirty="0" smtClean="0">
                <a:solidFill>
                  <a:srgbClr val="FF0000"/>
                </a:solidFill>
              </a:rPr>
              <a:t>Podłączyć reduktor </a:t>
            </a:r>
            <a:r>
              <a:rPr lang="pl-PL" sz="2300" dirty="0" smtClean="0"/>
              <a:t>do butli przy pomocy gniazda gwintowego.</a:t>
            </a:r>
          </a:p>
          <a:p>
            <a:pPr marL="457200" lvl="0" indent="-457200">
              <a:buFont typeface="+mj-lt"/>
              <a:buAutoNum type="arabicPeriod"/>
            </a:pPr>
            <a:r>
              <a:rPr lang="pl-PL" sz="2300" dirty="0" smtClean="0">
                <a:solidFill>
                  <a:srgbClr val="FF0000"/>
                </a:solidFill>
              </a:rPr>
              <a:t>Odkręcić butlę </a:t>
            </a:r>
            <a:r>
              <a:rPr lang="pl-PL" sz="2300" dirty="0" smtClean="0"/>
              <a:t>z powietrzem.</a:t>
            </a:r>
          </a:p>
          <a:p>
            <a:pPr marL="457200" lvl="0" indent="-457200">
              <a:buFont typeface="+mj-lt"/>
              <a:buAutoNum type="arabicPeriod"/>
            </a:pPr>
            <a:r>
              <a:rPr lang="pl-PL" sz="2300" dirty="0" smtClean="0"/>
              <a:t>Stwierdzić obecność i </a:t>
            </a:r>
            <a:r>
              <a:rPr lang="pl-PL" sz="2300" dirty="0" smtClean="0">
                <a:solidFill>
                  <a:srgbClr val="FF0000"/>
                </a:solidFill>
              </a:rPr>
              <a:t>wartość ciśnienia </a:t>
            </a:r>
            <a:r>
              <a:rPr lang="pl-PL" sz="2300" dirty="0" smtClean="0"/>
              <a:t>w butli na wskaźniku.</a:t>
            </a:r>
          </a:p>
          <a:p>
            <a:pPr marL="457200" lvl="0" indent="-457200">
              <a:buFont typeface="+mj-lt"/>
              <a:buAutoNum type="arabicPeriod"/>
            </a:pPr>
            <a:r>
              <a:rPr lang="pl-PL" sz="2300" dirty="0" smtClean="0">
                <a:solidFill>
                  <a:srgbClr val="FF0000"/>
                </a:solidFill>
              </a:rPr>
              <a:t>Ustawić wymagane ciśnienie </a:t>
            </a:r>
            <a:r>
              <a:rPr lang="pl-PL" sz="2300" dirty="0" smtClean="0"/>
              <a:t>robocze systemu, dokręcając śrubę nastawną (w prawą stronę), kontrolując jego wartość na drugim wskaźniku. Ciśnienie do sterownika doprowadza się poprzez odkręcenie zaworu iglicowego po prawej stronie.</a:t>
            </a:r>
          </a:p>
          <a:p>
            <a:pPr marL="457200" indent="-457200">
              <a:buFont typeface="+mj-lt"/>
              <a:buAutoNum type="arabicPeriod" startAt="7"/>
            </a:pPr>
            <a:r>
              <a:rPr lang="pl-PL" sz="2300" dirty="0" smtClean="0">
                <a:solidFill>
                  <a:srgbClr val="FF0000"/>
                </a:solidFill>
              </a:rPr>
              <a:t>Po zakończonej pracy należy odprężyć wszystkie podzespoły </a:t>
            </a:r>
            <a:r>
              <a:rPr lang="pl-PL" sz="2300" dirty="0" smtClean="0"/>
              <a:t>poprzez upuszczenie powietrza. W tym celu, w pierwszej kolejności należy zakręcić butlę. Następnie przy pomocy sterownika upuszczamy powietrze na zewnątrz do momentu, aż jego wskaźniki będą wskazywały „0”. Dopiero po tych czynnościach odłączamy zestaw węża od sterownika. Na koniec zakręcamy zawór iglicowy.</a:t>
            </a:r>
            <a:endParaRPr lang="pl-PL" sz="23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box(in)">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box(in)">
                                      <p:cBhvr>
                                        <p:cTn id="12" dur="500"/>
                                        <p:tgtEl>
                                          <p:spTgt spid="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nodeType="clickEffect">
                                  <p:stCondLst>
                                    <p:cond delay="0"/>
                                  </p:stCondLst>
                                  <p:childTnLst>
                                    <p:set>
                                      <p:cBhvr>
                                        <p:cTn id="16" dur="1" fill="hold">
                                          <p:stCondLst>
                                            <p:cond delay="0"/>
                                          </p:stCondLst>
                                        </p:cTn>
                                        <p:tgtEl>
                                          <p:spTgt spid="6">
                                            <p:txEl>
                                              <p:pRg st="2" end="2"/>
                                            </p:txEl>
                                          </p:spTgt>
                                        </p:tgtEl>
                                        <p:attrNameLst>
                                          <p:attrName>style.visibility</p:attrName>
                                        </p:attrNameLst>
                                      </p:cBhvr>
                                      <p:to>
                                        <p:strVal val="visible"/>
                                      </p:to>
                                    </p:set>
                                    <p:animEffect transition="in" filter="box(in)">
                                      <p:cBhvr>
                                        <p:cTn id="17" dur="500"/>
                                        <p:tgtEl>
                                          <p:spTgt spid="6">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nodeType="clickEffect">
                                  <p:stCondLst>
                                    <p:cond delay="0"/>
                                  </p:stCondLst>
                                  <p:childTnLst>
                                    <p:set>
                                      <p:cBhvr>
                                        <p:cTn id="21" dur="1" fill="hold">
                                          <p:stCondLst>
                                            <p:cond delay="0"/>
                                          </p:stCondLst>
                                        </p:cTn>
                                        <p:tgtEl>
                                          <p:spTgt spid="6">
                                            <p:txEl>
                                              <p:pRg st="3" end="3"/>
                                            </p:txEl>
                                          </p:spTgt>
                                        </p:tgtEl>
                                        <p:attrNameLst>
                                          <p:attrName>style.visibility</p:attrName>
                                        </p:attrNameLst>
                                      </p:cBhvr>
                                      <p:to>
                                        <p:strVal val="visible"/>
                                      </p:to>
                                    </p:set>
                                    <p:animEffect transition="in" filter="box(in)">
                                      <p:cBhvr>
                                        <p:cTn id="22" dur="500"/>
                                        <p:tgtEl>
                                          <p:spTgt spid="6">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4" presetClass="entr" presetSubtype="16" fill="hold" nodeType="clickEffect">
                                  <p:stCondLst>
                                    <p:cond delay="0"/>
                                  </p:stCondLst>
                                  <p:childTnLst>
                                    <p:set>
                                      <p:cBhvr>
                                        <p:cTn id="26" dur="1" fill="hold">
                                          <p:stCondLst>
                                            <p:cond delay="0"/>
                                          </p:stCondLst>
                                        </p:cTn>
                                        <p:tgtEl>
                                          <p:spTgt spid="6">
                                            <p:txEl>
                                              <p:pRg st="4" end="4"/>
                                            </p:txEl>
                                          </p:spTgt>
                                        </p:tgtEl>
                                        <p:attrNameLst>
                                          <p:attrName>style.visibility</p:attrName>
                                        </p:attrNameLst>
                                      </p:cBhvr>
                                      <p:to>
                                        <p:strVal val="visible"/>
                                      </p:to>
                                    </p:set>
                                    <p:animEffect transition="in" filter="box(in)">
                                      <p:cBhvr>
                                        <p:cTn id="27" dur="500"/>
                                        <p:tgtEl>
                                          <p:spTgt spid="6">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4" presetClass="entr" presetSubtype="16" fill="hold" nodeType="clickEffect">
                                  <p:stCondLst>
                                    <p:cond delay="0"/>
                                  </p:stCondLst>
                                  <p:childTnLst>
                                    <p:set>
                                      <p:cBhvr>
                                        <p:cTn id="31" dur="1" fill="hold">
                                          <p:stCondLst>
                                            <p:cond delay="0"/>
                                          </p:stCondLst>
                                        </p:cTn>
                                        <p:tgtEl>
                                          <p:spTgt spid="6">
                                            <p:txEl>
                                              <p:pRg st="5" end="5"/>
                                            </p:txEl>
                                          </p:spTgt>
                                        </p:tgtEl>
                                        <p:attrNameLst>
                                          <p:attrName>style.visibility</p:attrName>
                                        </p:attrNameLst>
                                      </p:cBhvr>
                                      <p:to>
                                        <p:strVal val="visible"/>
                                      </p:to>
                                    </p:set>
                                    <p:animEffect transition="in" filter="box(in)">
                                      <p:cBhvr>
                                        <p:cTn id="32" dur="500"/>
                                        <p:tgtEl>
                                          <p:spTgt spid="6">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4" presetClass="entr" presetSubtype="16" fill="hold" nodeType="clickEffect">
                                  <p:stCondLst>
                                    <p:cond delay="0"/>
                                  </p:stCondLst>
                                  <p:childTnLst>
                                    <p:set>
                                      <p:cBhvr>
                                        <p:cTn id="36" dur="1" fill="hold">
                                          <p:stCondLst>
                                            <p:cond delay="0"/>
                                          </p:stCondLst>
                                        </p:cTn>
                                        <p:tgtEl>
                                          <p:spTgt spid="6">
                                            <p:txEl>
                                              <p:pRg st="6" end="6"/>
                                            </p:txEl>
                                          </p:spTgt>
                                        </p:tgtEl>
                                        <p:attrNameLst>
                                          <p:attrName>style.visibility</p:attrName>
                                        </p:attrNameLst>
                                      </p:cBhvr>
                                      <p:to>
                                        <p:strVal val="visible"/>
                                      </p:to>
                                    </p:set>
                                    <p:animEffect transition="in" filter="box(in)">
                                      <p:cBhvr>
                                        <p:cTn id="37" dur="500"/>
                                        <p:tgtEl>
                                          <p:spTgt spid="6">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a:latin typeface="+mn-lt"/>
              </a:rPr>
              <a:t>Urządzenie sterujące</a:t>
            </a:r>
          </a:p>
        </p:txBody>
      </p:sp>
      <p:sp>
        <p:nvSpPr>
          <p:cNvPr id="3" name="Symbol zastępczy zawartości 2"/>
          <p:cNvSpPr>
            <a:spLocks noGrp="1"/>
          </p:cNvSpPr>
          <p:nvPr>
            <p:ph sz="half" idx="1"/>
          </p:nvPr>
        </p:nvSpPr>
        <p:spPr>
          <a:xfrm>
            <a:off x="536336" y="1990327"/>
            <a:ext cx="4176860" cy="3208397"/>
          </a:xfrm>
        </p:spPr>
        <p:txBody>
          <a:bodyPr>
            <a:noAutofit/>
          </a:bodyPr>
          <a:lstStyle/>
          <a:p>
            <a:pPr marL="514350" indent="-514350">
              <a:buFont typeface="+mj-lt"/>
              <a:buAutoNum type="arabicPeriod"/>
            </a:pPr>
            <a:r>
              <a:rPr lang="pl-PL" i="1" dirty="0" smtClean="0"/>
              <a:t>Zawór bezpieczeństwa.</a:t>
            </a:r>
            <a:endParaRPr lang="pl-PL" i="1" dirty="0"/>
          </a:p>
          <a:p>
            <a:pPr marL="514350" indent="-514350">
              <a:buFont typeface="+mj-lt"/>
              <a:buAutoNum type="arabicPeriod"/>
            </a:pPr>
            <a:r>
              <a:rPr lang="pl-PL" i="1" dirty="0" smtClean="0"/>
              <a:t>Wskaźniki ciśnienia.</a:t>
            </a:r>
            <a:endParaRPr lang="pl-PL" i="1" dirty="0"/>
          </a:p>
          <a:p>
            <a:pPr marL="514350" indent="-514350">
              <a:buFont typeface="+mj-lt"/>
              <a:buAutoNum type="arabicPeriod"/>
            </a:pPr>
            <a:r>
              <a:rPr lang="pl-PL" i="1" dirty="0" err="1" smtClean="0"/>
              <a:t>Szybkozłączka</a:t>
            </a:r>
            <a:r>
              <a:rPr lang="pl-PL" i="1" dirty="0" smtClean="0"/>
              <a:t> wyjściowa.</a:t>
            </a:r>
            <a:endParaRPr lang="pl-PL" i="1" dirty="0"/>
          </a:p>
          <a:p>
            <a:pPr marL="514350" indent="-514350">
              <a:buFont typeface="+mj-lt"/>
              <a:buAutoNum type="arabicPeriod"/>
            </a:pPr>
            <a:r>
              <a:rPr lang="pl-PL" i="1" dirty="0" err="1" smtClean="0"/>
              <a:t>Szybkozłączka</a:t>
            </a:r>
            <a:r>
              <a:rPr lang="pl-PL" i="1" dirty="0" smtClean="0"/>
              <a:t> wejściowa.</a:t>
            </a:r>
            <a:endParaRPr lang="pl-PL" i="1" dirty="0"/>
          </a:p>
          <a:p>
            <a:pPr marL="514350" indent="-514350">
              <a:buFont typeface="+mj-lt"/>
              <a:buAutoNum type="arabicPeriod"/>
            </a:pPr>
            <a:r>
              <a:rPr lang="pl-PL" i="1" dirty="0" smtClean="0"/>
              <a:t>Urządzenie </a:t>
            </a:r>
            <a:r>
              <a:rPr lang="pl-PL" i="1" dirty="0" smtClean="0"/>
              <a:t>sterujące.</a:t>
            </a:r>
            <a:endParaRPr lang="pl-PL" dirty="0"/>
          </a:p>
          <a:p>
            <a:pPr marL="514350" indent="-514350">
              <a:buFont typeface="+mj-lt"/>
              <a:buAutoNum type="arabicPeriod"/>
            </a:pPr>
            <a:endParaRPr lang="pl-PL" dirty="0"/>
          </a:p>
        </p:txBody>
      </p:sp>
      <p:pic>
        <p:nvPicPr>
          <p:cNvPr id="5" name="Symbol zastępczy zawartości 6" descr="C:\MOJE\RAT TECH KG PSP\zdjęcia i grafiki\20170302_214256aaa.jpg"/>
          <p:cNvPicPr>
            <a:picLocks noGrp="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4785115" y="1591102"/>
            <a:ext cx="6568685" cy="3993159"/>
          </a:xfrm>
          <a:prstGeom prst="rect">
            <a:avLst/>
          </a:prstGeom>
          <a:noFill/>
          <a:ln>
            <a:noFill/>
          </a:ln>
        </p:spPr>
      </p:pic>
    </p:spTree>
    <p:extLst>
      <p:ext uri="{BB962C8B-B14F-4D97-AF65-F5344CB8AC3E}">
        <p14:creationId xmlns:p14="http://schemas.microsoft.com/office/powerpoint/2010/main" val="371419837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Symbol zastępczy zawartości 11" descr="D:\RAT TECH KG PSP\zdjęcia i grafiki\poduchy.jpg"/>
          <p:cNvPicPr>
            <a:picLocks/>
          </p:cNvPicPr>
          <p:nvPr/>
        </p:nvPicPr>
        <p:blipFill rotWithShape="1">
          <a:blip r:embed="rId3" cstate="print">
            <a:extLst>
              <a:ext uri="{28A0092B-C50C-407E-A947-70E740481C1C}">
                <a14:useLocalDpi xmlns:a14="http://schemas.microsoft.com/office/drawing/2010/main" val="0"/>
              </a:ext>
            </a:extLst>
          </a:blip>
          <a:srcRect t="2128"/>
          <a:stretch/>
        </p:blipFill>
        <p:spPr bwMode="auto">
          <a:xfrm>
            <a:off x="6436151" y="1182623"/>
            <a:ext cx="4757742" cy="3841863"/>
          </a:xfrm>
          <a:prstGeom prst="rect">
            <a:avLst/>
          </a:prstGeom>
          <a:noFill/>
          <a:ln>
            <a:noFill/>
          </a:ln>
          <a:extLst>
            <a:ext uri="{53640926-AAD7-44D8-BBD7-CCE9431645EC}">
              <a14:shadowObscured xmlns:a14="http://schemas.microsoft.com/office/drawing/2010/main"/>
            </a:ext>
          </a:extLst>
        </p:spPr>
      </p:pic>
      <p:sp>
        <p:nvSpPr>
          <p:cNvPr id="2" name="Tytuł 1"/>
          <p:cNvSpPr>
            <a:spLocks noGrp="1"/>
          </p:cNvSpPr>
          <p:nvPr>
            <p:ph type="title"/>
          </p:nvPr>
        </p:nvSpPr>
        <p:spPr>
          <a:xfrm>
            <a:off x="838200" y="365125"/>
            <a:ext cx="10515600" cy="817499"/>
          </a:xfrm>
        </p:spPr>
        <p:txBody>
          <a:bodyPr/>
          <a:lstStyle/>
          <a:p>
            <a:r>
              <a:rPr lang="pl-PL" dirty="0">
                <a:latin typeface="+mn-lt"/>
              </a:rPr>
              <a:t>Osiowość </a:t>
            </a:r>
            <a:r>
              <a:rPr lang="pl-PL" dirty="0" smtClean="0">
                <a:latin typeface="+mn-lt"/>
              </a:rPr>
              <a:t>stosu </a:t>
            </a:r>
            <a:endParaRPr lang="pl-PL" dirty="0">
              <a:latin typeface="+mn-lt"/>
            </a:endParaRPr>
          </a:p>
        </p:txBody>
      </p:sp>
      <p:sp>
        <p:nvSpPr>
          <p:cNvPr id="3" name="Symbol zastępczy zawartości 2"/>
          <p:cNvSpPr>
            <a:spLocks noGrp="1"/>
          </p:cNvSpPr>
          <p:nvPr>
            <p:ph sz="half" idx="1"/>
          </p:nvPr>
        </p:nvSpPr>
        <p:spPr>
          <a:xfrm>
            <a:off x="838200" y="4892511"/>
            <a:ext cx="5174093" cy="1339489"/>
          </a:xfrm>
        </p:spPr>
        <p:txBody>
          <a:bodyPr>
            <a:normAutofit/>
          </a:bodyPr>
          <a:lstStyle/>
          <a:p>
            <a:pPr marL="0" indent="0">
              <a:buNone/>
            </a:pPr>
            <a:r>
              <a:rPr lang="pl-PL" sz="2000" dirty="0"/>
              <a:t>Stos z dwóch poduszek podnoszących. Poduszki umieszczono osiowo. </a:t>
            </a:r>
            <a:endParaRPr lang="pl-PL" sz="2000" dirty="0" smtClean="0"/>
          </a:p>
          <a:p>
            <a:pPr marL="0" indent="0">
              <a:buNone/>
            </a:pPr>
            <a:r>
              <a:rPr lang="pl-PL" sz="2000" dirty="0" smtClean="0"/>
              <a:t>Większa </a:t>
            </a:r>
            <a:r>
              <a:rPr lang="pl-PL" sz="2000" dirty="0"/>
              <a:t>poduszka podnosząca tworzy podstawę </a:t>
            </a:r>
            <a:r>
              <a:rPr lang="pl-PL" sz="2000" dirty="0" smtClean="0"/>
              <a:t>stosu.</a:t>
            </a:r>
            <a:endParaRPr lang="pl-PL" sz="2000" dirty="0"/>
          </a:p>
        </p:txBody>
      </p:sp>
      <p:sp>
        <p:nvSpPr>
          <p:cNvPr id="4" name="Symbol zastępczy zawartości 3"/>
          <p:cNvSpPr>
            <a:spLocks noGrp="1"/>
          </p:cNvSpPr>
          <p:nvPr>
            <p:ph sz="half" idx="2"/>
          </p:nvPr>
        </p:nvSpPr>
        <p:spPr>
          <a:xfrm>
            <a:off x="6436151" y="4892510"/>
            <a:ext cx="5181600" cy="1339490"/>
          </a:xfrm>
        </p:spPr>
        <p:txBody>
          <a:bodyPr>
            <a:normAutofit/>
          </a:bodyPr>
          <a:lstStyle/>
          <a:p>
            <a:pPr marL="0" indent="0">
              <a:buNone/>
            </a:pPr>
            <a:r>
              <a:rPr lang="pl-PL" sz="2000" dirty="0"/>
              <a:t>Zmniejszająca się powierzchnia styku poduszek podczas napełniania. </a:t>
            </a:r>
            <a:endParaRPr lang="pl-PL" sz="2000" dirty="0" smtClean="0"/>
          </a:p>
          <a:p>
            <a:pPr marL="0" indent="0">
              <a:buNone/>
            </a:pPr>
            <a:r>
              <a:rPr lang="pl-PL" sz="2000" dirty="0" smtClean="0"/>
              <a:t>Konieczność </a:t>
            </a:r>
            <a:r>
              <a:rPr lang="pl-PL" sz="2000" dirty="0"/>
              <a:t>zachowania osiowości </a:t>
            </a:r>
            <a:r>
              <a:rPr lang="pl-PL" sz="2000" dirty="0" smtClean="0"/>
              <a:t>stosu.</a:t>
            </a:r>
            <a:endParaRPr lang="pl-PL" sz="2000" dirty="0"/>
          </a:p>
        </p:txBody>
      </p:sp>
      <p:pic>
        <p:nvPicPr>
          <p:cNvPr id="5" name="Symbol zastępczy zawartości 10" descr="D:\RAT TECH KG PSP\zdjęcia i grafiki\stos.jpg"/>
          <p:cNvPicPr>
            <a:picLocks/>
          </p:cNvPicPr>
          <p:nvPr/>
        </p:nvPicPr>
        <p:blipFill rotWithShape="1">
          <a:blip r:embed="rId4" cstate="print">
            <a:extLst>
              <a:ext uri="{28A0092B-C50C-407E-A947-70E740481C1C}">
                <a14:useLocalDpi xmlns:a14="http://schemas.microsoft.com/office/drawing/2010/main" val="0"/>
              </a:ext>
            </a:extLst>
          </a:blip>
          <a:srcRect t="26291"/>
          <a:stretch/>
        </p:blipFill>
        <p:spPr bwMode="auto">
          <a:xfrm>
            <a:off x="960473" y="1182624"/>
            <a:ext cx="4818158" cy="3709885"/>
          </a:xfrm>
          <a:prstGeom prst="rect">
            <a:avLst/>
          </a:prstGeom>
          <a:noFill/>
          <a:ln>
            <a:noFill/>
          </a:ln>
        </p:spPr>
      </p:pic>
    </p:spTree>
    <p:extLst>
      <p:ext uri="{BB962C8B-B14F-4D97-AF65-F5344CB8AC3E}">
        <p14:creationId xmlns:p14="http://schemas.microsoft.com/office/powerpoint/2010/main" val="372103276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a:latin typeface="+mn-lt"/>
              </a:rPr>
              <a:t>Sprzęt do </a:t>
            </a:r>
            <a:r>
              <a:rPr lang="pl-PL" dirty="0" smtClean="0">
                <a:latin typeface="+mn-lt"/>
              </a:rPr>
              <a:t>stabilizacji pojazdów</a:t>
            </a:r>
            <a:endParaRPr lang="pl-PL" dirty="0">
              <a:latin typeface="+mn-lt"/>
            </a:endParaRPr>
          </a:p>
        </p:txBody>
      </p:sp>
      <p:sp>
        <p:nvSpPr>
          <p:cNvPr id="3" name="Symbol zastępczy zawartości 2"/>
          <p:cNvSpPr>
            <a:spLocks noGrp="1"/>
          </p:cNvSpPr>
          <p:nvPr>
            <p:ph idx="1"/>
          </p:nvPr>
        </p:nvSpPr>
        <p:spPr>
          <a:xfrm>
            <a:off x="827926" y="1684961"/>
            <a:ext cx="10515600" cy="3719246"/>
          </a:xfrm>
        </p:spPr>
        <p:txBody>
          <a:bodyPr>
            <a:noAutofit/>
          </a:bodyPr>
          <a:lstStyle/>
          <a:p>
            <a:pPr lvl="0">
              <a:buNone/>
            </a:pPr>
            <a:endParaRPr lang="pl-PL" dirty="0" smtClean="0">
              <a:solidFill>
                <a:srgbClr val="FF0000"/>
              </a:solidFill>
            </a:endParaRPr>
          </a:p>
          <a:p>
            <a:pPr lvl="0"/>
            <a:r>
              <a:rPr lang="pl-PL" dirty="0" smtClean="0"/>
              <a:t>klocki i kliny z tworzywa sztucznego,</a:t>
            </a:r>
          </a:p>
          <a:p>
            <a:pPr lvl="0"/>
            <a:r>
              <a:rPr lang="pl-PL" dirty="0" smtClean="0"/>
              <a:t>klocki i kliny z drewna,</a:t>
            </a:r>
          </a:p>
          <a:p>
            <a:pPr lvl="0"/>
            <a:r>
              <a:rPr lang="pl-PL" dirty="0" smtClean="0"/>
              <a:t>kliny schodkowe z tworzywa sztucznego,</a:t>
            </a:r>
          </a:p>
          <a:p>
            <a:pPr lvl="0"/>
            <a:r>
              <a:rPr lang="pl-PL" dirty="0" smtClean="0"/>
              <a:t>kliny schodkowe z drewna,</a:t>
            </a:r>
          </a:p>
          <a:p>
            <a:pPr lvl="0"/>
            <a:r>
              <a:rPr lang="pl-PL" dirty="0" smtClean="0"/>
              <a:t>podpory mechaniczne z wbudowanym pasem z naciągiem,</a:t>
            </a:r>
          </a:p>
          <a:p>
            <a:r>
              <a:rPr lang="pl-PL" dirty="0" smtClean="0"/>
              <a:t>pasy z naciągiem.</a:t>
            </a:r>
            <a:endParaRPr lang="pl-PL" dirty="0"/>
          </a:p>
        </p:txBody>
      </p:sp>
    </p:spTree>
    <p:extLst>
      <p:ext uri="{BB962C8B-B14F-4D97-AF65-F5344CB8AC3E}">
        <p14:creationId xmlns:p14="http://schemas.microsoft.com/office/powerpoint/2010/main" val="18051707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smtClean="0">
                <a:latin typeface="+mn-lt"/>
              </a:rPr>
              <a:t>Podpory mechaniczne z wbudowanym pasem </a:t>
            </a:r>
            <a:br>
              <a:rPr lang="pl-PL" dirty="0" smtClean="0">
                <a:latin typeface="+mn-lt"/>
              </a:rPr>
            </a:br>
            <a:r>
              <a:rPr lang="pl-PL" dirty="0" smtClean="0">
                <a:latin typeface="+mn-lt"/>
              </a:rPr>
              <a:t>z naciągiem</a:t>
            </a:r>
            <a:endParaRPr lang="pl-PL" dirty="0">
              <a:latin typeface="+mn-lt"/>
            </a:endParaRPr>
          </a:p>
        </p:txBody>
      </p:sp>
      <p:pic>
        <p:nvPicPr>
          <p:cNvPr id="4" name="Symbol zastępczy zawartości 3" descr="Stabilizacja+pojazdu+na+boku.jpg"/>
          <p:cNvPicPr>
            <a:picLocks noGrp="1" noChangeAspect="1"/>
          </p:cNvPicPr>
          <p:nvPr>
            <p:ph idx="1"/>
          </p:nvPr>
        </p:nvPicPr>
        <p:blipFill>
          <a:blip r:embed="rId2" cstate="print"/>
          <a:stretch>
            <a:fillRect/>
          </a:stretch>
        </p:blipFill>
        <p:spPr>
          <a:xfrm>
            <a:off x="2928132" y="1825625"/>
            <a:ext cx="6554916" cy="4132263"/>
          </a:xfrm>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a:latin typeface="+mn-lt"/>
              </a:rPr>
              <a:t>Sprzęt do zabezpieczenia miejsca zdarzenia</a:t>
            </a:r>
          </a:p>
        </p:txBody>
      </p:sp>
      <p:sp>
        <p:nvSpPr>
          <p:cNvPr id="3" name="Symbol zastępczy zawartości 2"/>
          <p:cNvSpPr>
            <a:spLocks noGrp="1"/>
          </p:cNvSpPr>
          <p:nvPr>
            <p:ph idx="1"/>
          </p:nvPr>
        </p:nvSpPr>
        <p:spPr>
          <a:xfrm>
            <a:off x="838200" y="1825625"/>
            <a:ext cx="10515600" cy="2676037"/>
          </a:xfrm>
        </p:spPr>
        <p:txBody>
          <a:bodyPr>
            <a:normAutofit/>
          </a:bodyPr>
          <a:lstStyle/>
          <a:p>
            <a:pPr lvl="0"/>
            <a:r>
              <a:rPr lang="pl-PL" dirty="0" smtClean="0"/>
              <a:t>stożki ostrzegawcze – uliczne,</a:t>
            </a:r>
            <a:endParaRPr lang="pl-PL" dirty="0"/>
          </a:p>
          <a:p>
            <a:pPr lvl="0"/>
            <a:r>
              <a:rPr lang="pl-PL" dirty="0"/>
              <a:t>l</a:t>
            </a:r>
            <a:r>
              <a:rPr lang="pl-PL" dirty="0" smtClean="0"/>
              <a:t>ampy ostrzegawcze – migające,</a:t>
            </a:r>
            <a:endParaRPr lang="pl-PL" dirty="0"/>
          </a:p>
          <a:p>
            <a:pPr lvl="0"/>
            <a:r>
              <a:rPr lang="pl-PL" dirty="0" smtClean="0"/>
              <a:t>dyski ostrzegawcze – migające,</a:t>
            </a:r>
            <a:endParaRPr lang="pl-PL" dirty="0"/>
          </a:p>
          <a:p>
            <a:pPr lvl="0"/>
            <a:r>
              <a:rPr lang="pl-PL" dirty="0"/>
              <a:t>t</a:t>
            </a:r>
            <a:r>
              <a:rPr lang="pl-PL" dirty="0" smtClean="0"/>
              <a:t>aśma </a:t>
            </a:r>
            <a:r>
              <a:rPr lang="pl-PL" dirty="0"/>
              <a:t>ostrzegawcza do oznaczenia terenu </a:t>
            </a:r>
            <a:r>
              <a:rPr lang="pl-PL" dirty="0" smtClean="0"/>
              <a:t>akcji,</a:t>
            </a:r>
            <a:endParaRPr lang="pl-PL" dirty="0"/>
          </a:p>
          <a:p>
            <a:r>
              <a:rPr lang="pl-PL" dirty="0"/>
              <a:t>z</a:t>
            </a:r>
            <a:r>
              <a:rPr lang="pl-PL" dirty="0" smtClean="0"/>
              <a:t>naki </a:t>
            </a:r>
            <a:r>
              <a:rPr lang="pl-PL" dirty="0"/>
              <a:t>i bariery </a:t>
            </a:r>
            <a:r>
              <a:rPr lang="pl-PL" dirty="0" smtClean="0"/>
              <a:t>drogowe.</a:t>
            </a:r>
            <a:endParaRPr lang="pl-PL" dirty="0"/>
          </a:p>
          <a:p>
            <a:pPr marL="0" indent="0">
              <a:buNone/>
            </a:pPr>
            <a:endParaRPr lang="pl-PL" dirty="0"/>
          </a:p>
        </p:txBody>
      </p:sp>
    </p:spTree>
    <p:extLst>
      <p:ext uri="{BB962C8B-B14F-4D97-AF65-F5344CB8AC3E}">
        <p14:creationId xmlns:p14="http://schemas.microsoft.com/office/powerpoint/2010/main" val="318993176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852487" y="171450"/>
            <a:ext cx="10515600" cy="971550"/>
          </a:xfrm>
        </p:spPr>
        <p:txBody>
          <a:bodyPr>
            <a:normAutofit/>
          </a:bodyPr>
          <a:lstStyle/>
          <a:p>
            <a:r>
              <a:rPr lang="pl-PL" dirty="0" smtClean="0">
                <a:latin typeface="+mn-lt"/>
              </a:rPr>
              <a:t>Stożki i lampy ostrzegawcze oraz znaki drogowe</a:t>
            </a:r>
            <a:endParaRPr lang="pl-PL" dirty="0">
              <a:latin typeface="+mn-lt"/>
            </a:endParaRPr>
          </a:p>
        </p:txBody>
      </p:sp>
      <p:pic>
        <p:nvPicPr>
          <p:cNvPr id="4" name="Symbol zastępczy zawartości 3" descr="zabezpieczenie.jpg"/>
          <p:cNvPicPr>
            <a:picLocks noGrp="1" noChangeAspect="1"/>
          </p:cNvPicPr>
          <p:nvPr>
            <p:ph idx="1"/>
          </p:nvPr>
        </p:nvPicPr>
        <p:blipFill>
          <a:blip r:embed="rId2" cstate="print"/>
          <a:stretch>
            <a:fillRect/>
          </a:stretch>
        </p:blipFill>
        <p:spPr>
          <a:xfrm>
            <a:off x="2300288" y="1234280"/>
            <a:ext cx="7129462" cy="4468415"/>
          </a:xfrm>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812800" y="356658"/>
            <a:ext cx="10515600" cy="1325563"/>
          </a:xfrm>
        </p:spPr>
        <p:txBody>
          <a:bodyPr>
            <a:normAutofit/>
          </a:bodyPr>
          <a:lstStyle/>
          <a:p>
            <a:r>
              <a:rPr lang="pl-PL" dirty="0">
                <a:latin typeface="+mn-lt"/>
              </a:rPr>
              <a:t>Środki ochrony indywidualnej </a:t>
            </a:r>
            <a:r>
              <a:rPr lang="pl-PL" dirty="0" smtClean="0">
                <a:latin typeface="+mn-lt"/>
              </a:rPr>
              <a:t>ratownika – definicja</a:t>
            </a:r>
            <a:endParaRPr lang="pl-PL" dirty="0">
              <a:latin typeface="+mn-lt"/>
            </a:endParaRPr>
          </a:p>
        </p:txBody>
      </p:sp>
      <p:sp>
        <p:nvSpPr>
          <p:cNvPr id="3" name="Symbol zastępczy zawartości 2"/>
          <p:cNvSpPr>
            <a:spLocks noGrp="1"/>
          </p:cNvSpPr>
          <p:nvPr>
            <p:ph idx="1"/>
          </p:nvPr>
        </p:nvSpPr>
        <p:spPr>
          <a:xfrm>
            <a:off x="827926" y="1990012"/>
            <a:ext cx="10515600" cy="2859391"/>
          </a:xfrm>
        </p:spPr>
        <p:txBody>
          <a:bodyPr>
            <a:noAutofit/>
          </a:bodyPr>
          <a:lstStyle/>
          <a:p>
            <a:pPr algn="just">
              <a:buNone/>
            </a:pPr>
            <a:r>
              <a:rPr lang="pl-PL" b="1" dirty="0"/>
              <a:t>Środki ochrony </a:t>
            </a:r>
            <a:r>
              <a:rPr lang="pl-PL" b="1" dirty="0" smtClean="0"/>
              <a:t>indywidualnej </a:t>
            </a:r>
            <a:r>
              <a:rPr lang="pl-PL" dirty="0" smtClean="0"/>
              <a:t>– </a:t>
            </a:r>
            <a:r>
              <a:rPr lang="pl-PL" dirty="0"/>
              <a:t>są to urządzenia lub wyposażenie przewidziane do noszenia bądź trzymania przez użytkownika w celu jego ochrony przed jednym lub większą liczbą zagrożeń, które mogą mieć wpływ na jego bezpieczeństwo lub </a:t>
            </a:r>
            <a:r>
              <a:rPr lang="pl-PL" dirty="0" smtClean="0"/>
              <a:t>zdrowie</a:t>
            </a:r>
            <a:r>
              <a:rPr lang="pl-PL" dirty="0"/>
              <a:t> </a:t>
            </a:r>
            <a:r>
              <a:rPr lang="pl-PL" i="1" dirty="0" smtClean="0"/>
              <a:t>(na </a:t>
            </a:r>
            <a:r>
              <a:rPr lang="pl-PL" i="1" dirty="0"/>
              <a:t>podstawie Rozporządzenia Ministra Gospodarki z dnia </a:t>
            </a:r>
            <a:r>
              <a:rPr lang="pl-PL" i="1" dirty="0" smtClean="0"/>
              <a:t>21 grudnia 2005 r</a:t>
            </a:r>
            <a:r>
              <a:rPr lang="pl-PL" i="1" dirty="0"/>
              <a:t>. </a:t>
            </a:r>
            <a:r>
              <a:rPr lang="pl-PL" i="1" dirty="0" smtClean="0"/>
              <a:t/>
            </a:r>
            <a:br>
              <a:rPr lang="pl-PL" i="1" dirty="0" smtClean="0"/>
            </a:br>
            <a:r>
              <a:rPr lang="pl-PL" i="1" dirty="0" smtClean="0"/>
              <a:t>w </a:t>
            </a:r>
            <a:r>
              <a:rPr lang="pl-PL" i="1" dirty="0"/>
              <a:t>sprawie zasadniczych wymagań dla środków ochrony indywidualnej </a:t>
            </a:r>
            <a:r>
              <a:rPr lang="pl-PL" i="1" dirty="0" smtClean="0"/>
              <a:t/>
            </a:r>
            <a:br>
              <a:rPr lang="pl-PL" i="1" dirty="0" smtClean="0"/>
            </a:br>
            <a:r>
              <a:rPr lang="pl-PL" i="1" dirty="0" smtClean="0"/>
              <a:t>Dz</a:t>
            </a:r>
            <a:r>
              <a:rPr lang="pl-PL" i="1" dirty="0"/>
              <a:t>. U. Nr 259, poz. 2173).</a:t>
            </a:r>
            <a:endParaRPr lang="pl-PL" dirty="0"/>
          </a:p>
          <a:p>
            <a:endParaRPr lang="pl-PL" dirty="0"/>
          </a:p>
        </p:txBody>
      </p:sp>
    </p:spTree>
    <p:extLst>
      <p:ext uri="{BB962C8B-B14F-4D97-AF65-F5344CB8AC3E}">
        <p14:creationId xmlns:p14="http://schemas.microsoft.com/office/powerpoint/2010/main" val="385355161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a:latin typeface="+mn-lt"/>
              </a:rPr>
              <a:t>Sprzęt pomocniczy</a:t>
            </a:r>
          </a:p>
        </p:txBody>
      </p:sp>
      <p:sp>
        <p:nvSpPr>
          <p:cNvPr id="3" name="Symbol zastępczy zawartości 2"/>
          <p:cNvSpPr>
            <a:spLocks noGrp="1"/>
          </p:cNvSpPr>
          <p:nvPr>
            <p:ph idx="1"/>
          </p:nvPr>
        </p:nvSpPr>
        <p:spPr>
          <a:xfrm>
            <a:off x="797103" y="1507126"/>
            <a:ext cx="10643647" cy="4369692"/>
          </a:xfrm>
        </p:spPr>
        <p:txBody>
          <a:bodyPr>
            <a:noAutofit/>
          </a:bodyPr>
          <a:lstStyle/>
          <a:p>
            <a:pPr lvl="0">
              <a:lnSpc>
                <a:spcPct val="100000"/>
              </a:lnSpc>
              <a:spcBef>
                <a:spcPts val="0"/>
              </a:spcBef>
            </a:pPr>
            <a:r>
              <a:rPr lang="pl-PL" dirty="0" smtClean="0"/>
              <a:t>uniwersalne </a:t>
            </a:r>
            <a:r>
              <a:rPr lang="pl-PL" dirty="0"/>
              <a:t>narzędzie techniczne typu </a:t>
            </a:r>
            <a:r>
              <a:rPr lang="pl-PL" i="1" dirty="0" err="1"/>
              <a:t>halligan</a:t>
            </a:r>
            <a:r>
              <a:rPr lang="pl-PL" dirty="0"/>
              <a:t> z końcówką do cięcia </a:t>
            </a:r>
            <a:r>
              <a:rPr lang="pl-PL" dirty="0" smtClean="0"/>
              <a:t>blachy,</a:t>
            </a:r>
            <a:endParaRPr lang="pl-PL" dirty="0"/>
          </a:p>
          <a:p>
            <a:pPr lvl="0">
              <a:lnSpc>
                <a:spcPct val="100000"/>
              </a:lnSpc>
              <a:spcBef>
                <a:spcPts val="0"/>
              </a:spcBef>
            </a:pPr>
            <a:r>
              <a:rPr lang="pl-PL" dirty="0" smtClean="0"/>
              <a:t>chwytak </a:t>
            </a:r>
            <a:r>
              <a:rPr lang="pl-PL" dirty="0"/>
              <a:t>do zapinek </a:t>
            </a:r>
            <a:r>
              <a:rPr lang="pl-PL" dirty="0" smtClean="0"/>
              <a:t>tapicerskich,</a:t>
            </a:r>
            <a:endParaRPr lang="pl-PL" dirty="0"/>
          </a:p>
          <a:p>
            <a:pPr lvl="0">
              <a:lnSpc>
                <a:spcPct val="100000"/>
              </a:lnSpc>
              <a:spcBef>
                <a:spcPts val="0"/>
              </a:spcBef>
            </a:pPr>
            <a:r>
              <a:rPr lang="pl-PL" dirty="0" smtClean="0"/>
              <a:t>zbijaki </a:t>
            </a:r>
            <a:r>
              <a:rPr lang="pl-PL" dirty="0"/>
              <a:t>do </a:t>
            </a:r>
            <a:r>
              <a:rPr lang="pl-PL" dirty="0" smtClean="0"/>
              <a:t>szyb,</a:t>
            </a:r>
            <a:endParaRPr lang="pl-PL" dirty="0"/>
          </a:p>
          <a:p>
            <a:pPr lvl="0">
              <a:lnSpc>
                <a:spcPct val="100000"/>
              </a:lnSpc>
              <a:spcBef>
                <a:spcPts val="0"/>
              </a:spcBef>
            </a:pPr>
            <a:r>
              <a:rPr lang="pl-PL" dirty="0" smtClean="0"/>
              <a:t>piła </a:t>
            </a:r>
            <a:r>
              <a:rPr lang="pl-PL" dirty="0"/>
              <a:t>szablasta z </a:t>
            </a:r>
            <a:r>
              <a:rPr lang="pl-PL" dirty="0" smtClean="0"/>
              <a:t>brzeszczotami,</a:t>
            </a:r>
            <a:endParaRPr lang="pl-PL" dirty="0"/>
          </a:p>
          <a:p>
            <a:pPr lvl="0">
              <a:lnSpc>
                <a:spcPct val="100000"/>
              </a:lnSpc>
              <a:spcBef>
                <a:spcPts val="0"/>
              </a:spcBef>
            </a:pPr>
            <a:r>
              <a:rPr lang="pl-PL" dirty="0" smtClean="0"/>
              <a:t>osłony </a:t>
            </a:r>
            <a:r>
              <a:rPr lang="pl-PL" dirty="0"/>
              <a:t>na ostre </a:t>
            </a:r>
            <a:r>
              <a:rPr lang="pl-PL" dirty="0" smtClean="0"/>
              <a:t>krawędzie,</a:t>
            </a:r>
            <a:endParaRPr lang="pl-PL" dirty="0"/>
          </a:p>
          <a:p>
            <a:pPr lvl="0">
              <a:lnSpc>
                <a:spcPct val="100000"/>
              </a:lnSpc>
              <a:spcBef>
                <a:spcPts val="0"/>
              </a:spcBef>
            </a:pPr>
            <a:r>
              <a:rPr lang="pl-PL" dirty="0" smtClean="0"/>
              <a:t>osłony</a:t>
            </a:r>
            <a:r>
              <a:rPr lang="pl-PL" dirty="0"/>
              <a:t>, tarcze do zabezpieczenia osoby </a:t>
            </a:r>
            <a:r>
              <a:rPr lang="pl-PL" dirty="0" smtClean="0"/>
              <a:t>poszkodowanej,</a:t>
            </a:r>
            <a:endParaRPr lang="pl-PL" dirty="0"/>
          </a:p>
          <a:p>
            <a:pPr lvl="0">
              <a:lnSpc>
                <a:spcPct val="100000"/>
              </a:lnSpc>
              <a:spcBef>
                <a:spcPts val="0"/>
              </a:spcBef>
            </a:pPr>
            <a:r>
              <a:rPr lang="pl-PL" dirty="0" smtClean="0"/>
              <a:t>osłony </a:t>
            </a:r>
            <a:r>
              <a:rPr lang="pl-PL" dirty="0"/>
              <a:t>zabezpieczające poduszkę gazową kierowcy i </a:t>
            </a:r>
            <a:r>
              <a:rPr lang="pl-PL" dirty="0" smtClean="0"/>
              <a:t>pasażera,</a:t>
            </a:r>
            <a:endParaRPr lang="pl-PL" dirty="0"/>
          </a:p>
          <a:p>
            <a:pPr lvl="0">
              <a:lnSpc>
                <a:spcPct val="100000"/>
              </a:lnSpc>
              <a:spcBef>
                <a:spcPts val="0"/>
              </a:spcBef>
            </a:pPr>
            <a:r>
              <a:rPr lang="pl-PL" dirty="0" smtClean="0"/>
              <a:t>przyrządy </a:t>
            </a:r>
            <a:r>
              <a:rPr lang="pl-PL" dirty="0"/>
              <a:t>do oklejania </a:t>
            </a:r>
            <a:r>
              <a:rPr lang="pl-PL" dirty="0" smtClean="0"/>
              <a:t>szyb,</a:t>
            </a:r>
            <a:endParaRPr lang="pl-PL" dirty="0"/>
          </a:p>
          <a:p>
            <a:pPr>
              <a:lnSpc>
                <a:spcPct val="100000"/>
              </a:lnSpc>
              <a:spcBef>
                <a:spcPts val="0"/>
              </a:spcBef>
            </a:pPr>
            <a:r>
              <a:rPr lang="pl-PL" dirty="0" smtClean="0"/>
              <a:t>podesty ratownicze.</a:t>
            </a:r>
            <a:endParaRPr lang="pl-PL" dirty="0"/>
          </a:p>
        </p:txBody>
      </p:sp>
    </p:spTree>
    <p:extLst>
      <p:ext uri="{BB962C8B-B14F-4D97-AF65-F5344CB8AC3E}">
        <p14:creationId xmlns:p14="http://schemas.microsoft.com/office/powerpoint/2010/main" val="355924784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a:bodyPr>
          <a:lstStyle/>
          <a:p>
            <a:r>
              <a:rPr lang="pl-PL" dirty="0">
                <a:latin typeface="+mn-lt"/>
              </a:rPr>
              <a:t>Podest ratowniczy i </a:t>
            </a:r>
            <a:r>
              <a:rPr lang="pl-PL" dirty="0" err="1">
                <a:latin typeface="+mn-lt"/>
              </a:rPr>
              <a:t>halligan</a:t>
            </a:r>
            <a:endParaRPr lang="pl-PL" dirty="0">
              <a:latin typeface="+mn-lt"/>
            </a:endParaRPr>
          </a:p>
        </p:txBody>
      </p:sp>
      <p:pic>
        <p:nvPicPr>
          <p:cNvPr id="4" name="Symbol zastępczy zawartości 3" descr="hooligan.jpg"/>
          <p:cNvPicPr>
            <a:picLocks noGrp="1" noChangeAspect="1"/>
          </p:cNvPicPr>
          <p:nvPr>
            <p:ph idx="1"/>
          </p:nvPr>
        </p:nvPicPr>
        <p:blipFill>
          <a:blip r:embed="rId2" cstate="print"/>
          <a:stretch>
            <a:fillRect/>
          </a:stretch>
        </p:blipFill>
        <p:spPr>
          <a:xfrm>
            <a:off x="6900862" y="2143919"/>
            <a:ext cx="4362450" cy="2924175"/>
          </a:xfrm>
        </p:spPr>
      </p:pic>
      <p:pic>
        <p:nvPicPr>
          <p:cNvPr id="48130" name="Picture 2" descr="C:\Users\slichtanski\Desktop\podest.jpg"/>
          <p:cNvPicPr>
            <a:picLocks noChangeAspect="1" noChangeArrowheads="1"/>
          </p:cNvPicPr>
          <p:nvPr/>
        </p:nvPicPr>
        <p:blipFill>
          <a:blip r:embed="rId3" cstate="print"/>
          <a:srcRect/>
          <a:stretch>
            <a:fillRect/>
          </a:stretch>
        </p:blipFill>
        <p:spPr bwMode="auto">
          <a:xfrm>
            <a:off x="1185863" y="1843088"/>
            <a:ext cx="5810250" cy="3771900"/>
          </a:xfrm>
          <a:prstGeom prst="rect">
            <a:avLst/>
          </a:prstGeom>
          <a:noFill/>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Obraz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507122" y="4213113"/>
            <a:ext cx="2118326" cy="1692293"/>
          </a:xfrm>
          <a:prstGeom prst="rect">
            <a:avLst/>
          </a:prstGeom>
        </p:spPr>
      </p:pic>
      <p:sp>
        <p:nvSpPr>
          <p:cNvPr id="2" name="Prostokąt 1"/>
          <p:cNvSpPr/>
          <p:nvPr/>
        </p:nvSpPr>
        <p:spPr>
          <a:xfrm>
            <a:off x="634737" y="471988"/>
            <a:ext cx="10790126" cy="3816429"/>
          </a:xfrm>
          <a:prstGeom prst="rect">
            <a:avLst/>
          </a:prstGeom>
        </p:spPr>
        <p:txBody>
          <a:bodyPr wrap="square">
            <a:spAutoFit/>
          </a:bodyPr>
          <a:lstStyle/>
          <a:p>
            <a:pPr>
              <a:buNone/>
            </a:pPr>
            <a:r>
              <a:rPr lang="pl-PL" sz="2000" i="1" dirty="0">
                <a:cs typeface="Andalus" pitchFamily="18" charset="-78"/>
              </a:rPr>
              <a:t> </a:t>
            </a:r>
            <a:r>
              <a:rPr lang="pl-PL" sz="4000" b="1" dirty="0">
                <a:cs typeface="Andalus" pitchFamily="18" charset="-78"/>
              </a:rPr>
              <a:t>Materiał powstał w oparciu o</a:t>
            </a:r>
            <a:r>
              <a:rPr lang="pl-PL" sz="4000" b="1" dirty="0" smtClean="0">
                <a:cs typeface="Andalus" pitchFamily="18" charset="-78"/>
              </a:rPr>
              <a:t>:</a:t>
            </a:r>
          </a:p>
          <a:p>
            <a:pPr>
              <a:buNone/>
            </a:pPr>
            <a:endParaRPr lang="pl-PL" sz="2000" dirty="0">
              <a:cs typeface="Andalus" pitchFamily="18" charset="-78"/>
            </a:endParaRPr>
          </a:p>
          <a:p>
            <a:pPr marL="285750" indent="-285750">
              <a:buFont typeface="Arial" panose="020B0604020202020204" pitchFamily="34" charset="0"/>
              <a:buChar char="•"/>
            </a:pPr>
            <a:r>
              <a:rPr lang="pl-PL" sz="2600" dirty="0" smtClean="0">
                <a:cs typeface="Andalus" pitchFamily="18" charset="-78"/>
              </a:rPr>
              <a:t>Ustawę </a:t>
            </a:r>
            <a:r>
              <a:rPr lang="pl-PL" sz="2600" dirty="0">
                <a:cs typeface="Andalus" pitchFamily="18" charset="-78"/>
              </a:rPr>
              <a:t>o </a:t>
            </a:r>
            <a:r>
              <a:rPr lang="pl-PL" sz="2600" dirty="0" smtClean="0">
                <a:cs typeface="Andalus" pitchFamily="18" charset="-78"/>
              </a:rPr>
              <a:t>Państwowej Straży Pożarnej  </a:t>
            </a:r>
            <a:r>
              <a:rPr lang="pl-PL" sz="2600" dirty="0">
                <a:cs typeface="Andalus" pitchFamily="18" charset="-78"/>
              </a:rPr>
              <a:t>z dnia 24 sierpnia 1991 r</a:t>
            </a:r>
            <a:r>
              <a:rPr lang="pl-PL" sz="2600" dirty="0" smtClean="0">
                <a:cs typeface="Andalus" pitchFamily="18" charset="-78"/>
              </a:rPr>
              <a:t>. </a:t>
            </a:r>
            <a:r>
              <a:rPr lang="pl-PL" sz="2600" dirty="0" smtClean="0">
                <a:cs typeface="Andalus" pitchFamily="18" charset="-78"/>
              </a:rPr>
              <a:t>(</a:t>
            </a:r>
            <a:r>
              <a:rPr lang="pl-PL" sz="2600" dirty="0" smtClean="0">
                <a:cs typeface="Andalus" pitchFamily="18" charset="-78"/>
              </a:rPr>
              <a:t>z </a:t>
            </a:r>
            <a:r>
              <a:rPr lang="pl-PL" sz="2600" dirty="0" err="1" smtClean="0">
                <a:cs typeface="Andalus" pitchFamily="18" charset="-78"/>
              </a:rPr>
              <a:t>późn</a:t>
            </a:r>
            <a:r>
              <a:rPr lang="pl-PL" sz="2600" dirty="0" smtClean="0">
                <a:cs typeface="Andalus" pitchFamily="18" charset="-78"/>
              </a:rPr>
              <a:t>. zm.)</a:t>
            </a:r>
            <a:endParaRPr lang="pl-PL" sz="2600" dirty="0">
              <a:cs typeface="Andalus" pitchFamily="18" charset="-78"/>
            </a:endParaRPr>
          </a:p>
          <a:p>
            <a:pPr marL="285750" indent="-285750">
              <a:buFont typeface="Arial" panose="020B0604020202020204" pitchFamily="34" charset="0"/>
              <a:buChar char="•"/>
            </a:pPr>
            <a:r>
              <a:rPr lang="pl-PL" sz="2600" dirty="0">
                <a:cs typeface="Andalus" pitchFamily="18" charset="-78"/>
              </a:rPr>
              <a:t>Skrypt do szkolenia z ratownictwa technicznego realizowanego przez </a:t>
            </a:r>
            <a:r>
              <a:rPr lang="pl-PL" sz="2600" dirty="0" err="1" smtClean="0">
                <a:cs typeface="Andalus" pitchFamily="18" charset="-78"/>
              </a:rPr>
              <a:t>ksrg</a:t>
            </a:r>
            <a:r>
              <a:rPr lang="pl-PL" sz="2600" dirty="0" smtClean="0">
                <a:cs typeface="Andalus" pitchFamily="18" charset="-78"/>
              </a:rPr>
              <a:t> </a:t>
            </a:r>
            <a:r>
              <a:rPr lang="pl-PL" sz="2600" dirty="0" smtClean="0">
                <a:cs typeface="Andalus" pitchFamily="18" charset="-78"/>
              </a:rPr>
              <a:t/>
            </a:r>
            <a:br>
              <a:rPr lang="pl-PL" sz="2600" dirty="0" smtClean="0">
                <a:cs typeface="Andalus" pitchFamily="18" charset="-78"/>
              </a:rPr>
            </a:br>
            <a:r>
              <a:rPr lang="pl-PL" sz="2600" dirty="0" smtClean="0">
                <a:cs typeface="Andalus" pitchFamily="18" charset="-78"/>
              </a:rPr>
              <a:t>w </a:t>
            </a:r>
            <a:r>
              <a:rPr lang="pl-PL" sz="2600" dirty="0">
                <a:cs typeface="Andalus" pitchFamily="18" charset="-78"/>
              </a:rPr>
              <a:t>zakresie </a:t>
            </a:r>
            <a:r>
              <a:rPr lang="pl-PL" sz="2600" dirty="0" smtClean="0">
                <a:cs typeface="Andalus" pitchFamily="18" charset="-78"/>
              </a:rPr>
              <a:t>podstawowym – Warszawa 2018 r.</a:t>
            </a:r>
            <a:endParaRPr lang="pl-PL" sz="2600" dirty="0">
              <a:cs typeface="Andalus" pitchFamily="18" charset="-78"/>
            </a:endParaRPr>
          </a:p>
          <a:p>
            <a:pPr marL="285750" lvl="0" indent="-285750">
              <a:buFont typeface="Arial" panose="020B0604020202020204" pitchFamily="34" charset="0"/>
              <a:buChar char="•"/>
            </a:pPr>
            <a:r>
              <a:rPr lang="pl-PL" sz="2600" dirty="0">
                <a:cs typeface="Andalus" pitchFamily="18" charset="-78"/>
              </a:rPr>
              <a:t>Zasady organizacji ratownictwa technicznego w krajowym systemie ratowniczo-gaśniczym </a:t>
            </a:r>
            <a:r>
              <a:rPr lang="pl-PL" sz="2600" dirty="0" smtClean="0">
                <a:cs typeface="Andalus" pitchFamily="18" charset="-78"/>
              </a:rPr>
              <a:t>– </a:t>
            </a:r>
            <a:r>
              <a:rPr lang="pl-PL" sz="2600" dirty="0" smtClean="0">
                <a:cs typeface="Andalus" pitchFamily="18" charset="-78"/>
              </a:rPr>
              <a:t>Warszawa </a:t>
            </a:r>
            <a:r>
              <a:rPr lang="pl-PL" sz="2600" dirty="0">
                <a:cs typeface="Andalus" pitchFamily="18" charset="-78"/>
              </a:rPr>
              <a:t>2013 r.</a:t>
            </a:r>
          </a:p>
          <a:p>
            <a:pPr marL="285750" indent="-285750">
              <a:buFont typeface="Arial" panose="020B0604020202020204" pitchFamily="34" charset="0"/>
              <a:buChar char="•"/>
            </a:pPr>
            <a:r>
              <a:rPr lang="pl-PL" sz="2600" dirty="0">
                <a:cs typeface="Andalus" pitchFamily="18" charset="-78"/>
              </a:rPr>
              <a:t>Program szkolenia z ratownictwa technicznego realizowanego przez </a:t>
            </a:r>
            <a:r>
              <a:rPr lang="pl-PL" sz="2600" dirty="0" err="1" smtClean="0">
                <a:cs typeface="Andalus" pitchFamily="18" charset="-78"/>
              </a:rPr>
              <a:t>ksrg</a:t>
            </a:r>
            <a:r>
              <a:rPr lang="pl-PL" sz="2600" dirty="0" smtClean="0">
                <a:cs typeface="Andalus" pitchFamily="18" charset="-78"/>
              </a:rPr>
              <a:t> </a:t>
            </a:r>
            <a:r>
              <a:rPr lang="pl-PL" sz="2600" dirty="0" smtClean="0">
                <a:cs typeface="Andalus" pitchFamily="18" charset="-78"/>
              </a:rPr>
              <a:t/>
            </a:r>
            <a:br>
              <a:rPr lang="pl-PL" sz="2600" dirty="0" smtClean="0">
                <a:cs typeface="Andalus" pitchFamily="18" charset="-78"/>
              </a:rPr>
            </a:br>
            <a:r>
              <a:rPr lang="pl-PL" sz="2600" dirty="0" smtClean="0">
                <a:cs typeface="Andalus" pitchFamily="18" charset="-78"/>
              </a:rPr>
              <a:t>w </a:t>
            </a:r>
            <a:r>
              <a:rPr lang="pl-PL" sz="2600" dirty="0">
                <a:cs typeface="Andalus" pitchFamily="18" charset="-78"/>
              </a:rPr>
              <a:t>zakresie podstawowym – Warszawa 2016 r.</a:t>
            </a:r>
          </a:p>
        </p:txBody>
      </p:sp>
      <p:sp>
        <p:nvSpPr>
          <p:cNvPr id="4" name="pole tekstowe 3"/>
          <p:cNvSpPr txBox="1"/>
          <p:nvPr/>
        </p:nvSpPr>
        <p:spPr>
          <a:xfrm>
            <a:off x="7969101" y="5766905"/>
            <a:ext cx="1771845" cy="276999"/>
          </a:xfrm>
          <a:prstGeom prst="rect">
            <a:avLst/>
          </a:prstGeom>
          <a:noFill/>
        </p:spPr>
        <p:txBody>
          <a:bodyPr wrap="square" rtlCol="0">
            <a:spAutoFit/>
          </a:bodyPr>
          <a:lstStyle/>
          <a:p>
            <a:r>
              <a:rPr lang="pl-PL" sz="1200" b="1" dirty="0" smtClean="0">
                <a:latin typeface="Segoe UI Black" panose="020B0A02040204020203" pitchFamily="34" charset="0"/>
                <a:ea typeface="Segoe UI Black" panose="020B0A02040204020203" pitchFamily="34" charset="0"/>
              </a:rPr>
              <a:t>DZIĘKUJĘ ZA UWAGĘ</a:t>
            </a:r>
            <a:endParaRPr lang="pl-PL" sz="1200" b="1" dirty="0">
              <a:latin typeface="Segoe UI Black" panose="020B0A02040204020203" pitchFamily="34" charset="0"/>
              <a:ea typeface="Segoe UI Black" panose="020B0A02040204020203" pitchFamily="34" charset="0"/>
            </a:endParaRPr>
          </a:p>
        </p:txBody>
      </p:sp>
    </p:spTree>
    <p:extLst>
      <p:ext uri="{BB962C8B-B14F-4D97-AF65-F5344CB8AC3E}">
        <p14:creationId xmlns:p14="http://schemas.microsoft.com/office/powerpoint/2010/main" val="151655534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smtClean="0">
                <a:latin typeface="+mn-lt"/>
              </a:rPr>
              <a:t>Metryczka prezentacji</a:t>
            </a:r>
            <a:endParaRPr lang="pl-PL" dirty="0">
              <a:latin typeface="+mn-lt"/>
            </a:endParaRPr>
          </a:p>
        </p:txBody>
      </p:sp>
      <p:sp>
        <p:nvSpPr>
          <p:cNvPr id="3" name="Symbol zastępczy zawartości 2"/>
          <p:cNvSpPr>
            <a:spLocks noGrp="1"/>
          </p:cNvSpPr>
          <p:nvPr>
            <p:ph idx="1"/>
          </p:nvPr>
        </p:nvSpPr>
        <p:spPr>
          <a:xfrm>
            <a:off x="838200" y="1825625"/>
            <a:ext cx="10515600" cy="2325135"/>
          </a:xfrm>
        </p:spPr>
        <p:txBody>
          <a:bodyPr/>
          <a:lstStyle/>
          <a:p>
            <a:r>
              <a:rPr lang="pl-PL" b="1" dirty="0"/>
              <a:t>Data powstania pierwowzoru</a:t>
            </a:r>
            <a:r>
              <a:rPr lang="pl-PL" dirty="0"/>
              <a:t>: 15.08.2018</a:t>
            </a:r>
          </a:p>
          <a:p>
            <a:r>
              <a:rPr lang="pl-PL" b="1" dirty="0"/>
              <a:t>Data ostatniej aktualizacji</a:t>
            </a:r>
            <a:r>
              <a:rPr lang="pl-PL" dirty="0"/>
              <a:t>: 7.01.2019</a:t>
            </a:r>
          </a:p>
          <a:p>
            <a:r>
              <a:rPr lang="pl-PL" b="1" dirty="0"/>
              <a:t>Bieżący numer wersji</a:t>
            </a:r>
            <a:r>
              <a:rPr lang="pl-PL" dirty="0"/>
              <a:t>: 1</a:t>
            </a:r>
          </a:p>
          <a:p>
            <a:r>
              <a:rPr lang="pl-PL" b="1" dirty="0"/>
              <a:t>Autor: </a:t>
            </a:r>
            <a:r>
              <a:rPr lang="pl-PL" dirty="0" err="1" smtClean="0"/>
              <a:t>asp</a:t>
            </a:r>
            <a:r>
              <a:rPr lang="pl-PL" dirty="0" smtClean="0"/>
              <a:t>. Sebastian </a:t>
            </a:r>
            <a:r>
              <a:rPr lang="pl-PL" dirty="0" err="1" smtClean="0"/>
              <a:t>Lichtański</a:t>
            </a:r>
            <a:endParaRPr lang="pl-PL" dirty="0"/>
          </a:p>
        </p:txBody>
      </p:sp>
    </p:spTree>
    <p:extLst>
      <p:ext uri="{BB962C8B-B14F-4D97-AF65-F5344CB8AC3E}">
        <p14:creationId xmlns:p14="http://schemas.microsoft.com/office/powerpoint/2010/main" val="42272105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Autofit/>
          </a:bodyPr>
          <a:lstStyle/>
          <a:p>
            <a:r>
              <a:rPr lang="pl-PL" dirty="0" smtClean="0">
                <a:latin typeface="+mn-lt"/>
              </a:rPr>
              <a:t>Środki </a:t>
            </a:r>
            <a:r>
              <a:rPr lang="pl-PL" dirty="0">
                <a:latin typeface="+mn-lt"/>
              </a:rPr>
              <a:t>ochrony indywidualnej ratownika podczas akcji </a:t>
            </a:r>
            <a:r>
              <a:rPr lang="pl-PL" dirty="0" smtClean="0">
                <a:latin typeface="+mn-lt"/>
              </a:rPr>
              <a:t>z </a:t>
            </a:r>
            <a:r>
              <a:rPr lang="pl-PL" dirty="0">
                <a:latin typeface="+mn-lt"/>
              </a:rPr>
              <a:t>zakresu ratownictwa </a:t>
            </a:r>
            <a:r>
              <a:rPr lang="pl-PL" dirty="0" smtClean="0">
                <a:latin typeface="+mn-lt"/>
              </a:rPr>
              <a:t>technicznego</a:t>
            </a:r>
            <a:endParaRPr lang="pl-PL" dirty="0">
              <a:latin typeface="+mn-lt"/>
            </a:endParaRPr>
          </a:p>
        </p:txBody>
      </p:sp>
      <p:sp>
        <p:nvSpPr>
          <p:cNvPr id="3" name="Symbol zastępczy zawartości 2"/>
          <p:cNvSpPr>
            <a:spLocks noGrp="1"/>
          </p:cNvSpPr>
          <p:nvPr>
            <p:ph idx="1"/>
          </p:nvPr>
        </p:nvSpPr>
        <p:spPr>
          <a:xfrm>
            <a:off x="827926" y="1990011"/>
            <a:ext cx="10515600" cy="3650501"/>
          </a:xfrm>
        </p:spPr>
        <p:txBody>
          <a:bodyPr/>
          <a:lstStyle/>
          <a:p>
            <a:pPr lvl="0">
              <a:buNone/>
            </a:pPr>
            <a:r>
              <a:rPr lang="pl-PL" dirty="0" smtClean="0"/>
              <a:t>Do podstawowych środków ochrony indywidualnej ratownika, podczas akcji z zakresu ratownictwa technicznego, należy zaliczyć:</a:t>
            </a:r>
          </a:p>
          <a:p>
            <a:pPr lvl="0"/>
            <a:r>
              <a:rPr lang="pl-PL" dirty="0" smtClean="0"/>
              <a:t>umundurowanie specjalne, </a:t>
            </a:r>
            <a:endParaRPr lang="pl-PL" dirty="0"/>
          </a:p>
          <a:p>
            <a:pPr lvl="0"/>
            <a:r>
              <a:rPr lang="pl-PL" dirty="0"/>
              <a:t>h</a:t>
            </a:r>
            <a:r>
              <a:rPr lang="pl-PL" dirty="0" smtClean="0"/>
              <a:t>ełm strażacki,</a:t>
            </a:r>
            <a:endParaRPr lang="pl-PL" dirty="0"/>
          </a:p>
          <a:p>
            <a:pPr lvl="0"/>
            <a:r>
              <a:rPr lang="pl-PL" dirty="0"/>
              <a:t>b</a:t>
            </a:r>
            <a:r>
              <a:rPr lang="pl-PL" dirty="0" smtClean="0"/>
              <a:t>uty strażackie, </a:t>
            </a:r>
            <a:endParaRPr lang="pl-PL" dirty="0"/>
          </a:p>
          <a:p>
            <a:pPr lvl="0"/>
            <a:r>
              <a:rPr lang="pl-PL" dirty="0"/>
              <a:t>r</a:t>
            </a:r>
            <a:r>
              <a:rPr lang="pl-PL" dirty="0" smtClean="0"/>
              <a:t>ękawice specjalne,</a:t>
            </a:r>
            <a:endParaRPr lang="pl-PL" dirty="0"/>
          </a:p>
          <a:p>
            <a:r>
              <a:rPr lang="pl-PL" dirty="0" smtClean="0"/>
              <a:t>maska pyłowa </a:t>
            </a:r>
            <a:r>
              <a:rPr lang="pl-PL" dirty="0"/>
              <a:t>o poziomie filtracji min. FF P2. </a:t>
            </a:r>
          </a:p>
          <a:p>
            <a:endParaRPr lang="pl-PL" dirty="0"/>
          </a:p>
        </p:txBody>
      </p:sp>
    </p:spTree>
    <p:extLst>
      <p:ext uri="{BB962C8B-B14F-4D97-AF65-F5344CB8AC3E}">
        <p14:creationId xmlns:p14="http://schemas.microsoft.com/office/powerpoint/2010/main" val="333176028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a:bodyPr>
          <a:lstStyle/>
          <a:p>
            <a:r>
              <a:rPr lang="pl-PL" dirty="0">
                <a:latin typeface="+mn-lt"/>
              </a:rPr>
              <a:t>Sprzęt do ratownictwa technicznego w zakresie podstawowym</a:t>
            </a:r>
          </a:p>
        </p:txBody>
      </p:sp>
      <p:sp>
        <p:nvSpPr>
          <p:cNvPr id="3" name="Symbol zastępczy zawartości 2"/>
          <p:cNvSpPr>
            <a:spLocks noGrp="1"/>
          </p:cNvSpPr>
          <p:nvPr>
            <p:ph idx="1"/>
          </p:nvPr>
        </p:nvSpPr>
        <p:spPr>
          <a:xfrm>
            <a:off x="948732" y="2215942"/>
            <a:ext cx="10395857" cy="2828669"/>
          </a:xfrm>
        </p:spPr>
        <p:txBody>
          <a:bodyPr>
            <a:normAutofit/>
          </a:bodyPr>
          <a:lstStyle/>
          <a:p>
            <a:pPr marL="0" indent="0" algn="ctr">
              <a:buNone/>
            </a:pPr>
            <a:r>
              <a:rPr lang="pl-PL" b="1" u="sng" dirty="0">
                <a:solidFill>
                  <a:srgbClr val="FF0000"/>
                </a:solidFill>
              </a:rPr>
              <a:t>UWAGA!!!</a:t>
            </a:r>
            <a:r>
              <a:rPr lang="pl-PL" b="1" dirty="0">
                <a:solidFill>
                  <a:srgbClr val="FF0000"/>
                </a:solidFill>
              </a:rPr>
              <a:t> </a:t>
            </a:r>
            <a:endParaRPr lang="pl-PL" b="1" dirty="0" smtClean="0">
              <a:solidFill>
                <a:srgbClr val="FF0000"/>
              </a:solidFill>
            </a:endParaRPr>
          </a:p>
          <a:p>
            <a:pPr marL="0" indent="0" algn="ctr">
              <a:buNone/>
            </a:pPr>
            <a:r>
              <a:rPr lang="pl-PL" dirty="0" smtClean="0">
                <a:solidFill>
                  <a:srgbClr val="FF0000"/>
                </a:solidFill>
              </a:rPr>
              <a:t>PRZED </a:t>
            </a:r>
            <a:r>
              <a:rPr lang="pl-PL" dirty="0">
                <a:solidFill>
                  <a:srgbClr val="FF0000"/>
                </a:solidFill>
              </a:rPr>
              <a:t>PRZYSTĄPIENIEM DO DZIAŁAŃ RATOWNICZYCH ORAZ ĆWICZEŃ NALEŻY BEZWZGLĘDNIE ZAPOZNAĆ SIĘ, A NASTĘPNIE STOSOWAĆ </a:t>
            </a:r>
            <a:r>
              <a:rPr lang="pl-PL" b="1" dirty="0">
                <a:solidFill>
                  <a:srgbClr val="FF0000"/>
                </a:solidFill>
              </a:rPr>
              <a:t>INSTRUKCJE OBSŁUGI </a:t>
            </a:r>
            <a:r>
              <a:rPr lang="pl-PL" b="1" dirty="0" smtClean="0">
                <a:solidFill>
                  <a:srgbClr val="FF0000"/>
                </a:solidFill>
              </a:rPr>
              <a:t>UŻYWANEGO SPRZĘTU</a:t>
            </a:r>
            <a:r>
              <a:rPr lang="pl-PL" dirty="0" smtClean="0">
                <a:solidFill>
                  <a:srgbClr val="FF0000"/>
                </a:solidFill>
              </a:rPr>
              <a:t>. </a:t>
            </a:r>
          </a:p>
          <a:p>
            <a:pPr marL="0" indent="0" algn="ctr">
              <a:buNone/>
            </a:pPr>
            <a:r>
              <a:rPr lang="pl-PL" dirty="0" smtClean="0">
                <a:solidFill>
                  <a:srgbClr val="FF0000"/>
                </a:solidFill>
              </a:rPr>
              <a:t>MOŻLIWOŚCI WYKORZYSTANIA SPRZĘTU </a:t>
            </a:r>
            <a:r>
              <a:rPr lang="pl-PL" dirty="0">
                <a:solidFill>
                  <a:srgbClr val="FF0000"/>
                </a:solidFill>
              </a:rPr>
              <a:t>NALEŻY OPIERAĆ NA </a:t>
            </a:r>
            <a:r>
              <a:rPr lang="pl-PL" dirty="0" smtClean="0">
                <a:solidFill>
                  <a:srgbClr val="FF0000"/>
                </a:solidFill>
              </a:rPr>
              <a:t>ZAPISACH  ZAWARTYCH W INSTRUKCJACH </a:t>
            </a:r>
            <a:r>
              <a:rPr lang="pl-PL" dirty="0">
                <a:solidFill>
                  <a:srgbClr val="FF0000"/>
                </a:solidFill>
              </a:rPr>
              <a:t>OBSŁUGI </a:t>
            </a:r>
            <a:r>
              <a:rPr lang="pl-PL" dirty="0" smtClean="0">
                <a:solidFill>
                  <a:srgbClr val="FF0000"/>
                </a:solidFill>
              </a:rPr>
              <a:t>PRODUCENTA</a:t>
            </a:r>
            <a:r>
              <a:rPr lang="pl-PL" dirty="0">
                <a:solidFill>
                  <a:srgbClr val="FF0000"/>
                </a:solidFill>
              </a:rPr>
              <a:t>!!!</a:t>
            </a:r>
          </a:p>
          <a:p>
            <a:pPr algn="ctr"/>
            <a:endParaRPr lang="pl-PL" dirty="0"/>
          </a:p>
        </p:txBody>
      </p:sp>
    </p:spTree>
    <p:extLst>
      <p:ext uri="{BB962C8B-B14F-4D97-AF65-F5344CB8AC3E}">
        <p14:creationId xmlns:p14="http://schemas.microsoft.com/office/powerpoint/2010/main" val="231292250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Symbol zastępczy zawartości 5"/>
          <p:cNvGraphicFramePr>
            <a:graphicFrameLocks/>
          </p:cNvGraphicFramePr>
          <p:nvPr>
            <p:extLst>
              <p:ext uri="{D42A27DB-BD31-4B8C-83A1-F6EECF244321}">
                <p14:modId xmlns:p14="http://schemas.microsoft.com/office/powerpoint/2010/main" val="2352219170"/>
              </p:ext>
            </p:extLst>
          </p:nvPr>
        </p:nvGraphicFramePr>
        <p:xfrm>
          <a:off x="3350905" y="440541"/>
          <a:ext cx="8229600" cy="5395095"/>
        </p:xfrm>
        <a:graphic>
          <a:graphicData uri="http://schemas.openxmlformats.org/drawingml/2006/table">
            <a:tbl>
              <a:tblPr firstRow="1" bandRow="1">
                <a:tableStyleId>{5C22544A-7EE6-4342-B048-85BDC9FD1C3A}</a:tableStyleId>
              </a:tblPr>
              <a:tblGrid>
                <a:gridCol w="471462">
                  <a:extLst>
                    <a:ext uri="{9D8B030D-6E8A-4147-A177-3AD203B41FA5}">
                      <a16:colId xmlns:a16="http://schemas.microsoft.com/office/drawing/2014/main" xmlns="" val="20000"/>
                    </a:ext>
                  </a:extLst>
                </a:gridCol>
                <a:gridCol w="5786478">
                  <a:extLst>
                    <a:ext uri="{9D8B030D-6E8A-4147-A177-3AD203B41FA5}">
                      <a16:colId xmlns:a16="http://schemas.microsoft.com/office/drawing/2014/main" xmlns="" val="20001"/>
                    </a:ext>
                  </a:extLst>
                </a:gridCol>
                <a:gridCol w="1971660">
                  <a:extLst>
                    <a:ext uri="{9D8B030D-6E8A-4147-A177-3AD203B41FA5}">
                      <a16:colId xmlns:a16="http://schemas.microsoft.com/office/drawing/2014/main" xmlns="" val="20002"/>
                    </a:ext>
                  </a:extLst>
                </a:gridCol>
              </a:tblGrid>
              <a:tr h="365775">
                <a:tc>
                  <a:txBody>
                    <a:bodyPr/>
                    <a:lstStyle/>
                    <a:p>
                      <a:pPr algn="ctr">
                        <a:lnSpc>
                          <a:spcPct val="115000"/>
                        </a:lnSpc>
                        <a:spcAft>
                          <a:spcPts val="0"/>
                        </a:spcAft>
                      </a:pPr>
                      <a:r>
                        <a:rPr lang="pl-PL" sz="1200" b="1" dirty="0">
                          <a:latin typeface="Calibri"/>
                          <a:ea typeface="Calibri"/>
                          <a:cs typeface="Calibri"/>
                        </a:rPr>
                        <a:t>Lp.</a:t>
                      </a:r>
                      <a:endParaRPr lang="pl-PL" sz="1100" b="1" dirty="0">
                        <a:latin typeface="Calibri"/>
                        <a:ea typeface="Calibri"/>
                        <a:cs typeface="Times New Roman"/>
                      </a:endParaRPr>
                    </a:p>
                  </a:txBody>
                  <a:tcPr marL="68580" marR="68580" marT="0" marB="0" anchor="ctr"/>
                </a:tc>
                <a:tc>
                  <a:txBody>
                    <a:bodyPr/>
                    <a:lstStyle/>
                    <a:p>
                      <a:pPr algn="ctr">
                        <a:lnSpc>
                          <a:spcPct val="115000"/>
                        </a:lnSpc>
                        <a:spcAft>
                          <a:spcPts val="0"/>
                        </a:spcAft>
                      </a:pPr>
                      <a:r>
                        <a:rPr lang="pl-PL" sz="1200" b="1" dirty="0">
                          <a:latin typeface="Calibri"/>
                          <a:ea typeface="Calibri"/>
                          <a:cs typeface="Calibri"/>
                        </a:rPr>
                        <a:t>Nazwa wyposażenia</a:t>
                      </a:r>
                      <a:endParaRPr lang="pl-PL" sz="1100" b="1" dirty="0">
                        <a:latin typeface="Calibri"/>
                        <a:ea typeface="Calibri"/>
                        <a:cs typeface="Times New Roman"/>
                      </a:endParaRPr>
                    </a:p>
                  </a:txBody>
                  <a:tcPr marL="68580" marR="68580" marT="0" marB="0" anchor="ctr"/>
                </a:tc>
                <a:tc>
                  <a:txBody>
                    <a:bodyPr/>
                    <a:lstStyle/>
                    <a:p>
                      <a:pPr algn="ctr">
                        <a:lnSpc>
                          <a:spcPct val="115000"/>
                        </a:lnSpc>
                        <a:spcAft>
                          <a:spcPts val="0"/>
                        </a:spcAft>
                      </a:pPr>
                      <a:r>
                        <a:rPr lang="pl-PL" sz="1200" b="1" dirty="0">
                          <a:latin typeface="Calibri"/>
                          <a:ea typeface="Calibri"/>
                          <a:cs typeface="Calibri"/>
                        </a:rPr>
                        <a:t>Ilość</a:t>
                      </a:r>
                      <a:endParaRPr lang="pl-PL" sz="1100" b="1" dirty="0">
                        <a:latin typeface="Calibri"/>
                        <a:ea typeface="Calibri"/>
                        <a:cs typeface="Times New Roman"/>
                      </a:endParaRPr>
                    </a:p>
                  </a:txBody>
                  <a:tcPr marL="68580" marR="68580" marT="0" marB="0" anchor="ctr"/>
                </a:tc>
                <a:extLst>
                  <a:ext uri="{0D108BD9-81ED-4DB2-BD59-A6C34878D82A}">
                    <a16:rowId xmlns:a16="http://schemas.microsoft.com/office/drawing/2014/main" xmlns="" val="10000"/>
                  </a:ext>
                </a:extLst>
              </a:tr>
              <a:tr h="414878">
                <a:tc>
                  <a:txBody>
                    <a:bodyPr/>
                    <a:lstStyle/>
                    <a:p>
                      <a:pPr algn="ctr">
                        <a:lnSpc>
                          <a:spcPct val="115000"/>
                        </a:lnSpc>
                        <a:spcAft>
                          <a:spcPts val="0"/>
                        </a:spcAft>
                      </a:pPr>
                      <a:r>
                        <a:rPr lang="pl-PL" sz="1200" b="1">
                          <a:latin typeface="Calibri"/>
                          <a:ea typeface="Calibri"/>
                          <a:cs typeface="Calibri"/>
                        </a:rPr>
                        <a:t>1.</a:t>
                      </a:r>
                      <a:endParaRPr lang="pl-PL" sz="1100" b="1">
                        <a:latin typeface="Calibri"/>
                        <a:ea typeface="Calibri"/>
                        <a:cs typeface="Times New Roman"/>
                      </a:endParaRPr>
                    </a:p>
                  </a:txBody>
                  <a:tcPr marL="68580" marR="68580" marT="0" marB="0" anchor="ctr"/>
                </a:tc>
                <a:tc>
                  <a:txBody>
                    <a:bodyPr/>
                    <a:lstStyle/>
                    <a:p>
                      <a:pPr>
                        <a:lnSpc>
                          <a:spcPct val="115000"/>
                        </a:lnSpc>
                        <a:spcAft>
                          <a:spcPts val="800"/>
                        </a:spcAft>
                      </a:pPr>
                      <a:r>
                        <a:rPr lang="pl-PL" sz="1200" b="1">
                          <a:latin typeface="Calibri"/>
                          <a:ea typeface="Calibri"/>
                          <a:cs typeface="Calibri"/>
                        </a:rPr>
                        <a:t>Rozpieracz ramieniowy z akcesoriami (2 zamki łańcuchowe, </a:t>
                      </a:r>
                      <a:br>
                        <a:rPr lang="pl-PL" sz="1200" b="1">
                          <a:latin typeface="Calibri"/>
                          <a:ea typeface="Calibri"/>
                          <a:cs typeface="Calibri"/>
                        </a:rPr>
                      </a:br>
                      <a:r>
                        <a:rPr lang="pl-PL" sz="1200" b="1">
                          <a:latin typeface="Calibri"/>
                          <a:ea typeface="Calibri"/>
                          <a:cs typeface="Calibri"/>
                        </a:rPr>
                        <a:t>2 łańcuchy z hakami)</a:t>
                      </a:r>
                      <a:endParaRPr lang="pl-PL" sz="1100" b="1">
                        <a:latin typeface="Calibri"/>
                        <a:ea typeface="Calibri"/>
                        <a:cs typeface="Times New Roman"/>
                      </a:endParaRPr>
                    </a:p>
                  </a:txBody>
                  <a:tcPr marL="68580" marR="68580" marT="0" marB="0" anchor="ctr"/>
                </a:tc>
                <a:tc>
                  <a:txBody>
                    <a:bodyPr/>
                    <a:lstStyle/>
                    <a:p>
                      <a:pPr algn="ctr">
                        <a:lnSpc>
                          <a:spcPct val="115000"/>
                        </a:lnSpc>
                        <a:spcAft>
                          <a:spcPts val="800"/>
                        </a:spcAft>
                      </a:pPr>
                      <a:r>
                        <a:rPr lang="pl-PL" sz="1200" b="1">
                          <a:latin typeface="Calibri"/>
                          <a:ea typeface="Calibri"/>
                          <a:cs typeface="Calibri"/>
                        </a:rPr>
                        <a:t>1 szt.</a:t>
                      </a:r>
                      <a:endParaRPr lang="pl-PL" sz="1100" b="1">
                        <a:latin typeface="Calibri"/>
                        <a:ea typeface="Calibri"/>
                        <a:cs typeface="Times New Roman"/>
                      </a:endParaRPr>
                    </a:p>
                  </a:txBody>
                  <a:tcPr marL="68580" marR="68580" marT="0" marB="0" anchor="ctr"/>
                </a:tc>
                <a:extLst>
                  <a:ext uri="{0D108BD9-81ED-4DB2-BD59-A6C34878D82A}">
                    <a16:rowId xmlns:a16="http://schemas.microsoft.com/office/drawing/2014/main" xmlns="" val="10001"/>
                  </a:ext>
                </a:extLst>
              </a:tr>
              <a:tr h="365775">
                <a:tc>
                  <a:txBody>
                    <a:bodyPr/>
                    <a:lstStyle/>
                    <a:p>
                      <a:pPr algn="ctr">
                        <a:lnSpc>
                          <a:spcPct val="115000"/>
                        </a:lnSpc>
                        <a:spcAft>
                          <a:spcPts val="0"/>
                        </a:spcAft>
                      </a:pPr>
                      <a:r>
                        <a:rPr lang="pl-PL" sz="1200" b="1">
                          <a:latin typeface="Calibri"/>
                          <a:ea typeface="Calibri"/>
                          <a:cs typeface="Calibri"/>
                        </a:rPr>
                        <a:t>2.</a:t>
                      </a:r>
                      <a:endParaRPr lang="pl-PL" sz="1100" b="1">
                        <a:latin typeface="Calibri"/>
                        <a:ea typeface="Calibri"/>
                        <a:cs typeface="Times New Roman"/>
                      </a:endParaRPr>
                    </a:p>
                  </a:txBody>
                  <a:tcPr marL="68580" marR="68580" marT="0" marB="0" anchor="ctr"/>
                </a:tc>
                <a:tc>
                  <a:txBody>
                    <a:bodyPr/>
                    <a:lstStyle/>
                    <a:p>
                      <a:pPr>
                        <a:lnSpc>
                          <a:spcPct val="115000"/>
                        </a:lnSpc>
                        <a:spcAft>
                          <a:spcPts val="800"/>
                        </a:spcAft>
                      </a:pPr>
                      <a:r>
                        <a:rPr lang="pl-PL" sz="1200" b="1">
                          <a:latin typeface="Calibri"/>
                          <a:ea typeface="Calibri"/>
                          <a:cs typeface="Calibri"/>
                        </a:rPr>
                        <a:t>Hydrauliczne nożyce do cięcia</a:t>
                      </a:r>
                      <a:endParaRPr lang="pl-PL" sz="1100" b="1">
                        <a:latin typeface="Calibri"/>
                        <a:ea typeface="Calibri"/>
                        <a:cs typeface="Times New Roman"/>
                      </a:endParaRPr>
                    </a:p>
                  </a:txBody>
                  <a:tcPr marL="68580" marR="68580" marT="0" marB="0" anchor="ctr"/>
                </a:tc>
                <a:tc>
                  <a:txBody>
                    <a:bodyPr/>
                    <a:lstStyle/>
                    <a:p>
                      <a:pPr algn="ctr">
                        <a:lnSpc>
                          <a:spcPct val="115000"/>
                        </a:lnSpc>
                        <a:spcAft>
                          <a:spcPts val="800"/>
                        </a:spcAft>
                      </a:pPr>
                      <a:r>
                        <a:rPr lang="pl-PL" sz="1200" b="1">
                          <a:latin typeface="Calibri"/>
                          <a:ea typeface="Calibri"/>
                          <a:cs typeface="Calibri"/>
                        </a:rPr>
                        <a:t>1 kpl.</a:t>
                      </a:r>
                      <a:endParaRPr lang="pl-PL" sz="1100" b="1">
                        <a:latin typeface="Calibri"/>
                        <a:ea typeface="Calibri"/>
                        <a:cs typeface="Times New Roman"/>
                      </a:endParaRPr>
                    </a:p>
                  </a:txBody>
                  <a:tcPr marL="68580" marR="68580" marT="0" marB="0" anchor="ctr"/>
                </a:tc>
                <a:extLst>
                  <a:ext uri="{0D108BD9-81ED-4DB2-BD59-A6C34878D82A}">
                    <a16:rowId xmlns:a16="http://schemas.microsoft.com/office/drawing/2014/main" xmlns="" val="10002"/>
                  </a:ext>
                </a:extLst>
              </a:tr>
              <a:tr h="414878">
                <a:tc>
                  <a:txBody>
                    <a:bodyPr/>
                    <a:lstStyle/>
                    <a:p>
                      <a:pPr algn="ctr">
                        <a:lnSpc>
                          <a:spcPct val="115000"/>
                        </a:lnSpc>
                        <a:spcAft>
                          <a:spcPts val="0"/>
                        </a:spcAft>
                      </a:pPr>
                      <a:r>
                        <a:rPr lang="pl-PL" sz="1200" b="1">
                          <a:latin typeface="Calibri"/>
                          <a:ea typeface="Calibri"/>
                          <a:cs typeface="Calibri"/>
                        </a:rPr>
                        <a:t>3.</a:t>
                      </a:r>
                      <a:endParaRPr lang="pl-PL" sz="1100" b="1">
                        <a:latin typeface="Calibri"/>
                        <a:ea typeface="Calibri"/>
                        <a:cs typeface="Times New Roman"/>
                      </a:endParaRPr>
                    </a:p>
                  </a:txBody>
                  <a:tcPr marL="68580" marR="68580" marT="0" marB="0" anchor="ctr"/>
                </a:tc>
                <a:tc>
                  <a:txBody>
                    <a:bodyPr/>
                    <a:lstStyle/>
                    <a:p>
                      <a:pPr>
                        <a:lnSpc>
                          <a:spcPct val="115000"/>
                        </a:lnSpc>
                        <a:spcAft>
                          <a:spcPts val="800"/>
                        </a:spcAft>
                      </a:pPr>
                      <a:r>
                        <a:rPr lang="pl-PL" sz="1200" b="1">
                          <a:latin typeface="Calibri"/>
                          <a:ea typeface="Calibri"/>
                          <a:cs typeface="Calibri"/>
                        </a:rPr>
                        <a:t>Cylindry rozpierające z zestawem końcówek wymiennych (krzyżowe, klinowa, stożkowa) o różnych długościach</a:t>
                      </a:r>
                      <a:endParaRPr lang="pl-PL" sz="1100" b="1">
                        <a:latin typeface="Calibri"/>
                        <a:ea typeface="Calibri"/>
                        <a:cs typeface="Times New Roman"/>
                      </a:endParaRPr>
                    </a:p>
                  </a:txBody>
                  <a:tcPr marL="68580" marR="68580" marT="0" marB="0" anchor="ctr"/>
                </a:tc>
                <a:tc>
                  <a:txBody>
                    <a:bodyPr/>
                    <a:lstStyle/>
                    <a:p>
                      <a:pPr algn="ctr">
                        <a:lnSpc>
                          <a:spcPct val="115000"/>
                        </a:lnSpc>
                        <a:spcAft>
                          <a:spcPts val="800"/>
                        </a:spcAft>
                      </a:pPr>
                      <a:r>
                        <a:rPr lang="pl-PL" sz="1200" b="1">
                          <a:latin typeface="Calibri"/>
                          <a:ea typeface="Calibri"/>
                          <a:cs typeface="Calibri"/>
                        </a:rPr>
                        <a:t>2 kpl. (o różnej długości)</a:t>
                      </a:r>
                      <a:endParaRPr lang="pl-PL" sz="1100" b="1">
                        <a:latin typeface="Calibri"/>
                        <a:ea typeface="Calibri"/>
                        <a:cs typeface="Times New Roman"/>
                      </a:endParaRPr>
                    </a:p>
                  </a:txBody>
                  <a:tcPr marL="68580" marR="68580" marT="0" marB="0" anchor="ctr"/>
                </a:tc>
                <a:extLst>
                  <a:ext uri="{0D108BD9-81ED-4DB2-BD59-A6C34878D82A}">
                    <a16:rowId xmlns:a16="http://schemas.microsoft.com/office/drawing/2014/main" xmlns="" val="10003"/>
                  </a:ext>
                </a:extLst>
              </a:tr>
              <a:tr h="365775">
                <a:tc>
                  <a:txBody>
                    <a:bodyPr/>
                    <a:lstStyle/>
                    <a:p>
                      <a:pPr algn="ctr">
                        <a:lnSpc>
                          <a:spcPct val="115000"/>
                        </a:lnSpc>
                        <a:spcAft>
                          <a:spcPts val="0"/>
                        </a:spcAft>
                      </a:pPr>
                      <a:r>
                        <a:rPr lang="pl-PL" sz="1200" b="1">
                          <a:latin typeface="Calibri"/>
                          <a:ea typeface="Calibri"/>
                          <a:cs typeface="Calibri"/>
                        </a:rPr>
                        <a:t>4.</a:t>
                      </a:r>
                      <a:endParaRPr lang="pl-PL" sz="1100" b="1">
                        <a:latin typeface="Calibri"/>
                        <a:ea typeface="Calibri"/>
                        <a:cs typeface="Times New Roman"/>
                      </a:endParaRPr>
                    </a:p>
                  </a:txBody>
                  <a:tcPr marL="68580" marR="68580" marT="0" marB="0" anchor="ctr"/>
                </a:tc>
                <a:tc>
                  <a:txBody>
                    <a:bodyPr/>
                    <a:lstStyle/>
                    <a:p>
                      <a:pPr>
                        <a:lnSpc>
                          <a:spcPct val="115000"/>
                        </a:lnSpc>
                        <a:spcAft>
                          <a:spcPts val="800"/>
                        </a:spcAft>
                      </a:pPr>
                      <a:r>
                        <a:rPr lang="pl-PL" sz="1200" b="1" dirty="0">
                          <a:latin typeface="Calibri"/>
                          <a:ea typeface="Calibri"/>
                          <a:cs typeface="Calibri"/>
                        </a:rPr>
                        <a:t>Agregat zasilający do narzędzi hydraulicznych o modelu pracy min. ATO</a:t>
                      </a:r>
                      <a:endParaRPr lang="pl-PL" sz="1100" b="1" dirty="0">
                        <a:latin typeface="Calibri"/>
                        <a:ea typeface="Calibri"/>
                        <a:cs typeface="Times New Roman"/>
                      </a:endParaRPr>
                    </a:p>
                  </a:txBody>
                  <a:tcPr marL="68580" marR="68580" marT="0" marB="0" anchor="ctr"/>
                </a:tc>
                <a:tc>
                  <a:txBody>
                    <a:bodyPr/>
                    <a:lstStyle/>
                    <a:p>
                      <a:pPr algn="ctr">
                        <a:lnSpc>
                          <a:spcPct val="115000"/>
                        </a:lnSpc>
                        <a:spcAft>
                          <a:spcPts val="800"/>
                        </a:spcAft>
                      </a:pPr>
                      <a:r>
                        <a:rPr lang="pl-PL" sz="1200" b="1">
                          <a:latin typeface="Calibri"/>
                          <a:ea typeface="Calibri"/>
                          <a:cs typeface="Calibri"/>
                        </a:rPr>
                        <a:t>1 szt.</a:t>
                      </a:r>
                      <a:endParaRPr lang="pl-PL" sz="1100" b="1">
                        <a:latin typeface="Calibri"/>
                        <a:ea typeface="Calibri"/>
                        <a:cs typeface="Times New Roman"/>
                      </a:endParaRPr>
                    </a:p>
                  </a:txBody>
                  <a:tcPr marL="68580" marR="68580" marT="0" marB="0" anchor="ctr"/>
                </a:tc>
                <a:extLst>
                  <a:ext uri="{0D108BD9-81ED-4DB2-BD59-A6C34878D82A}">
                    <a16:rowId xmlns:a16="http://schemas.microsoft.com/office/drawing/2014/main" xmlns="" val="10004"/>
                  </a:ext>
                </a:extLst>
              </a:tr>
              <a:tr h="365775">
                <a:tc>
                  <a:txBody>
                    <a:bodyPr/>
                    <a:lstStyle/>
                    <a:p>
                      <a:pPr algn="ctr">
                        <a:lnSpc>
                          <a:spcPct val="115000"/>
                        </a:lnSpc>
                        <a:spcAft>
                          <a:spcPts val="0"/>
                        </a:spcAft>
                      </a:pPr>
                      <a:r>
                        <a:rPr lang="pl-PL" sz="1200" b="1">
                          <a:latin typeface="Calibri"/>
                          <a:ea typeface="Calibri"/>
                          <a:cs typeface="Calibri"/>
                        </a:rPr>
                        <a:t>5.</a:t>
                      </a:r>
                      <a:endParaRPr lang="pl-PL" sz="1100" b="1">
                        <a:latin typeface="Calibri"/>
                        <a:ea typeface="Calibri"/>
                        <a:cs typeface="Times New Roman"/>
                      </a:endParaRPr>
                    </a:p>
                  </a:txBody>
                  <a:tcPr marL="68580" marR="68580" marT="0" marB="0" anchor="ctr"/>
                </a:tc>
                <a:tc>
                  <a:txBody>
                    <a:bodyPr/>
                    <a:lstStyle/>
                    <a:p>
                      <a:pPr>
                        <a:lnSpc>
                          <a:spcPct val="115000"/>
                        </a:lnSpc>
                        <a:spcAft>
                          <a:spcPts val="800"/>
                        </a:spcAft>
                      </a:pPr>
                      <a:r>
                        <a:rPr lang="pl-PL" sz="1200" b="1" dirty="0">
                          <a:latin typeface="Calibri"/>
                          <a:ea typeface="Calibri"/>
                          <a:cs typeface="Calibri"/>
                        </a:rPr>
                        <a:t>Zestaw węży hydraulicznych o długości min. 5 metrów</a:t>
                      </a:r>
                      <a:endParaRPr lang="pl-PL" sz="1100" b="1" dirty="0">
                        <a:latin typeface="Calibri"/>
                        <a:ea typeface="Calibri"/>
                        <a:cs typeface="Times New Roman"/>
                      </a:endParaRPr>
                    </a:p>
                  </a:txBody>
                  <a:tcPr marL="68580" marR="68580" marT="0" marB="0" anchor="ctr"/>
                </a:tc>
                <a:tc>
                  <a:txBody>
                    <a:bodyPr/>
                    <a:lstStyle/>
                    <a:p>
                      <a:pPr algn="ctr">
                        <a:lnSpc>
                          <a:spcPct val="115000"/>
                        </a:lnSpc>
                        <a:spcAft>
                          <a:spcPts val="800"/>
                        </a:spcAft>
                      </a:pPr>
                      <a:r>
                        <a:rPr lang="pl-PL" sz="1200" b="1">
                          <a:latin typeface="Calibri"/>
                          <a:ea typeface="Calibri"/>
                          <a:cs typeface="Calibri"/>
                        </a:rPr>
                        <a:t>2 kpl.</a:t>
                      </a:r>
                      <a:endParaRPr lang="pl-PL" sz="1100" b="1">
                        <a:latin typeface="Calibri"/>
                        <a:ea typeface="Calibri"/>
                        <a:cs typeface="Times New Roman"/>
                      </a:endParaRPr>
                    </a:p>
                  </a:txBody>
                  <a:tcPr marL="68580" marR="68580" marT="0" marB="0" anchor="ctr"/>
                </a:tc>
                <a:extLst>
                  <a:ext uri="{0D108BD9-81ED-4DB2-BD59-A6C34878D82A}">
                    <a16:rowId xmlns:a16="http://schemas.microsoft.com/office/drawing/2014/main" xmlns="" val="10005"/>
                  </a:ext>
                </a:extLst>
              </a:tr>
              <a:tr h="414878">
                <a:tc>
                  <a:txBody>
                    <a:bodyPr/>
                    <a:lstStyle/>
                    <a:p>
                      <a:pPr algn="ctr">
                        <a:lnSpc>
                          <a:spcPct val="115000"/>
                        </a:lnSpc>
                        <a:spcAft>
                          <a:spcPts val="0"/>
                        </a:spcAft>
                      </a:pPr>
                      <a:r>
                        <a:rPr lang="pl-PL" sz="1200" b="1">
                          <a:latin typeface="Calibri"/>
                          <a:ea typeface="Calibri"/>
                          <a:cs typeface="Calibri"/>
                        </a:rPr>
                        <a:t>6.</a:t>
                      </a:r>
                      <a:endParaRPr lang="pl-PL" sz="1100" b="1">
                        <a:latin typeface="Calibri"/>
                        <a:ea typeface="Calibri"/>
                        <a:cs typeface="Times New Roman"/>
                      </a:endParaRPr>
                    </a:p>
                  </a:txBody>
                  <a:tcPr marL="68580" marR="68580" marT="0" marB="0" anchor="ctr"/>
                </a:tc>
                <a:tc>
                  <a:txBody>
                    <a:bodyPr/>
                    <a:lstStyle/>
                    <a:p>
                      <a:pPr>
                        <a:lnSpc>
                          <a:spcPct val="115000"/>
                        </a:lnSpc>
                        <a:spcAft>
                          <a:spcPts val="800"/>
                        </a:spcAft>
                      </a:pPr>
                      <a:r>
                        <a:rPr lang="pl-PL" sz="1200" b="1">
                          <a:latin typeface="Calibri"/>
                          <a:ea typeface="Calibri"/>
                          <a:cs typeface="Calibri"/>
                        </a:rPr>
                        <a:t>Wysokociśnieniowe poduszki pneumatyczne do podnoszenia </a:t>
                      </a:r>
                      <a:br>
                        <a:rPr lang="pl-PL" sz="1200" b="1">
                          <a:latin typeface="Calibri"/>
                          <a:ea typeface="Calibri"/>
                          <a:cs typeface="Calibri"/>
                        </a:rPr>
                      </a:br>
                      <a:r>
                        <a:rPr lang="pl-PL" sz="1200" b="1">
                          <a:latin typeface="Calibri"/>
                          <a:ea typeface="Calibri"/>
                          <a:cs typeface="Calibri"/>
                        </a:rPr>
                        <a:t>o nośności od 50 kN do 300 kN</a:t>
                      </a:r>
                      <a:endParaRPr lang="pl-PL" sz="1100" b="1">
                        <a:latin typeface="Calibri"/>
                        <a:ea typeface="Calibri"/>
                        <a:cs typeface="Times New Roman"/>
                      </a:endParaRPr>
                    </a:p>
                  </a:txBody>
                  <a:tcPr marL="68580" marR="68580" marT="0" marB="0" anchor="ctr"/>
                </a:tc>
                <a:tc>
                  <a:txBody>
                    <a:bodyPr/>
                    <a:lstStyle/>
                    <a:p>
                      <a:pPr algn="ctr">
                        <a:lnSpc>
                          <a:spcPct val="115000"/>
                        </a:lnSpc>
                        <a:spcAft>
                          <a:spcPts val="800"/>
                        </a:spcAft>
                      </a:pPr>
                      <a:r>
                        <a:rPr lang="pl-PL" sz="1200" b="1">
                          <a:latin typeface="Calibri"/>
                          <a:ea typeface="Calibri"/>
                          <a:cs typeface="Calibri"/>
                        </a:rPr>
                        <a:t>2 szt. (Z)* (o różnej nośności)</a:t>
                      </a:r>
                      <a:endParaRPr lang="pl-PL" sz="1100" b="1">
                        <a:latin typeface="Calibri"/>
                        <a:ea typeface="Calibri"/>
                        <a:cs typeface="Times New Roman"/>
                      </a:endParaRPr>
                    </a:p>
                  </a:txBody>
                  <a:tcPr marL="68580" marR="68580" marT="0" marB="0" anchor="ctr"/>
                </a:tc>
                <a:extLst>
                  <a:ext uri="{0D108BD9-81ED-4DB2-BD59-A6C34878D82A}">
                    <a16:rowId xmlns:a16="http://schemas.microsoft.com/office/drawing/2014/main" xmlns="" val="10006"/>
                  </a:ext>
                </a:extLst>
              </a:tr>
              <a:tr h="414878">
                <a:tc>
                  <a:txBody>
                    <a:bodyPr/>
                    <a:lstStyle/>
                    <a:p>
                      <a:pPr algn="ctr">
                        <a:lnSpc>
                          <a:spcPct val="115000"/>
                        </a:lnSpc>
                        <a:spcAft>
                          <a:spcPts val="0"/>
                        </a:spcAft>
                      </a:pPr>
                      <a:r>
                        <a:rPr lang="pl-PL" sz="1200" b="1">
                          <a:latin typeface="Calibri"/>
                          <a:ea typeface="Calibri"/>
                          <a:cs typeface="Calibri"/>
                        </a:rPr>
                        <a:t>7.</a:t>
                      </a:r>
                      <a:endParaRPr lang="pl-PL" sz="1100" b="1">
                        <a:latin typeface="Calibri"/>
                        <a:ea typeface="Calibri"/>
                        <a:cs typeface="Times New Roman"/>
                      </a:endParaRPr>
                    </a:p>
                  </a:txBody>
                  <a:tcPr marL="68580" marR="68580" marT="0" marB="0" anchor="ctr"/>
                </a:tc>
                <a:tc>
                  <a:txBody>
                    <a:bodyPr/>
                    <a:lstStyle/>
                    <a:p>
                      <a:pPr>
                        <a:lnSpc>
                          <a:spcPct val="115000"/>
                        </a:lnSpc>
                        <a:spcAft>
                          <a:spcPts val="800"/>
                        </a:spcAft>
                      </a:pPr>
                      <a:r>
                        <a:rPr lang="pl-PL" sz="1200" b="1">
                          <a:latin typeface="Calibri"/>
                          <a:ea typeface="Calibri"/>
                          <a:cs typeface="Calibri"/>
                        </a:rPr>
                        <a:t>Osprzęt do zasilania z butli sprężonego powietrza wysokociśnieniowych poduszek pneumatycznych</a:t>
                      </a:r>
                      <a:endParaRPr lang="pl-PL" sz="1100" b="1">
                        <a:latin typeface="Calibri"/>
                        <a:ea typeface="Calibri"/>
                        <a:cs typeface="Times New Roman"/>
                      </a:endParaRPr>
                    </a:p>
                  </a:txBody>
                  <a:tcPr marL="68580" marR="68580" marT="0" marB="0" anchor="ctr"/>
                </a:tc>
                <a:tc>
                  <a:txBody>
                    <a:bodyPr/>
                    <a:lstStyle/>
                    <a:p>
                      <a:pPr algn="ctr">
                        <a:lnSpc>
                          <a:spcPct val="115000"/>
                        </a:lnSpc>
                        <a:spcAft>
                          <a:spcPts val="800"/>
                        </a:spcAft>
                      </a:pPr>
                      <a:r>
                        <a:rPr lang="pl-PL" sz="1200" b="1">
                          <a:latin typeface="Calibri"/>
                          <a:ea typeface="Calibri"/>
                          <a:cs typeface="Calibri"/>
                        </a:rPr>
                        <a:t>1 kpl. (Z)*</a:t>
                      </a:r>
                      <a:endParaRPr lang="pl-PL" sz="1100" b="1">
                        <a:latin typeface="Calibri"/>
                        <a:ea typeface="Calibri"/>
                        <a:cs typeface="Times New Roman"/>
                      </a:endParaRPr>
                    </a:p>
                  </a:txBody>
                  <a:tcPr marL="68580" marR="68580" marT="0" marB="0" anchor="ctr"/>
                </a:tc>
                <a:extLst>
                  <a:ext uri="{0D108BD9-81ED-4DB2-BD59-A6C34878D82A}">
                    <a16:rowId xmlns:a16="http://schemas.microsoft.com/office/drawing/2014/main" xmlns="" val="10007"/>
                  </a:ext>
                </a:extLst>
              </a:tr>
              <a:tr h="414878">
                <a:tc>
                  <a:txBody>
                    <a:bodyPr/>
                    <a:lstStyle/>
                    <a:p>
                      <a:pPr algn="ctr">
                        <a:lnSpc>
                          <a:spcPct val="115000"/>
                        </a:lnSpc>
                        <a:spcAft>
                          <a:spcPts val="0"/>
                        </a:spcAft>
                      </a:pPr>
                      <a:r>
                        <a:rPr lang="pl-PL" sz="1200" b="1">
                          <a:latin typeface="Calibri"/>
                          <a:ea typeface="Calibri"/>
                          <a:cs typeface="Calibri"/>
                        </a:rPr>
                        <a:t>8.</a:t>
                      </a:r>
                      <a:endParaRPr lang="pl-PL" sz="1100" b="1">
                        <a:latin typeface="Calibri"/>
                        <a:ea typeface="Calibri"/>
                        <a:cs typeface="Times New Roman"/>
                      </a:endParaRPr>
                    </a:p>
                  </a:txBody>
                  <a:tcPr marL="68580" marR="68580" marT="0" marB="0" anchor="ctr"/>
                </a:tc>
                <a:tc>
                  <a:txBody>
                    <a:bodyPr/>
                    <a:lstStyle/>
                    <a:p>
                      <a:pPr>
                        <a:lnSpc>
                          <a:spcPct val="115000"/>
                        </a:lnSpc>
                        <a:spcAft>
                          <a:spcPts val="800"/>
                        </a:spcAft>
                      </a:pPr>
                      <a:r>
                        <a:rPr lang="pl-PL" sz="1200" b="1" dirty="0">
                          <a:latin typeface="Calibri"/>
                          <a:ea typeface="Calibri"/>
                          <a:cs typeface="Calibri"/>
                        </a:rPr>
                        <a:t>Butla na sprężone powietrze do poduszek pneumatycznych </a:t>
                      </a:r>
                      <a:br>
                        <a:rPr lang="pl-PL" sz="1200" b="1" dirty="0">
                          <a:latin typeface="Calibri"/>
                          <a:ea typeface="Calibri"/>
                          <a:cs typeface="Calibri"/>
                        </a:rPr>
                      </a:br>
                      <a:r>
                        <a:rPr lang="pl-PL" sz="1200" b="1" dirty="0">
                          <a:latin typeface="Calibri"/>
                          <a:ea typeface="Calibri"/>
                          <a:cs typeface="Calibri"/>
                        </a:rPr>
                        <a:t>o pojemności min. 6 litrów</a:t>
                      </a:r>
                      <a:endParaRPr lang="pl-PL" sz="1100" b="1" dirty="0">
                        <a:latin typeface="Calibri"/>
                        <a:ea typeface="Calibri"/>
                        <a:cs typeface="Times New Roman"/>
                      </a:endParaRPr>
                    </a:p>
                  </a:txBody>
                  <a:tcPr marL="68580" marR="68580" marT="0" marB="0" anchor="ctr"/>
                </a:tc>
                <a:tc>
                  <a:txBody>
                    <a:bodyPr/>
                    <a:lstStyle/>
                    <a:p>
                      <a:pPr algn="ctr">
                        <a:lnSpc>
                          <a:spcPct val="115000"/>
                        </a:lnSpc>
                        <a:spcAft>
                          <a:spcPts val="800"/>
                        </a:spcAft>
                      </a:pPr>
                      <a:r>
                        <a:rPr lang="pl-PL" sz="1200" b="1">
                          <a:latin typeface="Calibri"/>
                          <a:ea typeface="Calibri"/>
                          <a:cs typeface="Calibri"/>
                        </a:rPr>
                        <a:t>1 szt. (Z)*</a:t>
                      </a:r>
                      <a:endParaRPr lang="pl-PL" sz="1100" b="1">
                        <a:latin typeface="Calibri"/>
                        <a:ea typeface="Calibri"/>
                        <a:cs typeface="Times New Roman"/>
                      </a:endParaRPr>
                    </a:p>
                  </a:txBody>
                  <a:tcPr marL="68580" marR="68580" marT="0" marB="0" anchor="ctr"/>
                </a:tc>
                <a:extLst>
                  <a:ext uri="{0D108BD9-81ED-4DB2-BD59-A6C34878D82A}">
                    <a16:rowId xmlns:a16="http://schemas.microsoft.com/office/drawing/2014/main" xmlns="" val="10008"/>
                  </a:ext>
                </a:extLst>
              </a:tr>
              <a:tr h="365775">
                <a:tc>
                  <a:txBody>
                    <a:bodyPr/>
                    <a:lstStyle/>
                    <a:p>
                      <a:pPr algn="ctr">
                        <a:lnSpc>
                          <a:spcPct val="115000"/>
                        </a:lnSpc>
                        <a:spcAft>
                          <a:spcPts val="0"/>
                        </a:spcAft>
                      </a:pPr>
                      <a:r>
                        <a:rPr lang="pl-PL" sz="1200" b="1">
                          <a:latin typeface="Calibri"/>
                          <a:ea typeface="Calibri"/>
                          <a:cs typeface="Calibri"/>
                        </a:rPr>
                        <a:t>9.</a:t>
                      </a:r>
                      <a:endParaRPr lang="pl-PL" sz="1100" b="1">
                        <a:latin typeface="Calibri"/>
                        <a:ea typeface="Calibri"/>
                        <a:cs typeface="Times New Roman"/>
                      </a:endParaRPr>
                    </a:p>
                  </a:txBody>
                  <a:tcPr marL="68580" marR="68580" marT="0" marB="0" anchor="ctr"/>
                </a:tc>
                <a:tc>
                  <a:txBody>
                    <a:bodyPr/>
                    <a:lstStyle/>
                    <a:p>
                      <a:pPr>
                        <a:lnSpc>
                          <a:spcPct val="115000"/>
                        </a:lnSpc>
                        <a:spcAft>
                          <a:spcPts val="800"/>
                        </a:spcAft>
                      </a:pPr>
                      <a:r>
                        <a:rPr lang="pl-PL" sz="1200" b="1">
                          <a:latin typeface="Calibri"/>
                          <a:ea typeface="Calibri"/>
                          <a:cs typeface="Calibri"/>
                        </a:rPr>
                        <a:t>Pilarka łańcuchowa do drewna o napędzie spalinowym</a:t>
                      </a:r>
                      <a:endParaRPr lang="pl-PL" sz="1100" b="1">
                        <a:latin typeface="Calibri"/>
                        <a:ea typeface="Calibri"/>
                        <a:cs typeface="Times New Roman"/>
                      </a:endParaRPr>
                    </a:p>
                  </a:txBody>
                  <a:tcPr marL="68580" marR="68580" marT="0" marB="0" anchor="ctr"/>
                </a:tc>
                <a:tc>
                  <a:txBody>
                    <a:bodyPr/>
                    <a:lstStyle/>
                    <a:p>
                      <a:pPr algn="ctr">
                        <a:lnSpc>
                          <a:spcPct val="115000"/>
                        </a:lnSpc>
                        <a:spcAft>
                          <a:spcPts val="800"/>
                        </a:spcAft>
                      </a:pPr>
                      <a:r>
                        <a:rPr lang="pl-PL" sz="1200" b="1">
                          <a:latin typeface="Calibri"/>
                          <a:ea typeface="Calibri"/>
                          <a:cs typeface="Calibri"/>
                        </a:rPr>
                        <a:t>1 szt.</a:t>
                      </a:r>
                      <a:endParaRPr lang="pl-PL" sz="1100" b="1">
                        <a:latin typeface="Calibri"/>
                        <a:ea typeface="Calibri"/>
                        <a:cs typeface="Times New Roman"/>
                      </a:endParaRPr>
                    </a:p>
                  </a:txBody>
                  <a:tcPr marL="68580" marR="68580" marT="0" marB="0" anchor="ctr"/>
                </a:tc>
                <a:extLst>
                  <a:ext uri="{0D108BD9-81ED-4DB2-BD59-A6C34878D82A}">
                    <a16:rowId xmlns:a16="http://schemas.microsoft.com/office/drawing/2014/main" xmlns="" val="10009"/>
                  </a:ext>
                </a:extLst>
              </a:tr>
              <a:tr h="365775">
                <a:tc>
                  <a:txBody>
                    <a:bodyPr/>
                    <a:lstStyle/>
                    <a:p>
                      <a:pPr algn="ctr">
                        <a:lnSpc>
                          <a:spcPct val="115000"/>
                        </a:lnSpc>
                        <a:spcAft>
                          <a:spcPts val="0"/>
                        </a:spcAft>
                      </a:pPr>
                      <a:r>
                        <a:rPr lang="pl-PL" sz="1200" b="1">
                          <a:latin typeface="Calibri"/>
                          <a:ea typeface="Calibri"/>
                          <a:cs typeface="Calibri"/>
                        </a:rPr>
                        <a:t>10.</a:t>
                      </a:r>
                      <a:endParaRPr lang="pl-PL" sz="1100" b="1">
                        <a:latin typeface="Calibri"/>
                        <a:ea typeface="Calibri"/>
                        <a:cs typeface="Times New Roman"/>
                      </a:endParaRPr>
                    </a:p>
                  </a:txBody>
                  <a:tcPr marL="68580" marR="68580" marT="0" marB="0" anchor="ctr"/>
                </a:tc>
                <a:tc>
                  <a:txBody>
                    <a:bodyPr/>
                    <a:lstStyle/>
                    <a:p>
                      <a:pPr>
                        <a:lnSpc>
                          <a:spcPct val="115000"/>
                        </a:lnSpc>
                        <a:spcAft>
                          <a:spcPts val="800"/>
                        </a:spcAft>
                      </a:pPr>
                      <a:r>
                        <a:rPr lang="pl-PL" sz="1200" b="1">
                          <a:latin typeface="Calibri"/>
                          <a:ea typeface="Calibri"/>
                          <a:cs typeface="Calibri"/>
                        </a:rPr>
                        <a:t>Piła tarczowa do stali i betonu o napędzie spalinowym</a:t>
                      </a:r>
                      <a:endParaRPr lang="pl-PL" sz="1100" b="1">
                        <a:latin typeface="Calibri"/>
                        <a:ea typeface="Calibri"/>
                        <a:cs typeface="Times New Roman"/>
                      </a:endParaRPr>
                    </a:p>
                  </a:txBody>
                  <a:tcPr marL="68580" marR="68580" marT="0" marB="0" anchor="ctr"/>
                </a:tc>
                <a:tc>
                  <a:txBody>
                    <a:bodyPr/>
                    <a:lstStyle/>
                    <a:p>
                      <a:pPr algn="ctr">
                        <a:lnSpc>
                          <a:spcPct val="115000"/>
                        </a:lnSpc>
                        <a:spcAft>
                          <a:spcPts val="800"/>
                        </a:spcAft>
                      </a:pPr>
                      <a:r>
                        <a:rPr lang="pl-PL" sz="1200" b="1">
                          <a:latin typeface="Calibri"/>
                          <a:ea typeface="Calibri"/>
                          <a:cs typeface="Calibri"/>
                        </a:rPr>
                        <a:t>1 kpl.</a:t>
                      </a:r>
                      <a:endParaRPr lang="pl-PL" sz="1100" b="1">
                        <a:latin typeface="Calibri"/>
                        <a:ea typeface="Calibri"/>
                        <a:cs typeface="Times New Roman"/>
                      </a:endParaRPr>
                    </a:p>
                  </a:txBody>
                  <a:tcPr marL="68580" marR="68580" marT="0" marB="0" anchor="ctr"/>
                </a:tc>
                <a:extLst>
                  <a:ext uri="{0D108BD9-81ED-4DB2-BD59-A6C34878D82A}">
                    <a16:rowId xmlns:a16="http://schemas.microsoft.com/office/drawing/2014/main" xmlns="" val="10010"/>
                  </a:ext>
                </a:extLst>
              </a:tr>
              <a:tr h="365775">
                <a:tc>
                  <a:txBody>
                    <a:bodyPr/>
                    <a:lstStyle/>
                    <a:p>
                      <a:pPr algn="ctr">
                        <a:lnSpc>
                          <a:spcPct val="115000"/>
                        </a:lnSpc>
                        <a:spcAft>
                          <a:spcPts val="0"/>
                        </a:spcAft>
                      </a:pPr>
                      <a:r>
                        <a:rPr lang="pl-PL" sz="1200" b="1">
                          <a:latin typeface="Calibri"/>
                          <a:ea typeface="Calibri"/>
                          <a:cs typeface="Calibri"/>
                        </a:rPr>
                        <a:t>11.</a:t>
                      </a:r>
                      <a:endParaRPr lang="pl-PL" sz="1100" b="1">
                        <a:latin typeface="Calibri"/>
                        <a:ea typeface="Calibri"/>
                        <a:cs typeface="Times New Roman"/>
                      </a:endParaRPr>
                    </a:p>
                  </a:txBody>
                  <a:tcPr marL="68580" marR="68580" marT="0" marB="0" anchor="ctr"/>
                </a:tc>
                <a:tc>
                  <a:txBody>
                    <a:bodyPr/>
                    <a:lstStyle/>
                    <a:p>
                      <a:pPr>
                        <a:lnSpc>
                          <a:spcPct val="115000"/>
                        </a:lnSpc>
                        <a:spcAft>
                          <a:spcPts val="800"/>
                        </a:spcAft>
                      </a:pPr>
                      <a:r>
                        <a:rPr lang="pl-PL" sz="1200" b="1" dirty="0">
                          <a:latin typeface="Calibri"/>
                          <a:ea typeface="Calibri"/>
                          <a:cs typeface="Calibri"/>
                        </a:rPr>
                        <a:t>Zbijak do szyb hartowanych</a:t>
                      </a:r>
                      <a:endParaRPr lang="pl-PL" sz="1100" b="1" dirty="0">
                        <a:latin typeface="Calibri"/>
                        <a:ea typeface="Calibri"/>
                        <a:cs typeface="Times New Roman"/>
                      </a:endParaRPr>
                    </a:p>
                  </a:txBody>
                  <a:tcPr marL="68580" marR="68580" marT="0" marB="0" anchor="ctr"/>
                </a:tc>
                <a:tc>
                  <a:txBody>
                    <a:bodyPr/>
                    <a:lstStyle/>
                    <a:p>
                      <a:pPr algn="ctr">
                        <a:lnSpc>
                          <a:spcPct val="115000"/>
                        </a:lnSpc>
                        <a:spcAft>
                          <a:spcPts val="800"/>
                        </a:spcAft>
                      </a:pPr>
                      <a:r>
                        <a:rPr lang="pl-PL" sz="1200" b="1">
                          <a:latin typeface="Calibri"/>
                          <a:ea typeface="Calibri"/>
                          <a:cs typeface="Calibri"/>
                        </a:rPr>
                        <a:t>1 szt.</a:t>
                      </a:r>
                      <a:endParaRPr lang="pl-PL" sz="1100" b="1">
                        <a:latin typeface="Calibri"/>
                        <a:ea typeface="Calibri"/>
                        <a:cs typeface="Times New Roman"/>
                      </a:endParaRPr>
                    </a:p>
                  </a:txBody>
                  <a:tcPr marL="68580" marR="68580" marT="0" marB="0" anchor="ctr"/>
                </a:tc>
                <a:extLst>
                  <a:ext uri="{0D108BD9-81ED-4DB2-BD59-A6C34878D82A}">
                    <a16:rowId xmlns:a16="http://schemas.microsoft.com/office/drawing/2014/main" xmlns="" val="10011"/>
                  </a:ext>
                </a:extLst>
              </a:tr>
              <a:tr h="365775">
                <a:tc>
                  <a:txBody>
                    <a:bodyPr/>
                    <a:lstStyle/>
                    <a:p>
                      <a:pPr algn="ctr">
                        <a:lnSpc>
                          <a:spcPct val="115000"/>
                        </a:lnSpc>
                        <a:spcAft>
                          <a:spcPts val="0"/>
                        </a:spcAft>
                      </a:pPr>
                      <a:r>
                        <a:rPr lang="pl-PL" sz="1200" b="1">
                          <a:latin typeface="Calibri"/>
                          <a:ea typeface="Calibri"/>
                          <a:cs typeface="Calibri"/>
                        </a:rPr>
                        <a:t>12.</a:t>
                      </a:r>
                      <a:endParaRPr lang="pl-PL" sz="1100" b="1">
                        <a:latin typeface="Calibri"/>
                        <a:ea typeface="Calibri"/>
                        <a:cs typeface="Times New Roman"/>
                      </a:endParaRPr>
                    </a:p>
                  </a:txBody>
                  <a:tcPr marL="68580" marR="68580" marT="0" marB="0" anchor="ctr"/>
                </a:tc>
                <a:tc>
                  <a:txBody>
                    <a:bodyPr/>
                    <a:lstStyle/>
                    <a:p>
                      <a:pPr>
                        <a:lnSpc>
                          <a:spcPct val="115000"/>
                        </a:lnSpc>
                        <a:spcAft>
                          <a:spcPts val="800"/>
                        </a:spcAft>
                      </a:pPr>
                      <a:r>
                        <a:rPr lang="pl-PL" sz="1200" b="1">
                          <a:latin typeface="Calibri"/>
                          <a:ea typeface="Calibri"/>
                          <a:cs typeface="Calibri"/>
                        </a:rPr>
                        <a:t>Nóż do pasów bezpieczeństwa</a:t>
                      </a:r>
                      <a:endParaRPr lang="pl-PL" sz="1100" b="1">
                        <a:latin typeface="Calibri"/>
                        <a:ea typeface="Calibri"/>
                        <a:cs typeface="Times New Roman"/>
                      </a:endParaRPr>
                    </a:p>
                  </a:txBody>
                  <a:tcPr marL="68580" marR="68580" marT="0" marB="0" anchor="ctr"/>
                </a:tc>
                <a:tc>
                  <a:txBody>
                    <a:bodyPr/>
                    <a:lstStyle/>
                    <a:p>
                      <a:pPr algn="ctr">
                        <a:lnSpc>
                          <a:spcPct val="115000"/>
                        </a:lnSpc>
                        <a:spcAft>
                          <a:spcPts val="800"/>
                        </a:spcAft>
                      </a:pPr>
                      <a:r>
                        <a:rPr lang="pl-PL" sz="1200" b="1">
                          <a:latin typeface="Calibri"/>
                          <a:ea typeface="Calibri"/>
                          <a:cs typeface="Calibri"/>
                        </a:rPr>
                        <a:t>2 szt.</a:t>
                      </a:r>
                      <a:endParaRPr lang="pl-PL" sz="1100" b="1">
                        <a:latin typeface="Calibri"/>
                        <a:ea typeface="Calibri"/>
                        <a:cs typeface="Times New Roman"/>
                      </a:endParaRPr>
                    </a:p>
                  </a:txBody>
                  <a:tcPr marL="68580" marR="68580" marT="0" marB="0" anchor="ctr"/>
                </a:tc>
                <a:extLst>
                  <a:ext uri="{0D108BD9-81ED-4DB2-BD59-A6C34878D82A}">
                    <a16:rowId xmlns:a16="http://schemas.microsoft.com/office/drawing/2014/main" xmlns="" val="10012"/>
                  </a:ext>
                </a:extLst>
              </a:tr>
              <a:tr h="365775">
                <a:tc>
                  <a:txBody>
                    <a:bodyPr/>
                    <a:lstStyle/>
                    <a:p>
                      <a:pPr algn="ctr">
                        <a:lnSpc>
                          <a:spcPct val="115000"/>
                        </a:lnSpc>
                        <a:spcAft>
                          <a:spcPts val="0"/>
                        </a:spcAft>
                      </a:pPr>
                      <a:r>
                        <a:rPr lang="pl-PL" sz="1200" b="1">
                          <a:latin typeface="Calibri"/>
                          <a:ea typeface="Calibri"/>
                          <a:cs typeface="Calibri"/>
                        </a:rPr>
                        <a:t>13.</a:t>
                      </a:r>
                      <a:endParaRPr lang="pl-PL" sz="1100" b="1">
                        <a:latin typeface="Calibri"/>
                        <a:ea typeface="Calibri"/>
                        <a:cs typeface="Times New Roman"/>
                      </a:endParaRPr>
                    </a:p>
                  </a:txBody>
                  <a:tcPr marL="68580" marR="68580" marT="0" marB="0" anchor="ctr"/>
                </a:tc>
                <a:tc>
                  <a:txBody>
                    <a:bodyPr/>
                    <a:lstStyle/>
                    <a:p>
                      <a:pPr>
                        <a:lnSpc>
                          <a:spcPct val="115000"/>
                        </a:lnSpc>
                        <a:spcAft>
                          <a:spcPts val="800"/>
                        </a:spcAft>
                      </a:pPr>
                      <a:r>
                        <a:rPr lang="pl-PL" sz="1200" b="1" dirty="0">
                          <a:latin typeface="Calibri"/>
                          <a:ea typeface="Calibri"/>
                          <a:cs typeface="Calibri"/>
                        </a:rPr>
                        <a:t>Zestaw szekli i pęt linowych do wciągarki **</a:t>
                      </a:r>
                      <a:endParaRPr lang="pl-PL" sz="1100" b="1" dirty="0">
                        <a:latin typeface="Calibri"/>
                        <a:ea typeface="Calibri"/>
                        <a:cs typeface="Times New Roman"/>
                      </a:endParaRPr>
                    </a:p>
                  </a:txBody>
                  <a:tcPr marL="68580" marR="68580" marT="0" marB="0" anchor="ctr"/>
                </a:tc>
                <a:tc>
                  <a:txBody>
                    <a:bodyPr/>
                    <a:lstStyle/>
                    <a:p>
                      <a:pPr algn="ctr">
                        <a:lnSpc>
                          <a:spcPct val="115000"/>
                        </a:lnSpc>
                        <a:spcAft>
                          <a:spcPts val="800"/>
                        </a:spcAft>
                      </a:pPr>
                      <a:r>
                        <a:rPr lang="pl-PL" sz="1200" b="1" dirty="0">
                          <a:latin typeface="Calibri"/>
                          <a:ea typeface="Calibri"/>
                          <a:cs typeface="Calibri"/>
                        </a:rPr>
                        <a:t>1 </a:t>
                      </a:r>
                      <a:r>
                        <a:rPr lang="pl-PL" sz="1200" b="1" dirty="0" err="1">
                          <a:latin typeface="Calibri"/>
                          <a:ea typeface="Calibri"/>
                          <a:cs typeface="Calibri"/>
                        </a:rPr>
                        <a:t>kpl</a:t>
                      </a:r>
                      <a:r>
                        <a:rPr lang="pl-PL" sz="1200" b="1" dirty="0">
                          <a:latin typeface="Calibri"/>
                          <a:ea typeface="Calibri"/>
                          <a:cs typeface="Calibri"/>
                        </a:rPr>
                        <a:t>.</a:t>
                      </a:r>
                      <a:endParaRPr lang="pl-PL" sz="1100" b="1" dirty="0">
                        <a:latin typeface="Calibri"/>
                        <a:ea typeface="Calibri"/>
                        <a:cs typeface="Times New Roman"/>
                      </a:endParaRPr>
                    </a:p>
                  </a:txBody>
                  <a:tcPr marL="68580" marR="68580" marT="0" marB="0" anchor="ctr"/>
                </a:tc>
                <a:extLst>
                  <a:ext uri="{0D108BD9-81ED-4DB2-BD59-A6C34878D82A}">
                    <a16:rowId xmlns:a16="http://schemas.microsoft.com/office/drawing/2014/main" xmlns="" val="10013"/>
                  </a:ext>
                </a:extLst>
              </a:tr>
            </a:tbl>
          </a:graphicData>
        </a:graphic>
      </p:graphicFrame>
      <p:sp>
        <p:nvSpPr>
          <p:cNvPr id="2" name="Tytuł 1"/>
          <p:cNvSpPr>
            <a:spLocks noGrp="1"/>
          </p:cNvSpPr>
          <p:nvPr>
            <p:ph type="title"/>
          </p:nvPr>
        </p:nvSpPr>
        <p:spPr>
          <a:xfrm>
            <a:off x="489409" y="365126"/>
            <a:ext cx="2781693" cy="5366366"/>
          </a:xfrm>
        </p:spPr>
        <p:txBody>
          <a:bodyPr>
            <a:noAutofit/>
          </a:bodyPr>
          <a:lstStyle/>
          <a:p>
            <a:r>
              <a:rPr lang="pl-PL" sz="2600" dirty="0">
                <a:latin typeface="+mn-lt"/>
              </a:rPr>
              <a:t>Zestawienie </a:t>
            </a:r>
            <a:r>
              <a:rPr lang="pl-PL" sz="2600" dirty="0" smtClean="0">
                <a:latin typeface="+mn-lt"/>
              </a:rPr>
              <a:t/>
            </a:r>
            <a:br>
              <a:rPr lang="pl-PL" sz="2600" dirty="0" smtClean="0">
                <a:latin typeface="+mn-lt"/>
              </a:rPr>
            </a:br>
            <a:r>
              <a:rPr lang="pl-PL" sz="2600" dirty="0" smtClean="0">
                <a:latin typeface="+mn-lt"/>
              </a:rPr>
              <a:t>i </a:t>
            </a:r>
            <a:r>
              <a:rPr lang="pl-PL" sz="2600" dirty="0">
                <a:latin typeface="+mn-lt"/>
              </a:rPr>
              <a:t>MINIMALNY normatyw wyposażenia </a:t>
            </a:r>
            <a:r>
              <a:rPr lang="pl-PL" sz="2600" dirty="0" smtClean="0">
                <a:latin typeface="+mn-lt"/>
              </a:rPr>
              <a:t/>
            </a:r>
            <a:br>
              <a:rPr lang="pl-PL" sz="2600" dirty="0" smtClean="0">
                <a:latin typeface="+mn-lt"/>
              </a:rPr>
            </a:br>
            <a:r>
              <a:rPr lang="pl-PL" sz="2600" dirty="0" smtClean="0">
                <a:latin typeface="+mn-lt"/>
              </a:rPr>
              <a:t>w </a:t>
            </a:r>
            <a:r>
              <a:rPr lang="pl-PL" sz="2600" dirty="0">
                <a:latin typeface="+mn-lt"/>
              </a:rPr>
              <a:t>sprzęt </a:t>
            </a:r>
            <a:r>
              <a:rPr lang="pl-PL" sz="2600" dirty="0" smtClean="0">
                <a:latin typeface="+mn-lt"/>
              </a:rPr>
              <a:t/>
            </a:r>
            <a:br>
              <a:rPr lang="pl-PL" sz="2600" dirty="0" smtClean="0">
                <a:latin typeface="+mn-lt"/>
              </a:rPr>
            </a:br>
            <a:r>
              <a:rPr lang="pl-PL" sz="2600" dirty="0" smtClean="0">
                <a:latin typeface="+mn-lt"/>
              </a:rPr>
              <a:t>i </a:t>
            </a:r>
            <a:r>
              <a:rPr lang="pl-PL" sz="2600" dirty="0">
                <a:latin typeface="+mn-lt"/>
              </a:rPr>
              <a:t>środki techniczne do ratownictwa technicznego </a:t>
            </a:r>
            <a:r>
              <a:rPr lang="pl-PL" sz="2600" dirty="0" smtClean="0">
                <a:latin typeface="+mn-lt"/>
              </a:rPr>
              <a:t/>
            </a:r>
            <a:br>
              <a:rPr lang="pl-PL" sz="2600" dirty="0" smtClean="0">
                <a:latin typeface="+mn-lt"/>
              </a:rPr>
            </a:br>
            <a:r>
              <a:rPr lang="pl-PL" sz="2600" dirty="0" smtClean="0">
                <a:latin typeface="+mn-lt"/>
              </a:rPr>
              <a:t>w </a:t>
            </a:r>
            <a:r>
              <a:rPr lang="pl-PL" sz="2600" dirty="0">
                <a:latin typeface="+mn-lt"/>
              </a:rPr>
              <a:t>zakresie podstawowych czynności </a:t>
            </a:r>
            <a:r>
              <a:rPr lang="pl-PL" sz="2600" dirty="0" smtClean="0">
                <a:latin typeface="+mn-lt"/>
              </a:rPr>
              <a:t>ratowniczych</a:t>
            </a:r>
            <a:endParaRPr lang="pl-PL" sz="2600" dirty="0">
              <a:latin typeface="+mn-lt"/>
            </a:endParaRPr>
          </a:p>
        </p:txBody>
      </p:sp>
    </p:spTree>
    <p:extLst>
      <p:ext uri="{BB962C8B-B14F-4D97-AF65-F5344CB8AC3E}">
        <p14:creationId xmlns:p14="http://schemas.microsoft.com/office/powerpoint/2010/main" val="376597451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a:bodyPr>
          <a:lstStyle/>
          <a:p>
            <a:r>
              <a:rPr lang="pl-PL" dirty="0">
                <a:latin typeface="+mn-lt"/>
              </a:rPr>
              <a:t>Ratownicze zestawy hydrauliczne</a:t>
            </a:r>
          </a:p>
        </p:txBody>
      </p:sp>
      <p:sp>
        <p:nvSpPr>
          <p:cNvPr id="3" name="Symbol zastępczy zawartości 2"/>
          <p:cNvSpPr>
            <a:spLocks noGrp="1"/>
          </p:cNvSpPr>
          <p:nvPr>
            <p:ph sz="half" idx="1"/>
          </p:nvPr>
        </p:nvSpPr>
        <p:spPr>
          <a:xfrm>
            <a:off x="838200" y="1951348"/>
            <a:ext cx="5181600" cy="2988297"/>
          </a:xfrm>
        </p:spPr>
        <p:txBody>
          <a:bodyPr>
            <a:normAutofit lnSpcReduction="10000"/>
          </a:bodyPr>
          <a:lstStyle/>
          <a:p>
            <a:pPr>
              <a:buAutoNum type="arabicPeriod"/>
            </a:pPr>
            <a:r>
              <a:rPr lang="pl-PL" b="1" dirty="0" smtClean="0"/>
              <a:t> Narzędzia</a:t>
            </a:r>
            <a:r>
              <a:rPr lang="pl-PL" b="1" dirty="0"/>
              <a:t>:</a:t>
            </a:r>
          </a:p>
          <a:p>
            <a:r>
              <a:rPr lang="pl-PL" dirty="0" smtClean="0"/>
              <a:t>nożyce</a:t>
            </a:r>
            <a:endParaRPr lang="pl-PL" dirty="0"/>
          </a:p>
          <a:p>
            <a:r>
              <a:rPr lang="pl-PL" dirty="0"/>
              <a:t>r</a:t>
            </a:r>
            <a:r>
              <a:rPr lang="pl-PL" dirty="0" smtClean="0"/>
              <a:t>ozpieracze</a:t>
            </a:r>
            <a:endParaRPr lang="pl-PL" dirty="0"/>
          </a:p>
          <a:p>
            <a:r>
              <a:rPr lang="pl-PL" dirty="0"/>
              <a:t>c</a:t>
            </a:r>
            <a:r>
              <a:rPr lang="pl-PL" dirty="0" smtClean="0"/>
              <a:t>ylindry </a:t>
            </a:r>
            <a:r>
              <a:rPr lang="pl-PL" dirty="0"/>
              <a:t>rozpierające</a:t>
            </a:r>
          </a:p>
          <a:p>
            <a:r>
              <a:rPr lang="pl-PL" dirty="0"/>
              <a:t>n</a:t>
            </a:r>
            <a:r>
              <a:rPr lang="pl-PL" dirty="0" smtClean="0"/>
              <a:t>arzędzia </a:t>
            </a:r>
            <a:r>
              <a:rPr lang="pl-PL" dirty="0"/>
              <a:t>wielozadaniowe </a:t>
            </a:r>
            <a:endParaRPr lang="pl-PL" dirty="0" smtClean="0"/>
          </a:p>
          <a:p>
            <a:pPr marL="0" indent="0">
              <a:buNone/>
            </a:pPr>
            <a:r>
              <a:rPr lang="pl-PL" dirty="0"/>
              <a:t> </a:t>
            </a:r>
            <a:r>
              <a:rPr lang="pl-PL" dirty="0" smtClean="0"/>
              <a:t>  (</a:t>
            </a:r>
            <a:r>
              <a:rPr lang="pl-PL" dirty="0" err="1"/>
              <a:t>combi</a:t>
            </a:r>
            <a:r>
              <a:rPr lang="pl-PL" dirty="0"/>
              <a:t>)</a:t>
            </a:r>
          </a:p>
          <a:p>
            <a:endParaRPr lang="pl-PL" dirty="0"/>
          </a:p>
        </p:txBody>
      </p:sp>
      <p:sp>
        <p:nvSpPr>
          <p:cNvPr id="4" name="Symbol zastępczy zawartości 3"/>
          <p:cNvSpPr>
            <a:spLocks noGrp="1"/>
          </p:cNvSpPr>
          <p:nvPr>
            <p:ph sz="half" idx="2"/>
          </p:nvPr>
        </p:nvSpPr>
        <p:spPr>
          <a:xfrm>
            <a:off x="6172200" y="1951349"/>
            <a:ext cx="5181600" cy="2667786"/>
          </a:xfrm>
        </p:spPr>
        <p:txBody>
          <a:bodyPr>
            <a:normAutofit lnSpcReduction="10000"/>
          </a:bodyPr>
          <a:lstStyle/>
          <a:p>
            <a:pPr>
              <a:buNone/>
            </a:pPr>
            <a:r>
              <a:rPr lang="pl-PL" b="1" dirty="0" smtClean="0"/>
              <a:t>2. Agregaty </a:t>
            </a:r>
            <a:r>
              <a:rPr lang="pl-PL" b="1" dirty="0"/>
              <a:t>zasilające:</a:t>
            </a:r>
          </a:p>
          <a:p>
            <a:r>
              <a:rPr lang="pl-PL" dirty="0"/>
              <a:t>o</a:t>
            </a:r>
            <a:r>
              <a:rPr lang="pl-PL" dirty="0" smtClean="0"/>
              <a:t> </a:t>
            </a:r>
            <a:r>
              <a:rPr lang="pl-PL" dirty="0"/>
              <a:t>napędzie spalinowym</a:t>
            </a:r>
          </a:p>
          <a:p>
            <a:r>
              <a:rPr lang="pl-PL" dirty="0"/>
              <a:t>o</a:t>
            </a:r>
            <a:r>
              <a:rPr lang="pl-PL" dirty="0" smtClean="0"/>
              <a:t> </a:t>
            </a:r>
            <a:r>
              <a:rPr lang="pl-PL" dirty="0"/>
              <a:t>napędzie elektrycznym</a:t>
            </a:r>
          </a:p>
          <a:p>
            <a:r>
              <a:rPr lang="pl-PL" dirty="0"/>
              <a:t>o</a:t>
            </a:r>
            <a:r>
              <a:rPr lang="pl-PL" dirty="0" smtClean="0"/>
              <a:t> </a:t>
            </a:r>
            <a:r>
              <a:rPr lang="pl-PL" dirty="0"/>
              <a:t>napędzie pneumatycznym</a:t>
            </a:r>
          </a:p>
          <a:p>
            <a:r>
              <a:rPr lang="pl-PL" dirty="0"/>
              <a:t>p</a:t>
            </a:r>
            <a:r>
              <a:rPr lang="pl-PL" dirty="0" smtClean="0"/>
              <a:t>ompy </a:t>
            </a:r>
            <a:r>
              <a:rPr lang="pl-PL" dirty="0"/>
              <a:t>ręczne</a:t>
            </a:r>
          </a:p>
          <a:p>
            <a:pPr marL="0" indent="0">
              <a:buNone/>
            </a:pPr>
            <a:endParaRPr lang="pl-PL" dirty="0" smtClean="0"/>
          </a:p>
          <a:p>
            <a:pPr marL="0" indent="0">
              <a:buNone/>
            </a:pPr>
            <a:endParaRPr lang="pl-PL" dirty="0"/>
          </a:p>
        </p:txBody>
      </p:sp>
      <p:sp>
        <p:nvSpPr>
          <p:cNvPr id="5" name="pole tekstowe 4"/>
          <p:cNvSpPr txBox="1"/>
          <p:nvPr/>
        </p:nvSpPr>
        <p:spPr>
          <a:xfrm>
            <a:off x="4666268" y="5126250"/>
            <a:ext cx="3610466" cy="523220"/>
          </a:xfrm>
          <a:prstGeom prst="rect">
            <a:avLst/>
          </a:prstGeom>
          <a:noFill/>
        </p:spPr>
        <p:txBody>
          <a:bodyPr wrap="square" rtlCol="0">
            <a:spAutoFit/>
          </a:bodyPr>
          <a:lstStyle/>
          <a:p>
            <a:r>
              <a:rPr lang="pl-PL" sz="2800" b="1" dirty="0"/>
              <a:t>3. Zestaw </a:t>
            </a:r>
            <a:r>
              <a:rPr lang="pl-PL" sz="2800" b="1" dirty="0" smtClean="0"/>
              <a:t>węża.</a:t>
            </a:r>
            <a:endParaRPr lang="pl-PL" dirty="0"/>
          </a:p>
        </p:txBody>
      </p:sp>
    </p:spTree>
    <p:extLst>
      <p:ext uri="{BB962C8B-B14F-4D97-AF65-F5344CB8AC3E}">
        <p14:creationId xmlns:p14="http://schemas.microsoft.com/office/powerpoint/2010/main" val="356930160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a:latin typeface="+mn-lt"/>
              </a:rPr>
              <a:t>Nożyce</a:t>
            </a:r>
          </a:p>
        </p:txBody>
      </p:sp>
      <p:sp>
        <p:nvSpPr>
          <p:cNvPr id="3" name="Symbol zastępczy zawartości 2"/>
          <p:cNvSpPr>
            <a:spLocks noGrp="1"/>
          </p:cNvSpPr>
          <p:nvPr>
            <p:ph sz="half" idx="1"/>
          </p:nvPr>
        </p:nvSpPr>
        <p:spPr>
          <a:xfrm>
            <a:off x="1508289" y="1402080"/>
            <a:ext cx="4511510" cy="4556543"/>
          </a:xfrm>
        </p:spPr>
        <p:txBody>
          <a:bodyPr/>
          <a:lstStyle/>
          <a:p>
            <a:pPr marL="0" indent="0">
              <a:buNone/>
            </a:pPr>
            <a:r>
              <a:rPr lang="pl-PL" b="1" dirty="0"/>
              <a:t>Elementy nożyc na wybranym </a:t>
            </a:r>
            <a:r>
              <a:rPr lang="pl-PL" b="1" dirty="0" smtClean="0"/>
              <a:t>przykładzie:</a:t>
            </a:r>
            <a:endParaRPr lang="pl-PL" b="1" dirty="0"/>
          </a:p>
          <a:p>
            <a:pPr marL="0" indent="0">
              <a:buNone/>
            </a:pPr>
            <a:r>
              <a:rPr lang="pl-PL" i="1" dirty="0"/>
              <a:t>A </a:t>
            </a:r>
            <a:r>
              <a:rPr lang="pl-PL" i="1" dirty="0" smtClean="0"/>
              <a:t>– szybkozłącza</a:t>
            </a:r>
            <a:r>
              <a:rPr lang="pl-PL" i="1" dirty="0"/>
              <a:t/>
            </a:r>
            <a:br>
              <a:rPr lang="pl-PL" i="1" dirty="0"/>
            </a:br>
            <a:r>
              <a:rPr lang="pl-PL" i="1" dirty="0"/>
              <a:t>B </a:t>
            </a:r>
            <a:r>
              <a:rPr lang="pl-PL" i="1" dirty="0" smtClean="0"/>
              <a:t>– zawór bezpieczeństwa</a:t>
            </a:r>
            <a:r>
              <a:rPr lang="pl-PL" i="1" dirty="0"/>
              <a:t/>
            </a:r>
            <a:br>
              <a:rPr lang="pl-PL" i="1" dirty="0"/>
            </a:br>
            <a:r>
              <a:rPr lang="pl-PL" i="1" dirty="0"/>
              <a:t>C </a:t>
            </a:r>
            <a:r>
              <a:rPr lang="pl-PL" i="1" dirty="0" smtClean="0"/>
              <a:t>– uchwyt sterujący</a:t>
            </a:r>
            <a:r>
              <a:rPr lang="pl-PL" i="1" dirty="0"/>
              <a:t/>
            </a:r>
            <a:br>
              <a:rPr lang="pl-PL" i="1" dirty="0"/>
            </a:br>
            <a:r>
              <a:rPr lang="pl-PL" i="1" dirty="0"/>
              <a:t>D </a:t>
            </a:r>
            <a:r>
              <a:rPr lang="pl-PL" i="1" dirty="0" smtClean="0"/>
              <a:t>– uchwyt </a:t>
            </a:r>
            <a:r>
              <a:rPr lang="pl-PL" i="1" dirty="0"/>
              <a:t>do </a:t>
            </a:r>
            <a:r>
              <a:rPr lang="pl-PL" i="1" dirty="0" smtClean="0"/>
              <a:t>trzymania</a:t>
            </a:r>
            <a:br>
              <a:rPr lang="pl-PL" i="1" dirty="0" smtClean="0"/>
            </a:br>
            <a:r>
              <a:rPr lang="pl-PL" i="1" dirty="0" smtClean="0"/>
              <a:t>E – śruba zawiasowa</a:t>
            </a:r>
            <a:r>
              <a:rPr lang="pl-PL" i="1" dirty="0"/>
              <a:t/>
            </a:r>
            <a:br>
              <a:rPr lang="pl-PL" i="1" dirty="0"/>
            </a:br>
            <a:r>
              <a:rPr lang="pl-PL" i="1" dirty="0"/>
              <a:t>F </a:t>
            </a:r>
            <a:r>
              <a:rPr lang="pl-PL" i="1" dirty="0" smtClean="0"/>
              <a:t>– nakrętka centralna</a:t>
            </a:r>
            <a:br>
              <a:rPr lang="pl-PL" i="1" dirty="0" smtClean="0"/>
            </a:br>
            <a:r>
              <a:rPr lang="pl-PL" i="1" dirty="0" smtClean="0"/>
              <a:t>G – otwór </a:t>
            </a:r>
            <a:r>
              <a:rPr lang="pl-PL" i="1" dirty="0"/>
              <a:t>do </a:t>
            </a:r>
            <a:r>
              <a:rPr lang="pl-PL" i="1" dirty="0" smtClean="0"/>
              <a:t>cięcia</a:t>
            </a:r>
            <a:r>
              <a:rPr lang="pl-PL" i="1" dirty="0"/>
              <a:t/>
            </a:r>
            <a:br>
              <a:rPr lang="pl-PL" i="1" dirty="0"/>
            </a:br>
            <a:r>
              <a:rPr lang="pl-PL" i="1" dirty="0"/>
              <a:t>H </a:t>
            </a:r>
            <a:r>
              <a:rPr lang="pl-PL" i="1" dirty="0" smtClean="0"/>
              <a:t>– krawędź tnąca</a:t>
            </a:r>
            <a:r>
              <a:rPr lang="pl-PL" i="1" dirty="0"/>
              <a:t/>
            </a:r>
            <a:br>
              <a:rPr lang="pl-PL" i="1" dirty="0"/>
            </a:br>
            <a:r>
              <a:rPr lang="pl-PL" i="1" dirty="0"/>
              <a:t>I </a:t>
            </a:r>
            <a:r>
              <a:rPr lang="pl-PL" i="1" dirty="0" smtClean="0"/>
              <a:t>– osłona</a:t>
            </a:r>
            <a:endParaRPr lang="pl-PL" dirty="0"/>
          </a:p>
          <a:p>
            <a:endParaRPr lang="pl-PL" dirty="0"/>
          </a:p>
        </p:txBody>
      </p:sp>
      <p:pic>
        <p:nvPicPr>
          <p:cNvPr id="5" name="Symbol zastępczy zawartości 3" descr="C:\Users\Rafał\Desktop\20171024_155154aaz.jpg"/>
          <p:cNvPicPr>
            <a:picLocks noGrp="1"/>
          </p:cNvPicPr>
          <p:nvPr>
            <p:ph idx="1"/>
          </p:nvPr>
        </p:nvPicPr>
        <p:blipFill>
          <a:blip r:embed="rId2" cstate="print"/>
          <a:stretch>
            <a:fillRect/>
          </a:stretch>
        </p:blipFill>
        <p:spPr bwMode="auto">
          <a:xfrm>
            <a:off x="6249971" y="1402079"/>
            <a:ext cx="4411744" cy="4556543"/>
          </a:xfrm>
          <a:prstGeom prst="rect">
            <a:avLst/>
          </a:prstGeom>
          <a:noFill/>
          <a:ln w="9525">
            <a:noFill/>
            <a:miter lim="800000"/>
            <a:headEnd/>
            <a:tailEnd/>
          </a:ln>
        </p:spPr>
      </p:pic>
    </p:spTree>
    <p:extLst>
      <p:ext uri="{BB962C8B-B14F-4D97-AF65-F5344CB8AC3E}">
        <p14:creationId xmlns:p14="http://schemas.microsoft.com/office/powerpoint/2010/main" val="424633867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a:latin typeface="+mn-lt"/>
              </a:rPr>
              <a:t>Rozpieracze</a:t>
            </a:r>
          </a:p>
        </p:txBody>
      </p:sp>
      <p:sp>
        <p:nvSpPr>
          <p:cNvPr id="3" name="Symbol zastępczy zawartości 2"/>
          <p:cNvSpPr>
            <a:spLocks noGrp="1"/>
          </p:cNvSpPr>
          <p:nvPr>
            <p:ph sz="half" idx="1"/>
          </p:nvPr>
        </p:nvSpPr>
        <p:spPr>
          <a:xfrm>
            <a:off x="1450942" y="1430360"/>
            <a:ext cx="4242847" cy="4556543"/>
          </a:xfrm>
        </p:spPr>
        <p:txBody>
          <a:bodyPr>
            <a:normAutofit lnSpcReduction="10000"/>
          </a:bodyPr>
          <a:lstStyle/>
          <a:p>
            <a:pPr marL="0" indent="0">
              <a:buNone/>
            </a:pPr>
            <a:r>
              <a:rPr lang="pl-PL" b="1" dirty="0" smtClean="0"/>
              <a:t>Elementy </a:t>
            </a:r>
            <a:r>
              <a:rPr lang="pl-PL" b="1" dirty="0"/>
              <a:t>rozpieracza na wybranym </a:t>
            </a:r>
            <a:r>
              <a:rPr lang="pl-PL" b="1" dirty="0" smtClean="0"/>
              <a:t>przykładzie:</a:t>
            </a:r>
          </a:p>
          <a:p>
            <a:pPr marL="0" indent="0">
              <a:buNone/>
            </a:pPr>
            <a:endParaRPr lang="pl-PL" b="1" dirty="0"/>
          </a:p>
          <a:p>
            <a:pPr marL="0" indent="0">
              <a:buNone/>
            </a:pPr>
            <a:r>
              <a:rPr lang="pl-PL" i="1" dirty="0"/>
              <a:t>A </a:t>
            </a:r>
            <a:r>
              <a:rPr lang="pl-PL" i="1" dirty="0" smtClean="0"/>
              <a:t>– szybkozłącza</a:t>
            </a:r>
            <a:br>
              <a:rPr lang="pl-PL" i="1" dirty="0" smtClean="0"/>
            </a:br>
            <a:r>
              <a:rPr lang="pl-PL" i="1" dirty="0" smtClean="0"/>
              <a:t>B – zawory bezpieczeństwa</a:t>
            </a:r>
            <a:br>
              <a:rPr lang="pl-PL" i="1" dirty="0" smtClean="0"/>
            </a:br>
            <a:r>
              <a:rPr lang="pl-PL" i="1" dirty="0" smtClean="0"/>
              <a:t>C – uchwyt sterujący</a:t>
            </a:r>
            <a:r>
              <a:rPr lang="pl-PL" i="1" dirty="0"/>
              <a:t/>
            </a:r>
            <a:br>
              <a:rPr lang="pl-PL" i="1" dirty="0"/>
            </a:br>
            <a:r>
              <a:rPr lang="pl-PL" i="1" dirty="0"/>
              <a:t>D </a:t>
            </a:r>
            <a:r>
              <a:rPr lang="pl-PL" i="1" dirty="0" smtClean="0"/>
              <a:t>– uchwyt </a:t>
            </a:r>
            <a:r>
              <a:rPr lang="pl-PL" i="1" dirty="0"/>
              <a:t>do </a:t>
            </a:r>
            <a:r>
              <a:rPr lang="pl-PL" i="1" dirty="0" smtClean="0"/>
              <a:t>trzymania</a:t>
            </a:r>
            <a:r>
              <a:rPr lang="pl-PL" i="1" dirty="0"/>
              <a:t/>
            </a:r>
            <a:br>
              <a:rPr lang="pl-PL" i="1" dirty="0"/>
            </a:br>
            <a:r>
              <a:rPr lang="pl-PL" i="1" dirty="0"/>
              <a:t>E </a:t>
            </a:r>
            <a:r>
              <a:rPr lang="pl-PL" i="1" dirty="0" smtClean="0"/>
              <a:t>– jarzmo</a:t>
            </a:r>
            <a:br>
              <a:rPr lang="pl-PL" i="1" dirty="0" smtClean="0"/>
            </a:br>
            <a:r>
              <a:rPr lang="pl-PL" i="1" dirty="0" smtClean="0"/>
              <a:t>F – ramiona rozpierające</a:t>
            </a:r>
            <a:br>
              <a:rPr lang="pl-PL" i="1" dirty="0" smtClean="0"/>
            </a:br>
            <a:r>
              <a:rPr lang="pl-PL" i="1" dirty="0" smtClean="0"/>
              <a:t>G – końcówki rozpierające </a:t>
            </a:r>
            <a:br>
              <a:rPr lang="pl-PL" i="1" dirty="0" smtClean="0"/>
            </a:br>
            <a:r>
              <a:rPr lang="pl-PL" i="1" dirty="0" smtClean="0"/>
              <a:t>H – kołek </a:t>
            </a:r>
            <a:r>
              <a:rPr lang="pl-PL" i="1" dirty="0"/>
              <a:t>blokujący</a:t>
            </a:r>
            <a:endParaRPr lang="pl-PL" dirty="0"/>
          </a:p>
          <a:p>
            <a:pPr marL="0" indent="0">
              <a:buNone/>
            </a:pPr>
            <a:endParaRPr lang="pl-PL" dirty="0"/>
          </a:p>
        </p:txBody>
      </p:sp>
      <p:pic>
        <p:nvPicPr>
          <p:cNvPr id="5" name="Symbol zastępczy zawartości 8" descr="C:\Users\Rafał\Desktop\20171024_155512AAA.jpg"/>
          <p:cNvPicPr>
            <a:picLocks noGrp="1"/>
          </p:cNvPicPr>
          <p:nvPr>
            <p:ph idx="1"/>
          </p:nvPr>
        </p:nvPicPr>
        <p:blipFill>
          <a:blip r:embed="rId3" cstate="print"/>
          <a:stretch>
            <a:fillRect/>
          </a:stretch>
        </p:blipFill>
        <p:spPr bwMode="auto">
          <a:xfrm>
            <a:off x="6249970" y="1430360"/>
            <a:ext cx="4421171" cy="4556543"/>
          </a:xfrm>
          <a:prstGeom prst="rect">
            <a:avLst/>
          </a:prstGeom>
          <a:noFill/>
          <a:ln w="9525">
            <a:noFill/>
            <a:miter lim="800000"/>
            <a:headEnd/>
            <a:tailEnd/>
          </a:ln>
        </p:spPr>
      </p:pic>
    </p:spTree>
    <p:extLst>
      <p:ext uri="{BB962C8B-B14F-4D97-AF65-F5344CB8AC3E}">
        <p14:creationId xmlns:p14="http://schemas.microsoft.com/office/powerpoint/2010/main" val="345236595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a:bodyPr>
          <a:lstStyle/>
          <a:p>
            <a:r>
              <a:rPr lang="pl-PL" dirty="0">
                <a:latin typeface="+mn-lt"/>
              </a:rPr>
              <a:t>Cylindry rozpierające</a:t>
            </a:r>
          </a:p>
        </p:txBody>
      </p:sp>
      <p:sp>
        <p:nvSpPr>
          <p:cNvPr id="3" name="Symbol zastępczy zawartości 2"/>
          <p:cNvSpPr>
            <a:spLocks noGrp="1"/>
          </p:cNvSpPr>
          <p:nvPr>
            <p:ph sz="half" idx="1"/>
          </p:nvPr>
        </p:nvSpPr>
        <p:spPr>
          <a:xfrm>
            <a:off x="838199" y="1402080"/>
            <a:ext cx="10398551" cy="4556543"/>
          </a:xfrm>
        </p:spPr>
        <p:txBody>
          <a:bodyPr>
            <a:normAutofit/>
          </a:bodyPr>
          <a:lstStyle/>
          <a:p>
            <a:pPr marL="0" indent="0">
              <a:buNone/>
            </a:pPr>
            <a:r>
              <a:rPr lang="pl-PL" b="1" dirty="0"/>
              <a:t>Elementy cylindra rozpierającego na wybranym </a:t>
            </a:r>
            <a:r>
              <a:rPr lang="pl-PL" b="1" dirty="0" smtClean="0"/>
              <a:t>przykładzie:</a:t>
            </a:r>
            <a:endParaRPr lang="pl-PL" b="1" dirty="0"/>
          </a:p>
          <a:p>
            <a:endParaRPr lang="pl-PL" b="1" dirty="0"/>
          </a:p>
          <a:p>
            <a:pPr marL="0" indent="0">
              <a:buNone/>
            </a:pPr>
            <a:r>
              <a:rPr lang="pl-PL" i="1" dirty="0"/>
              <a:t>A </a:t>
            </a:r>
            <a:r>
              <a:rPr lang="pl-PL" i="1" dirty="0" smtClean="0"/>
              <a:t>– szybkozłącza</a:t>
            </a:r>
            <a:r>
              <a:rPr lang="pl-PL" i="1" dirty="0"/>
              <a:t/>
            </a:r>
            <a:br>
              <a:rPr lang="pl-PL" i="1" dirty="0"/>
            </a:br>
            <a:r>
              <a:rPr lang="pl-PL" i="1" dirty="0"/>
              <a:t>B </a:t>
            </a:r>
            <a:r>
              <a:rPr lang="pl-PL" i="1" dirty="0" smtClean="0"/>
              <a:t>– zawory bezpieczeństwa </a:t>
            </a:r>
            <a:br>
              <a:rPr lang="pl-PL" i="1" dirty="0" smtClean="0"/>
            </a:br>
            <a:r>
              <a:rPr lang="pl-PL" i="1" dirty="0" smtClean="0"/>
              <a:t>C – uchwyt sterujący</a:t>
            </a:r>
            <a:r>
              <a:rPr lang="pl-PL" i="1" dirty="0"/>
              <a:t/>
            </a:r>
            <a:br>
              <a:rPr lang="pl-PL" i="1" dirty="0"/>
            </a:br>
            <a:r>
              <a:rPr lang="pl-PL" i="1" dirty="0"/>
              <a:t>D </a:t>
            </a:r>
            <a:r>
              <a:rPr lang="pl-PL" i="1" dirty="0" smtClean="0"/>
              <a:t>– końcówki rozpierające</a:t>
            </a:r>
            <a:r>
              <a:rPr lang="pl-PL" i="1" dirty="0"/>
              <a:t/>
            </a:r>
            <a:br>
              <a:rPr lang="pl-PL" i="1" dirty="0"/>
            </a:br>
            <a:r>
              <a:rPr lang="pl-PL" i="1" dirty="0"/>
              <a:t>E </a:t>
            </a:r>
            <a:r>
              <a:rPr lang="pl-PL" i="1" dirty="0" smtClean="0"/>
              <a:t>– tłok</a:t>
            </a:r>
            <a:br>
              <a:rPr lang="pl-PL" i="1" dirty="0" smtClean="0"/>
            </a:br>
            <a:r>
              <a:rPr lang="pl-PL" i="1" dirty="0" smtClean="0"/>
              <a:t>F – cylinder </a:t>
            </a:r>
            <a:r>
              <a:rPr lang="pl-PL" i="1" dirty="0"/>
              <a:t/>
            </a:r>
            <a:br>
              <a:rPr lang="pl-PL" i="1" dirty="0"/>
            </a:br>
            <a:r>
              <a:rPr lang="pl-PL" i="1" dirty="0"/>
              <a:t>G </a:t>
            </a:r>
            <a:r>
              <a:rPr lang="pl-PL" i="1" dirty="0" smtClean="0"/>
              <a:t>– złącze </a:t>
            </a:r>
            <a:r>
              <a:rPr lang="pl-PL" i="1" dirty="0"/>
              <a:t>do akcesoriów</a:t>
            </a:r>
            <a:endParaRPr lang="pl-PL" dirty="0"/>
          </a:p>
          <a:p>
            <a:pPr marL="0" indent="0">
              <a:buNone/>
            </a:pPr>
            <a:endParaRPr lang="pl-PL" dirty="0"/>
          </a:p>
        </p:txBody>
      </p:sp>
      <p:pic>
        <p:nvPicPr>
          <p:cNvPr id="5" name="Symbol zastępczy zawartości 6" descr="C:\Users\Rafał\Desktop\20171024_155339.jpg"/>
          <p:cNvPicPr>
            <a:picLocks noGrp="1"/>
          </p:cNvPicPr>
          <p:nvPr>
            <p:ph idx="1"/>
          </p:nvPr>
        </p:nvPicPr>
        <p:blipFill>
          <a:blip r:embed="rId3" cstate="print"/>
          <a:stretch>
            <a:fillRect/>
          </a:stretch>
        </p:blipFill>
        <p:spPr bwMode="auto">
          <a:xfrm>
            <a:off x="5088650" y="2410747"/>
            <a:ext cx="5872693" cy="3160493"/>
          </a:xfrm>
          <a:prstGeom prst="rect">
            <a:avLst/>
          </a:prstGeom>
          <a:noFill/>
          <a:ln w="9525">
            <a:noFill/>
            <a:miter lim="800000"/>
            <a:headEnd/>
            <a:tailEnd/>
          </a:ln>
        </p:spPr>
      </p:pic>
    </p:spTree>
    <p:extLst>
      <p:ext uri="{BB962C8B-B14F-4D97-AF65-F5344CB8AC3E}">
        <p14:creationId xmlns:p14="http://schemas.microsoft.com/office/powerpoint/2010/main" val="1602060925"/>
      </p:ext>
    </p:extLst>
  </p:cSld>
  <p:clrMapOvr>
    <a:masterClrMapping/>
  </p:clrMapOvr>
  <p:timing>
    <p:tnLst>
      <p:par>
        <p:cTn id="1" dur="indefinite" restart="never" nodeType="tmRoot"/>
      </p:par>
    </p:tnLst>
  </p:timing>
</p:sld>
</file>

<file path=ppt/theme/theme1.xml><?xml version="1.0" encoding="utf-8"?>
<a:theme xmlns:a="http://schemas.openxmlformats.org/drawingml/2006/main" name="Motyw pakietu Office">
  <a:themeElements>
    <a:clrScheme name="Pakiet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Pakiet 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akiet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SAPSP_Poznan_SK.potx" id="{6A962BB7-63D7-4D57-9DBD-3A66CA647535}" vid="{F7ED06B9-5FBA-4547-B9EB-297C29ADD91D}"/>
    </a:ext>
  </a:extLst>
</a:theme>
</file>

<file path=ppt/theme/theme2.xml><?xml version="1.0" encoding="utf-8"?>
<a:theme xmlns:a="http://schemas.openxmlformats.org/drawingml/2006/main" name="Motyw pakietu Office">
  <a:themeElements>
    <a:clrScheme name="Pakiet 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Pakiet 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Pakiet 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353</TotalTime>
  <Words>1243</Words>
  <Application>Microsoft Office PowerPoint</Application>
  <PresentationFormat>Niestandardowy</PresentationFormat>
  <Paragraphs>184</Paragraphs>
  <Slides>23</Slides>
  <Notes>11</Notes>
  <HiddenSlides>0</HiddenSlides>
  <MMClips>0</MMClips>
  <ScaleCrop>false</ScaleCrop>
  <HeadingPairs>
    <vt:vector size="4" baseType="variant">
      <vt:variant>
        <vt:lpstr>Motyw</vt:lpstr>
      </vt:variant>
      <vt:variant>
        <vt:i4>1</vt:i4>
      </vt:variant>
      <vt:variant>
        <vt:lpstr>Tytuły slajdów</vt:lpstr>
      </vt:variant>
      <vt:variant>
        <vt:i4>23</vt:i4>
      </vt:variant>
    </vt:vector>
  </HeadingPairs>
  <TitlesOfParts>
    <vt:vector size="24" baseType="lpstr">
      <vt:lpstr>Motyw pakietu Office</vt:lpstr>
      <vt:lpstr>Sprzęt wykorzystywany  w trakcie działań ratowniczych   podczas wypadków w transporcie drogowym i szynowym</vt:lpstr>
      <vt:lpstr>Środki ochrony indywidualnej ratownika – definicja</vt:lpstr>
      <vt:lpstr>Środki ochrony indywidualnej ratownika podczas akcji z zakresu ratownictwa technicznego</vt:lpstr>
      <vt:lpstr>Sprzęt do ratownictwa technicznego w zakresie podstawowym</vt:lpstr>
      <vt:lpstr>Zestawienie  i MINIMALNY normatyw wyposażenia  w sprzęt  i środki techniczne do ratownictwa technicznego  w zakresie podstawowych czynności ratowniczych</vt:lpstr>
      <vt:lpstr>Ratownicze zestawy hydrauliczne</vt:lpstr>
      <vt:lpstr>Nożyce</vt:lpstr>
      <vt:lpstr>Rozpieracze</vt:lpstr>
      <vt:lpstr>Cylindry rozpierające</vt:lpstr>
      <vt:lpstr>Narzędzia wielozadaniowe (combi)</vt:lpstr>
      <vt:lpstr>Agregaty zasilające</vt:lpstr>
      <vt:lpstr>Systemy poduszek podnoszących</vt:lpstr>
      <vt:lpstr>Zasady pracy reduktorem ciśnienia</vt:lpstr>
      <vt:lpstr>Urządzenie sterujące</vt:lpstr>
      <vt:lpstr>Osiowość stosu </vt:lpstr>
      <vt:lpstr>Sprzęt do stabilizacji pojazdów</vt:lpstr>
      <vt:lpstr>Podpory mechaniczne z wbudowanym pasem  z naciągiem</vt:lpstr>
      <vt:lpstr>Sprzęt do zabezpieczenia miejsca zdarzenia</vt:lpstr>
      <vt:lpstr>Stożki i lampy ostrzegawcze oraz znaki drogowe</vt:lpstr>
      <vt:lpstr>Sprzęt pomocniczy</vt:lpstr>
      <vt:lpstr>Podest ratowniczy i halligan</vt:lpstr>
      <vt:lpstr>Prezentacja programu PowerPoint</vt:lpstr>
      <vt:lpstr>Metryczka prezentacji</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Prezentacja programu PowerPoint</dc:title>
  <dc:creator>Jotes</dc:creator>
  <cp:lastModifiedBy>Stajszczak Magdalena</cp:lastModifiedBy>
  <cp:revision>49</cp:revision>
  <dcterms:created xsi:type="dcterms:W3CDTF">2018-09-20T09:10:49Z</dcterms:created>
  <dcterms:modified xsi:type="dcterms:W3CDTF">2019-01-08T11:07:39Z</dcterms:modified>
</cp:coreProperties>
</file>