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  <p:sldMasterId id="2147483661" r:id="rId5"/>
    <p:sldMasterId id="2147483674" r:id="rId6"/>
    <p:sldMasterId id="2147483687" r:id="rId7"/>
    <p:sldMasterId id="2147483700" r:id="rId8"/>
  </p:sldMasterIdLst>
  <p:notesMasterIdLst>
    <p:notesMasterId r:id="rId112"/>
  </p:notesMasterIdLst>
  <p:sldIdLst>
    <p:sldId id="256" r:id="rId9"/>
    <p:sldId id="257" r:id="rId10"/>
    <p:sldId id="258" r:id="rId11"/>
    <p:sldId id="259" r:id="rId12"/>
    <p:sldId id="260" r:id="rId13"/>
    <p:sldId id="360" r:id="rId14"/>
    <p:sldId id="261" r:id="rId15"/>
    <p:sldId id="359" r:id="rId16"/>
    <p:sldId id="263" r:id="rId17"/>
    <p:sldId id="264" r:id="rId18"/>
    <p:sldId id="265" r:id="rId19"/>
    <p:sldId id="266" r:id="rId20"/>
    <p:sldId id="267" r:id="rId21"/>
    <p:sldId id="268" r:id="rId22"/>
    <p:sldId id="270" r:id="rId23"/>
    <p:sldId id="361" r:id="rId24"/>
    <p:sldId id="347" r:id="rId25"/>
    <p:sldId id="348" r:id="rId26"/>
    <p:sldId id="349" r:id="rId27"/>
    <p:sldId id="350" r:id="rId28"/>
    <p:sldId id="271" r:id="rId29"/>
    <p:sldId id="351" r:id="rId30"/>
    <p:sldId id="352" r:id="rId31"/>
    <p:sldId id="353" r:id="rId32"/>
    <p:sldId id="354" r:id="rId33"/>
    <p:sldId id="368" r:id="rId34"/>
    <p:sldId id="272" r:id="rId35"/>
    <p:sldId id="355" r:id="rId36"/>
    <p:sldId id="356" r:id="rId37"/>
    <p:sldId id="273" r:id="rId38"/>
    <p:sldId id="357" r:id="rId39"/>
    <p:sldId id="274" r:id="rId40"/>
    <p:sldId id="358" r:id="rId41"/>
    <p:sldId id="275" r:id="rId42"/>
    <p:sldId id="276" r:id="rId43"/>
    <p:sldId id="277" r:id="rId44"/>
    <p:sldId id="278" r:id="rId45"/>
    <p:sldId id="279" r:id="rId46"/>
    <p:sldId id="280" r:id="rId47"/>
    <p:sldId id="281" r:id="rId48"/>
    <p:sldId id="362" r:id="rId49"/>
    <p:sldId id="283" r:id="rId50"/>
    <p:sldId id="284" r:id="rId51"/>
    <p:sldId id="286" r:id="rId52"/>
    <p:sldId id="287" r:id="rId53"/>
    <p:sldId id="363" r:id="rId54"/>
    <p:sldId id="289" r:id="rId55"/>
    <p:sldId id="290" r:id="rId56"/>
    <p:sldId id="291" r:id="rId57"/>
    <p:sldId id="292" r:id="rId58"/>
    <p:sldId id="364" r:id="rId59"/>
    <p:sldId id="293" r:id="rId60"/>
    <p:sldId id="365" r:id="rId61"/>
    <p:sldId id="294" r:id="rId62"/>
    <p:sldId id="295" r:id="rId63"/>
    <p:sldId id="296" r:id="rId64"/>
    <p:sldId id="297" r:id="rId65"/>
    <p:sldId id="299" r:id="rId66"/>
    <p:sldId id="301" r:id="rId67"/>
    <p:sldId id="302" r:id="rId68"/>
    <p:sldId id="303" r:id="rId69"/>
    <p:sldId id="304" r:id="rId70"/>
    <p:sldId id="305" r:id="rId71"/>
    <p:sldId id="307" r:id="rId72"/>
    <p:sldId id="308" r:id="rId73"/>
    <p:sldId id="309" r:id="rId74"/>
    <p:sldId id="310" r:id="rId75"/>
    <p:sldId id="311" r:id="rId76"/>
    <p:sldId id="312" r:id="rId77"/>
    <p:sldId id="313" r:id="rId78"/>
    <p:sldId id="314" r:id="rId79"/>
    <p:sldId id="315" r:id="rId80"/>
    <p:sldId id="316" r:id="rId81"/>
    <p:sldId id="317" r:id="rId82"/>
    <p:sldId id="318" r:id="rId83"/>
    <p:sldId id="319" r:id="rId84"/>
    <p:sldId id="320" r:id="rId85"/>
    <p:sldId id="321" r:id="rId86"/>
    <p:sldId id="322" r:id="rId87"/>
    <p:sldId id="323" r:id="rId88"/>
    <p:sldId id="324" r:id="rId89"/>
    <p:sldId id="325" r:id="rId90"/>
    <p:sldId id="326" r:id="rId91"/>
    <p:sldId id="327" r:id="rId92"/>
    <p:sldId id="328" r:id="rId93"/>
    <p:sldId id="329" r:id="rId94"/>
    <p:sldId id="366" r:id="rId95"/>
    <p:sldId id="330" r:id="rId96"/>
    <p:sldId id="331" r:id="rId97"/>
    <p:sldId id="332" r:id="rId98"/>
    <p:sldId id="333" r:id="rId99"/>
    <p:sldId id="334" r:id="rId100"/>
    <p:sldId id="335" r:id="rId101"/>
    <p:sldId id="367" r:id="rId102"/>
    <p:sldId id="336" r:id="rId103"/>
    <p:sldId id="337" r:id="rId104"/>
    <p:sldId id="339" r:id="rId105"/>
    <p:sldId id="340" r:id="rId106"/>
    <p:sldId id="341" r:id="rId107"/>
    <p:sldId id="342" r:id="rId108"/>
    <p:sldId id="343" r:id="rId109"/>
    <p:sldId id="346" r:id="rId110"/>
    <p:sldId id="345" r:id="rId111"/>
  </p:sldIdLst>
  <p:sldSz cx="9144000" cy="6858000" type="screen4x3"/>
  <p:notesSz cx="7559675" cy="10691813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FFCCCC"/>
    <a:srgbClr val="3399FF"/>
    <a:srgbClr val="66FFFF"/>
    <a:srgbClr val="FFCC66"/>
    <a:srgbClr val="CC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69370" autoAdjust="0"/>
  </p:normalViewPr>
  <p:slideViewPr>
    <p:cSldViewPr>
      <p:cViewPr varScale="1">
        <p:scale>
          <a:sx n="73" d="100"/>
          <a:sy n="73" d="100"/>
        </p:scale>
        <p:origin x="2616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8.xml"/><Relationship Id="rId117" Type="http://schemas.microsoft.com/office/2016/11/relationships/changesInfo" Target="changesInfos/changesInfo1.xml"/><Relationship Id="rId21" Type="http://schemas.openxmlformats.org/officeDocument/2006/relationships/slide" Target="slides/slide13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63" Type="http://schemas.openxmlformats.org/officeDocument/2006/relationships/slide" Target="slides/slide55.xml"/><Relationship Id="rId68" Type="http://schemas.openxmlformats.org/officeDocument/2006/relationships/slide" Target="slides/slide60.xml"/><Relationship Id="rId84" Type="http://schemas.openxmlformats.org/officeDocument/2006/relationships/slide" Target="slides/slide76.xml"/><Relationship Id="rId89" Type="http://schemas.openxmlformats.org/officeDocument/2006/relationships/slide" Target="slides/slide81.xml"/><Relationship Id="rId112" Type="http://schemas.openxmlformats.org/officeDocument/2006/relationships/notesMaster" Target="notesMasters/notesMaster1.xml"/><Relationship Id="rId16" Type="http://schemas.openxmlformats.org/officeDocument/2006/relationships/slide" Target="slides/slide8.xml"/><Relationship Id="rId107" Type="http://schemas.openxmlformats.org/officeDocument/2006/relationships/slide" Target="slides/slide99.xml"/><Relationship Id="rId11" Type="http://schemas.openxmlformats.org/officeDocument/2006/relationships/slide" Target="slides/slide3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53" Type="http://schemas.openxmlformats.org/officeDocument/2006/relationships/slide" Target="slides/slide45.xml"/><Relationship Id="rId58" Type="http://schemas.openxmlformats.org/officeDocument/2006/relationships/slide" Target="slides/slide50.xml"/><Relationship Id="rId74" Type="http://schemas.openxmlformats.org/officeDocument/2006/relationships/slide" Target="slides/slide66.xml"/><Relationship Id="rId79" Type="http://schemas.openxmlformats.org/officeDocument/2006/relationships/slide" Target="slides/slide71.xml"/><Relationship Id="rId102" Type="http://schemas.openxmlformats.org/officeDocument/2006/relationships/slide" Target="slides/slide94.xml"/><Relationship Id="rId5" Type="http://schemas.openxmlformats.org/officeDocument/2006/relationships/slideMaster" Target="slideMasters/slideMaster2.xml"/><Relationship Id="rId90" Type="http://schemas.openxmlformats.org/officeDocument/2006/relationships/slide" Target="slides/slide82.xml"/><Relationship Id="rId95" Type="http://schemas.openxmlformats.org/officeDocument/2006/relationships/slide" Target="slides/slide87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64" Type="http://schemas.openxmlformats.org/officeDocument/2006/relationships/slide" Target="slides/slide56.xml"/><Relationship Id="rId69" Type="http://schemas.openxmlformats.org/officeDocument/2006/relationships/slide" Target="slides/slide61.xml"/><Relationship Id="rId113" Type="http://schemas.openxmlformats.org/officeDocument/2006/relationships/presProps" Target="presProps.xml"/><Relationship Id="rId80" Type="http://schemas.openxmlformats.org/officeDocument/2006/relationships/slide" Target="slides/slide72.xml"/><Relationship Id="rId85" Type="http://schemas.openxmlformats.org/officeDocument/2006/relationships/slide" Target="slides/slide7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59" Type="http://schemas.openxmlformats.org/officeDocument/2006/relationships/slide" Target="slides/slide51.xml"/><Relationship Id="rId103" Type="http://schemas.openxmlformats.org/officeDocument/2006/relationships/slide" Target="slides/slide95.xml"/><Relationship Id="rId108" Type="http://schemas.openxmlformats.org/officeDocument/2006/relationships/slide" Target="slides/slide100.xml"/><Relationship Id="rId54" Type="http://schemas.openxmlformats.org/officeDocument/2006/relationships/slide" Target="slides/slide46.xml"/><Relationship Id="rId70" Type="http://schemas.openxmlformats.org/officeDocument/2006/relationships/slide" Target="slides/slide62.xml"/><Relationship Id="rId75" Type="http://schemas.openxmlformats.org/officeDocument/2006/relationships/slide" Target="slides/slide67.xml"/><Relationship Id="rId91" Type="http://schemas.openxmlformats.org/officeDocument/2006/relationships/slide" Target="slides/slide83.xml"/><Relationship Id="rId96" Type="http://schemas.openxmlformats.org/officeDocument/2006/relationships/slide" Target="slides/slide88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49" Type="http://schemas.openxmlformats.org/officeDocument/2006/relationships/slide" Target="slides/slide41.xml"/><Relationship Id="rId114" Type="http://schemas.openxmlformats.org/officeDocument/2006/relationships/viewProps" Target="viewProps.xml"/><Relationship Id="rId10" Type="http://schemas.openxmlformats.org/officeDocument/2006/relationships/slide" Target="slides/slide2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slide" Target="slides/slide52.xml"/><Relationship Id="rId65" Type="http://schemas.openxmlformats.org/officeDocument/2006/relationships/slide" Target="slides/slide57.xml"/><Relationship Id="rId73" Type="http://schemas.openxmlformats.org/officeDocument/2006/relationships/slide" Target="slides/slide65.xml"/><Relationship Id="rId78" Type="http://schemas.openxmlformats.org/officeDocument/2006/relationships/slide" Target="slides/slide70.xml"/><Relationship Id="rId81" Type="http://schemas.openxmlformats.org/officeDocument/2006/relationships/slide" Target="slides/slide73.xml"/><Relationship Id="rId86" Type="http://schemas.openxmlformats.org/officeDocument/2006/relationships/slide" Target="slides/slide78.xml"/><Relationship Id="rId94" Type="http://schemas.openxmlformats.org/officeDocument/2006/relationships/slide" Target="slides/slide86.xml"/><Relationship Id="rId99" Type="http://schemas.openxmlformats.org/officeDocument/2006/relationships/slide" Target="slides/slide91.xml"/><Relationship Id="rId101" Type="http://schemas.openxmlformats.org/officeDocument/2006/relationships/slide" Target="slides/slide9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39" Type="http://schemas.openxmlformats.org/officeDocument/2006/relationships/slide" Target="slides/slide31.xml"/><Relationship Id="rId109" Type="http://schemas.openxmlformats.org/officeDocument/2006/relationships/slide" Target="slides/slide101.xml"/><Relationship Id="rId34" Type="http://schemas.openxmlformats.org/officeDocument/2006/relationships/slide" Target="slides/slide26.xml"/><Relationship Id="rId50" Type="http://schemas.openxmlformats.org/officeDocument/2006/relationships/slide" Target="slides/slide42.xml"/><Relationship Id="rId55" Type="http://schemas.openxmlformats.org/officeDocument/2006/relationships/slide" Target="slides/slide47.xml"/><Relationship Id="rId76" Type="http://schemas.openxmlformats.org/officeDocument/2006/relationships/slide" Target="slides/slide68.xml"/><Relationship Id="rId97" Type="http://schemas.openxmlformats.org/officeDocument/2006/relationships/slide" Target="slides/slide89.xml"/><Relationship Id="rId104" Type="http://schemas.openxmlformats.org/officeDocument/2006/relationships/slide" Target="slides/slide96.xml"/><Relationship Id="rId7" Type="http://schemas.openxmlformats.org/officeDocument/2006/relationships/slideMaster" Target="slideMasters/slideMaster4.xml"/><Relationship Id="rId71" Type="http://schemas.openxmlformats.org/officeDocument/2006/relationships/slide" Target="slides/slide63.xml"/><Relationship Id="rId92" Type="http://schemas.openxmlformats.org/officeDocument/2006/relationships/slide" Target="slides/slide84.xml"/><Relationship Id="rId2" Type="http://schemas.openxmlformats.org/officeDocument/2006/relationships/customXml" Target="../customXml/item2.xml"/><Relationship Id="rId29" Type="http://schemas.openxmlformats.org/officeDocument/2006/relationships/slide" Target="slides/slide21.xml"/><Relationship Id="rId24" Type="http://schemas.openxmlformats.org/officeDocument/2006/relationships/slide" Target="slides/slide16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66" Type="http://schemas.openxmlformats.org/officeDocument/2006/relationships/slide" Target="slides/slide58.xml"/><Relationship Id="rId87" Type="http://schemas.openxmlformats.org/officeDocument/2006/relationships/slide" Target="slides/slide79.xml"/><Relationship Id="rId110" Type="http://schemas.openxmlformats.org/officeDocument/2006/relationships/slide" Target="slides/slide102.xml"/><Relationship Id="rId115" Type="http://schemas.openxmlformats.org/officeDocument/2006/relationships/theme" Target="theme/theme1.xml"/><Relationship Id="rId61" Type="http://schemas.openxmlformats.org/officeDocument/2006/relationships/slide" Target="slides/slide53.xml"/><Relationship Id="rId82" Type="http://schemas.openxmlformats.org/officeDocument/2006/relationships/slide" Target="slides/slide74.xml"/><Relationship Id="rId19" Type="http://schemas.openxmlformats.org/officeDocument/2006/relationships/slide" Target="slides/slide11.xml"/><Relationship Id="rId14" Type="http://schemas.openxmlformats.org/officeDocument/2006/relationships/slide" Target="slides/slide6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56" Type="http://schemas.openxmlformats.org/officeDocument/2006/relationships/slide" Target="slides/slide48.xml"/><Relationship Id="rId77" Type="http://schemas.openxmlformats.org/officeDocument/2006/relationships/slide" Target="slides/slide69.xml"/><Relationship Id="rId100" Type="http://schemas.openxmlformats.org/officeDocument/2006/relationships/slide" Target="slides/slide92.xml"/><Relationship Id="rId105" Type="http://schemas.openxmlformats.org/officeDocument/2006/relationships/slide" Target="slides/slide97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43.xml"/><Relationship Id="rId72" Type="http://schemas.openxmlformats.org/officeDocument/2006/relationships/slide" Target="slides/slide64.xml"/><Relationship Id="rId93" Type="http://schemas.openxmlformats.org/officeDocument/2006/relationships/slide" Target="slides/slide85.xml"/><Relationship Id="rId98" Type="http://schemas.openxmlformats.org/officeDocument/2006/relationships/slide" Target="slides/slide90.xml"/><Relationship Id="rId3" Type="http://schemas.openxmlformats.org/officeDocument/2006/relationships/customXml" Target="../customXml/item3.xml"/><Relationship Id="rId25" Type="http://schemas.openxmlformats.org/officeDocument/2006/relationships/slide" Target="slides/slide17.xml"/><Relationship Id="rId46" Type="http://schemas.openxmlformats.org/officeDocument/2006/relationships/slide" Target="slides/slide38.xml"/><Relationship Id="rId67" Type="http://schemas.openxmlformats.org/officeDocument/2006/relationships/slide" Target="slides/slide59.xml"/><Relationship Id="rId116" Type="http://schemas.openxmlformats.org/officeDocument/2006/relationships/tableStyles" Target="tableStyles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62" Type="http://schemas.openxmlformats.org/officeDocument/2006/relationships/slide" Target="slides/slide54.xml"/><Relationship Id="rId83" Type="http://schemas.openxmlformats.org/officeDocument/2006/relationships/slide" Target="slides/slide75.xml"/><Relationship Id="rId88" Type="http://schemas.openxmlformats.org/officeDocument/2006/relationships/slide" Target="slides/slide80.xml"/><Relationship Id="rId111" Type="http://schemas.openxmlformats.org/officeDocument/2006/relationships/slide" Target="slides/slide103.xml"/><Relationship Id="rId15" Type="http://schemas.openxmlformats.org/officeDocument/2006/relationships/slide" Target="slides/slide7.xml"/><Relationship Id="rId36" Type="http://schemas.openxmlformats.org/officeDocument/2006/relationships/slide" Target="slides/slide28.xml"/><Relationship Id="rId57" Type="http://schemas.openxmlformats.org/officeDocument/2006/relationships/slide" Target="slides/slide49.xml"/><Relationship Id="rId106" Type="http://schemas.openxmlformats.org/officeDocument/2006/relationships/slide" Target="slides/slide9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.Pielacha (KG PSP)" userId="ae4ea637-2fa6-4886-bb40-4dd53811ac38" providerId="ADAL" clId="{87BAE802-9403-45C4-B6B5-6B54B0876F91}"/>
    <pc:docChg chg="modSld">
      <pc:chgData name="G.Pielacha (KG PSP)" userId="ae4ea637-2fa6-4886-bb40-4dd53811ac38" providerId="ADAL" clId="{87BAE802-9403-45C4-B6B5-6B54B0876F91}" dt="2024-05-16T07:15:03.573" v="4" actId="20577"/>
      <pc:docMkLst>
        <pc:docMk/>
      </pc:docMkLst>
      <pc:sldChg chg="modSp mod">
        <pc:chgData name="G.Pielacha (KG PSP)" userId="ae4ea637-2fa6-4886-bb40-4dd53811ac38" providerId="ADAL" clId="{87BAE802-9403-45C4-B6B5-6B54B0876F91}" dt="2024-05-15T12:43:22.716" v="2" actId="404"/>
        <pc:sldMkLst>
          <pc:docMk/>
          <pc:sldMk cId="0" sldId="256"/>
        </pc:sldMkLst>
        <pc:spChg chg="mod">
          <ac:chgData name="G.Pielacha (KG PSP)" userId="ae4ea637-2fa6-4886-bb40-4dd53811ac38" providerId="ADAL" clId="{87BAE802-9403-45C4-B6B5-6B54B0876F91}" dt="2024-05-15T12:43:22.716" v="2" actId="404"/>
          <ac:spMkLst>
            <pc:docMk/>
            <pc:sldMk cId="0" sldId="256"/>
            <ac:spMk id="248" creationId="{00000000-0000-0000-0000-000000000000}"/>
          </ac:spMkLst>
        </pc:spChg>
      </pc:sldChg>
      <pc:sldChg chg="modSp mod">
        <pc:chgData name="G.Pielacha (KG PSP)" userId="ae4ea637-2fa6-4886-bb40-4dd53811ac38" providerId="ADAL" clId="{87BAE802-9403-45C4-B6B5-6B54B0876F91}" dt="2024-05-16T07:15:03.573" v="4" actId="20577"/>
        <pc:sldMkLst>
          <pc:docMk/>
          <pc:sldMk cId="0" sldId="338"/>
        </pc:sldMkLst>
        <pc:spChg chg="mod">
          <ac:chgData name="G.Pielacha (KG PSP)" userId="ae4ea637-2fa6-4886-bb40-4dd53811ac38" providerId="ADAL" clId="{87BAE802-9403-45C4-B6B5-6B54B0876F91}" dt="2024-05-16T07:15:03.573" v="4" actId="20577"/>
          <ac:spMkLst>
            <pc:docMk/>
            <pc:sldMk cId="0" sldId="338"/>
            <ac:spMk id="433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4281488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B0DD2E-D837-43DC-B85A-790084073FCF}" type="datetimeFigureOut">
              <a:rPr lang="pl-PL" smtClean="0"/>
              <a:t>09.04.2025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374775" y="1336675"/>
            <a:ext cx="4810125" cy="36083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755650" y="5145088"/>
            <a:ext cx="6048375" cy="42100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4281488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8946C7-9EE4-460E-9C18-C44D3BD6522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987408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8946C7-9EE4-460E-9C18-C44D3BD6522F}" type="slidenum">
              <a:rPr lang="pl-PL" smtClean="0"/>
              <a:t>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2210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pc="-1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P</a:t>
            </a:r>
            <a:r>
              <a:rPr lang="pl-PL" sz="1200" b="0" strike="noStrike" spc="-1" dirty="0">
                <a:solidFill>
                  <a:srgbClr val="00000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rzeprowadza się je po uprzednim sprawdzeniu przez kierującego pracami podwodnymi lub DDR SGRW-N prawidłowości skompletowania i założenia  zestawu sprzętu nurkowego.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200" b="0" strike="noStrike" spc="-1" dirty="0">
                <a:solidFill>
                  <a:srgbClr val="00000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Kierujący pracami podwodnymi lub DDR SGRW-N wydaje polecenie zejścia pod powierzchnię wody po przeprowadzeniu zanurzenia kontrolnego i otrzymaniu od nurka potwierdzenia o prawidłowości działania sprzętu nurkowego, przekazanego </a:t>
            </a:r>
            <a:br>
              <a:rPr lang="pl-PL" sz="1200" b="0" strike="noStrike" spc="-1" dirty="0">
                <a:solidFill>
                  <a:srgbClr val="00000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pl-PL" sz="1200" b="0" strike="noStrike" spc="-1" dirty="0">
                <a:solidFill>
                  <a:srgbClr val="00000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z wykorzystywanym systemem łączności.</a:t>
            </a:r>
            <a:endParaRPr lang="pl-PL" sz="1200" b="0" strike="noStrike" spc="-1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8946C7-9EE4-460E-9C18-C44D3BD6522F}" type="slidenum">
              <a:rPr lang="pl-PL" smtClean="0"/>
              <a:t>42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145758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2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DejaVu Sans"/>
              </a:rPr>
              <a:t>Źródło: Wikipedia</a:t>
            </a:r>
            <a:endParaRPr kumimoji="0" lang="pl-PL" sz="12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8946C7-9EE4-460E-9C18-C44D3BD6522F}" type="slidenum">
              <a:rPr lang="pl-PL" smtClean="0"/>
              <a:t>47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018857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2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DejaVu Sans"/>
              </a:rPr>
              <a:t>Źródło: B. Matysiak</a:t>
            </a:r>
            <a:endParaRPr kumimoji="0" lang="pl-PL" sz="12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8946C7-9EE4-460E-9C18-C44D3BD6522F}" type="slidenum">
              <a:rPr lang="pl-PL" smtClean="0"/>
              <a:t>48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012341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2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DejaVu Sans"/>
              </a:rPr>
              <a:t>Źródło: B. Matysiak</a:t>
            </a:r>
            <a:endParaRPr kumimoji="0" lang="pl-PL" sz="12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8946C7-9EE4-460E-9C18-C44D3BD6522F}" type="slidenum">
              <a:rPr lang="pl-PL" smtClean="0"/>
              <a:t>54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71173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pl-PL" sz="1800" b="0" i="0" u="none" strike="noStrike" kern="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Sytuacje awaryjne takie jak: utrata łączności, utrata czynnika oddechowego, rozszczelnienie maski, utrata pływalności, wynurzenie awaryjne, zmiana planu nurkowania (głębokość, czas), zaplątanie się kabloliny, nurek nieprzytomny pod wodą.</a:t>
            </a:r>
            <a:endParaRPr kumimoji="0" lang="pl-PL" sz="1800" b="0" i="0" u="none" strike="noStrike" kern="0" cap="none" spc="-1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8946C7-9EE4-460E-9C18-C44D3BD6522F}" type="slidenum">
              <a:rPr lang="pl-PL" smtClean="0"/>
              <a:t>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263608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8946C7-9EE4-460E-9C18-C44D3BD6522F}" type="slidenum">
              <a:rPr lang="pl-PL" smtClean="0"/>
              <a:t>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075566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200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PSP – </a:t>
            </a:r>
            <a:r>
              <a:rPr lang="pl-PL" sz="12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jedna z najczęstszych metod wchodzenia do wody – najczęściej po łagodnie pochylonym dnie.</a:t>
            </a:r>
            <a:endParaRPr lang="pl-PL" sz="1200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8946C7-9EE4-460E-9C18-C44D3BD6522F}" type="slidenum">
              <a:rPr lang="pl-PL" smtClean="0"/>
              <a:t>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35237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200" spc="-1" dirty="0">
                <a:solidFill>
                  <a:srgbClr val="00000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Bardzo popularna metoda wejścia do wody z pomostu lub dużej łodzi.</a:t>
            </a:r>
            <a:endParaRPr lang="pl-PL" sz="1200" b="0" strike="noStrike" spc="-1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8946C7-9EE4-460E-9C18-C44D3BD6522F}" type="slidenum">
              <a:rPr lang="pl-PL" smtClean="0"/>
              <a:t>11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532609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b="0" strike="noStrike" spc="-1" dirty="0">
                <a:solidFill>
                  <a:srgbClr val="00000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Jest to najbardziej efektowne wejście do wody. Zalecane jedynie dla bardzo doświadczonych nurków.</a:t>
            </a:r>
            <a:endParaRPr lang="pl-PL" b="0" strike="noStrike" spc="-1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8946C7-9EE4-460E-9C18-C44D3BD6522F}" type="slidenum">
              <a:rPr lang="pl-PL" smtClean="0"/>
              <a:t>12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776379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b="0" strike="noStrike" spc="-1" dirty="0">
                <a:solidFill>
                  <a:srgbClr val="00000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Jest to równie często wykorzystywana metoda wejścia do wody strażaków PSP.</a:t>
            </a:r>
            <a:r>
              <a:rPr lang="pl-PL" sz="12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Zasady wykonywania tego wejścia są praktycznie takie same jak wcześniej, to znaczy, że nurek musi być kompletnie ubrany </a:t>
            </a:r>
            <a:br>
              <a:rPr lang="pl-PL" sz="12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12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sprzęt i gotowy do wykonania nurkowania.</a:t>
            </a:r>
            <a:endParaRPr lang="pl-PL" sz="1200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b="0" strike="noStrike" spc="-1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8946C7-9EE4-460E-9C18-C44D3BD6522F}" type="slidenum">
              <a:rPr lang="pl-PL" smtClean="0"/>
              <a:t>13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865291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200" b="0" strike="noStrike" spc="-1" dirty="0">
                <a:solidFill>
                  <a:srgbClr val="00000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Zasady wykonywania tego wejścia są praktycznie takie same jak wcześniej, to znaczy, że nurek musi być kompletnie ubrany w sprzęt i gotowy do wykonania nurkowania.</a:t>
            </a:r>
            <a:endParaRPr lang="pl-PL" sz="1200" b="0" strike="noStrike" spc="-1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8946C7-9EE4-460E-9C18-C44D3BD6522F}" type="slidenum">
              <a:rPr lang="pl-PL" smtClean="0"/>
              <a:t>14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404388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>
                <a:solidFill>
                  <a:srgbClr val="3399FF"/>
                </a:solidFill>
              </a:rPr>
              <a:t>Niedokończona myśl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8946C7-9EE4-460E-9C18-C44D3BD6522F}" type="slidenum">
              <a:rPr lang="pl-PL" smtClean="0"/>
              <a:t>32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364695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CCA96DF7-2976-42E3-804C-F096C5449792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l-PL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700F4224-3CC9-4BCB-9354-80D2FA33DE6D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l-PL" sz="4400" b="0" strike="noStrike" spc="-1"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644D572C-7BB9-4408-8050-858F1EC3D3BB}" type="slidenum">
              <a:t>‹#›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l-PL" sz="4400" b="0" strike="noStrike" spc="-1"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FEFABDDE-C187-4562-B2F9-6E14787906E1}" type="slidenum">
              <a:t>‹#›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6C9BEE58-E075-4EE3-96AC-D2C0532D1B06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l-PL" sz="4400" b="0" strike="noStrike" spc="-1">
              <a:latin typeface="Arial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l-PL" sz="3200" b="0" strike="noStrike" spc="-1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CDE1CA65-8ED5-4DBA-8756-F0487352BB57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l-PL" sz="4400" b="0" strike="noStrike" spc="-1">
              <a:latin typeface="Arial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B97447C1-A91E-42D6-9B3A-78589D6BB319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l-PL" sz="4400" b="0" strike="noStrike" spc="-1">
              <a:latin typeface="Arial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A8AF2D60-CE14-47EA-898F-B00794C39EF5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l-PL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B1BF3219-2666-430B-A0C7-3EC62D1DF59F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l-PL" sz="32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9948FF8E-0882-438E-AE2A-B6B339B27D21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l-PL" sz="4400" b="0" strike="noStrike" spc="-1">
              <a:latin typeface="Arial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0640177F-1F16-4B47-B646-C4BECF537F7F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l-PL" sz="4400" b="0" strike="noStrike" spc="-1"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l-PL" sz="3200" b="0" strike="noStrike" spc="-1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2" name="PlaceHolder 4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1AFB3F4D-9B48-4315-A6A2-9A0547AE77FE}" type="slidenum">
              <a:t>‹#›</a:t>
            </a:fld>
            <a:endParaRPr/>
          </a:p>
        </p:txBody>
      </p:sp>
      <p:sp>
        <p:nvSpPr>
          <p:cNvPr id="3" name="PlaceHolder 5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l-PL" sz="4400" b="0" strike="noStrike" spc="-1">
              <a:latin typeface="Arial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5B1FCF14-4CB8-494A-88FA-62BF6D545363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l-PL" sz="4400" b="0" strike="noStrike" spc="-1">
              <a:latin typeface="Arial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8BBF9449-3F12-48B0-8BBA-0A8D2ABD2900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l-PL" sz="4400" b="0" strike="noStrike" spc="-1">
              <a:latin typeface="Arial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5EE2A6CA-98FF-41E0-BE23-D9924C29D364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l-PL" sz="4400" b="0" strike="noStrike" spc="-1">
              <a:latin typeface="Arial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8EEDEC06-0146-42C2-AA7B-7402F7B1FE3C}" type="slidenum">
              <a:t>‹#›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l-PL" sz="4400" b="0" strike="noStrike" spc="-1">
              <a:latin typeface="Arial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80" name="PlaceHolder 6"/>
          <p:cNvSpPr>
            <a:spLocks noGrp="1"/>
          </p:cNvSpPr>
          <p:nvPr>
            <p:ph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81" name="PlaceHolder 7"/>
          <p:cNvSpPr>
            <a:spLocks noGrp="1"/>
          </p:cNvSpPr>
          <p:nvPr>
            <p:ph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3AC99646-F656-42B9-8406-953C7B8B1632}" type="slidenum">
              <a:t>‹#›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CBCFBEC8-6F13-4EB0-835C-E9415F015EE1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l-PL" sz="4400" b="0" strike="noStrike" spc="-1">
              <a:latin typeface="Arial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l-PL" sz="3200" b="0" strike="noStrike" spc="-1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EEC7FD06-A65C-401B-A2D0-7323D2B95DD9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l-PL" sz="4400" b="0" strike="noStrike" spc="-1">
              <a:latin typeface="Arial"/>
            </a:endParaRPr>
          </a:p>
        </p:txBody>
      </p:sp>
      <p:sp>
        <p:nvSpPr>
          <p:cNvPr id="90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A94B1A44-F651-4EE8-A864-079A5CAE7546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l-PL" sz="4400" b="0" strike="noStrike" spc="-1">
              <a:latin typeface="Arial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93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E0A0129C-C4DA-4C6D-9508-B0E7D9A4E28E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l-PL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84C023A3-940E-448E-8BAA-2791002C1D84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l-PL" sz="4400" b="0" strike="noStrike" spc="-1"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19E1ADA5-FA14-4FF1-8978-6739D5D18A0D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l-PL" sz="32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929BC524-6956-4A31-9678-1099C2ADDE8A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l-PL" sz="4400" b="0" strike="noStrike" spc="-1">
              <a:latin typeface="Arial"/>
            </a:endParaRPr>
          </a:p>
        </p:txBody>
      </p:sp>
      <p:sp>
        <p:nvSpPr>
          <p:cNvPr id="97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98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99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95F78690-63E1-44D3-B49C-355D3167D46F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l-PL" sz="4400" b="0" strike="noStrike" spc="-1">
              <a:latin typeface="Arial"/>
            </a:endParaRPr>
          </a:p>
        </p:txBody>
      </p:sp>
      <p:sp>
        <p:nvSpPr>
          <p:cNvPr id="101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102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103" name="PlaceHolder 4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2B0DBBA9-D6E4-4A84-9DF8-B83ADE8A5387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l-PL" sz="4400" b="0" strike="noStrike" spc="-1">
              <a:latin typeface="Arial"/>
            </a:endParaRPr>
          </a:p>
        </p:txBody>
      </p:sp>
      <p:sp>
        <p:nvSpPr>
          <p:cNvPr id="105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106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107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D56CC88E-AA7C-47DD-98F2-C62355CBC319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l-PL" sz="4400" b="0" strike="noStrike" spc="-1">
              <a:latin typeface="Arial"/>
            </a:endParaRPr>
          </a:p>
        </p:txBody>
      </p:sp>
      <p:sp>
        <p:nvSpPr>
          <p:cNvPr id="109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110" name="PlaceHolder 3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7EA2AD01-5923-4655-9AA8-1054504AB045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l-PL" sz="4400" b="0" strike="noStrike" spc="-1">
              <a:latin typeface="Arial"/>
            </a:endParaRPr>
          </a:p>
        </p:txBody>
      </p:sp>
      <p:sp>
        <p:nvSpPr>
          <p:cNvPr id="112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113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114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115" name="PlaceHolder 5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40A78785-9FE8-4A31-8716-D45D547B1581}" type="slidenum">
              <a:t>‹#›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l-PL" sz="4400" b="0" strike="noStrike" spc="-1">
              <a:latin typeface="Arial"/>
            </a:endParaRPr>
          </a:p>
        </p:txBody>
      </p:sp>
      <p:sp>
        <p:nvSpPr>
          <p:cNvPr id="117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118" name="PlaceHolder 3"/>
          <p:cNvSpPr>
            <a:spLocks noGrp="1"/>
          </p:cNvSpPr>
          <p:nvPr>
            <p:ph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119" name="PlaceHolder 4"/>
          <p:cNvSpPr>
            <a:spLocks noGrp="1"/>
          </p:cNvSpPr>
          <p:nvPr>
            <p:ph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120" name="PlaceHolder 5"/>
          <p:cNvSpPr>
            <a:spLocks noGrp="1"/>
          </p:cNvSpPr>
          <p:nvPr>
            <p:ph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121" name="PlaceHolder 6"/>
          <p:cNvSpPr>
            <a:spLocks noGrp="1"/>
          </p:cNvSpPr>
          <p:nvPr>
            <p:ph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122" name="PlaceHolder 7"/>
          <p:cNvSpPr>
            <a:spLocks noGrp="1"/>
          </p:cNvSpPr>
          <p:nvPr>
            <p:ph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78E8084C-A8F7-4F40-8D35-57E7B1636A0A}" type="slidenum">
              <a:t>‹#›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4C20CA15-39AA-4616-85A7-6872D9935C22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l-PL" sz="4400" b="0" strike="noStrike" spc="-1">
              <a:latin typeface="Arial"/>
            </a:endParaRPr>
          </a:p>
        </p:txBody>
      </p:sp>
      <p:sp>
        <p:nvSpPr>
          <p:cNvPr id="130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l-PL" sz="3200" b="0" strike="noStrike" spc="-1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7DBF4204-717E-432E-82E4-C9387A775A10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l-PL" sz="4400" b="0" strike="noStrike" spc="-1">
              <a:latin typeface="Arial"/>
            </a:endParaRPr>
          </a:p>
        </p:txBody>
      </p:sp>
      <p:sp>
        <p:nvSpPr>
          <p:cNvPr id="132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3D15F2A6-5CC5-4966-9A68-1B0B0510AF19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l-PL" sz="4400" b="0" strike="noStrike" spc="-1"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ADF888F2-7CC6-4487-8B21-5BE4BDCC98DA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l-PL" sz="4400" b="0" strike="noStrike" spc="-1">
              <a:latin typeface="Arial"/>
            </a:endParaRPr>
          </a:p>
        </p:txBody>
      </p:sp>
      <p:sp>
        <p:nvSpPr>
          <p:cNvPr id="134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135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266AC1D1-F1CC-4A3B-80B0-BB32EB7FFFF8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l-PL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5853EE3F-A470-49E9-9F14-3D375FC98D7A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l-PL" sz="32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568A2822-FB38-4A21-B7FD-CA32522BB452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l-PL" sz="4400" b="0" strike="noStrike" spc="-1">
              <a:latin typeface="Arial"/>
            </a:endParaRPr>
          </a:p>
        </p:txBody>
      </p:sp>
      <p:sp>
        <p:nvSpPr>
          <p:cNvPr id="139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140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141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12ACC2FF-98EF-4FF4-9326-0DFF9D42C7FC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l-PL" sz="4400" b="0" strike="noStrike" spc="-1">
              <a:latin typeface="Arial"/>
            </a:endParaRPr>
          </a:p>
        </p:txBody>
      </p:sp>
      <p:sp>
        <p:nvSpPr>
          <p:cNvPr id="143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144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145" name="PlaceHolder 4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28FA41C9-56B3-4226-B8FE-BECDB3C4A039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l-PL" sz="4400" b="0" strike="noStrike" spc="-1">
              <a:latin typeface="Arial"/>
            </a:endParaRPr>
          </a:p>
        </p:txBody>
      </p:sp>
      <p:sp>
        <p:nvSpPr>
          <p:cNvPr id="147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148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149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2049738C-C2A8-4C9C-B112-18849CC54E1F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l-PL" sz="4400" b="0" strike="noStrike" spc="-1">
              <a:latin typeface="Arial"/>
            </a:endParaRPr>
          </a:p>
        </p:txBody>
      </p:sp>
      <p:sp>
        <p:nvSpPr>
          <p:cNvPr id="151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152" name="PlaceHolder 3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BE05846C-9B19-4F27-BAFB-64C3E3B66459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l-PL" sz="4400" b="0" strike="noStrike" spc="-1">
              <a:latin typeface="Arial"/>
            </a:endParaRPr>
          </a:p>
        </p:txBody>
      </p:sp>
      <p:sp>
        <p:nvSpPr>
          <p:cNvPr id="154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155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156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157" name="PlaceHolder 5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2F6FD54B-0905-4C52-9C4C-095321F8EA4E}" type="slidenum">
              <a:t>‹#›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l-PL" sz="4400" b="0" strike="noStrike" spc="-1">
              <a:latin typeface="Arial"/>
            </a:endParaRPr>
          </a:p>
        </p:txBody>
      </p:sp>
      <p:sp>
        <p:nvSpPr>
          <p:cNvPr id="159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160" name="PlaceHolder 3"/>
          <p:cNvSpPr>
            <a:spLocks noGrp="1"/>
          </p:cNvSpPr>
          <p:nvPr>
            <p:ph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161" name="PlaceHolder 4"/>
          <p:cNvSpPr>
            <a:spLocks noGrp="1"/>
          </p:cNvSpPr>
          <p:nvPr>
            <p:ph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162" name="PlaceHolder 5"/>
          <p:cNvSpPr>
            <a:spLocks noGrp="1"/>
          </p:cNvSpPr>
          <p:nvPr>
            <p:ph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163" name="PlaceHolder 6"/>
          <p:cNvSpPr>
            <a:spLocks noGrp="1"/>
          </p:cNvSpPr>
          <p:nvPr>
            <p:ph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164" name="PlaceHolder 7"/>
          <p:cNvSpPr>
            <a:spLocks noGrp="1"/>
          </p:cNvSpPr>
          <p:nvPr>
            <p:ph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51DC39C5-DD52-4C87-BF46-E9CF4C3F2813}" type="slidenum">
              <a:t>‹#›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4"/>
          </p:nvPr>
        </p:nvSpPr>
        <p:spPr/>
        <p:txBody>
          <a:bodyPr/>
          <a:lstStyle/>
          <a:p>
            <a:fld id="{263ED28E-7A67-4657-9FF6-103DAEECFEFA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l-PL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21C1D9A2-CAD4-40DE-9F20-5F0C9EAE3811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l-PL" sz="4400" b="0" strike="noStrike" spc="-1">
              <a:latin typeface="Arial"/>
            </a:endParaRPr>
          </a:p>
        </p:txBody>
      </p:sp>
      <p:sp>
        <p:nvSpPr>
          <p:cNvPr id="172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l-PL" sz="3200" b="0" strike="noStrike" spc="-1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4"/>
          </p:nvPr>
        </p:nvSpPr>
        <p:spPr/>
        <p:txBody>
          <a:bodyPr/>
          <a:lstStyle/>
          <a:p>
            <a:fld id="{8ED9EEB5-5719-4ABB-9471-8E413867AF7B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l-PL" sz="4400" b="0" strike="noStrike" spc="-1">
              <a:latin typeface="Arial"/>
            </a:endParaRPr>
          </a:p>
        </p:txBody>
      </p:sp>
      <p:sp>
        <p:nvSpPr>
          <p:cNvPr id="174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4"/>
          </p:nvPr>
        </p:nvSpPr>
        <p:spPr/>
        <p:txBody>
          <a:bodyPr/>
          <a:lstStyle/>
          <a:p>
            <a:fld id="{7C24A93E-DD4F-4F08-9881-19165FD1EE94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l-PL" sz="4400" b="0" strike="noStrike" spc="-1">
              <a:latin typeface="Arial"/>
            </a:endParaRPr>
          </a:p>
        </p:txBody>
      </p:sp>
      <p:sp>
        <p:nvSpPr>
          <p:cNvPr id="176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177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4"/>
          </p:nvPr>
        </p:nvSpPr>
        <p:spPr/>
        <p:txBody>
          <a:bodyPr/>
          <a:lstStyle/>
          <a:p>
            <a:fld id="{C6E3303F-5C54-47EF-9D33-1CB5A3B652FF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l-PL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14"/>
          </p:nvPr>
        </p:nvSpPr>
        <p:spPr/>
        <p:txBody>
          <a:bodyPr/>
          <a:lstStyle/>
          <a:p>
            <a:fld id="{860A477C-FA80-4FF0-A98F-A14CA6133162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l-PL" sz="32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14"/>
          </p:nvPr>
        </p:nvSpPr>
        <p:spPr/>
        <p:txBody>
          <a:bodyPr/>
          <a:lstStyle/>
          <a:p>
            <a:fld id="{5A8C74D3-A530-4BFB-90D4-D3FE8AC557B9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l-PL" sz="4400" b="0" strike="noStrike" spc="-1">
              <a:latin typeface="Arial"/>
            </a:endParaRPr>
          </a:p>
        </p:txBody>
      </p:sp>
      <p:sp>
        <p:nvSpPr>
          <p:cNvPr id="181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182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183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4"/>
          </p:nvPr>
        </p:nvSpPr>
        <p:spPr/>
        <p:txBody>
          <a:bodyPr/>
          <a:lstStyle/>
          <a:p>
            <a:fld id="{9BB6DFFE-F0E2-4B9C-87C5-6DB19E3D8213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l-PL" sz="4400" b="0" strike="noStrike" spc="-1">
              <a:latin typeface="Arial"/>
            </a:endParaRPr>
          </a:p>
        </p:txBody>
      </p:sp>
      <p:sp>
        <p:nvSpPr>
          <p:cNvPr id="185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186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187" name="PlaceHolder 4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4"/>
          </p:nvPr>
        </p:nvSpPr>
        <p:spPr/>
        <p:txBody>
          <a:bodyPr/>
          <a:lstStyle/>
          <a:p>
            <a:fld id="{5B3584CC-13D1-489B-AA51-959ED1DE5A0E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l-PL" sz="4400" b="0" strike="noStrike" spc="-1">
              <a:latin typeface="Arial"/>
            </a:endParaRPr>
          </a:p>
        </p:txBody>
      </p:sp>
      <p:sp>
        <p:nvSpPr>
          <p:cNvPr id="189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190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191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4"/>
          </p:nvPr>
        </p:nvSpPr>
        <p:spPr/>
        <p:txBody>
          <a:bodyPr/>
          <a:lstStyle/>
          <a:p>
            <a:fld id="{E9306D6E-BD50-44D6-B052-A4828FE05B5A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l-PL" sz="4400" b="0" strike="noStrike" spc="-1">
              <a:latin typeface="Arial"/>
            </a:endParaRPr>
          </a:p>
        </p:txBody>
      </p:sp>
      <p:sp>
        <p:nvSpPr>
          <p:cNvPr id="193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194" name="PlaceHolder 3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4"/>
          </p:nvPr>
        </p:nvSpPr>
        <p:spPr/>
        <p:txBody>
          <a:bodyPr/>
          <a:lstStyle/>
          <a:p>
            <a:fld id="{7C0B5E60-6D65-4B40-9548-3779BFAC8F68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l-PL" sz="4400" b="0" strike="noStrike" spc="-1">
              <a:latin typeface="Arial"/>
            </a:endParaRPr>
          </a:p>
        </p:txBody>
      </p:sp>
      <p:sp>
        <p:nvSpPr>
          <p:cNvPr id="196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197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198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199" name="PlaceHolder 5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14"/>
          </p:nvPr>
        </p:nvSpPr>
        <p:spPr/>
        <p:txBody>
          <a:bodyPr/>
          <a:lstStyle/>
          <a:p>
            <a:fld id="{60A3E6B6-E5C9-479A-96EE-F0D04650E1C0}" type="slidenum">
              <a:t>‹#›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l-PL" sz="32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034E18DE-905E-4DA7-851A-090E489F1FAC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l-PL" sz="4400" b="0" strike="noStrike" spc="-1">
              <a:latin typeface="Arial"/>
            </a:endParaRPr>
          </a:p>
        </p:txBody>
      </p:sp>
      <p:sp>
        <p:nvSpPr>
          <p:cNvPr id="201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202" name="PlaceHolder 3"/>
          <p:cNvSpPr>
            <a:spLocks noGrp="1"/>
          </p:cNvSpPr>
          <p:nvPr>
            <p:ph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203" name="PlaceHolder 4"/>
          <p:cNvSpPr>
            <a:spLocks noGrp="1"/>
          </p:cNvSpPr>
          <p:nvPr>
            <p:ph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204" name="PlaceHolder 5"/>
          <p:cNvSpPr>
            <a:spLocks noGrp="1"/>
          </p:cNvSpPr>
          <p:nvPr>
            <p:ph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205" name="PlaceHolder 6"/>
          <p:cNvSpPr>
            <a:spLocks noGrp="1"/>
          </p:cNvSpPr>
          <p:nvPr>
            <p:ph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206" name="PlaceHolder 7"/>
          <p:cNvSpPr>
            <a:spLocks noGrp="1"/>
          </p:cNvSpPr>
          <p:nvPr>
            <p:ph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1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14"/>
          </p:nvPr>
        </p:nvSpPr>
        <p:spPr/>
        <p:txBody>
          <a:bodyPr/>
          <a:lstStyle/>
          <a:p>
            <a:fld id="{FCD42978-C4F7-4DA4-A831-AEDD468C1850}" type="slidenum">
              <a:t>‹#›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l-PL" sz="4400" b="0" strike="noStrike" spc="-1"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DDA6B5BC-E9A6-4F05-BA93-80FDBEEFADFD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l-PL" sz="4400" b="0" strike="noStrike" spc="-1"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B0B39D05-6FAD-4A9C-A2F5-1FE8E04776D2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l-PL" sz="4400" b="0" strike="noStrike" spc="-1"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l-PL" sz="32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1511759B-8648-4683-AE0D-2F0ACA7A5679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ftr" idx="1"/>
          </p:nvPr>
        </p:nvSpPr>
        <p:spPr>
          <a:xfrm>
            <a:off x="3124080" y="6356520"/>
            <a:ext cx="2894760" cy="364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algn="ctr">
              <a:lnSpc>
                <a:spcPct val="100000"/>
              </a:lnSpc>
              <a:buNone/>
              <a:defRPr lang="pl-PL" sz="1400" b="0" strike="noStrike" spc="-1">
                <a:latin typeface="Times New Roman"/>
              </a:defRPr>
            </a:lvl1pPr>
          </a:lstStyle>
          <a:p>
            <a:pPr algn="ctr">
              <a:lnSpc>
                <a:spcPct val="100000"/>
              </a:lnSpc>
              <a:buNone/>
            </a:pPr>
            <a:r>
              <a:rPr lang="pl-PL" sz="1400" b="0" strike="noStrike" spc="-1">
                <a:latin typeface="Times New Roman"/>
              </a:rPr>
              <a:t> 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sldNum" idx="2"/>
          </p:nvPr>
        </p:nvSpPr>
        <p:spPr>
          <a:xfrm>
            <a:off x="6553080" y="6356520"/>
            <a:ext cx="2133000" cy="364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algn="r">
              <a:lnSpc>
                <a:spcPct val="100000"/>
              </a:lnSpc>
              <a:buNone/>
              <a:defRPr lang="pl-PL" sz="1200" b="0" strike="noStrike" spc="-1">
                <a:solidFill>
                  <a:srgbClr val="8B8B8B"/>
                </a:solidFill>
                <a:latin typeface="Calibri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4AF8CDC3-9DC5-4F38-9028-E787511A3B4F}" type="slidenum">
              <a:rPr lang="pl-PL" sz="1200" b="0" strike="noStrike" spc="-1">
                <a:solidFill>
                  <a:srgbClr val="8B8B8B"/>
                </a:solidFill>
                <a:latin typeface="Calibri"/>
              </a:rPr>
              <a:t>‹#›</a:t>
            </a:fld>
            <a:endParaRPr lang="pl-PL" sz="1200" b="0" strike="noStrike" spc="-1"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dt" idx="3"/>
          </p:nvPr>
        </p:nvSpPr>
        <p:spPr>
          <a:xfrm>
            <a:off x="457200" y="6356520"/>
            <a:ext cx="2133000" cy="364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>
              <a:defRPr lang="pl-PL" sz="1400" b="0" strike="noStrike" spc="-1">
                <a:latin typeface="Times New Roman"/>
              </a:defRPr>
            </a:lvl1pPr>
          </a:lstStyle>
          <a:p>
            <a:r>
              <a:rPr lang="pl-PL" sz="1400" b="0" strike="noStrike" spc="-1">
                <a:latin typeface="Times New Roman"/>
              </a:rPr>
              <a:t> </a:t>
            </a:r>
          </a:p>
        </p:txBody>
      </p:sp>
      <p:sp>
        <p:nvSpPr>
          <p:cNvPr id="3" name="PlaceHolder 4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r>
              <a:rPr lang="pl-PL" sz="4400" b="0" strike="noStrike" spc="-1">
                <a:latin typeface="Arial"/>
              </a:rPr>
              <a:t>Kliknij, aby edytować format tekstu tytułu</a:t>
            </a: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3200" b="0" strike="noStrike" spc="-1">
                <a:latin typeface="Arial"/>
              </a:rPr>
              <a:t>Kliknij, aby edytować format tekstu konspektu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l-PL" sz="2800" b="0" strike="noStrike" spc="-1">
                <a:latin typeface="Arial"/>
              </a:rPr>
              <a:t>Drugi poziom konspektu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400" b="0" strike="noStrike" spc="-1">
                <a:latin typeface="Arial"/>
              </a:rPr>
              <a:t>Trzeci poziom konspektu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l-PL" sz="2000" b="0" strike="noStrike" spc="-1">
                <a:latin typeface="Arial"/>
              </a:rPr>
              <a:t>Czwarty poziom konspektu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000" b="0" strike="noStrike" spc="-1">
                <a:latin typeface="Arial"/>
              </a:rPr>
              <a:t>Piąty poziom konspektu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000" b="0" strike="noStrike" spc="-1">
                <a:latin typeface="Arial"/>
              </a:rPr>
              <a:t>Szósty poziom konspektu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000" b="0" strike="noStrike" spc="-1">
                <a:latin typeface="Arial"/>
              </a:rPr>
              <a:t>Siódmy poziom konspektu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880" cy="1142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pl-PL" sz="1800" b="0" strike="noStrike" spc="-1">
                <a:latin typeface="Arial"/>
              </a:rPr>
              <a:t>Kliknij, aby edytować format tekstu tytułu</a:t>
            </a:r>
          </a:p>
        </p:txBody>
      </p:sp>
      <p:sp>
        <p:nvSpPr>
          <p:cNvPr id="42" name="PlaceHolder 2"/>
          <p:cNvSpPr>
            <a:spLocks noGrp="1"/>
          </p:cNvSpPr>
          <p:nvPr>
            <p:ph type="ftr" idx="4"/>
          </p:nvPr>
        </p:nvSpPr>
        <p:spPr>
          <a:xfrm>
            <a:off x="3124080" y="6356520"/>
            <a:ext cx="2894760" cy="364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algn="ctr">
              <a:lnSpc>
                <a:spcPct val="100000"/>
              </a:lnSpc>
              <a:buNone/>
              <a:defRPr lang="pl-PL" sz="1400" b="0" strike="noStrike" spc="-1">
                <a:latin typeface="Times New Roman"/>
              </a:defRPr>
            </a:lvl1pPr>
          </a:lstStyle>
          <a:p>
            <a:pPr algn="ctr">
              <a:lnSpc>
                <a:spcPct val="100000"/>
              </a:lnSpc>
              <a:buNone/>
            </a:pPr>
            <a:r>
              <a:rPr lang="pl-PL" sz="1400" b="0" strike="noStrike" spc="-1">
                <a:latin typeface="Times New Roman"/>
              </a:rPr>
              <a:t>&lt;stopka&gt;</a:t>
            </a:r>
          </a:p>
        </p:txBody>
      </p:sp>
      <p:sp>
        <p:nvSpPr>
          <p:cNvPr id="43" name="PlaceHolder 3"/>
          <p:cNvSpPr>
            <a:spLocks noGrp="1"/>
          </p:cNvSpPr>
          <p:nvPr>
            <p:ph type="sldNum" idx="5"/>
          </p:nvPr>
        </p:nvSpPr>
        <p:spPr>
          <a:xfrm>
            <a:off x="6553080" y="6356520"/>
            <a:ext cx="2133000" cy="364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algn="r">
              <a:lnSpc>
                <a:spcPct val="100000"/>
              </a:lnSpc>
              <a:buNone/>
              <a:defRPr lang="pl-PL" sz="1200" b="0" strike="noStrike" spc="-1">
                <a:solidFill>
                  <a:srgbClr val="8B8B8B"/>
                </a:solidFill>
                <a:latin typeface="Calibri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7E342CD2-FA67-47C4-990A-7F45D244B918}" type="slidenum">
              <a:rPr lang="pl-PL" sz="1200" b="0" strike="noStrike" spc="-1">
                <a:solidFill>
                  <a:srgbClr val="8B8B8B"/>
                </a:solidFill>
                <a:latin typeface="Calibri"/>
              </a:rPr>
              <a:t>‹#›</a:t>
            </a:fld>
            <a:endParaRPr lang="pl-PL" sz="1200" b="0" strike="noStrike" spc="-1">
              <a:latin typeface="Times New Roman"/>
            </a:endParaRPr>
          </a:p>
        </p:txBody>
      </p:sp>
      <p:sp>
        <p:nvSpPr>
          <p:cNvPr id="44" name="PlaceHolder 4"/>
          <p:cNvSpPr>
            <a:spLocks noGrp="1"/>
          </p:cNvSpPr>
          <p:nvPr>
            <p:ph type="dt" idx="6"/>
          </p:nvPr>
        </p:nvSpPr>
        <p:spPr>
          <a:xfrm>
            <a:off x="457200" y="6356520"/>
            <a:ext cx="2133000" cy="364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>
              <a:defRPr lang="pl-PL" sz="1400" b="0" strike="noStrike" spc="-1">
                <a:latin typeface="Times New Roman"/>
              </a:defRPr>
            </a:lvl1pPr>
          </a:lstStyle>
          <a:p>
            <a:r>
              <a:rPr lang="pl-PL" sz="1400" b="0" strike="noStrike" spc="-1">
                <a:latin typeface="Times New Roman"/>
              </a:rPr>
              <a:t>&lt;data/godzina&gt;</a:t>
            </a:r>
          </a:p>
        </p:txBody>
      </p:sp>
      <p:sp>
        <p:nvSpPr>
          <p:cNvPr id="45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3200" b="0" strike="noStrike" spc="-1">
                <a:latin typeface="Arial"/>
              </a:rPr>
              <a:t>Kliknij, aby edytować format tekstu konspektu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l-PL" sz="2800" b="0" strike="noStrike" spc="-1">
                <a:latin typeface="Arial"/>
              </a:rPr>
              <a:t>Drugi poziom konspektu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400" b="0" strike="noStrike" spc="-1">
                <a:latin typeface="Arial"/>
              </a:rPr>
              <a:t>Trzeci poziom konspektu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l-PL" sz="2000" b="0" strike="noStrike" spc="-1">
                <a:latin typeface="Arial"/>
              </a:rPr>
              <a:t>Czwarty poziom konspektu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000" b="0" strike="noStrike" spc="-1">
                <a:latin typeface="Arial"/>
              </a:rPr>
              <a:t>Piąty poziom konspektu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000" b="0" strike="noStrike" spc="-1">
                <a:latin typeface="Arial"/>
              </a:rPr>
              <a:t>Szósty poziom konspektu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000" b="0" strike="noStrike" spc="-1">
                <a:latin typeface="Arial"/>
              </a:rPr>
              <a:t>Siódmy poziom konspektu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/>
    <p:bodyStyle/>
    <p:otherStyle/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880" cy="1142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pl-PL" sz="1800" b="0" strike="noStrike" spc="-1">
                <a:latin typeface="Arial"/>
              </a:rPr>
              <a:t>Kliknij, aby edytować format tekstu tytułu</a:t>
            </a:r>
          </a:p>
        </p:txBody>
      </p:sp>
      <p:sp>
        <p:nvSpPr>
          <p:cNvPr id="83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8880" cy="4525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1800" b="0" strike="noStrike" spc="-1">
                <a:latin typeface="Arial"/>
              </a:rPr>
              <a:t>Kliknij, aby edytować format tekstu konspektu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l-PL" sz="1800" b="0" strike="noStrike" spc="-1">
                <a:latin typeface="Arial"/>
              </a:rPr>
              <a:t>Drugi poziom konspektu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1800" b="0" strike="noStrike" spc="-1">
                <a:latin typeface="Arial"/>
              </a:rPr>
              <a:t>Trzeci poziom konspektu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l-PL" sz="1800" b="0" strike="noStrike" spc="-1">
                <a:latin typeface="Arial"/>
              </a:rPr>
              <a:t>Czwarty poziom konspektu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1800" b="0" strike="noStrike" spc="-1">
                <a:latin typeface="Arial"/>
              </a:rPr>
              <a:t>Piąty poziom konspektu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1800" b="0" strike="noStrike" spc="-1">
                <a:latin typeface="Arial"/>
              </a:rPr>
              <a:t>Szósty poziom konspektu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1800" b="0" strike="noStrike" spc="-1">
                <a:latin typeface="Arial"/>
              </a:rPr>
              <a:t>Siódmy poziom konspektu</a:t>
            </a:r>
          </a:p>
        </p:txBody>
      </p:sp>
      <p:sp>
        <p:nvSpPr>
          <p:cNvPr id="84" name="PlaceHolder 3"/>
          <p:cNvSpPr>
            <a:spLocks noGrp="1"/>
          </p:cNvSpPr>
          <p:nvPr>
            <p:ph type="ftr" idx="7"/>
          </p:nvPr>
        </p:nvSpPr>
        <p:spPr>
          <a:xfrm>
            <a:off x="3124080" y="6356520"/>
            <a:ext cx="2894760" cy="364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algn="ctr">
              <a:lnSpc>
                <a:spcPct val="100000"/>
              </a:lnSpc>
              <a:buNone/>
              <a:defRPr lang="pl-PL" sz="1400" b="0" strike="noStrike" spc="-1">
                <a:latin typeface="Times New Roman"/>
              </a:defRPr>
            </a:lvl1pPr>
          </a:lstStyle>
          <a:p>
            <a:pPr algn="ctr">
              <a:lnSpc>
                <a:spcPct val="100000"/>
              </a:lnSpc>
              <a:buNone/>
            </a:pPr>
            <a:r>
              <a:rPr lang="pl-PL" sz="1400" b="0" strike="noStrike" spc="-1">
                <a:latin typeface="Times New Roman"/>
              </a:rPr>
              <a:t>&lt;stopka&gt;</a:t>
            </a:r>
          </a:p>
        </p:txBody>
      </p:sp>
      <p:sp>
        <p:nvSpPr>
          <p:cNvPr id="85" name="PlaceHolder 4"/>
          <p:cNvSpPr>
            <a:spLocks noGrp="1"/>
          </p:cNvSpPr>
          <p:nvPr>
            <p:ph type="sldNum" idx="8"/>
          </p:nvPr>
        </p:nvSpPr>
        <p:spPr>
          <a:xfrm>
            <a:off x="6553080" y="6356520"/>
            <a:ext cx="2133000" cy="364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algn="r">
              <a:lnSpc>
                <a:spcPct val="100000"/>
              </a:lnSpc>
              <a:buNone/>
              <a:defRPr lang="pl-PL" sz="1200" b="0" strike="noStrike" spc="-1">
                <a:solidFill>
                  <a:srgbClr val="8B8B8B"/>
                </a:solidFill>
                <a:latin typeface="Calibri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55E18FD9-4A3B-418C-8F86-C970325E4D7A}" type="slidenum">
              <a:rPr lang="pl-PL" sz="1200" b="0" strike="noStrike" spc="-1">
                <a:solidFill>
                  <a:srgbClr val="8B8B8B"/>
                </a:solidFill>
                <a:latin typeface="Calibri"/>
              </a:rPr>
              <a:t>‹#›</a:t>
            </a:fld>
            <a:endParaRPr lang="pl-PL" sz="1200" b="0" strike="noStrike" spc="-1">
              <a:latin typeface="Times New Roman"/>
            </a:endParaRPr>
          </a:p>
        </p:txBody>
      </p:sp>
      <p:sp>
        <p:nvSpPr>
          <p:cNvPr id="86" name="PlaceHolder 5"/>
          <p:cNvSpPr>
            <a:spLocks noGrp="1"/>
          </p:cNvSpPr>
          <p:nvPr>
            <p:ph type="dt" idx="9"/>
          </p:nvPr>
        </p:nvSpPr>
        <p:spPr>
          <a:xfrm>
            <a:off x="457200" y="6356520"/>
            <a:ext cx="2133000" cy="364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>
              <a:defRPr lang="pl-PL" sz="1400" b="0" strike="noStrike" spc="-1">
                <a:latin typeface="Times New Roman"/>
              </a:defRPr>
            </a:lvl1pPr>
          </a:lstStyle>
          <a:p>
            <a:r>
              <a:rPr lang="pl-PL" sz="1400" b="0" strike="noStrike" spc="-1">
                <a:latin typeface="Times New Roman"/>
              </a:rPr>
              <a:t>&lt;data/godzina&gt;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/>
    <p:bodyStyle/>
    <p:otherStyle/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880" cy="1142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pl-PL" sz="1800" b="0" strike="noStrike" spc="-1">
                <a:latin typeface="Arial"/>
              </a:rPr>
              <a:t>Kliknij, aby edytować format tekstu tytułu</a:t>
            </a:r>
          </a:p>
        </p:txBody>
      </p:sp>
      <p:sp>
        <p:nvSpPr>
          <p:cNvPr id="124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8880" cy="2158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1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1800" b="0" strike="noStrike" spc="-1">
                <a:latin typeface="Arial"/>
              </a:rPr>
              <a:t>Kliknij, aby edytować format tekstu konspektu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l-PL" sz="1800" b="0" strike="noStrike" spc="-1">
                <a:latin typeface="Arial"/>
              </a:rPr>
              <a:t>Drugi poziom konspektu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1800" b="0" strike="noStrike" spc="-1">
                <a:latin typeface="Arial"/>
              </a:rPr>
              <a:t>Trzeci poziom konspektu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l-PL" sz="1800" b="0" strike="noStrike" spc="-1">
                <a:latin typeface="Arial"/>
              </a:rPr>
              <a:t>Czwarty poziom konspektu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1800" b="0" strike="noStrike" spc="-1">
                <a:latin typeface="Arial"/>
              </a:rPr>
              <a:t>Piąty poziom konspektu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1800" b="0" strike="noStrike" spc="-1">
                <a:latin typeface="Arial"/>
              </a:rPr>
              <a:t>Szósty poziom konspektu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1800" b="0" strike="noStrike" spc="-1">
                <a:latin typeface="Arial"/>
              </a:rPr>
              <a:t>Siódmy poziom konspektu</a:t>
            </a:r>
          </a:p>
        </p:txBody>
      </p:sp>
      <p:sp>
        <p:nvSpPr>
          <p:cNvPr id="125" name="PlaceHolder 3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8880" cy="2158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1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1800" b="0" strike="noStrike" spc="-1">
                <a:latin typeface="Arial"/>
              </a:rPr>
              <a:t>Kliknij, aby edytować format tekstu konspektu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l-PL" sz="1800" b="0" strike="noStrike" spc="-1">
                <a:latin typeface="Arial"/>
              </a:rPr>
              <a:t>Drugi poziom konspektu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1800" b="0" strike="noStrike" spc="-1">
                <a:latin typeface="Arial"/>
              </a:rPr>
              <a:t>Trzeci poziom konspektu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l-PL" sz="1800" b="0" strike="noStrike" spc="-1">
                <a:latin typeface="Arial"/>
              </a:rPr>
              <a:t>Czwarty poziom konspektu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1800" b="0" strike="noStrike" spc="-1">
                <a:latin typeface="Arial"/>
              </a:rPr>
              <a:t>Piąty poziom konspektu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1800" b="0" strike="noStrike" spc="-1">
                <a:latin typeface="Arial"/>
              </a:rPr>
              <a:t>Szósty poziom konspektu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1800" b="0" strike="noStrike" spc="-1">
                <a:latin typeface="Arial"/>
              </a:rPr>
              <a:t>Siódmy poziom konspektu</a:t>
            </a:r>
          </a:p>
        </p:txBody>
      </p:sp>
      <p:sp>
        <p:nvSpPr>
          <p:cNvPr id="126" name="PlaceHolder 4"/>
          <p:cNvSpPr>
            <a:spLocks noGrp="1"/>
          </p:cNvSpPr>
          <p:nvPr>
            <p:ph type="ftr" idx="10"/>
          </p:nvPr>
        </p:nvSpPr>
        <p:spPr>
          <a:xfrm>
            <a:off x="3124080" y="6356520"/>
            <a:ext cx="2894760" cy="364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algn="ctr">
              <a:lnSpc>
                <a:spcPct val="100000"/>
              </a:lnSpc>
              <a:buNone/>
              <a:defRPr lang="pl-PL" sz="1400" b="0" strike="noStrike" spc="-1">
                <a:latin typeface="Times New Roman"/>
              </a:defRPr>
            </a:lvl1pPr>
          </a:lstStyle>
          <a:p>
            <a:pPr algn="ctr">
              <a:lnSpc>
                <a:spcPct val="100000"/>
              </a:lnSpc>
              <a:buNone/>
            </a:pPr>
            <a:r>
              <a:rPr lang="pl-PL" sz="1400" b="0" strike="noStrike" spc="-1">
                <a:latin typeface="Times New Roman"/>
              </a:rPr>
              <a:t>&lt;stopka&gt;</a:t>
            </a:r>
          </a:p>
        </p:txBody>
      </p:sp>
      <p:sp>
        <p:nvSpPr>
          <p:cNvPr id="127" name="PlaceHolder 5"/>
          <p:cNvSpPr>
            <a:spLocks noGrp="1"/>
          </p:cNvSpPr>
          <p:nvPr>
            <p:ph type="sldNum" idx="11"/>
          </p:nvPr>
        </p:nvSpPr>
        <p:spPr>
          <a:xfrm>
            <a:off x="6553080" y="6356520"/>
            <a:ext cx="2133000" cy="364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algn="r">
              <a:lnSpc>
                <a:spcPct val="100000"/>
              </a:lnSpc>
              <a:buNone/>
              <a:defRPr lang="pl-PL" sz="1200" b="0" strike="noStrike" spc="-1">
                <a:solidFill>
                  <a:srgbClr val="8B8B8B"/>
                </a:solidFill>
                <a:latin typeface="Calibri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D7475F36-6049-428E-8AB9-B5AA9B95EA4B}" type="slidenum">
              <a:rPr lang="pl-PL" sz="1200" b="0" strike="noStrike" spc="-1">
                <a:solidFill>
                  <a:srgbClr val="8B8B8B"/>
                </a:solidFill>
                <a:latin typeface="Calibri"/>
              </a:rPr>
              <a:t>‹#›</a:t>
            </a:fld>
            <a:endParaRPr lang="pl-PL" sz="1200" b="0" strike="noStrike" spc="-1">
              <a:latin typeface="Times New Roman"/>
            </a:endParaRPr>
          </a:p>
        </p:txBody>
      </p:sp>
      <p:sp>
        <p:nvSpPr>
          <p:cNvPr id="128" name="PlaceHolder 6"/>
          <p:cNvSpPr>
            <a:spLocks noGrp="1"/>
          </p:cNvSpPr>
          <p:nvPr>
            <p:ph type="dt" idx="12"/>
          </p:nvPr>
        </p:nvSpPr>
        <p:spPr>
          <a:xfrm>
            <a:off x="457200" y="6356520"/>
            <a:ext cx="2133000" cy="364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>
              <a:defRPr lang="pl-PL" sz="1400" b="0" strike="noStrike" spc="-1">
                <a:latin typeface="Times New Roman"/>
              </a:defRPr>
            </a:lvl1pPr>
          </a:lstStyle>
          <a:p>
            <a:r>
              <a:rPr lang="pl-PL" sz="1400" b="0" strike="noStrike" spc="-1">
                <a:latin typeface="Times New Roman"/>
              </a:rPr>
              <a:t>&lt;data/godzina&gt;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/>
    <p:bodyStyle/>
    <p:otherStyle/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880" cy="1142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pl-PL" sz="1800" b="0" strike="noStrike" spc="-1">
                <a:latin typeface="Arial"/>
              </a:rPr>
              <a:t>Kliknij, aby edytować format tekstu tytułu</a:t>
            </a:r>
          </a:p>
        </p:txBody>
      </p:sp>
      <p:sp>
        <p:nvSpPr>
          <p:cNvPr id="166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440" cy="4525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9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1800" b="0" strike="noStrike" spc="-1">
                <a:latin typeface="Arial"/>
              </a:rPr>
              <a:t>Kliknij, aby edytować format tekstu konspektu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l-PL" sz="1800" b="0" strike="noStrike" spc="-1">
                <a:latin typeface="Arial"/>
              </a:rPr>
              <a:t>Drugi poziom konspektu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1800" b="0" strike="noStrike" spc="-1">
                <a:latin typeface="Arial"/>
              </a:rPr>
              <a:t>Trzeci poziom konspektu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l-PL" sz="1800" b="0" strike="noStrike" spc="-1">
                <a:latin typeface="Arial"/>
              </a:rPr>
              <a:t>Czwarty poziom konspektu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1800" b="0" strike="noStrike" spc="-1">
                <a:latin typeface="Arial"/>
              </a:rPr>
              <a:t>Piąty poziom konspektu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1800" b="0" strike="noStrike" spc="-1">
                <a:latin typeface="Arial"/>
              </a:rPr>
              <a:t>Szósty poziom konspektu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1800" b="0" strike="noStrike" spc="-1">
                <a:latin typeface="Arial"/>
              </a:rPr>
              <a:t>Siódmy poziom konspektu</a:t>
            </a:r>
          </a:p>
        </p:txBody>
      </p:sp>
      <p:sp>
        <p:nvSpPr>
          <p:cNvPr id="167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440" cy="4525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9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1800" b="0" strike="noStrike" spc="-1">
                <a:latin typeface="Arial"/>
              </a:rPr>
              <a:t>Kliknij, aby edytować format tekstu konspektu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l-PL" sz="1800" b="0" strike="noStrike" spc="-1">
                <a:latin typeface="Arial"/>
              </a:rPr>
              <a:t>Drugi poziom konspektu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1800" b="0" strike="noStrike" spc="-1">
                <a:latin typeface="Arial"/>
              </a:rPr>
              <a:t>Trzeci poziom konspektu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l-PL" sz="1800" b="0" strike="noStrike" spc="-1">
                <a:latin typeface="Arial"/>
              </a:rPr>
              <a:t>Czwarty poziom konspektu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1800" b="0" strike="noStrike" spc="-1">
                <a:latin typeface="Arial"/>
              </a:rPr>
              <a:t>Piąty poziom konspektu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1800" b="0" strike="noStrike" spc="-1">
                <a:latin typeface="Arial"/>
              </a:rPr>
              <a:t>Szósty poziom konspektu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1800" b="0" strike="noStrike" spc="-1">
                <a:latin typeface="Arial"/>
              </a:rPr>
              <a:t>Siódmy poziom konspektu</a:t>
            </a:r>
          </a:p>
        </p:txBody>
      </p:sp>
      <p:sp>
        <p:nvSpPr>
          <p:cNvPr id="168" name="PlaceHolder 4"/>
          <p:cNvSpPr>
            <a:spLocks noGrp="1"/>
          </p:cNvSpPr>
          <p:nvPr>
            <p:ph type="ftr" idx="13"/>
          </p:nvPr>
        </p:nvSpPr>
        <p:spPr>
          <a:xfrm>
            <a:off x="3124080" y="6356520"/>
            <a:ext cx="2894760" cy="364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algn="ctr">
              <a:lnSpc>
                <a:spcPct val="100000"/>
              </a:lnSpc>
              <a:buNone/>
              <a:defRPr lang="pl-PL" sz="1400" b="0" strike="noStrike" spc="-1">
                <a:latin typeface="Times New Roman"/>
              </a:defRPr>
            </a:lvl1pPr>
          </a:lstStyle>
          <a:p>
            <a:pPr algn="ctr">
              <a:lnSpc>
                <a:spcPct val="100000"/>
              </a:lnSpc>
              <a:buNone/>
            </a:pPr>
            <a:r>
              <a:rPr lang="pl-PL" sz="1400" b="0" strike="noStrike" spc="-1">
                <a:latin typeface="Times New Roman"/>
              </a:rPr>
              <a:t>&lt;stopka&gt;</a:t>
            </a:r>
          </a:p>
        </p:txBody>
      </p:sp>
      <p:sp>
        <p:nvSpPr>
          <p:cNvPr id="169" name="PlaceHolder 5"/>
          <p:cNvSpPr>
            <a:spLocks noGrp="1"/>
          </p:cNvSpPr>
          <p:nvPr>
            <p:ph type="sldNum" idx="14"/>
          </p:nvPr>
        </p:nvSpPr>
        <p:spPr>
          <a:xfrm>
            <a:off x="6553080" y="6356520"/>
            <a:ext cx="2133000" cy="364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algn="r">
              <a:lnSpc>
                <a:spcPct val="100000"/>
              </a:lnSpc>
              <a:buNone/>
              <a:defRPr lang="pl-PL" sz="1200" b="0" strike="noStrike" spc="-1">
                <a:solidFill>
                  <a:srgbClr val="8B8B8B"/>
                </a:solidFill>
                <a:latin typeface="Calibri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1AA916A2-99A1-42E3-A87A-A595031D0EEA}" type="slidenum">
              <a:rPr lang="pl-PL" sz="1200" b="0" strike="noStrike" spc="-1">
                <a:solidFill>
                  <a:srgbClr val="8B8B8B"/>
                </a:solidFill>
                <a:latin typeface="Calibri"/>
              </a:rPr>
              <a:t>‹#›</a:t>
            </a:fld>
            <a:endParaRPr lang="pl-PL" sz="1200" b="0" strike="noStrike" spc="-1">
              <a:latin typeface="Times New Roman"/>
            </a:endParaRPr>
          </a:p>
        </p:txBody>
      </p:sp>
      <p:sp>
        <p:nvSpPr>
          <p:cNvPr id="170" name="PlaceHolder 6"/>
          <p:cNvSpPr>
            <a:spLocks noGrp="1"/>
          </p:cNvSpPr>
          <p:nvPr>
            <p:ph type="dt" idx="15"/>
          </p:nvPr>
        </p:nvSpPr>
        <p:spPr>
          <a:xfrm>
            <a:off x="457200" y="6356520"/>
            <a:ext cx="2133000" cy="364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>
              <a:defRPr lang="pl-PL" sz="1400" b="0" strike="noStrike" spc="-1">
                <a:latin typeface="Times New Roman"/>
              </a:defRPr>
            </a:lvl1pPr>
          </a:lstStyle>
          <a:p>
            <a:r>
              <a:rPr lang="pl-PL" sz="1400" b="0" strike="noStrike" spc="-1">
                <a:latin typeface="Times New Roman"/>
              </a:rPr>
              <a:t>&lt;data/godzina&gt;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Filmy/&#380;abka%202.mp4" TargetMode="External"/><Relationship Id="rId2" Type="http://schemas.openxmlformats.org/officeDocument/2006/relationships/hyperlink" Target="Filmy/Kraul.mp4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Filmy/helikopter.mp4" TargetMode="External"/><Relationship Id="rId5" Type="http://schemas.openxmlformats.org/officeDocument/2006/relationships/hyperlink" Target="Filmy/P&#322;ywanie%20do%20ty&#322;u.mp4" TargetMode="External"/><Relationship Id="rId4" Type="http://schemas.openxmlformats.org/officeDocument/2006/relationships/hyperlink" Target="Filmy/&#380;abka%20modyfikowana.mp4" TargetMode="Externa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24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Tytuł 6"/>
          <p:cNvSpPr/>
          <p:nvPr/>
        </p:nvSpPr>
        <p:spPr>
          <a:xfrm>
            <a:off x="251520" y="1484784"/>
            <a:ext cx="8640960" cy="372668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algn="ctr">
              <a:lnSpc>
                <a:spcPct val="100000"/>
              </a:lnSpc>
              <a:buNone/>
            </a:pPr>
            <a:r>
              <a:rPr kumimoji="0" lang="pl-PL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Szkolenie specjalistyczne </a:t>
            </a:r>
            <a:br>
              <a:rPr kumimoji="0" lang="pl-PL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pl-PL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zakresie młodszego nurka</a:t>
            </a:r>
          </a:p>
          <a:p>
            <a:pPr algn="ctr">
              <a:lnSpc>
                <a:spcPct val="100000"/>
              </a:lnSpc>
              <a:buNone/>
            </a:pPr>
            <a:endParaRPr lang="pl-PL" sz="5400" b="1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00000"/>
              </a:lnSpc>
              <a:buNone/>
            </a:pPr>
            <a:r>
              <a:rPr lang="pl-PL" sz="280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Temat: Techniki nurkowania</a:t>
            </a:r>
            <a:endParaRPr lang="pl-PL" sz="280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PlaceHolder 1"/>
          <p:cNvSpPr>
            <a:spLocks noGrp="1"/>
          </p:cNvSpPr>
          <p:nvPr>
            <p:ph type="title"/>
          </p:nvPr>
        </p:nvSpPr>
        <p:spPr>
          <a:xfrm>
            <a:off x="455902" y="404664"/>
            <a:ext cx="8228880" cy="1142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marL="108000" marR="0" lvl="0" indent="0" algn="ctr" defTabSz="914400" eaLnBrk="1" fontAlgn="auto" latinLnBrk="0" hangingPunct="1">
              <a:lnSpc>
                <a:spcPct val="100000"/>
              </a:lnSpc>
              <a:spcBef>
                <a:spcPts val="1417"/>
              </a:spcBef>
              <a:spcAft>
                <a:spcPts val="0"/>
              </a:spcAft>
              <a:buClr>
                <a:srgbClr val="000000"/>
              </a:buClr>
              <a:buSzPct val="45000"/>
              <a:buFontTx/>
              <a:buNone/>
              <a:tabLst/>
              <a:defRPr/>
            </a:pPr>
            <a:r>
              <a:rPr lang="pl-PL" sz="3000" b="1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Wejście do wody z pomostu</a:t>
            </a:r>
            <a:br>
              <a:rPr lang="pl-PL" sz="3000" b="1" u="sng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40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kumimoji="0" lang="pl-PL" sz="2400" i="0" strike="noStrike" kern="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rzy</a:t>
            </a:r>
            <a:r>
              <a:rPr kumimoji="0" lang="pl-PL" sz="2400" i="0" strike="noStrike" kern="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pomocy trapu/drabinki</a:t>
            </a:r>
            <a:br>
              <a:rPr kumimoji="0" lang="pl-PL" sz="3000" b="0" i="0" u="none" strike="noStrike" kern="0" cap="none" spc="-1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pl-PL" sz="3000" b="1" u="sng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4" name="PlaceHolder 3"/>
          <p:cNvSpPr>
            <a:spLocks noGrp="1"/>
          </p:cNvSpPr>
          <p:nvPr>
            <p:ph/>
          </p:nvPr>
        </p:nvSpPr>
        <p:spPr>
          <a:xfrm>
            <a:off x="455902" y="1988840"/>
            <a:ext cx="8228880" cy="3024336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108000" algn="just">
              <a:lnSpc>
                <a:spcPct val="150000"/>
              </a:lnSpc>
              <a:spcBef>
                <a:spcPts val="1417"/>
              </a:spcBef>
              <a:buClr>
                <a:srgbClr val="000000"/>
              </a:buClr>
              <a:buSzPct val="45000"/>
            </a:pPr>
            <a:r>
              <a:rPr lang="pl-PL" sz="2400" b="0" strike="noStrike" spc="-1" dirty="0">
                <a:solidFill>
                  <a:srgbClr val="000000"/>
                </a:solidFill>
                <a:latin typeface="Calibri"/>
              </a:rPr>
              <a:t>Jeśli przy pomoście lub platformie posiadamy trap/drabinkę, to sposób wejścia do wody mamy ułatwiony, ponieważ wystarczy przy pomocy asekuracji z pomostu lub platformy zejść po trapie/drabince zwracając szczególną uwagę, czy za nami, </a:t>
            </a:r>
            <a:br>
              <a:rPr lang="pl-PL" sz="2400" b="0" strike="noStrike" spc="-1" dirty="0">
                <a:solidFill>
                  <a:srgbClr val="000000"/>
                </a:solidFill>
                <a:latin typeface="Calibri"/>
              </a:rPr>
            </a:br>
            <a:r>
              <a:rPr lang="pl-PL" sz="2400" b="0" strike="noStrike" spc="-1" dirty="0">
                <a:solidFill>
                  <a:srgbClr val="000000"/>
                </a:solidFill>
                <a:latin typeface="Calibri"/>
              </a:rPr>
              <a:t>w wodzie, nie ma żadnych osób. </a:t>
            </a:r>
            <a:endParaRPr lang="pl-PL" sz="2400" b="0" strike="noStrike" spc="-1" dirty="0">
              <a:latin typeface="Arial"/>
            </a:endParaRP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PlaceHolder 1"/>
          <p:cNvSpPr>
            <a:spLocks noGrp="1"/>
          </p:cNvSpPr>
          <p:nvPr>
            <p:ph type="title"/>
          </p:nvPr>
        </p:nvSpPr>
        <p:spPr>
          <a:xfrm>
            <a:off x="1547304" y="260648"/>
            <a:ext cx="6048672" cy="1142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pl-PL" sz="3000" b="1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pl-PL" sz="3000" b="1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posoby nawigacji pod wodą c.d.</a:t>
            </a:r>
            <a:endParaRPr lang="pl-PL" sz="3000" b="1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41" name="PlaceHolder 2"/>
          <p:cNvSpPr>
            <a:spLocks noGrp="1"/>
          </p:cNvSpPr>
          <p:nvPr>
            <p:ph/>
          </p:nvPr>
        </p:nvSpPr>
        <p:spPr>
          <a:xfrm>
            <a:off x="107504" y="1340768"/>
            <a:ext cx="8928992" cy="5328592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108000" algn="ctr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</a:pPr>
            <a:r>
              <a:rPr lang="pl-PL" sz="2400" u="sng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Nawigacja przyrządowa – z wykorzystaniem przyrządów nawigacyjnych takich jak:</a:t>
            </a:r>
            <a:endParaRPr lang="pl-PL" sz="2400" u="sng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528763" lvl="1" indent="-182563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Arial" panose="020B0604020202020204" pitchFamily="34" charset="0"/>
              <a:buChar char="•"/>
            </a:pPr>
            <a:r>
              <a:rPr lang="pl-PL" sz="2400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kompas</a:t>
            </a:r>
            <a:r>
              <a:rPr lang="pl-PL" sz="24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</a:t>
            </a:r>
            <a:endParaRPr lang="pl-PL" sz="2400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528763" lvl="1" indent="-182563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Arial" panose="020B0604020202020204" pitchFamily="34" charset="0"/>
              <a:buChar char="•"/>
            </a:pPr>
            <a:r>
              <a:rPr lang="pl-PL" sz="2400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głębokościomierz</a:t>
            </a:r>
            <a:r>
              <a:rPr lang="pl-PL" sz="24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</a:t>
            </a:r>
            <a:endParaRPr lang="pl-PL" sz="2400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528763" lvl="1" indent="-182563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Arial" panose="020B0604020202020204" pitchFamily="34" charset="0"/>
              <a:buChar char="•"/>
            </a:pPr>
            <a:r>
              <a:rPr lang="pl-PL" sz="2400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zegarek</a:t>
            </a:r>
            <a:r>
              <a:rPr lang="pl-PL" sz="24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</a:t>
            </a:r>
            <a:endParaRPr lang="pl-PL" sz="2400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528763" lvl="1" indent="-182563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Arial" panose="020B0604020202020204" pitchFamily="34" charset="0"/>
              <a:buChar char="•"/>
            </a:pPr>
            <a:r>
              <a:rPr lang="pl-PL" sz="24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komputer nurkowy.</a:t>
            </a:r>
            <a:endParaRPr lang="pl-PL" sz="2400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08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</a:pPr>
            <a:r>
              <a:rPr lang="pl-PL" sz="2400" b="0" u="sng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Wykorzystywana w sytuacji:</a:t>
            </a:r>
            <a:endParaRPr lang="pl-PL" sz="2400" b="0" u="sng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882900" lvl="1" indent="-34290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Arial" panose="020B0604020202020204" pitchFamily="34" charset="0"/>
              <a:buChar char="•"/>
            </a:pPr>
            <a:r>
              <a:rPr lang="pl-PL" sz="24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braku charakterystycznych punktów orientacyjnych,</a:t>
            </a:r>
            <a:endParaRPr lang="pl-PL" sz="2400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882900" lvl="1" indent="-34290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Arial" panose="020B0604020202020204" pitchFamily="34" charset="0"/>
              <a:buChar char="•"/>
            </a:pPr>
            <a:r>
              <a:rPr lang="pl-PL" sz="24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poważnie ograniczonej widoczności,</a:t>
            </a:r>
            <a:endParaRPr lang="pl-PL" sz="2400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882900" lvl="1" indent="-34290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Arial" panose="020B0604020202020204" pitchFamily="34" charset="0"/>
              <a:buChar char="•"/>
            </a:pPr>
            <a:r>
              <a:rPr lang="pl-PL" sz="2400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pl-PL" sz="24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łaskiego dna lub opadającego bardzo łagodnie,</a:t>
            </a:r>
            <a:endParaRPr lang="pl-PL" sz="2400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882900" lvl="1" indent="-34290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Arial" panose="020B0604020202020204" pitchFamily="34" charset="0"/>
              <a:buChar char="•"/>
            </a:pPr>
            <a:r>
              <a:rPr lang="pl-PL" sz="24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nurkowania się w toni.</a:t>
            </a:r>
            <a:endParaRPr lang="pl-PL" sz="2400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  <a:spcBef>
                <a:spcPts val="1417"/>
              </a:spcBef>
              <a:buNone/>
            </a:pPr>
            <a:endParaRPr lang="pl-PL" sz="2400" b="0" strike="noStrike" spc="-1" dirty="0">
              <a:latin typeface="Arial"/>
            </a:endParaRP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PlaceHolder 1"/>
          <p:cNvSpPr>
            <a:spLocks noGrp="1"/>
          </p:cNvSpPr>
          <p:nvPr>
            <p:ph type="title"/>
          </p:nvPr>
        </p:nvSpPr>
        <p:spPr>
          <a:xfrm>
            <a:off x="1835336" y="332656"/>
            <a:ext cx="5472608" cy="1142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pl-PL" sz="3000" b="1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pl-PL" sz="3000" b="1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posoby nawigacji pod wodą c.d.</a:t>
            </a:r>
            <a:endParaRPr lang="pl-PL" sz="3000" b="1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43" name="PlaceHolder 2"/>
          <p:cNvSpPr>
            <a:spLocks noGrp="1"/>
          </p:cNvSpPr>
          <p:nvPr>
            <p:ph/>
          </p:nvPr>
        </p:nvSpPr>
        <p:spPr>
          <a:xfrm>
            <a:off x="457200" y="1744216"/>
            <a:ext cx="8228880" cy="3701008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108000" algn="ctr">
              <a:lnSpc>
                <a:spcPct val="150000"/>
              </a:lnSpc>
              <a:spcBef>
                <a:spcPts val="1417"/>
              </a:spcBef>
              <a:buClr>
                <a:srgbClr val="000000"/>
              </a:buClr>
              <a:buSzPct val="45000"/>
            </a:pPr>
            <a:r>
              <a:rPr lang="pl-PL" sz="2400" u="sng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Nawigacja mieszana – w oparciu o naturalne punkty orientacyjne </a:t>
            </a:r>
            <a:br>
              <a:rPr lang="pl-PL" sz="2400" u="sng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400" u="sng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oraz z wykorzystaniem przyrządów nawigacyjnych</a:t>
            </a:r>
            <a:endParaRPr lang="pl-PL" sz="2400" u="sng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50000"/>
              </a:lnSpc>
              <a:spcBef>
                <a:spcPts val="1417"/>
              </a:spcBef>
              <a:buNone/>
            </a:pPr>
            <a:endParaRPr lang="pl-PL" sz="2400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540000" lvl="1" algn="just">
              <a:lnSpc>
                <a:spcPct val="150000"/>
              </a:lnSpc>
              <a:spcBef>
                <a:spcPts val="1134"/>
              </a:spcBef>
              <a:buClr>
                <a:srgbClr val="000000"/>
              </a:buClr>
              <a:buSzPct val="75000"/>
            </a:pPr>
            <a:r>
              <a:rPr lang="pl-PL" sz="2400" b="0" u="sng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Wykorzystywana w sytuacji, gdy:</a:t>
            </a:r>
            <a:endParaRPr lang="pl-PL" sz="2400" b="0" u="sng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825750" lvl="1" indent="-285750" algn="just">
              <a:lnSpc>
                <a:spcPct val="15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Arial" panose="020B0604020202020204" pitchFamily="34" charset="0"/>
              <a:buChar char="•"/>
            </a:pPr>
            <a:r>
              <a:rPr lang="pl-PL" sz="24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potrzeba połączenia nawigacji naturalnej i przyrządowej.</a:t>
            </a:r>
            <a:endParaRPr lang="pl-PL" sz="2400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  <a:spcBef>
                <a:spcPts val="1417"/>
              </a:spcBef>
              <a:buNone/>
            </a:pPr>
            <a:endParaRPr lang="pl-PL" sz="2400" b="0" strike="noStrike" spc="-1" dirty="0">
              <a:latin typeface="Arial"/>
            </a:endParaRP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Podział tematów: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/>
          </p:nvPr>
        </p:nvSpPr>
        <p:spPr>
          <a:xfrm>
            <a:off x="539552" y="1340768"/>
            <a:ext cx="8434920" cy="5400600"/>
          </a:xfrm>
        </p:spPr>
        <p:txBody>
          <a:bodyPr/>
          <a:lstStyle/>
          <a:p>
            <a:pPr>
              <a:lnSpc>
                <a:spcPct val="100000"/>
              </a:lnSpc>
              <a:buNone/>
            </a:pPr>
            <a:r>
              <a:rPr lang="pl-PL" sz="1400" b="0" strike="noStrike" spc="-1" dirty="0" err="1">
                <a:solidFill>
                  <a:srgbClr val="000000"/>
                </a:solidFill>
                <a:latin typeface="Calibri" panose="020F0502020204030204" pitchFamily="34" charset="0"/>
                <a:ea typeface="DejaVu Sans"/>
              </a:rPr>
              <a:t>asp</a:t>
            </a:r>
            <a:r>
              <a:rPr lang="pl-PL" sz="14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DejaVu Sans"/>
              </a:rPr>
              <a:t>. sztab. Robert </a:t>
            </a:r>
            <a:r>
              <a:rPr lang="pl-PL" sz="1400" b="0" strike="noStrike" spc="-1" dirty="0" err="1">
                <a:solidFill>
                  <a:srgbClr val="000000"/>
                </a:solidFill>
                <a:latin typeface="Calibri" panose="020F0502020204030204" pitchFamily="34" charset="0"/>
                <a:ea typeface="DejaVu Sans"/>
              </a:rPr>
              <a:t>Osenkowski</a:t>
            </a:r>
            <a:r>
              <a:rPr lang="pl-PL" sz="14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DejaVu Sans"/>
              </a:rPr>
              <a:t>:</a:t>
            </a:r>
          </a:p>
          <a:p>
            <a:pPr>
              <a:lnSpc>
                <a:spcPct val="100000"/>
              </a:lnSpc>
              <a:buNone/>
            </a:pPr>
            <a:endParaRPr lang="pl-PL" sz="1400" spc="-1" dirty="0">
              <a:solidFill>
                <a:srgbClr val="000000"/>
              </a:solidFill>
              <a:latin typeface="Calibri" panose="020F0502020204030204" pitchFamily="34" charset="0"/>
              <a:ea typeface="DejaVu San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400" dirty="0">
                <a:latin typeface="Calibri" panose="020F0502020204030204" pitchFamily="34" charset="0"/>
              </a:rPr>
              <a:t>techniki nurkowania dekompresyjnego;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pl-PL" sz="1400" dirty="0">
                <a:latin typeface="Calibri" panose="020F0502020204030204" pitchFamily="34" charset="0"/>
              </a:rPr>
              <a:t>zastosowanie umownych sygnałów awaryjnych;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pl-PL" sz="1400" dirty="0">
                <a:latin typeface="Calibri" panose="020F0502020204030204" pitchFamily="34" charset="0"/>
              </a:rPr>
              <a:t>postępowanie w sytuacjach awaryjnych: utrata łączności, utrata czynnika oddechowego, </a:t>
            </a:r>
            <a:r>
              <a:rPr lang="pl-PL" sz="1400" dirty="0" err="1">
                <a:latin typeface="Calibri" panose="020F0502020204030204" pitchFamily="34" charset="0"/>
              </a:rPr>
              <a:t>rozszczelnienie</a:t>
            </a:r>
            <a:r>
              <a:rPr lang="pl-PL" sz="1400" dirty="0">
                <a:latin typeface="Calibri" panose="020F0502020204030204" pitchFamily="34" charset="0"/>
              </a:rPr>
              <a:t> maski, utrata pływalności, wynurzenie awaryjne, zmiana planu nurkowania (głębokość, czas), zaplątanie się </a:t>
            </a:r>
            <a:r>
              <a:rPr lang="pl-PL" sz="1400" dirty="0" err="1">
                <a:latin typeface="Calibri" panose="020F0502020204030204" pitchFamily="34" charset="0"/>
              </a:rPr>
              <a:t>kabloliny</a:t>
            </a:r>
            <a:r>
              <a:rPr lang="pl-PL" sz="1400" dirty="0">
                <a:latin typeface="Calibri" panose="020F0502020204030204" pitchFamily="34" charset="0"/>
              </a:rPr>
              <a:t>, nurek nieprzytomny pod wodą;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pl-PL" sz="1400" dirty="0">
                <a:latin typeface="Calibri" panose="020F0502020204030204" pitchFamily="34" charset="0"/>
              </a:rPr>
              <a:t>zasady bezpiecznego wynurzania i postępowanie po wynurzeniu;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pl-PL" sz="1400" dirty="0">
                <a:latin typeface="Calibri" panose="020F0502020204030204" pitchFamily="34" charset="0"/>
              </a:rPr>
              <a:t>zakończenie nurkowania i sposoby wychodzenia z wody.</a:t>
            </a:r>
          </a:p>
          <a:p>
            <a:pPr>
              <a:lnSpc>
                <a:spcPct val="100000"/>
              </a:lnSpc>
              <a:buNone/>
            </a:pPr>
            <a:r>
              <a:rPr lang="pl-PL" sz="14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DejaVu Sans"/>
              </a:rPr>
              <a:t> </a:t>
            </a:r>
          </a:p>
          <a:p>
            <a:pPr>
              <a:lnSpc>
                <a:spcPct val="100000"/>
              </a:lnSpc>
              <a:buNone/>
            </a:pPr>
            <a:r>
              <a:rPr lang="pl-PL" sz="14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DejaVu Sans"/>
              </a:rPr>
              <a:t>mł. </a:t>
            </a:r>
            <a:r>
              <a:rPr lang="pl-PL" sz="1400" b="0" strike="noStrike" spc="-1" dirty="0" err="1">
                <a:solidFill>
                  <a:srgbClr val="000000"/>
                </a:solidFill>
                <a:latin typeface="Calibri" panose="020F0502020204030204" pitchFamily="34" charset="0"/>
                <a:ea typeface="DejaVu Sans"/>
              </a:rPr>
              <a:t>asp</a:t>
            </a:r>
            <a:r>
              <a:rPr lang="pl-PL" sz="14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DejaVu Sans"/>
              </a:rPr>
              <a:t>. Błażej Matysiak:</a:t>
            </a:r>
          </a:p>
          <a:p>
            <a:pPr>
              <a:lnSpc>
                <a:spcPct val="100000"/>
              </a:lnSpc>
              <a:buNone/>
            </a:pPr>
            <a:endParaRPr lang="pl-PL" sz="14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DejaVu Sans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pl-PL" sz="1400" dirty="0">
                <a:latin typeface="Calibri" panose="020F0502020204030204" pitchFamily="34" charset="0"/>
              </a:rPr>
              <a:t>zanurzenie kontrolne;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pl-PL" sz="1400" dirty="0">
                <a:latin typeface="Calibri" panose="020F0502020204030204" pitchFamily="34" charset="0"/>
              </a:rPr>
              <a:t>sposoby </a:t>
            </a:r>
            <a:r>
              <a:rPr lang="pl-PL" sz="1400" dirty="0" err="1">
                <a:latin typeface="Calibri" panose="020F0502020204030204" pitchFamily="34" charset="0"/>
              </a:rPr>
              <a:t>zanurzeń</a:t>
            </a:r>
            <a:r>
              <a:rPr lang="pl-PL" sz="1400" dirty="0">
                <a:latin typeface="Calibri" panose="020F0502020204030204" pitchFamily="34" charset="0"/>
              </a:rPr>
              <a:t> bez sprzętu i ze sprzętem ratowniczo-technicznym;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pl-PL" sz="1400" dirty="0">
                <a:latin typeface="Calibri" panose="020F0502020204030204" pitchFamily="34" charset="0"/>
              </a:rPr>
              <a:t>sposoby uzyskiwania: prawidłowej pozycji, trymu, pływalności;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pl-PL" sz="1400" dirty="0">
                <a:latin typeface="Calibri" panose="020F0502020204030204" pitchFamily="34" charset="0"/>
              </a:rPr>
              <a:t>sposoby pracy płetwami w zależności od warunków i rodzaju wykonywanej pracy;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pl-PL" sz="1400" dirty="0">
                <a:latin typeface="Calibri" panose="020F0502020204030204" pitchFamily="34" charset="0"/>
              </a:rPr>
              <a:t>sposoby asekuracji nurków;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400" dirty="0">
                <a:latin typeface="Calibri" panose="020F0502020204030204" pitchFamily="34" charset="0"/>
              </a:rPr>
              <a:t>zasady prowadzenia nurka przy użyciu </a:t>
            </a:r>
            <a:r>
              <a:rPr lang="pl-PL" sz="1400" dirty="0" err="1">
                <a:latin typeface="Calibri" panose="020F0502020204030204" pitchFamily="34" charset="0"/>
              </a:rPr>
              <a:t>kabloliny</a:t>
            </a:r>
            <a:r>
              <a:rPr lang="pl-PL" sz="1400" dirty="0">
                <a:latin typeface="Calibri" panose="020F0502020204030204" pitchFamily="34" charset="0"/>
              </a:rPr>
              <a:t> i liny oraz sygnałów umownych;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pl-PL" sz="1400" dirty="0"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  <a:buNone/>
            </a:pPr>
            <a:endParaRPr lang="pl-PL" sz="1400" b="0" strike="noStrike" spc="-1" dirty="0"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  <a:buNone/>
            </a:pPr>
            <a:r>
              <a:rPr lang="pl-PL" sz="1400" b="0" strike="noStrike" spc="-1" dirty="0" err="1">
                <a:solidFill>
                  <a:srgbClr val="000000"/>
                </a:solidFill>
                <a:latin typeface="Calibri" panose="020F0502020204030204" pitchFamily="34" charset="0"/>
                <a:ea typeface="DejaVu Sans"/>
              </a:rPr>
              <a:t>ogn</a:t>
            </a:r>
            <a:r>
              <a:rPr lang="pl-PL" sz="14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DejaVu Sans"/>
              </a:rPr>
              <a:t>. Radek Sokołowski:</a:t>
            </a:r>
          </a:p>
          <a:p>
            <a:pPr>
              <a:lnSpc>
                <a:spcPct val="100000"/>
              </a:lnSpc>
              <a:buNone/>
            </a:pPr>
            <a:endParaRPr lang="pl-PL" sz="14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DejaVu Sans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pl-PL" sz="1400" dirty="0">
                <a:solidFill>
                  <a:schemeClr val="tx1"/>
                </a:solidFill>
                <a:latin typeface="Calibri" panose="020F0502020204030204" pitchFamily="34" charset="0"/>
              </a:rPr>
              <a:t>sposoby wejścia  do wody z brzegu, pomostu, małych i dużych jednostek pływających;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pl-PL" sz="1400" dirty="0">
                <a:solidFill>
                  <a:schemeClr val="tx1"/>
                </a:solidFill>
                <a:latin typeface="Calibri" panose="020F0502020204030204" pitchFamily="34" charset="0"/>
              </a:rPr>
              <a:t>techniki nurkowania w maskach </a:t>
            </a:r>
            <a:r>
              <a:rPr lang="pl-PL" sz="1400" dirty="0" err="1">
                <a:solidFill>
                  <a:schemeClr val="tx1"/>
                </a:solidFill>
                <a:latin typeface="Calibri" panose="020F0502020204030204" pitchFamily="34" charset="0"/>
              </a:rPr>
              <a:t>pełnotwarzowych</a:t>
            </a:r>
            <a:r>
              <a:rPr lang="pl-PL" sz="1400" dirty="0">
                <a:solidFill>
                  <a:schemeClr val="tx1"/>
                </a:solidFill>
                <a:latin typeface="Calibri" panose="020F0502020204030204" pitchFamily="34" charset="0"/>
              </a:rPr>
              <a:t>;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pl-PL" sz="1400" dirty="0">
                <a:solidFill>
                  <a:schemeClr val="tx1"/>
                </a:solidFill>
                <a:latin typeface="Calibri" panose="020F0502020204030204" pitchFamily="34" charset="0"/>
              </a:rPr>
              <a:t>sposoby nawigacji pod wodą;</a:t>
            </a:r>
            <a:endParaRPr lang="pl-PL" sz="1400" b="0" strike="noStrike" spc="-1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endParaRPr lang="pl-PL" sz="1400" b="0" strike="noStrike" spc="-1" dirty="0">
              <a:latin typeface="Calibri" panose="020F0502020204030204" pitchFamily="34" charset="0"/>
            </a:endParaRPr>
          </a:p>
          <a:p>
            <a:endParaRPr lang="pl-PL" sz="14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433745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PlaceHolder 1"/>
          <p:cNvSpPr>
            <a:spLocks noGrp="1"/>
          </p:cNvSpPr>
          <p:nvPr>
            <p:ph type="title"/>
          </p:nvPr>
        </p:nvSpPr>
        <p:spPr>
          <a:xfrm>
            <a:off x="179512" y="764704"/>
            <a:ext cx="4970799" cy="11422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rm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pl-PL" sz="3000" b="1" strike="noStrike" spc="-1" dirty="0">
                <a:solidFill>
                  <a:srgbClr val="000000"/>
                </a:solidFill>
                <a:latin typeface="Calibri"/>
              </a:rPr>
              <a:t>Metryczka prezentacji</a:t>
            </a:r>
            <a:endParaRPr lang="pl-PL" sz="3000" b="1" strike="noStrike" spc="-1" dirty="0">
              <a:latin typeface="Arial"/>
            </a:endParaRPr>
          </a:p>
        </p:txBody>
      </p:sp>
      <p:sp>
        <p:nvSpPr>
          <p:cNvPr id="447" name="pole tekstowe 3"/>
          <p:cNvSpPr/>
          <p:nvPr/>
        </p:nvSpPr>
        <p:spPr>
          <a:xfrm>
            <a:off x="467544" y="2132856"/>
            <a:ext cx="7488064" cy="224531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 powstania pierwowzoru: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 ostatniej aktualizacji: </a:t>
            </a:r>
            <a:endParaRPr kumimoji="0" lang="pl-PL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Bieżący nr wersji: </a:t>
            </a:r>
            <a:endParaRPr kumimoji="0" lang="pl-PL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Autor:</a:t>
            </a:r>
          </a:p>
          <a:p>
            <a:pPr>
              <a:lnSpc>
                <a:spcPct val="100000"/>
              </a:lnSpc>
              <a:buNone/>
            </a:pPr>
            <a:r>
              <a:rPr lang="pl-PL" sz="2000" dirty="0">
                <a:solidFill>
                  <a:prstClr val="black"/>
                </a:solidFill>
                <a:latin typeface="Calibri" panose="020F0502020204030204"/>
              </a:rPr>
              <a:t>sztab. Robert </a:t>
            </a:r>
            <a:r>
              <a:rPr lang="pl-PL" sz="2000" dirty="0" err="1">
                <a:solidFill>
                  <a:prstClr val="black"/>
                </a:solidFill>
                <a:latin typeface="Calibri" panose="020F0502020204030204"/>
              </a:rPr>
              <a:t>Osenkowski</a:t>
            </a:r>
            <a:endParaRPr lang="pl-PL" sz="2000" dirty="0">
              <a:solidFill>
                <a:prstClr val="black"/>
              </a:solidFill>
              <a:latin typeface="Calibri" panose="020F0502020204030204"/>
            </a:endParaRPr>
          </a:p>
          <a:p>
            <a:pPr>
              <a:lnSpc>
                <a:spcPct val="100000"/>
              </a:lnSpc>
              <a:buNone/>
            </a:pPr>
            <a:r>
              <a:rPr lang="pl-PL" sz="2000" dirty="0">
                <a:solidFill>
                  <a:prstClr val="black"/>
                </a:solidFill>
                <a:latin typeface="Calibri" panose="020F0502020204030204"/>
              </a:rPr>
              <a:t>mł. </a:t>
            </a:r>
            <a:r>
              <a:rPr lang="pl-PL" sz="2000" dirty="0" err="1">
                <a:solidFill>
                  <a:prstClr val="black"/>
                </a:solidFill>
                <a:latin typeface="Calibri" panose="020F0502020204030204"/>
              </a:rPr>
              <a:t>asp</a:t>
            </a:r>
            <a:r>
              <a:rPr lang="pl-PL" sz="2000" dirty="0">
                <a:solidFill>
                  <a:prstClr val="black"/>
                </a:solidFill>
                <a:latin typeface="Calibri" panose="020F0502020204030204"/>
              </a:rPr>
              <a:t>. Błażej Matysiak</a:t>
            </a:r>
          </a:p>
          <a:p>
            <a:pPr>
              <a:lnSpc>
                <a:spcPct val="100000"/>
              </a:lnSpc>
              <a:buNone/>
            </a:pPr>
            <a:r>
              <a:rPr lang="pl-PL" sz="2000" dirty="0" err="1">
                <a:solidFill>
                  <a:prstClr val="black"/>
                </a:solidFill>
                <a:latin typeface="Calibri" panose="020F0502020204030204"/>
              </a:rPr>
              <a:t>ogn</a:t>
            </a:r>
            <a:r>
              <a:rPr lang="pl-PL" sz="2000" dirty="0">
                <a:solidFill>
                  <a:prstClr val="black"/>
                </a:solidFill>
                <a:latin typeface="Calibri" panose="020F0502020204030204"/>
              </a:rPr>
              <a:t>. Radek Sokołowski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880" cy="1142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marL="108000" marR="0" lvl="0" indent="0" algn="ctr" defTabSz="914400" eaLnBrk="1" fontAlgn="auto" latinLnBrk="0" hangingPunct="1">
              <a:lnSpc>
                <a:spcPct val="100000"/>
              </a:lnSpc>
              <a:spcBef>
                <a:spcPts val="1417"/>
              </a:spcBef>
              <a:spcAft>
                <a:spcPts val="0"/>
              </a:spcAft>
              <a:buClr>
                <a:srgbClr val="000000"/>
              </a:buClr>
              <a:buSzPct val="45000"/>
              <a:buFontTx/>
              <a:buNone/>
              <a:tabLst/>
              <a:defRPr/>
            </a:pPr>
            <a:r>
              <a:rPr lang="pl-PL" sz="3000" b="1" strike="noStrike" spc="-1" dirty="0">
                <a:solidFill>
                  <a:srgbClr val="000000"/>
                </a:solidFill>
                <a:latin typeface="Calibri"/>
              </a:rPr>
              <a:t>Wejście do wody z pomostu c.d.</a:t>
            </a:r>
            <a:br>
              <a:rPr lang="pl-PL" sz="2800" b="1" u="sng" strike="noStrike" spc="-1" dirty="0">
                <a:solidFill>
                  <a:srgbClr val="000000"/>
                </a:solidFill>
                <a:latin typeface="Calibri"/>
              </a:rPr>
            </a:br>
            <a:r>
              <a:rPr lang="pl-PL" sz="2400" spc="-1" dirty="0">
                <a:solidFill>
                  <a:srgbClr val="000000"/>
                </a:solidFill>
                <a:latin typeface="Calibri"/>
              </a:rPr>
              <a:t>d</a:t>
            </a:r>
            <a:r>
              <a:rPr kumimoji="0" lang="pl-PL" sz="2400" b="0" i="0" u="none" strike="noStrike" kern="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uży</a:t>
            </a:r>
            <a:r>
              <a:rPr kumimoji="0" lang="pl-PL" sz="2400" b="0" i="0" u="none" strike="noStrike" kern="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 wykrok</a:t>
            </a:r>
            <a:br>
              <a:rPr kumimoji="0" lang="pl-PL" sz="2400" b="0" i="0" u="none" strike="noStrike" kern="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</a:br>
            <a:endParaRPr lang="pl-PL" sz="2400" b="1" u="sng" strike="noStrike" spc="-1" dirty="0">
              <a:latin typeface="Arial"/>
            </a:endParaRPr>
          </a:p>
        </p:txBody>
      </p:sp>
      <p:sp>
        <p:nvSpPr>
          <p:cNvPr id="267" name="PlaceHolder 3"/>
          <p:cNvSpPr>
            <a:spLocks noGrp="1"/>
          </p:cNvSpPr>
          <p:nvPr>
            <p:ph/>
          </p:nvPr>
        </p:nvSpPr>
        <p:spPr>
          <a:xfrm>
            <a:off x="395536" y="1484784"/>
            <a:ext cx="8228880" cy="5098536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89000" lnSpcReduction="20000"/>
          </a:bodyPr>
          <a:lstStyle/>
          <a:p>
            <a:pPr marL="450900" indent="-342900" algn="just">
              <a:lnSpc>
                <a:spcPct val="15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§"/>
            </a:pPr>
            <a:r>
              <a:rPr lang="pl-PL" sz="2500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</a:t>
            </a:r>
            <a:r>
              <a:rPr lang="pl-PL" sz="25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ałóż swój cały sprzęt nurkowy.</a:t>
            </a:r>
            <a:endParaRPr lang="pl-PL" sz="2500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50900" indent="-342900" algn="just">
              <a:lnSpc>
                <a:spcPct val="15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§"/>
            </a:pPr>
            <a:r>
              <a:rPr lang="pl-PL" sz="25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Gdy wszystko masz przygotowane i sprawdzone – podejdź do miejsca wykonania skoku.</a:t>
            </a:r>
            <a:endParaRPr lang="pl-PL" sz="2500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50900" indent="-342900" algn="just">
              <a:lnSpc>
                <a:spcPct val="15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§"/>
            </a:pPr>
            <a:r>
              <a:rPr lang="pl-PL" sz="25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Dodaj powietrza do URW, ale nie pompuj go do pełna.</a:t>
            </a:r>
            <a:endParaRPr lang="pl-PL" sz="2500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50900" indent="-342900" algn="just">
              <a:lnSpc>
                <a:spcPct val="15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§"/>
            </a:pPr>
            <a:r>
              <a:rPr lang="pl-PL" sz="2500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</a:t>
            </a:r>
            <a:r>
              <a:rPr lang="pl-PL" sz="25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pewnij się, że nie ma osób w wodzie w miejscu, w którym będziesz wykonywać skok.</a:t>
            </a:r>
            <a:endParaRPr lang="pl-PL" sz="2500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50900" indent="-342900" algn="just">
              <a:lnSpc>
                <a:spcPct val="15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§"/>
            </a:pPr>
            <a:r>
              <a:rPr lang="pl-PL" sz="25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Jedną ręką przytrzymaj inflator oraz maskę, którą masz na twarzy.</a:t>
            </a:r>
            <a:endParaRPr lang="pl-PL" sz="2500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50900" indent="-342900" algn="just">
              <a:lnSpc>
                <a:spcPct val="15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§"/>
            </a:pPr>
            <a:r>
              <a:rPr lang="pl-PL" sz="25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Zrób duży krok do przodu w kierunku wody.</a:t>
            </a:r>
            <a:endParaRPr lang="pl-PL" sz="2500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50900" indent="-342900" algn="just">
              <a:lnSpc>
                <a:spcPct val="15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§"/>
            </a:pPr>
            <a:r>
              <a:rPr lang="pl-PL" sz="25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 wpadnięciu do wody na nogi, dopompuj URW.  </a:t>
            </a:r>
            <a:endParaRPr lang="pl-PL" sz="2500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  <a:spcBef>
                <a:spcPts val="1417"/>
              </a:spcBef>
              <a:buNone/>
            </a:pPr>
            <a:endParaRPr lang="pl-PL" sz="1800" b="0" strike="noStrike" spc="-1" dirty="0">
              <a:latin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PlaceHolder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8880" cy="1142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marL="108000" marR="0" lvl="0" indent="0" algn="ctr" defTabSz="914400" eaLnBrk="1" fontAlgn="auto" latinLnBrk="0" hangingPunct="1">
              <a:lnSpc>
                <a:spcPct val="100000"/>
              </a:lnSpc>
              <a:spcBef>
                <a:spcPts val="1417"/>
              </a:spcBef>
              <a:spcAft>
                <a:spcPts val="0"/>
              </a:spcAft>
              <a:buClr>
                <a:srgbClr val="000000"/>
              </a:buClr>
              <a:buSzPct val="45000"/>
              <a:buFontTx/>
              <a:buNone/>
              <a:tabLst/>
              <a:defRPr/>
            </a:pPr>
            <a:r>
              <a:rPr lang="pl-PL" sz="3000" b="1" strike="noStrike" spc="-1" dirty="0">
                <a:solidFill>
                  <a:srgbClr val="000000"/>
                </a:solidFill>
                <a:latin typeface="Calibri"/>
              </a:rPr>
              <a:t>Wejście do wody z pomostu c.d.</a:t>
            </a:r>
            <a:br>
              <a:rPr lang="pl-PL" sz="2800" b="1" u="sng" strike="noStrike" spc="-1" dirty="0">
                <a:solidFill>
                  <a:srgbClr val="000000"/>
                </a:solidFill>
                <a:latin typeface="Calibri"/>
              </a:rPr>
            </a:br>
            <a:r>
              <a:rPr lang="pl-PL" sz="2400" spc="-1" dirty="0">
                <a:solidFill>
                  <a:srgbClr val="000000"/>
                </a:solidFill>
                <a:latin typeface="Calibri"/>
              </a:rPr>
              <a:t>s</a:t>
            </a:r>
            <a:r>
              <a:rPr kumimoji="0" lang="pl-PL" sz="2400" b="0" i="0" u="none" strike="noStrike" kern="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kok do wody na butle</a:t>
            </a:r>
            <a:endParaRPr lang="pl-PL" sz="2400" b="1" u="sng" strike="noStrike" spc="-1" dirty="0">
              <a:latin typeface="Arial"/>
            </a:endParaRPr>
          </a:p>
        </p:txBody>
      </p:sp>
      <p:sp>
        <p:nvSpPr>
          <p:cNvPr id="269" name="PlaceHolder 2"/>
          <p:cNvSpPr>
            <a:spLocks noGrp="1"/>
          </p:cNvSpPr>
          <p:nvPr>
            <p:ph/>
          </p:nvPr>
        </p:nvSpPr>
        <p:spPr>
          <a:xfrm>
            <a:off x="534960" y="2060848"/>
            <a:ext cx="8228880" cy="3744416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450900" indent="-342900" algn="just">
              <a:spcBef>
                <a:spcPts val="1417"/>
              </a:spcBef>
              <a:buClr>
                <a:srgbClr val="000000"/>
              </a:buClr>
              <a:buSzPct val="45000"/>
              <a:buFont typeface="Arial" panose="020B0604020202020204" pitchFamily="34" charset="0"/>
              <a:buChar char="•"/>
            </a:pPr>
            <a:r>
              <a:rPr lang="pl-PL" sz="24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Jeśli już wszystko masz przygotowane i sprawdzone </a:t>
            </a:r>
            <a:r>
              <a:rPr lang="pl-PL" sz="2400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–</a:t>
            </a:r>
            <a:r>
              <a:rPr lang="pl-PL" sz="24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podejdź do miejsca wykonania skoku, którym jest krawędź pomostu.</a:t>
            </a:r>
            <a:endParaRPr lang="pl-PL" sz="2400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50900" indent="-342900" algn="just">
              <a:spcBef>
                <a:spcPts val="1417"/>
              </a:spcBef>
              <a:buClr>
                <a:srgbClr val="000000"/>
              </a:buClr>
              <a:buSzPct val="45000"/>
              <a:buFont typeface="Arial" panose="020B0604020202020204" pitchFamily="34" charset="0"/>
              <a:buChar char="•"/>
            </a:pPr>
            <a:r>
              <a:rPr lang="pl-PL" sz="24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Dodaj powietrza do URW, ale nie pompuj go do pełna.</a:t>
            </a:r>
            <a:endParaRPr lang="pl-PL" sz="2400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50900" indent="-342900" algn="just">
              <a:spcBef>
                <a:spcPts val="1417"/>
              </a:spcBef>
              <a:buClr>
                <a:srgbClr val="000000"/>
              </a:buClr>
              <a:buSzPct val="45000"/>
              <a:buFont typeface="Arial" panose="020B0604020202020204" pitchFamily="34" charset="0"/>
              <a:buChar char="•"/>
            </a:pPr>
            <a:r>
              <a:rPr lang="pl-PL" sz="24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Jeśli jesteś gotów do skoku, upewnij się, że nie ma osób </a:t>
            </a:r>
            <a:br>
              <a:rPr lang="pl-PL" sz="2400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4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wodzie w miejscu, w którym będziesz wykonywać skok.</a:t>
            </a:r>
            <a:endParaRPr lang="pl-PL" sz="2400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50900" indent="-342900" algn="just">
              <a:spcBef>
                <a:spcPts val="1417"/>
              </a:spcBef>
              <a:buClr>
                <a:srgbClr val="000000"/>
              </a:buClr>
              <a:buSzPct val="45000"/>
              <a:buFont typeface="Arial" panose="020B0604020202020204" pitchFamily="34" charset="0"/>
              <a:buChar char="•"/>
            </a:pPr>
            <a:r>
              <a:rPr lang="pl-PL" sz="24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Przytrzymaj inflator oraz maskę, którą masz na twarzy.</a:t>
            </a:r>
            <a:endParaRPr lang="pl-PL" sz="2400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50900" indent="-342900" algn="just">
              <a:spcBef>
                <a:spcPts val="1417"/>
              </a:spcBef>
              <a:buClr>
                <a:srgbClr val="000000"/>
              </a:buClr>
              <a:buSzPct val="45000"/>
              <a:buFont typeface="Arial" panose="020B0604020202020204" pitchFamily="34" charset="0"/>
              <a:buChar char="•"/>
            </a:pPr>
            <a:r>
              <a:rPr lang="pl-PL" sz="24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Wykonaj </a:t>
            </a:r>
            <a:r>
              <a:rPr lang="pl-PL" sz="2400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przewrót</a:t>
            </a:r>
            <a:r>
              <a:rPr lang="pl-PL" sz="24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w przód, lądując w wodzie na butlach.</a:t>
            </a:r>
            <a:endParaRPr lang="pl-PL" sz="2400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880" cy="1142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marL="108000" marR="0" lvl="0" indent="0" algn="ctr" defTabSz="914400" eaLnBrk="1" fontAlgn="auto" latinLnBrk="0" hangingPunct="1">
              <a:lnSpc>
                <a:spcPct val="100000"/>
              </a:lnSpc>
              <a:spcBef>
                <a:spcPts val="1417"/>
              </a:spcBef>
              <a:spcAft>
                <a:spcPts val="0"/>
              </a:spcAft>
              <a:buClr>
                <a:srgbClr val="000000"/>
              </a:buClr>
              <a:buSzPct val="45000"/>
              <a:buFontTx/>
              <a:buNone/>
              <a:tabLst/>
              <a:defRPr/>
            </a:pPr>
            <a:r>
              <a:rPr lang="pl-PL" sz="3000" b="1" strike="noStrike" spc="-1" dirty="0">
                <a:solidFill>
                  <a:srgbClr val="000000"/>
                </a:solidFill>
                <a:latin typeface="Calibri"/>
              </a:rPr>
              <a:t>Wejście do wody z małych jednostek pływających</a:t>
            </a:r>
            <a:br>
              <a:rPr lang="pl-PL" sz="2800" b="1" u="sng" strike="noStrike" spc="-1" dirty="0">
                <a:solidFill>
                  <a:srgbClr val="000000"/>
                </a:solidFill>
                <a:latin typeface="Calibri"/>
              </a:rPr>
            </a:br>
            <a:r>
              <a:rPr lang="pl-PL" sz="2400" spc="-1" dirty="0">
                <a:solidFill>
                  <a:srgbClr val="000000"/>
                </a:solidFill>
                <a:latin typeface="Calibri"/>
              </a:rPr>
              <a:t>w</a:t>
            </a:r>
            <a:r>
              <a:rPr kumimoji="0" lang="pl-PL" sz="2400" b="0" i="0" u="none" strike="noStrike" kern="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ejście</a:t>
            </a:r>
            <a:r>
              <a:rPr kumimoji="0" lang="pl-PL" sz="2400" b="0" i="0" u="none" strike="noStrike" kern="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 do wody z przewrotem w tył</a:t>
            </a:r>
            <a:endParaRPr lang="pl-PL" sz="2400" b="1" u="sng" strike="noStrike" spc="-1" dirty="0">
              <a:latin typeface="Arial"/>
            </a:endParaRPr>
          </a:p>
        </p:txBody>
      </p:sp>
      <p:sp>
        <p:nvSpPr>
          <p:cNvPr id="271" name="PlaceHolder 2"/>
          <p:cNvSpPr>
            <a:spLocks noGrp="1"/>
          </p:cNvSpPr>
          <p:nvPr>
            <p:ph/>
          </p:nvPr>
        </p:nvSpPr>
        <p:spPr>
          <a:xfrm>
            <a:off x="457200" y="1844824"/>
            <a:ext cx="8228880" cy="4536504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108000" algn="just">
              <a:lnSpc>
                <a:spcPct val="150000"/>
              </a:lnSpc>
              <a:spcBef>
                <a:spcPts val="1417"/>
              </a:spcBef>
              <a:buClr>
                <a:srgbClr val="000000"/>
              </a:buClr>
              <a:buSzPct val="45000"/>
            </a:pPr>
            <a:r>
              <a:rPr lang="pl-PL" sz="24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Gdy jesteś gotowy do nurkowania, </a:t>
            </a:r>
          </a:p>
          <a:p>
            <a:pPr marL="450900" indent="-342900" algn="just">
              <a:lnSpc>
                <a:spcPct val="15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Arial" panose="020B0604020202020204" pitchFamily="34" charset="0"/>
              <a:buChar char="•"/>
            </a:pPr>
            <a:r>
              <a:rPr lang="pl-PL" sz="24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usiądź tyłem do wody na burcie łodzi,</a:t>
            </a:r>
            <a:endParaRPr lang="pl-PL" sz="2400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50900" indent="-342900" algn="just">
              <a:lnSpc>
                <a:spcPct val="15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Arial" panose="020B0604020202020204" pitchFamily="34" charset="0"/>
              <a:buChar char="•"/>
            </a:pPr>
            <a:r>
              <a:rPr lang="pl-PL" sz="24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dopompuj powietrze do URW,</a:t>
            </a:r>
            <a:endParaRPr lang="pl-PL" sz="2400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50900" indent="-342900" algn="just">
              <a:lnSpc>
                <a:spcPct val="15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Arial" panose="020B0604020202020204" pitchFamily="34" charset="0"/>
              <a:buChar char="•"/>
            </a:pPr>
            <a:r>
              <a:rPr lang="pl-PL" sz="24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przytrzymaj ręką maskę oraz </a:t>
            </a:r>
            <a:r>
              <a:rPr lang="pl-PL" sz="2400" b="0" strike="noStrike" spc="-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inflator</a:t>
            </a:r>
            <a:r>
              <a:rPr lang="pl-PL" sz="24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</a:t>
            </a:r>
            <a:endParaRPr lang="pl-PL" sz="2400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50900" indent="-342900" algn="just">
              <a:lnSpc>
                <a:spcPct val="15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Arial" panose="020B0604020202020204" pitchFamily="34" charset="0"/>
              <a:buChar char="•"/>
            </a:pPr>
            <a:r>
              <a:rPr lang="pl-PL" sz="24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przechyl się do tyłu, a grawitacja zrobi swoje.</a:t>
            </a:r>
            <a:endParaRPr lang="pl-PL" sz="2400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PlaceHolder 1"/>
          <p:cNvSpPr>
            <a:spLocks noGrp="1"/>
          </p:cNvSpPr>
          <p:nvPr>
            <p:ph type="title"/>
          </p:nvPr>
        </p:nvSpPr>
        <p:spPr>
          <a:xfrm>
            <a:off x="251520" y="274680"/>
            <a:ext cx="8640960" cy="1142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marL="108000" marR="0" lvl="0" indent="0" algn="ctr" defTabSz="914400" eaLnBrk="1" fontAlgn="auto" latinLnBrk="0" hangingPunct="1">
              <a:lnSpc>
                <a:spcPct val="100000"/>
              </a:lnSpc>
              <a:spcBef>
                <a:spcPts val="1417"/>
              </a:spcBef>
              <a:spcAft>
                <a:spcPts val="0"/>
              </a:spcAft>
              <a:buClr>
                <a:srgbClr val="000000"/>
              </a:buClr>
              <a:buSzPct val="45000"/>
              <a:buFontTx/>
              <a:buNone/>
              <a:tabLst/>
              <a:defRPr/>
            </a:pPr>
            <a:r>
              <a:rPr lang="pl-PL" sz="3000" b="1" strike="noStrike" spc="-1" dirty="0">
                <a:solidFill>
                  <a:srgbClr val="000000"/>
                </a:solidFill>
                <a:latin typeface="Calibri"/>
              </a:rPr>
              <a:t>Wejście do wody z małych jednostek pływających c.d.</a:t>
            </a:r>
            <a:br>
              <a:rPr lang="pl-PL" sz="2800" b="1" u="sng" strike="noStrike" spc="-1" dirty="0">
                <a:solidFill>
                  <a:srgbClr val="000000"/>
                </a:solidFill>
                <a:latin typeface="Calibri"/>
              </a:rPr>
            </a:br>
            <a:r>
              <a:rPr lang="pl-PL" sz="2400" spc="-1" dirty="0">
                <a:solidFill>
                  <a:srgbClr val="000000"/>
                </a:solidFill>
                <a:latin typeface="Calibri"/>
              </a:rPr>
              <a:t>w</a:t>
            </a:r>
            <a:r>
              <a:rPr kumimoji="0" lang="pl-PL" sz="2400" b="0" i="0" u="none" strike="noStrike" kern="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ejście</a:t>
            </a:r>
            <a:r>
              <a:rPr kumimoji="0" lang="pl-PL" sz="2400" b="0" i="0" u="none" strike="noStrike" kern="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 do wody z przewrotem w przód</a:t>
            </a:r>
            <a:endParaRPr lang="pl-PL" sz="2400" b="1" u="sng" strike="noStrike" spc="-1" dirty="0">
              <a:latin typeface="Arial"/>
            </a:endParaRPr>
          </a:p>
        </p:txBody>
      </p:sp>
      <p:sp>
        <p:nvSpPr>
          <p:cNvPr id="273" name="PlaceHolder 2"/>
          <p:cNvSpPr>
            <a:spLocks noGrp="1"/>
          </p:cNvSpPr>
          <p:nvPr>
            <p:ph/>
          </p:nvPr>
        </p:nvSpPr>
        <p:spPr>
          <a:xfrm>
            <a:off x="457560" y="1916832"/>
            <a:ext cx="8228880" cy="3672408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6000"/>
          </a:bodyPr>
          <a:lstStyle/>
          <a:p>
            <a:pPr marL="108000" algn="just">
              <a:lnSpc>
                <a:spcPct val="150000"/>
              </a:lnSpc>
              <a:spcBef>
                <a:spcPts val="1417"/>
              </a:spcBef>
              <a:buClr>
                <a:srgbClr val="000000"/>
              </a:buClr>
              <a:buSzPct val="45000"/>
            </a:pPr>
            <a:r>
              <a:rPr lang="pl-PL" sz="25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Gdy jesteś gotowy do nurkowania, </a:t>
            </a:r>
          </a:p>
          <a:p>
            <a:pPr marL="450900" indent="-342900" algn="just">
              <a:lnSpc>
                <a:spcPct val="15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Arial" panose="020B0604020202020204" pitchFamily="34" charset="0"/>
              <a:buChar char="•"/>
            </a:pPr>
            <a:r>
              <a:rPr lang="pl-PL" sz="2500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pl-PL" sz="25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opompuj powietrze do URW,</a:t>
            </a:r>
            <a:endParaRPr lang="pl-PL" sz="2500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50900" indent="-342900" algn="just">
              <a:lnSpc>
                <a:spcPct val="15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Arial" panose="020B0604020202020204" pitchFamily="34" charset="0"/>
              <a:buChar char="•"/>
            </a:pPr>
            <a:r>
              <a:rPr lang="pl-PL" sz="2500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pl-PL" sz="25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tań przodem do wody i złap się za burtę,</a:t>
            </a:r>
            <a:endParaRPr lang="pl-PL" sz="2500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50900" indent="-342900" algn="just">
              <a:lnSpc>
                <a:spcPct val="15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Arial" panose="020B0604020202020204" pitchFamily="34" charset="0"/>
              <a:buChar char="•"/>
            </a:pPr>
            <a:r>
              <a:rPr lang="pl-PL" sz="2500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pl-PL" sz="25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obiąc skok do przodu, odepchnij się od burty starając się zrobić przewrót w przód i wylądować w wodzie na butlach.</a:t>
            </a:r>
            <a:endParaRPr lang="pl-PL" sz="2500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00000"/>
              </a:lnSpc>
              <a:spcBef>
                <a:spcPts val="1417"/>
              </a:spcBef>
              <a:buNone/>
            </a:pPr>
            <a:endParaRPr lang="pl-PL" sz="3200" b="0" strike="noStrike" spc="-1" dirty="0">
              <a:latin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PlaceHolder 2"/>
          <p:cNvSpPr>
            <a:spLocks noGrp="1"/>
          </p:cNvSpPr>
          <p:nvPr>
            <p:ph/>
          </p:nvPr>
        </p:nvSpPr>
        <p:spPr>
          <a:xfrm>
            <a:off x="323528" y="476672"/>
            <a:ext cx="8568952" cy="4824536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36500" lnSpcReduction="20000"/>
          </a:bodyPr>
          <a:lstStyle/>
          <a:p>
            <a:pPr marL="108000" marR="0" lvl="0" indent="0" algn="ctr" defTabSz="914400" eaLnBrk="1" fontAlgn="auto" latinLnBrk="0" hangingPunct="1">
              <a:lnSpc>
                <a:spcPct val="120000"/>
              </a:lnSpc>
              <a:spcBef>
                <a:spcPts val="1417"/>
              </a:spcBef>
              <a:spcAft>
                <a:spcPts val="0"/>
              </a:spcAft>
              <a:buClr>
                <a:srgbClr val="000000"/>
              </a:buClr>
              <a:buSzPct val="45000"/>
              <a:buFontTx/>
              <a:buNone/>
              <a:tabLst/>
              <a:defRPr/>
            </a:pPr>
            <a:r>
              <a:rPr lang="pl-PL" sz="8200" b="1" strike="noStrike" spc="-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Technika zakładania maski pełnotwarzowej typu AGA</a:t>
            </a:r>
          </a:p>
          <a:p>
            <a:pPr marL="108000" marR="0" lvl="0" indent="0" algn="ctr" defTabSz="914400" eaLnBrk="1" fontAlgn="auto" latinLnBrk="0" hangingPunct="1">
              <a:lnSpc>
                <a:spcPct val="120000"/>
              </a:lnSpc>
              <a:spcBef>
                <a:spcPts val="1417"/>
              </a:spcBef>
              <a:spcAft>
                <a:spcPts val="0"/>
              </a:spcAft>
              <a:buClr>
                <a:srgbClr val="000000"/>
              </a:buClr>
              <a:buSzPct val="45000"/>
              <a:buFontTx/>
              <a:buNone/>
              <a:tabLst/>
              <a:defRPr/>
            </a:pPr>
            <a:r>
              <a:rPr kumimoji="0" lang="pl-PL" sz="6900" i="0" u="none" strike="noStrike" kern="0" cap="none" spc="-1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Sposób 1:</a:t>
            </a:r>
            <a:endParaRPr lang="pl-PL" sz="6900" u="sng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08000" algn="just">
              <a:lnSpc>
                <a:spcPct val="120000"/>
              </a:lnSpc>
              <a:spcBef>
                <a:spcPts val="1417"/>
              </a:spcBef>
              <a:buClr>
                <a:srgbClr val="000000"/>
              </a:buClr>
              <a:buSzPct val="45000"/>
            </a:pPr>
            <a:endParaRPr lang="pl-PL" sz="3500" b="1" strike="noStrike" spc="-1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pPr marL="1054350" lvl="1" indent="-514350" algn="just">
              <a:lnSpc>
                <a:spcPct val="12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+mj-lt"/>
              <a:buAutoNum type="arabicParenR"/>
            </a:pPr>
            <a:r>
              <a:rPr lang="pl-PL" sz="6600" b="0" strike="noStrike" spc="-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Paski maski poluzować.</a:t>
            </a:r>
          </a:p>
          <a:p>
            <a:pPr marL="1054350" lvl="1" indent="-514350" algn="just">
              <a:lnSpc>
                <a:spcPct val="12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+mj-lt"/>
              <a:buAutoNum type="arabicParenR"/>
            </a:pPr>
            <a:r>
              <a:rPr lang="pl-PL" sz="6600" b="0" strike="noStrike" spc="-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Przełożyć paski maski na drugą stronę maski, na szybę.</a:t>
            </a:r>
          </a:p>
          <a:p>
            <a:pPr marL="1054350" lvl="1" indent="-514350" algn="just">
              <a:lnSpc>
                <a:spcPct val="12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+mj-lt"/>
              <a:buAutoNum type="arabicParenR"/>
            </a:pPr>
            <a:r>
              <a:rPr lang="pl-PL" sz="6600" b="0" strike="noStrike" spc="-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Przyłożyć maskę do twarzy i doszczelnić.</a:t>
            </a:r>
          </a:p>
          <a:p>
            <a:pPr marL="1054350" lvl="1" indent="-514350" algn="just">
              <a:lnSpc>
                <a:spcPct val="12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+mj-lt"/>
              <a:buAutoNum type="arabicParenR"/>
            </a:pPr>
            <a:r>
              <a:rPr lang="pl-PL" sz="6600" b="0" strike="noStrike" spc="-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Sprawdzić dopasowanie noska wyrównującego ciśnienie.</a:t>
            </a:r>
          </a:p>
          <a:p>
            <a:pPr marL="1054350" lvl="1" indent="-514350" algn="just">
              <a:lnSpc>
                <a:spcPct val="12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+mj-lt"/>
              <a:buAutoNum type="arabicParenR"/>
            </a:pPr>
            <a:r>
              <a:rPr lang="pl-PL" sz="6600" b="0" strike="noStrike" spc="-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Przeciągnąć paski za głowę przytrzymując maskę jedną ręką za automat.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56E98D9-6344-0D3A-337E-EAE8D8F12D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260648"/>
            <a:ext cx="8640960" cy="1139176"/>
          </a:xfrm>
        </p:spPr>
        <p:txBody>
          <a:bodyPr/>
          <a:lstStyle/>
          <a:p>
            <a:pPr algn="ctr"/>
            <a:r>
              <a:rPr lang="pl-PL" sz="3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Technika zakładania maski </a:t>
            </a:r>
            <a:r>
              <a:rPr lang="pl-PL" sz="30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pełnotwarzowej</a:t>
            </a:r>
            <a:r>
              <a:rPr lang="pl-PL" sz="3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typu AGA c.d.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F73CADF7-EBFB-B2A2-9181-982FE57335C0}"/>
              </a:ext>
            </a:extLst>
          </p:cNvPr>
          <p:cNvSpPr>
            <a:spLocks noGrp="1"/>
          </p:cNvSpPr>
          <p:nvPr>
            <p:ph type="subTitle"/>
          </p:nvPr>
        </p:nvSpPr>
        <p:spPr>
          <a:xfrm>
            <a:off x="251520" y="1844824"/>
            <a:ext cx="8229240" cy="3977280"/>
          </a:xfrm>
        </p:spPr>
        <p:txBody>
          <a:bodyPr/>
          <a:lstStyle/>
          <a:p>
            <a:pPr marL="1054350" marR="0" lvl="1" indent="-514350" algn="just" defTabSz="914400" eaLnBrk="1" fontAlgn="auto" latinLnBrk="0" hangingPunct="1">
              <a:lnSpc>
                <a:spcPct val="120000"/>
              </a:lnSpc>
              <a:spcBef>
                <a:spcPts val="1134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+mj-lt"/>
              <a:buAutoNum type="arabicParenR" startAt="6"/>
              <a:tabLst/>
              <a:defRPr/>
            </a:pPr>
            <a:r>
              <a:rPr kumimoji="0" lang="pl-PL" sz="2400" b="0" i="0" u="none" strike="noStrike" kern="0" cap="none" spc="-1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Dociągnąć paski zaczynając od dolnych, cały czas przytrzymując maskę jedną ręką.</a:t>
            </a:r>
          </a:p>
          <a:p>
            <a:pPr marL="1054350" marR="0" lvl="1" indent="-514350" algn="just" defTabSz="914400" eaLnBrk="1" fontAlgn="auto" latinLnBrk="0" hangingPunct="1">
              <a:lnSpc>
                <a:spcPct val="120000"/>
              </a:lnSpc>
              <a:spcBef>
                <a:spcPts val="1134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+mj-lt"/>
              <a:buAutoNum type="arabicParenR" startAt="6"/>
              <a:tabLst/>
              <a:defRPr/>
            </a:pPr>
            <a:r>
              <a:rPr kumimoji="0" lang="pl-PL" sz="2400" b="0" i="0" u="none" strike="noStrike" kern="0" cap="none" spc="-1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Ostatni dociągnąć pasek górny (delikatnie bez siłowego naciągania).</a:t>
            </a:r>
          </a:p>
          <a:p>
            <a:pPr marL="1054350" marR="0" lvl="1" indent="-514350" algn="just" defTabSz="914400" eaLnBrk="1" fontAlgn="auto" latinLnBrk="0" hangingPunct="1">
              <a:lnSpc>
                <a:spcPct val="120000"/>
              </a:lnSpc>
              <a:spcBef>
                <a:spcPts val="1134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+mj-lt"/>
              <a:buAutoNum type="arabicParenR" startAt="6"/>
              <a:tabLst/>
              <a:defRPr/>
            </a:pPr>
            <a:r>
              <a:rPr kumimoji="0" lang="pl-PL" sz="2400" b="0" i="0" u="none" strike="noStrike" kern="0" cap="none" spc="-1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Sprawdzić dopasowanie maski przez dociągnięcie wszystkich pasków – górne i środkowe oburącz.</a:t>
            </a:r>
          </a:p>
          <a:p>
            <a:pPr marL="1054350" marR="0" lvl="1" indent="-514350" algn="just" defTabSz="914400" eaLnBrk="1" fontAlgn="auto" latinLnBrk="0" hangingPunct="1">
              <a:lnSpc>
                <a:spcPct val="120000"/>
              </a:lnSpc>
              <a:spcBef>
                <a:spcPts val="1134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+mj-lt"/>
              <a:buAutoNum type="arabicParenR" startAt="6"/>
              <a:tabLst/>
              <a:defRPr/>
            </a:pPr>
            <a:r>
              <a:rPr kumimoji="0" lang="pl-PL" sz="2400" b="0" i="0" u="none" strike="noStrike" kern="0" cap="none" spc="-1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Sprawdzić możliwość wyrównania ciśnienia.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5378035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pl-PL" sz="3000" b="1" strike="noStrike" spc="-1" dirty="0">
                <a:solidFill>
                  <a:srgbClr val="000000"/>
                </a:solidFill>
                <a:latin typeface="Calibri"/>
              </a:rPr>
              <a:t>Techniki nurkowania w maskach pełnotwarzowych</a:t>
            </a:r>
            <a:endParaRPr lang="pl-PL" sz="3000" b="1" strike="noStrike" spc="-1" dirty="0">
              <a:latin typeface="Arial"/>
            </a:endParaRPr>
          </a:p>
        </p:txBody>
      </p:sp>
      <p:pic>
        <p:nvPicPr>
          <p:cNvPr id="278" name="Obraz 277"/>
          <p:cNvPicPr/>
          <p:nvPr/>
        </p:nvPicPr>
        <p:blipFill>
          <a:blip r:embed="rId2"/>
          <a:stretch/>
        </p:blipFill>
        <p:spPr>
          <a:xfrm>
            <a:off x="3127680" y="1683968"/>
            <a:ext cx="2887920" cy="3977280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5077182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pl-PL" sz="2800" b="1" strike="noStrike" spc="-1" dirty="0">
                <a:solidFill>
                  <a:srgbClr val="000000"/>
                </a:solidFill>
                <a:latin typeface="Calibri"/>
              </a:rPr>
              <a:t>Techniki nurkowania w maskach </a:t>
            </a:r>
            <a:r>
              <a:rPr lang="pl-PL" sz="2800" b="1" strike="noStrike" spc="-1" dirty="0" err="1">
                <a:solidFill>
                  <a:srgbClr val="000000"/>
                </a:solidFill>
                <a:latin typeface="Calibri"/>
              </a:rPr>
              <a:t>pełnotwarzowych</a:t>
            </a:r>
            <a:r>
              <a:rPr lang="pl-PL" sz="2800" b="1" strike="noStrike" spc="-1" dirty="0">
                <a:solidFill>
                  <a:srgbClr val="000000"/>
                </a:solidFill>
                <a:latin typeface="Calibri"/>
              </a:rPr>
              <a:t> c.d.</a:t>
            </a:r>
            <a:endParaRPr lang="pl-PL" sz="2800" b="1" strike="noStrike" spc="-1" dirty="0">
              <a:latin typeface="Arial"/>
            </a:endParaRPr>
          </a:p>
        </p:txBody>
      </p:sp>
      <p:pic>
        <p:nvPicPr>
          <p:cNvPr id="280" name="Obraz 279"/>
          <p:cNvPicPr/>
          <p:nvPr/>
        </p:nvPicPr>
        <p:blipFill>
          <a:blip r:embed="rId2"/>
          <a:stretch/>
        </p:blipFill>
        <p:spPr>
          <a:xfrm>
            <a:off x="3080160" y="1604520"/>
            <a:ext cx="2982600" cy="3977280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42751456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pl-PL" sz="3000" b="1" strike="noStrike" spc="-1" dirty="0">
                <a:solidFill>
                  <a:srgbClr val="000000"/>
                </a:solidFill>
                <a:latin typeface="Calibri"/>
              </a:rPr>
              <a:t>Techniki nurkowania w maskach </a:t>
            </a:r>
            <a:r>
              <a:rPr lang="pl-PL" sz="3000" b="1" strike="noStrike" spc="-1" dirty="0" err="1">
                <a:solidFill>
                  <a:srgbClr val="000000"/>
                </a:solidFill>
                <a:latin typeface="Calibri"/>
              </a:rPr>
              <a:t>pełnotwarzowych</a:t>
            </a:r>
            <a:r>
              <a:rPr lang="pl-PL" sz="3000" b="1" strike="noStrike" spc="-1" dirty="0">
                <a:solidFill>
                  <a:srgbClr val="000000"/>
                </a:solidFill>
                <a:latin typeface="Calibri"/>
              </a:rPr>
              <a:t> c.d.</a:t>
            </a:r>
            <a:endParaRPr lang="pl-PL" sz="3000" b="1" strike="noStrike" spc="-1" dirty="0">
              <a:latin typeface="Arial"/>
            </a:endParaRPr>
          </a:p>
        </p:txBody>
      </p:sp>
      <p:pic>
        <p:nvPicPr>
          <p:cNvPr id="282" name="Obraz 281"/>
          <p:cNvPicPr/>
          <p:nvPr/>
        </p:nvPicPr>
        <p:blipFill>
          <a:blip r:embed="rId2"/>
          <a:stretch/>
        </p:blipFill>
        <p:spPr>
          <a:xfrm>
            <a:off x="3182040" y="1604520"/>
            <a:ext cx="2779200" cy="3977280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25458907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PlaceHolder 2"/>
          <p:cNvSpPr>
            <a:spLocks noGrp="1"/>
          </p:cNvSpPr>
          <p:nvPr>
            <p:ph/>
          </p:nvPr>
        </p:nvSpPr>
        <p:spPr>
          <a:xfrm>
            <a:off x="404036" y="1102678"/>
            <a:ext cx="8335928" cy="5494675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marL="285750" indent="-285750" algn="just">
              <a:lnSpc>
                <a:spcPct val="150000"/>
              </a:lnSpc>
              <a:spcBef>
                <a:spcPts val="360"/>
              </a:spcBef>
              <a:buClr>
                <a:srgbClr val="000000"/>
              </a:buClr>
              <a:buFont typeface="Wingdings" panose="05000000000000000000" pitchFamily="2" charset="2"/>
              <a:buChar char="§"/>
              <a:tabLst>
                <a:tab pos="0" algn="l"/>
              </a:tabLst>
            </a:pPr>
            <a:r>
              <a:rPr lang="pl-PL" sz="240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sposoby wejścia do wody z brzegu, pomostu, małych i dużych jednostek pływających,</a:t>
            </a:r>
            <a:endParaRPr lang="pl-PL" sz="240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lnSpc>
                <a:spcPct val="150000"/>
              </a:lnSpc>
              <a:spcBef>
                <a:spcPts val="360"/>
              </a:spcBef>
              <a:buClr>
                <a:srgbClr val="000000"/>
              </a:buClr>
              <a:buFont typeface="Wingdings" panose="05000000000000000000" pitchFamily="2" charset="2"/>
              <a:buChar char="§"/>
              <a:tabLst>
                <a:tab pos="0" algn="l"/>
              </a:tabLst>
            </a:pPr>
            <a:r>
              <a:rPr lang="pl-PL" sz="240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techniki nurkowania w maskach pełnotwarzowych,</a:t>
            </a:r>
            <a:endParaRPr lang="pl-PL" sz="240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lnSpc>
                <a:spcPct val="150000"/>
              </a:lnSpc>
              <a:spcBef>
                <a:spcPts val="360"/>
              </a:spcBef>
              <a:buClr>
                <a:srgbClr val="000000"/>
              </a:buClr>
              <a:buFont typeface="Wingdings" panose="05000000000000000000" pitchFamily="2" charset="2"/>
              <a:buChar char="§"/>
              <a:tabLst>
                <a:tab pos="0" algn="l"/>
              </a:tabLst>
            </a:pPr>
            <a:r>
              <a:rPr lang="pl-PL" sz="240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zanurzenie kontrolne,</a:t>
            </a:r>
            <a:endParaRPr lang="pl-PL" sz="240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lnSpc>
                <a:spcPct val="150000"/>
              </a:lnSpc>
              <a:spcBef>
                <a:spcPts val="360"/>
              </a:spcBef>
              <a:buClr>
                <a:srgbClr val="000000"/>
              </a:buClr>
              <a:buFont typeface="Wingdings" panose="05000000000000000000" pitchFamily="2" charset="2"/>
              <a:buChar char="§"/>
              <a:tabLst>
                <a:tab pos="0" algn="l"/>
              </a:tabLst>
            </a:pPr>
            <a:r>
              <a:rPr lang="pl-PL" sz="240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sposoby zanurzeń bez sprzętu i ze sprzętem ratowniczo-technicznym,</a:t>
            </a:r>
            <a:endParaRPr lang="pl-PL" sz="240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lnSpc>
                <a:spcPct val="150000"/>
              </a:lnSpc>
              <a:spcBef>
                <a:spcPts val="360"/>
              </a:spcBef>
              <a:buClr>
                <a:srgbClr val="000000"/>
              </a:buClr>
              <a:buFont typeface="Wingdings" panose="05000000000000000000" pitchFamily="2" charset="2"/>
              <a:buChar char="§"/>
              <a:tabLst>
                <a:tab pos="0" algn="l"/>
              </a:tabLst>
            </a:pPr>
            <a:r>
              <a:rPr lang="pl-PL" sz="240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sposoby uzyskiwania prawidłowej pozycji, trymu</a:t>
            </a:r>
            <a:r>
              <a:rPr lang="pl-PL" sz="2400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 </a:t>
            </a:r>
            <a:r>
              <a:rPr lang="pl-PL" sz="240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pływalności,</a:t>
            </a:r>
            <a:endParaRPr lang="pl-PL" sz="240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lnSpc>
                <a:spcPct val="150000"/>
              </a:lnSpc>
              <a:spcBef>
                <a:spcPts val="360"/>
              </a:spcBef>
              <a:buClr>
                <a:srgbClr val="000000"/>
              </a:buClr>
              <a:buFont typeface="Wingdings" panose="05000000000000000000" pitchFamily="2" charset="2"/>
              <a:buChar char="§"/>
              <a:tabLst>
                <a:tab pos="0" algn="l"/>
              </a:tabLst>
            </a:pPr>
            <a:r>
              <a:rPr lang="pl-PL" sz="240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sposoby pracy płetwami w zależności od warunków i rodzaju wykonywanej pracy,</a:t>
            </a:r>
            <a:endParaRPr lang="pl-PL" sz="240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  <a:spcBef>
                <a:spcPts val="360"/>
              </a:spcBef>
              <a:buNone/>
              <a:tabLst>
                <a:tab pos="0" algn="l"/>
              </a:tabLst>
            </a:pPr>
            <a:endParaRPr lang="pl-PL" sz="240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37A4BAB5-5FA5-6334-A44C-CB0C1D4A4536}"/>
              </a:ext>
            </a:extLst>
          </p:cNvPr>
          <p:cNvSpPr txBox="1"/>
          <p:nvPr/>
        </p:nvSpPr>
        <p:spPr>
          <a:xfrm>
            <a:off x="4583793" y="283234"/>
            <a:ext cx="385192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Materiał nauczania: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pl-PL" sz="3000" b="1" strike="noStrike" spc="-1" dirty="0">
                <a:solidFill>
                  <a:srgbClr val="000000"/>
                </a:solidFill>
                <a:latin typeface="Calibri"/>
              </a:rPr>
              <a:t>Techniki nurkowania w maskach </a:t>
            </a:r>
            <a:r>
              <a:rPr lang="pl-PL" sz="3000" b="1" strike="noStrike" spc="-1" dirty="0" err="1">
                <a:solidFill>
                  <a:srgbClr val="000000"/>
                </a:solidFill>
                <a:latin typeface="Calibri"/>
              </a:rPr>
              <a:t>pełnotwarzowych</a:t>
            </a:r>
            <a:r>
              <a:rPr lang="pl-PL" sz="3000" b="1" strike="noStrike" spc="-1" dirty="0">
                <a:solidFill>
                  <a:srgbClr val="000000"/>
                </a:solidFill>
                <a:latin typeface="Calibri"/>
              </a:rPr>
              <a:t> c.d.</a:t>
            </a:r>
            <a:endParaRPr lang="pl-PL" sz="3000" b="1" strike="noStrike" spc="-1" dirty="0">
              <a:latin typeface="Arial"/>
            </a:endParaRPr>
          </a:p>
        </p:txBody>
      </p:sp>
      <p:pic>
        <p:nvPicPr>
          <p:cNvPr id="284" name="Obraz 283"/>
          <p:cNvPicPr/>
          <p:nvPr/>
        </p:nvPicPr>
        <p:blipFill>
          <a:blip r:embed="rId2"/>
          <a:stretch/>
        </p:blipFill>
        <p:spPr>
          <a:xfrm>
            <a:off x="3182040" y="1974600"/>
            <a:ext cx="2779200" cy="3236760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28312731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880" cy="1570144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marL="108000" marR="0" lvl="0" indent="0" algn="ctr" defTabSz="914400" eaLnBrk="1" fontAlgn="auto" latinLnBrk="0" hangingPunct="1">
              <a:lnSpc>
                <a:spcPct val="120000"/>
              </a:lnSpc>
              <a:spcBef>
                <a:spcPts val="1417"/>
              </a:spcBef>
              <a:spcAft>
                <a:spcPts val="0"/>
              </a:spcAft>
              <a:buClr>
                <a:srgbClr val="000000"/>
              </a:buClr>
              <a:buSzPct val="45000"/>
              <a:buFontTx/>
              <a:buNone/>
              <a:tabLst/>
              <a:defRPr/>
            </a:pPr>
            <a:r>
              <a:rPr kumimoji="0" lang="pl-PL" sz="3000" b="1" i="0" strike="noStrike" kern="0" cap="none" spc="-1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Technika zakładania maski pełnotwarzowej typu AGA</a:t>
            </a:r>
            <a:br>
              <a:rPr kumimoji="0" lang="pl-PL" sz="2800" b="1" i="0" u="sng" strike="noStrike" kern="0" cap="none" spc="-1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</a:br>
            <a:r>
              <a:rPr kumimoji="0" lang="pl-PL" sz="2400" i="0" u="none" strike="noStrike" kern="0" cap="none" spc="-1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Sposób 2:</a:t>
            </a:r>
            <a:endParaRPr kumimoji="0" lang="pl-PL" sz="2400" i="0" u="sng" strike="noStrike" kern="0" cap="none" spc="-1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8" name="PlaceHolder 2"/>
          <p:cNvSpPr>
            <a:spLocks noGrp="1"/>
          </p:cNvSpPr>
          <p:nvPr>
            <p:ph/>
          </p:nvPr>
        </p:nvSpPr>
        <p:spPr>
          <a:xfrm>
            <a:off x="107504" y="1604520"/>
            <a:ext cx="8712968" cy="4978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108000">
              <a:spcBef>
                <a:spcPts val="1417"/>
              </a:spcBef>
              <a:buClr>
                <a:srgbClr val="000000"/>
              </a:buClr>
              <a:buSzPct val="45000"/>
            </a:pPr>
            <a:endParaRPr lang="pl-PL" sz="2400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882900" lvl="1" indent="-342900" algn="just">
              <a:lnSpc>
                <a:spcPct val="15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+mj-lt"/>
              <a:buAutoNum type="arabicParenR"/>
            </a:pPr>
            <a:r>
              <a:rPr lang="pl-PL" sz="2400" b="0" strike="noStrike" spc="-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Paski maski poluzować.</a:t>
            </a:r>
          </a:p>
          <a:p>
            <a:pPr marL="882900" lvl="1" indent="-342900" algn="just">
              <a:lnSpc>
                <a:spcPct val="15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+mj-lt"/>
              <a:buAutoNum type="arabicParenR"/>
            </a:pPr>
            <a:r>
              <a:rPr lang="pl-PL" sz="2400" b="0" strike="noStrike" spc="-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Dłońmi rozciągnąć paski i przełożyć paski przez głowę.</a:t>
            </a:r>
          </a:p>
          <a:p>
            <a:pPr marL="882900" lvl="1" indent="-342900" algn="just">
              <a:lnSpc>
                <a:spcPct val="15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+mj-lt"/>
              <a:buAutoNum type="arabicParenR"/>
            </a:pPr>
            <a:r>
              <a:rPr lang="pl-PL" sz="2400" b="0" strike="noStrike" spc="-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Przyłożyć maskę do twarzy, przytrzymując jedną dłonią automat.</a:t>
            </a:r>
          </a:p>
          <a:p>
            <a:pPr marL="882900" lvl="1" indent="-342900" algn="just">
              <a:lnSpc>
                <a:spcPct val="15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+mj-lt"/>
              <a:buAutoNum type="arabicParenR"/>
            </a:pPr>
            <a:r>
              <a:rPr lang="pl-PL" sz="2400" b="0" strike="noStrike" spc="-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Doszczelnić do twarzy i sprawdzić dopasowanie noska wyrównującego ciśnienie.</a:t>
            </a:r>
          </a:p>
          <a:p>
            <a:pPr marL="882900" lvl="1" indent="-342900" algn="just">
              <a:lnSpc>
                <a:spcPct val="15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+mj-lt"/>
              <a:buAutoNum type="arabicParenR"/>
            </a:pPr>
            <a:r>
              <a:rPr lang="pl-PL" sz="2400" b="0" strike="noStrike" spc="-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Dalsze postępowanie jak w „Sposobie 1”.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pl-PL" sz="3000" b="1" strike="noStrike" spc="-1" dirty="0">
                <a:solidFill>
                  <a:srgbClr val="000000"/>
                </a:solidFill>
                <a:latin typeface="Calibri"/>
              </a:rPr>
              <a:t>Techniki nurkowania w maskach </a:t>
            </a:r>
            <a:r>
              <a:rPr lang="pl-PL" sz="3000" b="1" strike="noStrike" spc="-1" dirty="0" err="1">
                <a:solidFill>
                  <a:srgbClr val="000000"/>
                </a:solidFill>
                <a:latin typeface="Calibri"/>
              </a:rPr>
              <a:t>pełnotwarzowych</a:t>
            </a:r>
            <a:r>
              <a:rPr lang="pl-PL" sz="3000" b="1" strike="noStrike" spc="-1" dirty="0">
                <a:solidFill>
                  <a:srgbClr val="000000"/>
                </a:solidFill>
                <a:latin typeface="Calibri"/>
              </a:rPr>
              <a:t> c.d.</a:t>
            </a:r>
            <a:endParaRPr lang="pl-PL" sz="3000" b="1" strike="noStrike" spc="-1" dirty="0">
              <a:latin typeface="Arial"/>
            </a:endParaRPr>
          </a:p>
        </p:txBody>
      </p:sp>
      <p:pic>
        <p:nvPicPr>
          <p:cNvPr id="288" name="Obraz 287"/>
          <p:cNvPicPr/>
          <p:nvPr/>
        </p:nvPicPr>
        <p:blipFill>
          <a:blip r:embed="rId2"/>
          <a:stretch/>
        </p:blipFill>
        <p:spPr>
          <a:xfrm>
            <a:off x="3080160" y="1604520"/>
            <a:ext cx="2982600" cy="3977280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33512021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pl-PL" sz="3000" b="1" strike="noStrike" spc="-1" dirty="0">
                <a:solidFill>
                  <a:srgbClr val="000000"/>
                </a:solidFill>
                <a:latin typeface="Calibri"/>
              </a:rPr>
              <a:t>Techniki nurkowania w maskach </a:t>
            </a:r>
            <a:r>
              <a:rPr lang="pl-PL" sz="3000" b="1" strike="noStrike" spc="-1" dirty="0" err="1">
                <a:solidFill>
                  <a:srgbClr val="000000"/>
                </a:solidFill>
                <a:latin typeface="Calibri"/>
              </a:rPr>
              <a:t>pełnotwarzowych</a:t>
            </a:r>
            <a:r>
              <a:rPr lang="pl-PL" sz="3000" b="1" strike="noStrike" spc="-1" dirty="0">
                <a:solidFill>
                  <a:srgbClr val="000000"/>
                </a:solidFill>
                <a:latin typeface="Calibri"/>
              </a:rPr>
              <a:t> c.d.</a:t>
            </a:r>
            <a:endParaRPr lang="pl-PL" sz="3000" b="1" strike="noStrike" spc="-1" dirty="0">
              <a:latin typeface="Arial"/>
            </a:endParaRPr>
          </a:p>
        </p:txBody>
      </p:sp>
      <p:pic>
        <p:nvPicPr>
          <p:cNvPr id="290" name="Obraz 289"/>
          <p:cNvPicPr/>
          <p:nvPr/>
        </p:nvPicPr>
        <p:blipFill>
          <a:blip r:embed="rId2"/>
          <a:stretch/>
        </p:blipFill>
        <p:spPr>
          <a:xfrm>
            <a:off x="2995200" y="1604520"/>
            <a:ext cx="3152520" cy="3977280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24888152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pl-PL" sz="3000" b="1" strike="noStrike" spc="-1" dirty="0">
                <a:solidFill>
                  <a:srgbClr val="000000"/>
                </a:solidFill>
                <a:latin typeface="Calibri"/>
              </a:rPr>
              <a:t>Techniki nurkowania w maskach </a:t>
            </a:r>
            <a:r>
              <a:rPr lang="pl-PL" sz="3000" b="1" strike="noStrike" spc="-1" dirty="0" err="1">
                <a:solidFill>
                  <a:srgbClr val="000000"/>
                </a:solidFill>
                <a:latin typeface="Calibri"/>
              </a:rPr>
              <a:t>pełnotwarzowych</a:t>
            </a:r>
            <a:r>
              <a:rPr lang="pl-PL" sz="3000" b="1" strike="noStrike" spc="-1" dirty="0">
                <a:solidFill>
                  <a:srgbClr val="000000"/>
                </a:solidFill>
                <a:latin typeface="Calibri"/>
              </a:rPr>
              <a:t> c.d.</a:t>
            </a:r>
            <a:endParaRPr lang="pl-PL" sz="3000" b="1" strike="noStrike" spc="-1" dirty="0">
              <a:latin typeface="Arial"/>
            </a:endParaRPr>
          </a:p>
        </p:txBody>
      </p:sp>
      <p:pic>
        <p:nvPicPr>
          <p:cNvPr id="292" name="Obraz 291"/>
          <p:cNvPicPr/>
          <p:nvPr/>
        </p:nvPicPr>
        <p:blipFill>
          <a:blip r:embed="rId2"/>
          <a:stretch/>
        </p:blipFill>
        <p:spPr>
          <a:xfrm>
            <a:off x="3182040" y="1604520"/>
            <a:ext cx="2779200" cy="3977280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38414733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pl-PL" sz="3000" b="1" strike="noStrike" spc="-1" dirty="0">
                <a:solidFill>
                  <a:srgbClr val="000000"/>
                </a:solidFill>
                <a:latin typeface="Calibri"/>
              </a:rPr>
              <a:t>Techniki nurkowania w maskach </a:t>
            </a:r>
            <a:r>
              <a:rPr lang="pl-PL" sz="3000" b="1" strike="noStrike" spc="-1" dirty="0" err="1">
                <a:solidFill>
                  <a:srgbClr val="000000"/>
                </a:solidFill>
                <a:latin typeface="Calibri"/>
              </a:rPr>
              <a:t>pełnotwarzowych</a:t>
            </a:r>
            <a:r>
              <a:rPr lang="pl-PL" sz="3000" b="1" strike="noStrike" spc="-1" dirty="0">
                <a:solidFill>
                  <a:srgbClr val="000000"/>
                </a:solidFill>
                <a:latin typeface="Calibri"/>
              </a:rPr>
              <a:t> c.d.</a:t>
            </a:r>
            <a:endParaRPr lang="pl-PL" sz="3000" b="1" strike="noStrike" spc="-1" dirty="0">
              <a:latin typeface="Arial"/>
            </a:endParaRPr>
          </a:p>
        </p:txBody>
      </p:sp>
      <p:pic>
        <p:nvPicPr>
          <p:cNvPr id="294" name="Obraz 293"/>
          <p:cNvPicPr/>
          <p:nvPr/>
        </p:nvPicPr>
        <p:blipFill>
          <a:blip r:embed="rId2"/>
          <a:stretch/>
        </p:blipFill>
        <p:spPr>
          <a:xfrm>
            <a:off x="2864160" y="1604520"/>
            <a:ext cx="3414600" cy="3977280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21048490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5C1249F-BEFC-2F5B-AAEA-F34A934F232E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457380" y="1268760"/>
            <a:ext cx="8229240" cy="2376264"/>
          </a:xfrm>
        </p:spPr>
        <p:txBody>
          <a:bodyPr>
            <a:norm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pl-PL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Pamiętaj!!!</a:t>
            </a:r>
            <a:endParaRPr lang="pl-PL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pl-PL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Paski maski naciągamy zawsze przy twarzy w kierunku tyłu nie ciągnąc ich w bok. Ciągniecie paska maski w bok skutkuje </a:t>
            </a:r>
            <a:br>
              <a:rPr lang="pl-PL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pl-PL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 najlepszym wypadku uszkodzeniem samego paska maski </a:t>
            </a:r>
            <a:br>
              <a:rPr lang="pl-PL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pl-PL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 w najgorszym wypadku uszkodzeniem całej </a:t>
            </a:r>
          </a:p>
          <a:p>
            <a:pPr algn="ctr"/>
            <a:r>
              <a:rPr lang="pl-PL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maski pełnotwarzowej</a:t>
            </a:r>
            <a:endParaRPr lang="pl-PL" sz="2400" dirty="0"/>
          </a:p>
        </p:txBody>
      </p:sp>
    </p:spTree>
    <p:extLst>
      <p:ext uri="{BB962C8B-B14F-4D97-AF65-F5344CB8AC3E}">
        <p14:creationId xmlns:p14="http://schemas.microsoft.com/office/powerpoint/2010/main" val="40103758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PlaceHolder 1"/>
          <p:cNvSpPr>
            <a:spLocks noGrp="1"/>
          </p:cNvSpPr>
          <p:nvPr>
            <p:ph type="title"/>
          </p:nvPr>
        </p:nvSpPr>
        <p:spPr>
          <a:xfrm>
            <a:off x="457200" y="462240"/>
            <a:ext cx="8363272" cy="1142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marL="108000" marR="0" lvl="0" indent="0" algn="ctr" defTabSz="914400" eaLnBrk="1" fontAlgn="auto" latinLnBrk="0" hangingPunct="1">
              <a:lnSpc>
                <a:spcPct val="100000"/>
              </a:lnSpc>
              <a:spcBef>
                <a:spcPts val="1417"/>
              </a:spcBef>
              <a:spcAft>
                <a:spcPts val="0"/>
              </a:spcAft>
              <a:buClr>
                <a:srgbClr val="000000"/>
              </a:buClr>
              <a:buSzPct val="45000"/>
              <a:buFontTx/>
              <a:buNone/>
              <a:tabLst/>
              <a:defRPr/>
            </a:pPr>
            <a:r>
              <a:rPr lang="pl-PL" sz="3000" b="1" u="sng" strike="noStrike" spc="-1" dirty="0">
                <a:solidFill>
                  <a:srgbClr val="000000"/>
                </a:solidFill>
                <a:latin typeface="Calibri"/>
              </a:rPr>
              <a:t>Techniki nurkowania w maskach </a:t>
            </a:r>
            <a:r>
              <a:rPr lang="pl-PL" sz="3000" b="1" u="sng" strike="noStrike" spc="-1" dirty="0" err="1">
                <a:solidFill>
                  <a:srgbClr val="000000"/>
                </a:solidFill>
                <a:latin typeface="Calibri"/>
              </a:rPr>
              <a:t>pełnotwarzowych</a:t>
            </a:r>
            <a:r>
              <a:rPr lang="pl-PL" sz="3000" b="1" u="sng" strike="noStrike" spc="-1" dirty="0">
                <a:solidFill>
                  <a:srgbClr val="000000"/>
                </a:solidFill>
                <a:latin typeface="Calibri"/>
              </a:rPr>
              <a:t> c.d.</a:t>
            </a:r>
            <a:br>
              <a:rPr lang="pl-PL" sz="3000" b="1" u="sng" strike="noStrike" spc="-1" dirty="0">
                <a:solidFill>
                  <a:srgbClr val="000000"/>
                </a:solidFill>
                <a:latin typeface="Calibri"/>
              </a:rPr>
            </a:br>
            <a:r>
              <a:rPr kumimoji="0" lang="pl-PL" sz="2400" b="0" i="0" u="none" strike="noStrike" kern="0" cap="none" spc="-1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Technika zdejmowania maski pełnotwarzowej</a:t>
            </a:r>
            <a:br>
              <a:rPr kumimoji="0" lang="pl-PL" sz="3000" b="0" i="0" u="none" strike="noStrike" kern="0" cap="none" spc="-1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</a:rPr>
            </a:br>
            <a:endParaRPr lang="pl-PL" sz="2800" b="1" u="sng" strike="noStrike" spc="-1" dirty="0">
              <a:latin typeface="Arial"/>
            </a:endParaRPr>
          </a:p>
        </p:txBody>
      </p:sp>
      <p:sp>
        <p:nvSpPr>
          <p:cNvPr id="280" name="PlaceHolder 2"/>
          <p:cNvSpPr>
            <a:spLocks noGrp="1"/>
          </p:cNvSpPr>
          <p:nvPr>
            <p:ph/>
          </p:nvPr>
        </p:nvSpPr>
        <p:spPr>
          <a:xfrm>
            <a:off x="457200" y="2060848"/>
            <a:ext cx="8229240" cy="3840704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997200" lvl="1" indent="-457200" algn="just">
              <a:lnSpc>
                <a:spcPct val="15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+mj-lt"/>
              <a:buAutoNum type="arabicParenR"/>
            </a:pPr>
            <a:r>
              <a:rPr lang="pl-PL" sz="2400" b="0" strike="noStrike" spc="-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Poluzować paski dolne i środkowe.</a:t>
            </a:r>
          </a:p>
          <a:p>
            <a:pPr marL="997200" lvl="1" indent="-457200" algn="just">
              <a:lnSpc>
                <a:spcPct val="15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+mj-lt"/>
              <a:buAutoNum type="arabicParenR"/>
            </a:pPr>
            <a:r>
              <a:rPr lang="pl-PL" sz="2400" b="0" strike="noStrike" spc="-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Przytrzymując jedną dłonią automat odciągnąć maskę od twarzy, ruchem za głowę zdjąć maskę.</a:t>
            </a:r>
          </a:p>
          <a:p>
            <a:pPr marL="997200" lvl="1" indent="-457200" algn="just">
              <a:lnSpc>
                <a:spcPct val="15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+mj-lt"/>
              <a:buAutoNum type="arabicParenR"/>
            </a:pPr>
            <a:r>
              <a:rPr lang="pl-PL" sz="2400" b="0" strike="noStrike" spc="-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sytuacji awaryjnej można zrezygnować z luzowania pasków, trzymając rękoma automat należy odciągnąć maskę od twarzy, przełożyć maskę za głowę.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pl-PL" sz="3000" b="1" strike="noStrike" spc="-1" dirty="0">
                <a:solidFill>
                  <a:srgbClr val="000000"/>
                </a:solidFill>
                <a:latin typeface="Calibri"/>
              </a:rPr>
              <a:t>Techniki nurkowania w maskach </a:t>
            </a:r>
            <a:r>
              <a:rPr lang="pl-PL" sz="3000" b="1" strike="noStrike" spc="-1" dirty="0" err="1">
                <a:solidFill>
                  <a:srgbClr val="000000"/>
                </a:solidFill>
                <a:latin typeface="Calibri"/>
              </a:rPr>
              <a:t>pełnotwarzowych</a:t>
            </a:r>
            <a:r>
              <a:rPr lang="pl-PL" sz="3000" b="1" strike="noStrike" spc="-1" dirty="0">
                <a:solidFill>
                  <a:srgbClr val="000000"/>
                </a:solidFill>
                <a:latin typeface="Calibri"/>
              </a:rPr>
              <a:t> c.d.</a:t>
            </a:r>
            <a:endParaRPr lang="pl-PL" sz="3000" b="1" strike="noStrike" spc="-1" dirty="0">
              <a:latin typeface="Arial"/>
            </a:endParaRPr>
          </a:p>
        </p:txBody>
      </p:sp>
      <p:pic>
        <p:nvPicPr>
          <p:cNvPr id="298" name="Obraz 297"/>
          <p:cNvPicPr/>
          <p:nvPr/>
        </p:nvPicPr>
        <p:blipFill>
          <a:blip r:embed="rId2"/>
          <a:stretch/>
        </p:blipFill>
        <p:spPr>
          <a:xfrm>
            <a:off x="3182040" y="1604520"/>
            <a:ext cx="2779200" cy="3977280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342348921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pl-PL" sz="3000" b="1" strike="noStrike" spc="-1" dirty="0">
                <a:solidFill>
                  <a:srgbClr val="000000"/>
                </a:solidFill>
                <a:latin typeface="Calibri"/>
              </a:rPr>
              <a:t>Techniki nurkowania w maskach </a:t>
            </a:r>
            <a:r>
              <a:rPr lang="pl-PL" sz="3000" b="1" strike="noStrike" spc="-1" dirty="0" err="1">
                <a:solidFill>
                  <a:srgbClr val="000000"/>
                </a:solidFill>
                <a:latin typeface="Calibri"/>
              </a:rPr>
              <a:t>pełnotwarzowych</a:t>
            </a:r>
            <a:r>
              <a:rPr lang="pl-PL" sz="3000" b="1" strike="noStrike" spc="-1" dirty="0">
                <a:solidFill>
                  <a:srgbClr val="000000"/>
                </a:solidFill>
                <a:latin typeface="Calibri"/>
              </a:rPr>
              <a:t> c.d.</a:t>
            </a:r>
            <a:endParaRPr lang="pl-PL" sz="3000" b="1" strike="noStrike" spc="-1" dirty="0">
              <a:latin typeface="Arial"/>
            </a:endParaRPr>
          </a:p>
        </p:txBody>
      </p:sp>
      <p:pic>
        <p:nvPicPr>
          <p:cNvPr id="300" name="Obraz 299"/>
          <p:cNvPicPr/>
          <p:nvPr/>
        </p:nvPicPr>
        <p:blipFill>
          <a:blip r:embed="rId2"/>
          <a:stretch/>
        </p:blipFill>
        <p:spPr>
          <a:xfrm>
            <a:off x="3080160" y="1604520"/>
            <a:ext cx="2982600" cy="3977280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21301508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PlaceHolder 1"/>
          <p:cNvSpPr>
            <a:spLocks noGrp="1"/>
          </p:cNvSpPr>
          <p:nvPr>
            <p:ph/>
          </p:nvPr>
        </p:nvSpPr>
        <p:spPr>
          <a:xfrm>
            <a:off x="309776" y="969695"/>
            <a:ext cx="8654712" cy="5483641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marL="285750" indent="-285750" algn="just">
              <a:lnSpc>
                <a:spcPct val="150000"/>
              </a:lnSpc>
              <a:spcBef>
                <a:spcPts val="360"/>
              </a:spcBef>
              <a:buClr>
                <a:srgbClr val="000000"/>
              </a:buClr>
              <a:buFont typeface="Wingdings" panose="05000000000000000000" pitchFamily="2" charset="2"/>
              <a:buChar char="§"/>
              <a:tabLst>
                <a:tab pos="0" algn="l"/>
              </a:tabLst>
            </a:pPr>
            <a:r>
              <a:rPr lang="pl-PL" sz="240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sposoby asekuracji nurków,</a:t>
            </a:r>
            <a:endParaRPr lang="pl-PL" sz="240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lnSpc>
                <a:spcPct val="150000"/>
              </a:lnSpc>
              <a:spcBef>
                <a:spcPts val="360"/>
              </a:spcBef>
              <a:buClr>
                <a:srgbClr val="000000"/>
              </a:buClr>
              <a:buFont typeface="Wingdings" panose="05000000000000000000" pitchFamily="2" charset="2"/>
              <a:buChar char="§"/>
              <a:tabLst>
                <a:tab pos="0" algn="l"/>
              </a:tabLst>
            </a:pPr>
            <a:r>
              <a:rPr lang="pl-PL" sz="240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sposoby nawigacji pod wodą,</a:t>
            </a:r>
            <a:endParaRPr lang="pl-PL" sz="240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3080" indent="-343080">
              <a:lnSpc>
                <a:spcPct val="150000"/>
              </a:lnSpc>
              <a:spcBef>
                <a:spcPts val="360"/>
              </a:spcBef>
              <a:buClr>
                <a:srgbClr val="000000"/>
              </a:buClr>
              <a:buFont typeface="Wingdings" panose="05000000000000000000" pitchFamily="2" charset="2"/>
              <a:buChar char="§"/>
            </a:pPr>
            <a:r>
              <a:rPr lang="pl-PL" sz="240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prowadzenia nurka przy użyciu kabloliny i liny oraz sygnałów umownych,</a:t>
            </a:r>
            <a:endParaRPr lang="pl-PL" sz="240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3080" indent="-343080">
              <a:lnSpc>
                <a:spcPct val="150000"/>
              </a:lnSpc>
              <a:spcBef>
                <a:spcPts val="360"/>
              </a:spcBef>
              <a:buClr>
                <a:srgbClr val="000000"/>
              </a:buClr>
              <a:buFont typeface="Wingdings" panose="05000000000000000000" pitchFamily="2" charset="2"/>
              <a:buChar char="§"/>
            </a:pPr>
            <a:r>
              <a:rPr lang="pl-PL" sz="240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techniki nurkowania dekompresyjnego,</a:t>
            </a:r>
            <a:endParaRPr lang="pl-PL" sz="240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3080" indent="-343080">
              <a:lnSpc>
                <a:spcPct val="150000"/>
              </a:lnSpc>
              <a:spcBef>
                <a:spcPts val="360"/>
              </a:spcBef>
              <a:buClr>
                <a:srgbClr val="000000"/>
              </a:buClr>
              <a:buFont typeface="Wingdings" panose="05000000000000000000" pitchFamily="2" charset="2"/>
              <a:buChar char="§"/>
            </a:pPr>
            <a:r>
              <a:rPr lang="pl-PL" sz="240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zastosowanie umownych sygnałów awaryjnych,</a:t>
            </a:r>
            <a:endParaRPr lang="pl-PL" sz="240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3080" indent="-343080">
              <a:lnSpc>
                <a:spcPct val="150000"/>
              </a:lnSpc>
              <a:spcBef>
                <a:spcPts val="360"/>
              </a:spcBef>
              <a:buClr>
                <a:srgbClr val="000000"/>
              </a:buClr>
              <a:buFont typeface="Wingdings" panose="05000000000000000000" pitchFamily="2" charset="2"/>
              <a:buChar char="§"/>
            </a:pPr>
            <a:r>
              <a:rPr lang="pl-PL" sz="240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postępowanie w sytuacjach awaryjnych</a:t>
            </a:r>
            <a:r>
              <a:rPr lang="pl-PL" sz="2400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</a:t>
            </a:r>
            <a:endParaRPr lang="pl-PL" sz="240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3080" indent="-343080">
              <a:lnSpc>
                <a:spcPct val="150000"/>
              </a:lnSpc>
              <a:spcBef>
                <a:spcPts val="360"/>
              </a:spcBef>
              <a:buClr>
                <a:srgbClr val="000000"/>
              </a:buClr>
              <a:buFont typeface="Wingdings" panose="05000000000000000000" pitchFamily="2" charset="2"/>
              <a:buChar char="§"/>
            </a:pPr>
            <a:r>
              <a:rPr lang="pl-PL" sz="240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zasady bezpiecznego wynurzania i postępowanie po wynurzeniu,</a:t>
            </a:r>
            <a:endParaRPr lang="pl-PL" sz="240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3080" indent="-343080">
              <a:lnSpc>
                <a:spcPct val="150000"/>
              </a:lnSpc>
              <a:spcBef>
                <a:spcPts val="360"/>
              </a:spcBef>
              <a:buClr>
                <a:srgbClr val="000000"/>
              </a:buClr>
              <a:buFont typeface="Wingdings" panose="05000000000000000000" pitchFamily="2" charset="2"/>
              <a:buChar char="§"/>
            </a:pPr>
            <a:r>
              <a:rPr lang="pl-PL" sz="240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zakończenie nurkowania i sposoby wychodzenia z wody.</a:t>
            </a:r>
            <a:endParaRPr lang="pl-PL" sz="240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  <a:spcBef>
                <a:spcPts val="360"/>
              </a:spcBef>
              <a:buNone/>
              <a:tabLst>
                <a:tab pos="0" algn="l"/>
              </a:tabLst>
            </a:pPr>
            <a:endParaRPr lang="pl-PL" sz="240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847BB1E4-3133-6B33-DDBB-D70F3BE38F5A}"/>
              </a:ext>
            </a:extLst>
          </p:cNvPr>
          <p:cNvSpPr txBox="1"/>
          <p:nvPr/>
        </p:nvSpPr>
        <p:spPr>
          <a:xfrm>
            <a:off x="3851920" y="260648"/>
            <a:ext cx="457200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Materiał nauczania c.d.: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880" cy="1282112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pl-PL" sz="3000" b="1" u="sng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Techniki nurkowania w maskach </a:t>
            </a:r>
            <a:r>
              <a:rPr lang="pl-PL" sz="3000" b="1" u="sng" strike="noStrike" spc="-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pełnotwarzowych</a:t>
            </a:r>
            <a:r>
              <a:rPr lang="pl-PL" sz="3000" b="1" u="sng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c.d.</a:t>
            </a:r>
            <a:br>
              <a:rPr lang="pl-PL" sz="3000" spc="-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pl-PL" sz="2400" b="0" i="0" u="none" strike="noStrike" kern="0" cap="none" spc="-1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Sposoby doszczelniania maski pełnotwarzowej</a:t>
            </a:r>
            <a:endParaRPr lang="pl-PL" sz="2400" b="1" u="sng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2" name="PlaceHolder 2"/>
          <p:cNvSpPr>
            <a:spLocks noGrp="1"/>
          </p:cNvSpPr>
          <p:nvPr>
            <p:ph/>
          </p:nvPr>
        </p:nvSpPr>
        <p:spPr>
          <a:xfrm>
            <a:off x="107504" y="1878536"/>
            <a:ext cx="8578936" cy="4286768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108000" algn="just">
              <a:lnSpc>
                <a:spcPct val="150000"/>
              </a:lnSpc>
              <a:spcBef>
                <a:spcPts val="1417"/>
              </a:spcBef>
              <a:buClr>
                <a:srgbClr val="000000"/>
              </a:buClr>
              <a:buSzPct val="45000"/>
            </a:pPr>
            <a:r>
              <a:rPr lang="pl-PL" sz="2400" b="0" strike="noStrike" spc="-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Doszczelnienie maski </a:t>
            </a:r>
            <a:r>
              <a:rPr lang="pl-PL" sz="2400" b="1" strike="noStrike" spc="-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 kaptur (kaptur z neoprenową obręczą)</a:t>
            </a:r>
            <a:r>
              <a:rPr lang="pl-PL" sz="2400" b="0" strike="noStrike" spc="-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825750" lvl="1" indent="-285750" algn="just">
              <a:lnSpc>
                <a:spcPct val="15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Wingdings" panose="05000000000000000000" pitchFamily="2" charset="2"/>
              <a:buChar char="§"/>
            </a:pPr>
            <a:r>
              <a:rPr lang="pl-PL" sz="2400" b="0" strike="noStrike" spc="-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jeśli kaptur nie jest przystosowany do nurkowania w masce </a:t>
            </a:r>
            <a:r>
              <a:rPr lang="pl-PL" sz="2400" b="0" strike="noStrike" spc="-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pełnotwarzowej</a:t>
            </a:r>
            <a:r>
              <a:rPr lang="pl-PL" sz="2400" b="0" strike="noStrike" spc="-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może pojawić się problem z doszczelnieniem,</a:t>
            </a:r>
          </a:p>
          <a:p>
            <a:pPr marL="825750" lvl="1" indent="-285750" algn="just">
              <a:lnSpc>
                <a:spcPct val="15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Wingdings" panose="05000000000000000000" pitchFamily="2" charset="2"/>
              <a:buChar char="§"/>
            </a:pPr>
            <a:r>
              <a:rPr lang="pl-PL" sz="2400" b="0" strike="noStrike" spc="-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kaptur przystosowany do nurkowania w masce pełnotwarzowej pozwala na zachowanie szczelności chemicznej oraz równowagi cieplnej.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pl-PL" sz="3000" b="1" strike="noStrike" spc="-1" dirty="0">
                <a:solidFill>
                  <a:srgbClr val="000000"/>
                </a:solidFill>
                <a:latin typeface="Calibri"/>
              </a:rPr>
              <a:t>Techniki nurkowania w maskach </a:t>
            </a:r>
            <a:r>
              <a:rPr lang="pl-PL" sz="3000" b="1" strike="noStrike" spc="-1" dirty="0" err="1">
                <a:solidFill>
                  <a:srgbClr val="000000"/>
                </a:solidFill>
                <a:latin typeface="Calibri"/>
              </a:rPr>
              <a:t>pełnotwarzowych</a:t>
            </a:r>
            <a:r>
              <a:rPr lang="pl-PL" sz="3000" b="1" strike="noStrike" spc="-1" dirty="0">
                <a:solidFill>
                  <a:srgbClr val="000000"/>
                </a:solidFill>
                <a:latin typeface="Calibri"/>
              </a:rPr>
              <a:t> c.d.</a:t>
            </a:r>
            <a:endParaRPr lang="pl-PL" sz="3000" b="1" strike="noStrike" spc="-1" dirty="0">
              <a:latin typeface="Arial"/>
            </a:endParaRPr>
          </a:p>
        </p:txBody>
      </p:sp>
      <p:pic>
        <p:nvPicPr>
          <p:cNvPr id="304" name="Obraz 303"/>
          <p:cNvPicPr/>
          <p:nvPr/>
        </p:nvPicPr>
        <p:blipFill>
          <a:blip r:embed="rId2"/>
          <a:stretch/>
        </p:blipFill>
        <p:spPr>
          <a:xfrm>
            <a:off x="3182040" y="1604520"/>
            <a:ext cx="2779200" cy="3977280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72173172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880" cy="1142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kumimoji="0" lang="pl-PL" sz="3000" b="1" i="0" u="sng" strike="noStrike" kern="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Techniki nurkowania w maskach </a:t>
            </a:r>
            <a:r>
              <a:rPr kumimoji="0" lang="pl-PL" sz="3000" b="1" i="0" u="sng" strike="noStrike" kern="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pełnotwarzowych</a:t>
            </a:r>
            <a:r>
              <a:rPr kumimoji="0" lang="pl-PL" sz="3000" b="1" i="0" u="sng" strike="noStrike" kern="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c.d.</a:t>
            </a:r>
            <a:br>
              <a:rPr lang="pl-PL" sz="3000" spc="-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pl-PL" sz="2400" b="0" i="0" u="none" strike="noStrike" kern="0" cap="none" spc="-1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Sposoby doszczelniania maski pełnotwarzowej</a:t>
            </a:r>
            <a:endParaRPr lang="pl-PL" sz="4400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4" name="PlaceHolder 2"/>
          <p:cNvSpPr>
            <a:spLocks noGrp="1"/>
          </p:cNvSpPr>
          <p:nvPr>
            <p:ph/>
          </p:nvPr>
        </p:nvSpPr>
        <p:spPr>
          <a:xfrm>
            <a:off x="456840" y="2564904"/>
            <a:ext cx="8229240" cy="2544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108000" algn="just">
              <a:spcBef>
                <a:spcPts val="1417"/>
              </a:spcBef>
              <a:buClr>
                <a:srgbClr val="000000"/>
              </a:buClr>
              <a:buSzPct val="45000"/>
            </a:pPr>
            <a:r>
              <a:rPr lang="pl-PL" sz="2400" b="0" strike="noStrike" spc="-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Doszczelnienie maski </a:t>
            </a:r>
            <a:r>
              <a:rPr lang="pl-PL" sz="2400" b="1" strike="noStrike" spc="-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pod kaptur</a:t>
            </a:r>
            <a:r>
              <a:rPr lang="pl-PL" sz="2400" b="0" strike="noStrike" spc="-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825750" lvl="1" indent="-285750" algn="just">
              <a:spcBef>
                <a:spcPts val="1134"/>
              </a:spcBef>
              <a:buClr>
                <a:srgbClr val="000000"/>
              </a:buClr>
              <a:buSzPct val="75000"/>
              <a:buFont typeface="Wingdings" panose="05000000000000000000" pitchFamily="2" charset="2"/>
              <a:buChar char="§"/>
            </a:pPr>
            <a:r>
              <a:rPr lang="pl-PL" sz="2400" b="0" strike="noStrike" spc="-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łatwiejsze doszczelnienie maski,</a:t>
            </a:r>
          </a:p>
          <a:p>
            <a:pPr marL="825750" lvl="1" indent="-285750" algn="just">
              <a:spcBef>
                <a:spcPts val="1134"/>
              </a:spcBef>
              <a:buClr>
                <a:srgbClr val="000000"/>
              </a:buClr>
              <a:buSzPct val="75000"/>
              <a:buFont typeface="Wingdings" panose="05000000000000000000" pitchFamily="2" charset="2"/>
              <a:buChar char="§"/>
            </a:pPr>
            <a:r>
              <a:rPr lang="pl-PL" sz="2400" b="0" strike="noStrike" spc="-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mniejszy komfort cieplny,</a:t>
            </a:r>
          </a:p>
          <a:p>
            <a:pPr marL="825750" lvl="1" indent="-285750" algn="just">
              <a:spcBef>
                <a:spcPts val="1134"/>
              </a:spcBef>
              <a:buClr>
                <a:srgbClr val="000000"/>
              </a:buClr>
              <a:buSzPct val="75000"/>
              <a:buFont typeface="Wingdings" panose="05000000000000000000" pitchFamily="2" charset="2"/>
              <a:buChar char="§"/>
            </a:pPr>
            <a:r>
              <a:rPr lang="pl-PL" sz="2400" spc="-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możliwa</a:t>
            </a:r>
            <a:r>
              <a:rPr lang="pl-PL" sz="2400" b="0" strike="noStrike" spc="-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pomoc partnera przy układaniu kaptura </a:t>
            </a:r>
            <a:br>
              <a:rPr lang="pl-PL" sz="2400" b="0" strike="noStrike" spc="-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400" b="0" strike="noStrike" spc="-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 doszczelnieniu.</a:t>
            </a: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pl-PL" sz="2400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pl-PL" sz="2400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pl-PL" sz="3000" b="1" strike="noStrike" spc="-1" dirty="0">
                <a:solidFill>
                  <a:srgbClr val="000000"/>
                </a:solidFill>
                <a:latin typeface="Calibri"/>
              </a:rPr>
              <a:t>Techniki nurkowania w maskach </a:t>
            </a:r>
            <a:r>
              <a:rPr lang="pl-PL" sz="3000" b="1" strike="noStrike" spc="-1" dirty="0" err="1">
                <a:solidFill>
                  <a:srgbClr val="000000"/>
                </a:solidFill>
                <a:latin typeface="Calibri"/>
              </a:rPr>
              <a:t>pełnotwarzowych</a:t>
            </a:r>
            <a:r>
              <a:rPr lang="pl-PL" sz="3000" b="1" strike="noStrike" spc="-1" dirty="0">
                <a:solidFill>
                  <a:srgbClr val="000000"/>
                </a:solidFill>
                <a:latin typeface="Calibri"/>
              </a:rPr>
              <a:t> c.d.</a:t>
            </a:r>
            <a:endParaRPr lang="pl-PL" sz="3000" b="1" strike="noStrike" spc="-1" dirty="0">
              <a:latin typeface="Arial"/>
            </a:endParaRPr>
          </a:p>
        </p:txBody>
      </p:sp>
      <p:pic>
        <p:nvPicPr>
          <p:cNvPr id="308" name="Obraz 307"/>
          <p:cNvPicPr/>
          <p:nvPr/>
        </p:nvPicPr>
        <p:blipFill>
          <a:blip r:embed="rId2"/>
          <a:stretch/>
        </p:blipFill>
        <p:spPr>
          <a:xfrm>
            <a:off x="3080160" y="1604520"/>
            <a:ext cx="2982600" cy="3977280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328343164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880" cy="1142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kumimoji="0" lang="pl-PL" sz="3000" b="1" i="0" u="sng" strike="noStrike" kern="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Techniki nurkowania w maskach </a:t>
            </a:r>
            <a:r>
              <a:rPr kumimoji="0" lang="pl-PL" sz="3000" b="1" i="0" u="sng" strike="noStrike" kern="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pełnotwarzowych</a:t>
            </a:r>
            <a:r>
              <a:rPr kumimoji="0" lang="pl-PL" sz="3000" b="1" i="0" u="sng" strike="noStrike" kern="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c.d.</a:t>
            </a:r>
            <a:br>
              <a:rPr lang="pl-PL" sz="3000" spc="-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pl-PL" sz="2400" b="0" i="0" u="none" strike="noStrike" kern="0" cap="none" spc="-1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pl-PL" sz="2400" spc="-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zynności</a:t>
            </a:r>
            <a:r>
              <a:rPr lang="pl-PL" sz="2400" spc="-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po zanurzeniu</a:t>
            </a:r>
            <a:endParaRPr lang="pl-PL" sz="4400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6" name="PlaceHolder 2"/>
          <p:cNvSpPr>
            <a:spLocks noGrp="1"/>
          </p:cNvSpPr>
          <p:nvPr>
            <p:ph/>
          </p:nvPr>
        </p:nvSpPr>
        <p:spPr>
          <a:xfrm>
            <a:off x="323528" y="2132856"/>
            <a:ext cx="8229240" cy="4162432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882900" lvl="1" indent="-342900" algn="just">
              <a:spcBef>
                <a:spcPts val="1134"/>
              </a:spcBef>
              <a:buClr>
                <a:srgbClr val="000000"/>
              </a:buClr>
              <a:buSzPct val="75000"/>
              <a:buFont typeface="+mj-lt"/>
              <a:buAutoNum type="arabicPeriod"/>
            </a:pPr>
            <a:r>
              <a:rPr lang="pl-PL" sz="2400" b="0" strike="noStrike" spc="-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Sprawdzić prawidłowe działanie automatu oddechowego </a:t>
            </a:r>
            <a:br>
              <a:rPr lang="pl-PL" sz="2400" b="0" strike="noStrike" spc="-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400" b="0" strike="noStrike" spc="-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 zaworu wydechowego, zwracając uwagę na wskazania manometru.</a:t>
            </a:r>
          </a:p>
          <a:p>
            <a:pPr marL="882900" lvl="1" indent="-342900" algn="just">
              <a:spcBef>
                <a:spcPts val="1134"/>
              </a:spcBef>
              <a:buClr>
                <a:srgbClr val="000000"/>
              </a:buClr>
              <a:buSzPct val="75000"/>
              <a:buFont typeface="+mj-lt"/>
              <a:buAutoNum type="arabicPeriod"/>
            </a:pPr>
            <a:r>
              <a:rPr lang="pl-PL" sz="2400" b="0" strike="noStrike" spc="-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Wykonać kontrolę szczelności maski pełnotwarzowej</a:t>
            </a:r>
            <a:r>
              <a:rPr lang="pl-PL" sz="2400" spc="-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pl-PL" sz="2400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882900" lvl="1" indent="-342900" algn="just">
              <a:spcBef>
                <a:spcPts val="1134"/>
              </a:spcBef>
              <a:buClr>
                <a:srgbClr val="000000"/>
              </a:buClr>
              <a:buSzPct val="75000"/>
              <a:buFont typeface="+mj-lt"/>
              <a:buAutoNum type="arabicPeriod"/>
            </a:pPr>
            <a:r>
              <a:rPr lang="pl-PL" sz="2400" b="0" strike="noStrike" spc="-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przypadku braku szczelności maski pełnotwarzowej spróbować doszczelnić maskę pod wodą.</a:t>
            </a:r>
          </a:p>
          <a:p>
            <a:pPr marL="882900" lvl="1" indent="-342900" algn="just">
              <a:spcBef>
                <a:spcPts val="1134"/>
              </a:spcBef>
              <a:buClr>
                <a:srgbClr val="000000"/>
              </a:buClr>
              <a:buSzPct val="75000"/>
              <a:buFont typeface="+mj-lt"/>
              <a:buAutoNum type="arabicPeriod"/>
            </a:pPr>
            <a:r>
              <a:rPr lang="pl-PL" sz="2400" b="0" strike="noStrike" spc="-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Sprawdzić dostęp do wyposażenia – manometr, komputer nurkowy, zawory dodawcze i upustowe, nóż, dodatkowa maska nurkowa, automat dodatkowy, latarka.</a:t>
            </a:r>
          </a:p>
          <a:p>
            <a:pPr marL="882900" lvl="1" indent="-342900" algn="just">
              <a:spcBef>
                <a:spcPts val="1134"/>
              </a:spcBef>
              <a:buClr>
                <a:srgbClr val="000000"/>
              </a:buClr>
              <a:buSzPct val="75000"/>
              <a:buFont typeface="+mj-lt"/>
              <a:buAutoNum type="arabicPeriod"/>
            </a:pPr>
            <a:r>
              <a:rPr lang="pl-PL" sz="2400" b="0" strike="noStrike" spc="-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Sprawdzić działanie urządzeń wypornościowych.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880" cy="1354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kumimoji="0" lang="pl-PL" sz="3000" b="1" i="0" u="sng" strike="noStrike" kern="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Techniki nurkowania w maskach </a:t>
            </a:r>
            <a:r>
              <a:rPr kumimoji="0" lang="pl-PL" sz="3000" b="1" i="0" u="sng" strike="noStrike" kern="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pełnotwarzowych</a:t>
            </a:r>
            <a:r>
              <a:rPr kumimoji="0" lang="pl-PL" sz="3000" b="1" i="0" u="sng" strike="noStrike" kern="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 c.d.</a:t>
            </a:r>
            <a:br>
              <a:rPr lang="pl-PL" sz="3000" spc="-1" dirty="0">
                <a:latin typeface="Arial"/>
              </a:rPr>
            </a:br>
            <a:r>
              <a:rPr lang="pl-PL" sz="2400" spc="-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Czynności po nurkowaniu</a:t>
            </a:r>
            <a:endParaRPr lang="pl-PL" sz="4400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8" name="PlaceHolder 2"/>
          <p:cNvSpPr>
            <a:spLocks noGrp="1"/>
          </p:cNvSpPr>
          <p:nvPr>
            <p:ph/>
          </p:nvPr>
        </p:nvSpPr>
        <p:spPr>
          <a:xfrm>
            <a:off x="456840" y="1844824"/>
            <a:ext cx="8229240" cy="4608512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882900" lvl="1" indent="-342900" algn="just">
              <a:spcBef>
                <a:spcPts val="1134"/>
              </a:spcBef>
              <a:buClr>
                <a:srgbClr val="000000"/>
              </a:buClr>
              <a:buSzPct val="75000"/>
              <a:buFont typeface="+mj-lt"/>
              <a:buAutoNum type="arabicPeriod" startAt="6"/>
            </a:pPr>
            <a:r>
              <a:rPr lang="pl-PL" sz="2400" b="0" strike="noStrike" spc="-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 powierzchni napompować URW.</a:t>
            </a:r>
          </a:p>
          <a:p>
            <a:pPr marL="882900" lvl="1" indent="-342900" algn="just">
              <a:spcBef>
                <a:spcPts val="1134"/>
              </a:spcBef>
              <a:buClr>
                <a:srgbClr val="000000"/>
              </a:buClr>
              <a:buSzPct val="75000"/>
              <a:buFont typeface="+mj-lt"/>
              <a:buAutoNum type="arabicPeriod" startAt="6"/>
            </a:pPr>
            <a:r>
              <a:rPr lang="pl-PL" sz="2400" b="0" strike="noStrike" spc="-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Zamknąć dźwignię dopływu powietrza (AGA).</a:t>
            </a:r>
          </a:p>
          <a:p>
            <a:pPr marL="882900" lvl="1" indent="-342900" algn="just">
              <a:spcBef>
                <a:spcPts val="1134"/>
              </a:spcBef>
              <a:buClr>
                <a:srgbClr val="000000"/>
              </a:buClr>
              <a:buSzPct val="75000"/>
              <a:buFont typeface="+mj-lt"/>
              <a:buAutoNum type="arabicPeriod" startAt="6"/>
            </a:pPr>
            <a:r>
              <a:rPr lang="pl-PL" sz="2400" b="0" strike="noStrike" spc="-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Zdjąć maskę i zabezpieczyć przed uszkodzeniem.</a:t>
            </a:r>
          </a:p>
          <a:p>
            <a:pPr marL="882900" lvl="1" indent="-342900" algn="just">
              <a:spcBef>
                <a:spcPts val="1134"/>
              </a:spcBef>
              <a:buClr>
                <a:srgbClr val="000000"/>
              </a:buClr>
              <a:buSzPct val="75000"/>
              <a:buFont typeface="+mj-lt"/>
              <a:buAutoNum type="arabicPeriod" startAt="6"/>
            </a:pPr>
            <a:r>
              <a:rPr lang="pl-PL" sz="2400" b="0" strike="noStrike" spc="-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Dopłynąć, dojść do miejsca docelowego.</a:t>
            </a:r>
          </a:p>
          <a:p>
            <a:pPr marL="540000" lvl="1" algn="just">
              <a:spcBef>
                <a:spcPts val="1134"/>
              </a:spcBef>
              <a:buClr>
                <a:srgbClr val="000000"/>
              </a:buClr>
              <a:buSzPct val="75000"/>
            </a:pPr>
            <a:r>
              <a:rPr lang="pl-PL" sz="2400" b="0" strike="noStrike" spc="-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             </a:t>
            </a:r>
            <a:r>
              <a:rPr lang="pl-PL" sz="2400" b="0" i="1" strike="noStrike" spc="-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Ewentualnie:</a:t>
            </a:r>
          </a:p>
          <a:p>
            <a:pPr marL="882900" lvl="1" indent="-342900" algn="just">
              <a:spcBef>
                <a:spcPts val="1134"/>
              </a:spcBef>
              <a:buClr>
                <a:srgbClr val="000000"/>
              </a:buClr>
              <a:buSzPct val="75000"/>
              <a:buFont typeface="+mj-lt"/>
              <a:buAutoNum type="arabicPeriod" startAt="10"/>
            </a:pPr>
            <a:r>
              <a:rPr lang="pl-PL" sz="2400" b="0" strike="noStrike" spc="-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Otworzyć zawór ABV.</a:t>
            </a:r>
          </a:p>
          <a:p>
            <a:pPr marL="882900" lvl="1" indent="-342900" algn="just">
              <a:spcBef>
                <a:spcPts val="1134"/>
              </a:spcBef>
              <a:buClr>
                <a:srgbClr val="000000"/>
              </a:buClr>
              <a:buSzPct val="75000"/>
              <a:buFont typeface="+mj-lt"/>
              <a:buAutoNum type="arabicPeriod" startAt="10"/>
            </a:pPr>
            <a:r>
              <a:rPr lang="pl-PL" sz="2400" b="0" strike="noStrike" spc="-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Zamknąć dźwignię dopływu powietrza (AGA).</a:t>
            </a:r>
          </a:p>
          <a:p>
            <a:pPr marL="882900" lvl="1" indent="-342900" algn="just">
              <a:spcBef>
                <a:spcPts val="1134"/>
              </a:spcBef>
              <a:buClr>
                <a:srgbClr val="000000"/>
              </a:buClr>
              <a:buSzPct val="75000"/>
              <a:buFont typeface="+mj-lt"/>
              <a:buAutoNum type="arabicPeriod" startAt="10"/>
            </a:pPr>
            <a:r>
              <a:rPr lang="pl-PL" sz="2400" b="0" strike="noStrike" spc="-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Dopłynąć</a:t>
            </a:r>
            <a:r>
              <a:rPr lang="pl-PL" sz="2400" spc="-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pl-PL" sz="2400" b="0" strike="noStrike" spc="-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dojść do miejsca doceloweg</a:t>
            </a:r>
            <a:r>
              <a:rPr lang="pl-PL" sz="2400" spc="-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o.</a:t>
            </a:r>
            <a:endParaRPr lang="pl-PL" sz="2400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882900" lvl="1" indent="-342900" algn="just">
              <a:spcBef>
                <a:spcPts val="1134"/>
              </a:spcBef>
              <a:buClr>
                <a:srgbClr val="000000"/>
              </a:buClr>
              <a:buSzPct val="75000"/>
              <a:buFont typeface="+mj-lt"/>
              <a:buAutoNum type="arabicPeriod" startAt="10"/>
            </a:pPr>
            <a:r>
              <a:rPr lang="pl-PL" sz="2400" b="0" strike="noStrike" spc="-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Zdjąć maskę i zabezpieczyć przed uszkodzeniem.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PlaceHolder 1"/>
          <p:cNvSpPr>
            <a:spLocks noGrp="1"/>
          </p:cNvSpPr>
          <p:nvPr>
            <p:ph type="title"/>
          </p:nvPr>
        </p:nvSpPr>
        <p:spPr>
          <a:xfrm>
            <a:off x="348021" y="260648"/>
            <a:ext cx="8544459" cy="1142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kumimoji="0" lang="pl-PL" sz="3000" b="1" i="0" u="sng" strike="noStrike" kern="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Techniki nurkowania w maskach </a:t>
            </a:r>
            <a:r>
              <a:rPr kumimoji="0" lang="pl-PL" sz="3000" b="1" i="0" u="sng" strike="noStrike" kern="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pełnotwarzowych</a:t>
            </a:r>
            <a:r>
              <a:rPr kumimoji="0" lang="pl-PL" sz="3000" b="1" i="0" u="sng" strike="noStrike" kern="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 c.d.</a:t>
            </a:r>
            <a:br>
              <a:rPr lang="pl-PL" sz="3000" spc="-1" dirty="0">
                <a:latin typeface="Arial"/>
              </a:rPr>
            </a:br>
            <a:r>
              <a:rPr lang="pl-PL" sz="2400" spc="-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Prawidłowe doszczelnienie maski i sprawdzenie szczelności</a:t>
            </a:r>
            <a:endParaRPr lang="pl-PL" sz="4400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0" name="PlaceHolder 2"/>
          <p:cNvSpPr>
            <a:spLocks noGrp="1"/>
          </p:cNvSpPr>
          <p:nvPr>
            <p:ph/>
          </p:nvPr>
        </p:nvSpPr>
        <p:spPr>
          <a:xfrm>
            <a:off x="683568" y="2492896"/>
            <a:ext cx="7560840" cy="252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540000" lvl="1" algn="just">
              <a:spcBef>
                <a:spcPts val="1134"/>
              </a:spcBef>
              <a:buClr>
                <a:srgbClr val="000000"/>
              </a:buClr>
              <a:buSzPct val="75000"/>
            </a:pPr>
            <a:r>
              <a:rPr lang="pl-PL" sz="2400" b="0" strike="noStrike" spc="-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Szczelność maski pełnotwarzowej sprawdzamy w  trzech pozycjach: </a:t>
            </a:r>
          </a:p>
          <a:p>
            <a:pPr marL="1296000" lvl="2" indent="-288000" algn="just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400" b="0" strike="noStrike" spc="-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 bok (lewo, prawo).</a:t>
            </a:r>
          </a:p>
          <a:p>
            <a:pPr marL="1296000" lvl="2" indent="-288000" algn="just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400" b="0" strike="noStrike" spc="-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 góry.</a:t>
            </a:r>
          </a:p>
          <a:p>
            <a:pPr marL="1296000" lvl="2" indent="-288000" algn="just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400" b="0" strike="noStrike" spc="-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 dołu.</a:t>
            </a:r>
          </a:p>
          <a:p>
            <a:pPr marL="1008000" lvl="2">
              <a:spcBef>
                <a:spcPts val="850"/>
              </a:spcBef>
              <a:buClr>
                <a:srgbClr val="000000"/>
              </a:buClr>
              <a:buSzPct val="45000"/>
            </a:pPr>
            <a:endParaRPr lang="pl-PL" sz="2400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880" cy="1354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kumimoji="0" lang="pl-PL" sz="3000" b="1" i="0" u="sng" strike="noStrike" kern="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Techniki nurkowania w maskach </a:t>
            </a:r>
            <a:r>
              <a:rPr kumimoji="0" lang="pl-PL" sz="3000" b="1" i="0" u="sng" strike="noStrike" kern="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pełnotwarzowych</a:t>
            </a:r>
            <a:r>
              <a:rPr kumimoji="0" lang="pl-PL" sz="3000" b="1" i="0" u="sng" strike="noStrike" kern="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 c.d.</a:t>
            </a:r>
            <a:br>
              <a:rPr lang="pl-PL" sz="3000" spc="-1" dirty="0">
                <a:latin typeface="Arial"/>
              </a:rPr>
            </a:br>
            <a:r>
              <a:rPr kumimoji="0" lang="pl-PL" sz="2400" b="0" i="0" u="none" strike="noStrike" kern="0" cap="none" spc="-1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Prawidłowe doszczelnienie maski i sprawdzenie szczelności c.d.</a:t>
            </a:r>
            <a:endParaRPr lang="pl-PL" sz="4400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2" name="PlaceHolder 2"/>
          <p:cNvSpPr>
            <a:spLocks noGrp="1"/>
          </p:cNvSpPr>
          <p:nvPr>
            <p:ph/>
          </p:nvPr>
        </p:nvSpPr>
        <p:spPr>
          <a:xfrm>
            <a:off x="478611" y="2492896"/>
            <a:ext cx="8229240" cy="2880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108000" algn="just">
              <a:spcBef>
                <a:spcPts val="1417"/>
              </a:spcBef>
              <a:buClr>
                <a:srgbClr val="000000"/>
              </a:buClr>
              <a:buSzPct val="45000"/>
            </a:pPr>
            <a:r>
              <a:rPr lang="pl-PL" sz="2400" b="0" strike="noStrike" spc="-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Przy braku szczelności maski staramy się doszczelnić maskę pod wodą.</a:t>
            </a:r>
          </a:p>
          <a:p>
            <a:pPr marL="108000" algn="just">
              <a:spcBef>
                <a:spcPts val="1417"/>
              </a:spcBef>
              <a:buClr>
                <a:srgbClr val="000000"/>
              </a:buClr>
              <a:buSzPct val="45000"/>
            </a:pPr>
            <a:r>
              <a:rPr lang="pl-PL" sz="2400" b="0" strike="noStrike" spc="-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Jeśli doszczelnienie pod wodą nie przyniosło skutku, należy wynurzyć się do powierzchni i poprawić ułożenie maski oraz wykonać doszczelnienie</a:t>
            </a:r>
            <a:r>
              <a:rPr lang="pl-PL" sz="2400" spc="-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pl-PL" sz="2400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08000" algn="just">
              <a:spcBef>
                <a:spcPts val="1417"/>
              </a:spcBef>
              <a:buClr>
                <a:srgbClr val="000000"/>
              </a:buClr>
              <a:buSzPct val="45000"/>
            </a:pPr>
            <a:r>
              <a:rPr lang="pl-PL" sz="2400" b="0" strike="noStrike" spc="-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Ewentualnie wykonać doszczelnienie pod kaptur.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880" cy="1282112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kumimoji="0" lang="pl-PL" sz="3000" b="1" i="0" u="sng" strike="noStrike" kern="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Techniki nurkowania w maskach </a:t>
            </a:r>
            <a:r>
              <a:rPr kumimoji="0" lang="pl-PL" sz="3000" b="1" i="0" u="sng" strike="noStrike" kern="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pełnotwarzowych</a:t>
            </a:r>
            <a:r>
              <a:rPr kumimoji="0" lang="pl-PL" sz="3000" b="1" i="0" u="sng" strike="noStrike" kern="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 c.d.</a:t>
            </a:r>
            <a:br>
              <a:rPr lang="pl-PL" sz="3000" spc="-1" dirty="0">
                <a:latin typeface="Arial"/>
              </a:rPr>
            </a:br>
            <a:r>
              <a:rPr kumimoji="0" lang="pl-PL" sz="2400" b="0" i="0" u="none" strike="noStrike" kern="0" cap="none" spc="-1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Wyrównywanie ciśnienia w uchu środkowym</a:t>
            </a:r>
            <a:endParaRPr lang="pl-PL" sz="2400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4" name="PlaceHolder 2"/>
          <p:cNvSpPr>
            <a:spLocks noGrp="1"/>
          </p:cNvSpPr>
          <p:nvPr>
            <p:ph/>
          </p:nvPr>
        </p:nvSpPr>
        <p:spPr>
          <a:xfrm>
            <a:off x="457200" y="2420888"/>
            <a:ext cx="8229240" cy="2736304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540000" lvl="1" algn="just">
              <a:spcBef>
                <a:spcPts val="1134"/>
              </a:spcBef>
              <a:buClr>
                <a:srgbClr val="000000"/>
              </a:buClr>
              <a:buSzPct val="75000"/>
            </a:pPr>
            <a:r>
              <a:rPr lang="pl-PL" sz="2400" spc="-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</a:t>
            </a:r>
            <a:r>
              <a:rPr lang="pl-PL" sz="2400" b="0" strike="noStrike" spc="-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yrównywanie ciśnienia powinno odbywać się przez całkowite zanurzanie.</a:t>
            </a:r>
          </a:p>
          <a:p>
            <a:pPr marL="540000" lvl="1" algn="just">
              <a:spcBef>
                <a:spcPts val="1134"/>
              </a:spcBef>
              <a:buClr>
                <a:srgbClr val="000000"/>
              </a:buClr>
              <a:buSzPct val="75000"/>
            </a:pPr>
            <a:r>
              <a:rPr lang="pl-PL" sz="2400" spc="-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pl-PL" sz="2400" b="0" strike="noStrike" spc="-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ależy jedną ręką docisnąć maskę do twarzy, tak aby nosek wyrównujący ciśnienie zatykał otwory nosowe.</a:t>
            </a:r>
          </a:p>
          <a:p>
            <a:pPr marL="540000" lvl="1" algn="just">
              <a:spcBef>
                <a:spcPts val="1134"/>
              </a:spcBef>
              <a:buClr>
                <a:srgbClr val="000000"/>
              </a:buClr>
              <a:buSzPct val="75000"/>
            </a:pPr>
            <a:r>
              <a:rPr lang="pl-PL" sz="2400" spc="-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pl-PL" sz="2400" b="0" strike="noStrike" spc="-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ależy wdmuchnąć powietrze do nosa, tak jak w przypadku wyrównywania ciśnienia w typowej masce nurkowej.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880" cy="1329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kumimoji="0" lang="pl-PL" sz="3000" b="1" i="0" u="sng" strike="noStrike" kern="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Techniki nurkowania w maskach </a:t>
            </a:r>
            <a:r>
              <a:rPr kumimoji="0" lang="pl-PL" sz="3000" b="1" i="0" u="sng" strike="noStrike" kern="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pełnotwarzowych</a:t>
            </a:r>
            <a:r>
              <a:rPr kumimoji="0" lang="pl-PL" sz="3000" b="1" i="0" u="sng" strike="noStrike" kern="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 c.d.</a:t>
            </a:r>
            <a:br>
              <a:rPr lang="pl-PL" sz="3000" spc="-1" dirty="0">
                <a:latin typeface="Arial"/>
              </a:rPr>
            </a:br>
            <a:r>
              <a:rPr lang="pl-PL" sz="2400" spc="-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Pływalność w masce pełnotwarzowej</a:t>
            </a:r>
            <a:endParaRPr lang="pl-PL" sz="4400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6" name="PlaceHolder 2"/>
          <p:cNvSpPr>
            <a:spLocks noGrp="1"/>
          </p:cNvSpPr>
          <p:nvPr>
            <p:ph/>
          </p:nvPr>
        </p:nvSpPr>
        <p:spPr>
          <a:xfrm>
            <a:off x="456840" y="1988840"/>
            <a:ext cx="8229240" cy="3696688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540000" lvl="1" algn="just">
              <a:spcBef>
                <a:spcPts val="1134"/>
              </a:spcBef>
              <a:buClr>
                <a:srgbClr val="000000"/>
              </a:buClr>
              <a:buSzPct val="75000"/>
            </a:pPr>
            <a:r>
              <a:rPr lang="pl-PL" sz="2400" b="0" strike="noStrike" spc="-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Ustalenie pływalności w masce pełnotwarzowej jest takie samo jak w standardowej masce nurkowej.</a:t>
            </a:r>
          </a:p>
          <a:p>
            <a:pPr marL="540000" lvl="1" algn="just">
              <a:spcBef>
                <a:spcPts val="1134"/>
              </a:spcBef>
              <a:buClr>
                <a:srgbClr val="000000"/>
              </a:buClr>
              <a:buSzPct val="75000"/>
            </a:pPr>
            <a:r>
              <a:rPr lang="pl-PL" sz="2400" b="0" strike="noStrike" spc="-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związku z większą objętością i większą ilością zgromadzonego powietrza w masce, może się pojawić potrzeba zwiększenia balastu.</a:t>
            </a:r>
          </a:p>
          <a:p>
            <a:pPr marL="540000" lvl="1" algn="just">
              <a:spcBef>
                <a:spcPts val="1134"/>
              </a:spcBef>
              <a:buClr>
                <a:srgbClr val="000000"/>
              </a:buClr>
              <a:buSzPct val="75000"/>
            </a:pPr>
            <a:r>
              <a:rPr lang="pl-PL" sz="2400" b="0" strike="noStrike" spc="-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Przy nieprawidłowym dopasowaniu maski do twarzy, podczas odchylenia głowy do tyłu maska może być zrywana przez panujące w niej nadciśnienie.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PlaceHolder 1"/>
          <p:cNvSpPr>
            <a:spLocks noGrp="1"/>
          </p:cNvSpPr>
          <p:nvPr>
            <p:ph/>
          </p:nvPr>
        </p:nvSpPr>
        <p:spPr>
          <a:xfrm>
            <a:off x="179512" y="1196752"/>
            <a:ext cx="8712968" cy="5097584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>
              <a:lnSpc>
                <a:spcPct val="150000"/>
              </a:lnSpc>
              <a:spcBef>
                <a:spcPts val="360"/>
              </a:spcBef>
              <a:buNone/>
              <a:tabLst>
                <a:tab pos="0" algn="l"/>
              </a:tabLst>
            </a:pPr>
            <a:r>
              <a:rPr lang="pl-PL" sz="240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wyniku realizacji tematu słuchacz powinien umieć:</a:t>
            </a:r>
            <a:endParaRPr lang="pl-PL" sz="240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3080" indent="-343080">
              <a:lnSpc>
                <a:spcPct val="150000"/>
              </a:lnSpc>
              <a:spcBef>
                <a:spcPts val="360"/>
              </a:spcBef>
              <a:buClr>
                <a:srgbClr val="000000"/>
              </a:buClr>
              <a:buFont typeface="Wingdings" panose="05000000000000000000" pitchFamily="2" charset="2"/>
              <a:buChar char="§"/>
              <a:tabLst>
                <a:tab pos="0" algn="l"/>
              </a:tabLst>
            </a:pPr>
            <a:r>
              <a:rPr lang="pl-PL" sz="240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omówić zasady bezpiecznego wchodzenia do wody i zanurzania się pod wodą różnymi sposobami,</a:t>
            </a:r>
            <a:endParaRPr lang="pl-PL" sz="240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3080" indent="-343080">
              <a:lnSpc>
                <a:spcPct val="150000"/>
              </a:lnSpc>
              <a:spcBef>
                <a:spcPts val="360"/>
              </a:spcBef>
              <a:buClr>
                <a:srgbClr val="000000"/>
              </a:buClr>
              <a:buFont typeface="Wingdings" panose="05000000000000000000" pitchFamily="2" charset="2"/>
              <a:buChar char="§"/>
              <a:tabLst>
                <a:tab pos="0" algn="l"/>
              </a:tabLst>
            </a:pPr>
            <a:r>
              <a:rPr lang="pl-PL" sz="240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bezpiecznie wejść do wody z brzegu, pomostu, małych i dużych jednostek pływających</a:t>
            </a:r>
            <a:r>
              <a:rPr lang="pl-PL" sz="2400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</a:t>
            </a:r>
            <a:endParaRPr lang="pl-PL" sz="240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3080" indent="-343080">
              <a:lnSpc>
                <a:spcPct val="150000"/>
              </a:lnSpc>
              <a:spcBef>
                <a:spcPts val="360"/>
              </a:spcBef>
              <a:buClr>
                <a:srgbClr val="000000"/>
              </a:buClr>
              <a:buFont typeface="Wingdings" panose="05000000000000000000" pitchFamily="2" charset="2"/>
              <a:buChar char="§"/>
              <a:tabLst>
                <a:tab pos="0" algn="l"/>
              </a:tabLst>
            </a:pPr>
            <a:r>
              <a:rPr lang="pl-PL" sz="240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zanurzyć się pod wodę różnymi sposobami,</a:t>
            </a:r>
            <a:endParaRPr lang="pl-PL" sz="240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3080" indent="-343080">
              <a:lnSpc>
                <a:spcPct val="150000"/>
              </a:lnSpc>
              <a:spcBef>
                <a:spcPts val="360"/>
              </a:spcBef>
              <a:buClr>
                <a:srgbClr val="000000"/>
              </a:buClr>
              <a:buFont typeface="Wingdings" panose="05000000000000000000" pitchFamily="2" charset="2"/>
              <a:buChar char="§"/>
              <a:tabLst>
                <a:tab pos="0" algn="l"/>
              </a:tabLst>
            </a:pPr>
            <a:r>
              <a:rPr lang="pl-PL" sz="240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wykonać zanurzenie kontrolne</a:t>
            </a:r>
            <a:r>
              <a:rPr lang="pl-PL" sz="2400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</a:t>
            </a:r>
            <a:endParaRPr lang="pl-PL" sz="240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3080" indent="-343080">
              <a:lnSpc>
                <a:spcPct val="150000"/>
              </a:lnSpc>
              <a:spcBef>
                <a:spcPts val="360"/>
              </a:spcBef>
              <a:buClr>
                <a:srgbClr val="000000"/>
              </a:buClr>
              <a:buFont typeface="Wingdings" panose="05000000000000000000" pitchFamily="2" charset="2"/>
              <a:buChar char="§"/>
              <a:tabLst>
                <a:tab pos="0" algn="l"/>
              </a:tabLst>
            </a:pPr>
            <a:r>
              <a:rPr lang="pl-PL" sz="240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podać sposoby uzyskiwania prawidłowej pozycji, trymu </a:t>
            </a:r>
            <a:br>
              <a:rPr lang="pl-PL" sz="240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40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 pływalności,</a:t>
            </a:r>
            <a:endParaRPr lang="pl-PL" sz="240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  <a:spcBef>
                <a:spcPts val="360"/>
              </a:spcBef>
              <a:buNone/>
              <a:tabLst>
                <a:tab pos="0" algn="l"/>
              </a:tabLst>
            </a:pPr>
            <a:endParaRPr lang="pl-PL" sz="240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C0CE7D00-1BF7-9212-0F2F-C1CC59C53E84}"/>
              </a:ext>
            </a:extLst>
          </p:cNvPr>
          <p:cNvSpPr txBox="1"/>
          <p:nvPr/>
        </p:nvSpPr>
        <p:spPr>
          <a:xfrm>
            <a:off x="4572000" y="332656"/>
            <a:ext cx="3779912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Cele szczegółowe: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880" cy="1282112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kumimoji="0" lang="pl-PL" sz="3000" b="1" i="0" u="sng" strike="noStrike" kern="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Techniki nurkowania w maskach </a:t>
            </a:r>
            <a:r>
              <a:rPr kumimoji="0" lang="pl-PL" sz="3000" b="1" i="0" u="sng" strike="noStrike" kern="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pełnotwarzowych</a:t>
            </a:r>
            <a:r>
              <a:rPr kumimoji="0" lang="pl-PL" sz="3000" b="1" i="0" u="sng" strike="noStrike" kern="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 c.d.</a:t>
            </a:r>
            <a:br>
              <a:rPr lang="pl-PL" sz="3000" spc="-1" dirty="0">
                <a:latin typeface="Arial"/>
              </a:rPr>
            </a:br>
            <a:r>
              <a:rPr lang="pl-PL" sz="2400" spc="-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Sytuacje awaryjne podczas nurkowania w masce pełnotwarzowej</a:t>
            </a:r>
            <a:endParaRPr lang="pl-PL" sz="4400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8" name="PlaceHolder 2"/>
          <p:cNvSpPr>
            <a:spLocks noGrp="1"/>
          </p:cNvSpPr>
          <p:nvPr>
            <p:ph/>
          </p:nvPr>
        </p:nvSpPr>
        <p:spPr>
          <a:xfrm>
            <a:off x="323528" y="2564904"/>
            <a:ext cx="8229240" cy="2304256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393750" indent="-285750" algn="just">
              <a:spcBef>
                <a:spcPts val="1417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§"/>
            </a:pPr>
            <a:r>
              <a:rPr lang="pl-PL" sz="2400" b="0" strike="noStrike" spc="-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złe doszczelnienie maski,</a:t>
            </a:r>
          </a:p>
          <a:p>
            <a:pPr marL="393750" indent="-285750" algn="just">
              <a:spcBef>
                <a:spcPts val="1417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§"/>
            </a:pPr>
            <a:r>
              <a:rPr lang="pl-PL" sz="2400" b="0" strike="noStrike" spc="-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otwarty lub uszkodzony zawór atmosfery (ABV),</a:t>
            </a:r>
          </a:p>
          <a:p>
            <a:pPr marL="393750" indent="-285750" algn="just">
              <a:spcBef>
                <a:spcPts val="1417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§"/>
            </a:pPr>
            <a:r>
              <a:rPr lang="pl-PL" sz="2400" spc="-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</a:t>
            </a:r>
            <a:r>
              <a:rPr lang="pl-PL" sz="2400" b="0" strike="noStrike" spc="-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trata szczelności maski pełnotwarzowej,</a:t>
            </a:r>
          </a:p>
          <a:p>
            <a:pPr marL="393750" indent="-285750" algn="just">
              <a:spcBef>
                <a:spcPts val="1417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§"/>
            </a:pPr>
            <a:r>
              <a:rPr lang="pl-PL" sz="2400" b="0" strike="noStrike" spc="-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pęknięcie szyby maski,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FE5793-F01C-5CF2-E440-583E0A5225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PlaceHolder 1">
            <a:extLst>
              <a:ext uri="{FF2B5EF4-FFF2-40B4-BE49-F238E27FC236}">
                <a16:creationId xmlns:a16="http://schemas.microsoft.com/office/drawing/2014/main" id="{8B5CBDEB-59E5-AEF7-173C-70BC0375E0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282112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kumimoji="0" lang="pl-PL" sz="3000" b="1" i="0" u="sng" strike="noStrike" kern="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Techniki nurkowania w maskach </a:t>
            </a:r>
            <a:r>
              <a:rPr kumimoji="0" lang="pl-PL" sz="3000" b="1" i="0" u="sng" strike="noStrike" kern="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pełnotwarzowych</a:t>
            </a:r>
            <a:r>
              <a:rPr kumimoji="0" lang="pl-PL" sz="3000" b="1" i="0" u="sng" strike="noStrike" kern="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 c.d.</a:t>
            </a:r>
            <a:br>
              <a:rPr lang="pl-PL" sz="3000" spc="-1" dirty="0">
                <a:latin typeface="Arial"/>
              </a:rPr>
            </a:br>
            <a:r>
              <a:rPr lang="pl-PL" sz="2400" spc="-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Sytuacje awaryjne podczas nurkowania w masce </a:t>
            </a:r>
            <a:r>
              <a:rPr lang="pl-PL" sz="2400" spc="-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pełnotwarzowej</a:t>
            </a:r>
            <a:r>
              <a:rPr lang="pl-PL" sz="2400" spc="-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pl-PL" sz="4400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8" name="PlaceHolder 2">
            <a:extLst>
              <a:ext uri="{FF2B5EF4-FFF2-40B4-BE49-F238E27FC236}">
                <a16:creationId xmlns:a16="http://schemas.microsoft.com/office/drawing/2014/main" id="{9095F64B-F63A-E7E3-DADB-50239C38B2F8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323888" y="2492896"/>
            <a:ext cx="8229240" cy="3096344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393750" indent="-285750" algn="just">
              <a:spcBef>
                <a:spcPts val="1417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§"/>
            </a:pPr>
            <a:r>
              <a:rPr lang="pl-PL" sz="2400" spc="-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pl-PL" sz="2400" b="0" strike="noStrike" spc="-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iekontrolowany (ciągły) wypływ powietrza z 2. stopnia automatu oddechowego zintegrowanego z maską </a:t>
            </a:r>
            <a:r>
              <a:rPr lang="pl-PL" sz="2400" b="0" strike="noStrike" spc="-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pełnotwarzową</a:t>
            </a:r>
            <a:r>
              <a:rPr lang="pl-PL" sz="2400" b="0" strike="noStrike" spc="-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(np. zamarznięcie 1. lub 2. stopnia automatu),</a:t>
            </a:r>
          </a:p>
          <a:p>
            <a:pPr marL="393750" indent="-285750" algn="just">
              <a:spcBef>
                <a:spcPts val="1417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§"/>
            </a:pPr>
            <a:r>
              <a:rPr lang="pl-PL" sz="2400" spc="-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pl-PL" sz="2400" b="0" strike="noStrike" spc="-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rak dopływu powietrza do maski pełnotwarzowej </a:t>
            </a:r>
            <a:r>
              <a:rPr lang="pl-PL" sz="2400" spc="-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pl-PL" sz="2400" b="0" strike="noStrike" spc="-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awarii 1. lub 2. stopnia automatu oddechowego maski </a:t>
            </a:r>
            <a:r>
              <a:rPr lang="pl-PL" sz="2400" b="0" strike="noStrike" spc="-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pełnotwarzowej</a:t>
            </a:r>
            <a:r>
              <a:rPr lang="pl-PL" sz="2400" b="0" strike="noStrike" spc="-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400996259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PlaceHolder 1"/>
          <p:cNvSpPr>
            <a:spLocks noGrp="1"/>
          </p:cNvSpPr>
          <p:nvPr>
            <p:ph/>
          </p:nvPr>
        </p:nvSpPr>
        <p:spPr>
          <a:xfrm>
            <a:off x="628920" y="1801196"/>
            <a:ext cx="7886160" cy="3500012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algn="just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</a:pPr>
            <a:r>
              <a:rPr lang="pl-PL" sz="24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Zanurzenie kontrolne należy wykonać każdorazowo przed rozpoczęciem wykonywania prac podwodnych.</a:t>
            </a:r>
          </a:p>
          <a:p>
            <a:pPr algn="just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</a:pPr>
            <a:r>
              <a:rPr lang="pl-PL" sz="24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Zanurzenie przeprowadza się do głębokości do 3 m.</a:t>
            </a:r>
          </a:p>
          <a:p>
            <a:pPr algn="just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</a:pPr>
            <a:r>
              <a:rPr lang="pl-PL" sz="24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trakcie zanurzenia kontrolnego nurek sprawdza możliwość wyrównania ciśnienia, poprawność działania i szczelność używanego sprzętu nurkowego.</a:t>
            </a:r>
            <a:endParaRPr lang="pl-PL" sz="2400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</a:pPr>
            <a:r>
              <a:rPr lang="pl-PL" sz="24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Wszystkie stwierdzone w trakcie zanurzenia kontrolnego nieprawidłowości należy usunąć.</a:t>
            </a:r>
            <a:endParaRPr lang="pl-PL" sz="2400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Char char="•"/>
            </a:pPr>
            <a:endParaRPr lang="pl-PL" sz="2400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1" name="Tytuł 1"/>
          <p:cNvSpPr/>
          <p:nvPr/>
        </p:nvSpPr>
        <p:spPr>
          <a:xfrm>
            <a:off x="1475656" y="332656"/>
            <a:ext cx="5914280" cy="57606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pl-PL" sz="3000" b="1" u="sng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Zanurzenie kontrolne</a:t>
            </a:r>
            <a:endParaRPr lang="pl-PL" sz="3000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" name="Picture 2"/>
          <p:cNvPicPr/>
          <p:nvPr/>
        </p:nvPicPr>
        <p:blipFill>
          <a:blip r:embed="rId2"/>
          <a:stretch/>
        </p:blipFill>
        <p:spPr>
          <a:xfrm>
            <a:off x="1547640" y="45360"/>
            <a:ext cx="5581080" cy="67867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PlaceHolder 1"/>
          <p:cNvSpPr>
            <a:spLocks noGrp="1"/>
          </p:cNvSpPr>
          <p:nvPr>
            <p:ph/>
          </p:nvPr>
        </p:nvSpPr>
        <p:spPr>
          <a:xfrm>
            <a:off x="547560" y="1484784"/>
            <a:ext cx="8200904" cy="5184576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marL="342900" indent="-342900" algn="just">
              <a:lnSpc>
                <a:spcPct val="150000"/>
              </a:lnSpc>
              <a:spcBef>
                <a:spcPts val="360"/>
              </a:spcBef>
              <a:buClr>
                <a:srgbClr val="000000"/>
              </a:buClr>
              <a:buFont typeface="+mj-lt"/>
              <a:buAutoNum type="arabicPeriod"/>
            </a:pPr>
            <a:r>
              <a:rPr lang="pl-PL" sz="24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Zanurzenie nurka następuje na polecenie kierującego pracami podwodnymi lub DDR SGRW-N.</a:t>
            </a:r>
            <a:endParaRPr lang="pl-PL" sz="2400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just">
              <a:lnSpc>
                <a:spcPct val="150000"/>
              </a:lnSpc>
              <a:spcBef>
                <a:spcPts val="360"/>
              </a:spcBef>
              <a:buClr>
                <a:srgbClr val="000000"/>
              </a:buClr>
              <a:buFont typeface="+mj-lt"/>
              <a:buAutoNum type="arabicPeriod"/>
            </a:pPr>
            <a:r>
              <a:rPr lang="pl-PL" sz="24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przypadku zanurzenia nurka w toni wodnej, bez kontaktu </a:t>
            </a:r>
            <a:br>
              <a:rPr lang="pl-PL" sz="24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4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 dnem, nurek zanurza się przy linie opustowej.</a:t>
            </a:r>
            <a:endParaRPr lang="pl-PL" sz="2400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just">
              <a:lnSpc>
                <a:spcPct val="150000"/>
              </a:lnSpc>
              <a:spcBef>
                <a:spcPts val="360"/>
              </a:spcBef>
              <a:buClr>
                <a:srgbClr val="000000"/>
              </a:buClr>
              <a:buFont typeface="+mj-lt"/>
              <a:buAutoNum type="arabicPeriod"/>
            </a:pPr>
            <a:r>
              <a:rPr lang="pl-PL" sz="24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Nurek zanurza się trzymając linę opustową lub pozostaje na wyciągnięcie ręki w pobliżu liny.</a:t>
            </a:r>
            <a:endParaRPr lang="pl-PL" sz="2400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just">
              <a:lnSpc>
                <a:spcPct val="150000"/>
              </a:lnSpc>
              <a:spcBef>
                <a:spcPts val="360"/>
              </a:spcBef>
              <a:buClr>
                <a:srgbClr val="000000"/>
              </a:buClr>
              <a:buFont typeface="+mj-lt"/>
              <a:buAutoNum type="arabicPeriod"/>
            </a:pPr>
            <a:r>
              <a:rPr lang="pl-PL" sz="24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trakcie zanurzenia nurek kontroluje prędkość zanurzenia za pomocą URW, a w ręku trzyma kablolinę. </a:t>
            </a:r>
            <a:endParaRPr lang="pl-PL" sz="2400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lnSpc>
                <a:spcPct val="100000"/>
              </a:lnSpc>
              <a:spcBef>
                <a:spcPts val="360"/>
              </a:spcBef>
              <a:buFont typeface="Arial" panose="020B0604020202020204" pitchFamily="34" charset="0"/>
              <a:buChar char="•"/>
            </a:pPr>
            <a:endParaRPr lang="pl-PL" sz="2400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5" name="Tytuł 1"/>
          <p:cNvSpPr/>
          <p:nvPr/>
        </p:nvSpPr>
        <p:spPr>
          <a:xfrm>
            <a:off x="827584" y="332656"/>
            <a:ext cx="7133604" cy="100811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pl-PL" sz="3000" b="1" u="sng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Sposoby zanurzeń bez sprzętu i ze sprzętem ratowniczo-technicznym</a:t>
            </a:r>
            <a:endParaRPr lang="pl-PL" sz="3000" b="0" strike="noStrike" spc="-1" dirty="0">
              <a:latin typeface="Arial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PlaceHolder 1"/>
          <p:cNvSpPr>
            <a:spLocks noGrp="1"/>
          </p:cNvSpPr>
          <p:nvPr>
            <p:ph/>
          </p:nvPr>
        </p:nvSpPr>
        <p:spPr>
          <a:xfrm>
            <a:off x="547560" y="1700640"/>
            <a:ext cx="8344920" cy="3960608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marL="457200" indent="-457200" algn="just">
              <a:lnSpc>
                <a:spcPct val="150000"/>
              </a:lnSpc>
              <a:spcBef>
                <a:spcPts val="360"/>
              </a:spcBef>
              <a:buClr>
                <a:srgbClr val="000000"/>
              </a:buClr>
              <a:buFont typeface="+mj-lt"/>
              <a:buAutoNum type="arabicPeriod" startAt="5"/>
            </a:pPr>
            <a:r>
              <a:rPr lang="pl-PL" sz="24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Nurek zanurza się w pozycji poziomej.</a:t>
            </a:r>
          </a:p>
          <a:p>
            <a:pPr marL="457200" indent="-457200" algn="just">
              <a:lnSpc>
                <a:spcPct val="150000"/>
              </a:lnSpc>
              <a:spcBef>
                <a:spcPts val="360"/>
              </a:spcBef>
              <a:buClr>
                <a:srgbClr val="000000"/>
              </a:buClr>
              <a:buFont typeface="+mj-lt"/>
              <a:buAutoNum type="arabicPeriod" startAt="5"/>
            </a:pPr>
            <a:r>
              <a:rPr lang="pl-PL" sz="24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trakcie zanurzenia nurek wyrównuje ciśnienie w uszach, </a:t>
            </a:r>
            <a:br>
              <a:rPr lang="pl-PL" sz="24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4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przypadku trudności w wyrównaniu ciśnienia zatrzymuje się i zmniejsza głębokość, w przypadku braku możliwości wyrównania ciśnienia wynurza się na powierzchnię.</a:t>
            </a:r>
            <a:endParaRPr lang="pl-PL" sz="2400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algn="just">
              <a:lnSpc>
                <a:spcPct val="150000"/>
              </a:lnSpc>
              <a:spcBef>
                <a:spcPts val="360"/>
              </a:spcBef>
              <a:buClr>
                <a:srgbClr val="000000"/>
              </a:buClr>
              <a:buFont typeface="+mj-lt"/>
              <a:buAutoNum type="arabicPeriod" startAt="5"/>
            </a:pPr>
            <a:r>
              <a:rPr lang="pl-PL" sz="24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Zalecana maksymalna prędkość zanurzania to 10 m/min.</a:t>
            </a:r>
            <a:endParaRPr lang="pl-PL" sz="2400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  <a:spcBef>
                <a:spcPts val="360"/>
              </a:spcBef>
              <a:buNone/>
            </a:pPr>
            <a:endParaRPr lang="pl-PL" sz="2400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  <a:spcBef>
                <a:spcPts val="360"/>
              </a:spcBef>
              <a:buNone/>
            </a:pPr>
            <a:endParaRPr lang="pl-PL" sz="2400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  <a:spcBef>
                <a:spcPts val="360"/>
              </a:spcBef>
              <a:buNone/>
            </a:pPr>
            <a:endParaRPr lang="pl-PL" sz="2400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7" name="Tytuł 1"/>
          <p:cNvSpPr/>
          <p:nvPr/>
        </p:nvSpPr>
        <p:spPr>
          <a:xfrm>
            <a:off x="575835" y="404664"/>
            <a:ext cx="7499176" cy="100811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kumimoji="0" lang="pl-PL" sz="3000" b="1" i="0" u="sng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DejaVu Sans"/>
              </a:rPr>
              <a:t>Sposoby zanurzeń bez sprzętu i ze sprzętem ratowniczo-technicznym c.d.</a:t>
            </a:r>
            <a:endParaRPr lang="pl-PL" sz="3000" b="0" strike="noStrike" spc="-1" dirty="0">
              <a:latin typeface="Arial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C18A48-DB19-A094-F00E-FBA8BEEF23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PlaceHolder 1">
            <a:extLst>
              <a:ext uri="{FF2B5EF4-FFF2-40B4-BE49-F238E27FC236}">
                <a16:creationId xmlns:a16="http://schemas.microsoft.com/office/drawing/2014/main" id="{7C94C86F-CD6B-96AA-44D9-E8689FAA9D0E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547560" y="1700640"/>
            <a:ext cx="8344920" cy="3456552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marL="457200" indent="-457200" algn="just">
              <a:lnSpc>
                <a:spcPct val="150000"/>
              </a:lnSpc>
              <a:spcBef>
                <a:spcPts val="360"/>
              </a:spcBef>
              <a:buClr>
                <a:srgbClr val="000000"/>
              </a:buClr>
              <a:buFont typeface="+mj-lt"/>
              <a:buAutoNum type="arabicPeriod" startAt="8"/>
            </a:pPr>
            <a:r>
              <a:rPr lang="pl-PL" sz="24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Nurek zgłasza dotarcie do dna oraz podaje głębokość </a:t>
            </a:r>
            <a:br>
              <a:rPr lang="pl-PL" sz="24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4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 ciśnienie gazu oddechowego. Uzyskuje pływalność neutralną.</a:t>
            </a:r>
            <a:endParaRPr lang="pl-PL" sz="2400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algn="just">
              <a:lnSpc>
                <a:spcPct val="150000"/>
              </a:lnSpc>
              <a:spcBef>
                <a:spcPts val="360"/>
              </a:spcBef>
              <a:buClr>
                <a:srgbClr val="000000"/>
              </a:buClr>
              <a:buFont typeface="+mj-lt"/>
              <a:buAutoNum type="arabicPeriod" startAt="8"/>
            </a:pPr>
            <a:r>
              <a:rPr lang="pl-PL" sz="24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Narzędzia lub urządzenia podaje się pod powierzchnię wody w sposób nie zagrażający życiu, nie zaleca się zanurzać nurkowi ze sprzętem ratowniczo-technicznym.</a:t>
            </a:r>
            <a:endParaRPr lang="pl-PL" sz="2400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  <a:spcBef>
                <a:spcPts val="360"/>
              </a:spcBef>
              <a:buNone/>
            </a:pPr>
            <a:endParaRPr lang="pl-PL" sz="2400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  <a:spcBef>
                <a:spcPts val="360"/>
              </a:spcBef>
              <a:buNone/>
            </a:pPr>
            <a:endParaRPr lang="pl-PL" sz="2400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  <a:spcBef>
                <a:spcPts val="360"/>
              </a:spcBef>
              <a:buNone/>
            </a:pPr>
            <a:endParaRPr lang="pl-PL" sz="2400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7" name="Tytuł 1">
            <a:extLst>
              <a:ext uri="{FF2B5EF4-FFF2-40B4-BE49-F238E27FC236}">
                <a16:creationId xmlns:a16="http://schemas.microsoft.com/office/drawing/2014/main" id="{357B8C54-9D11-D6FC-5F2A-C28835E3B9FF}"/>
              </a:ext>
            </a:extLst>
          </p:cNvPr>
          <p:cNvSpPr/>
          <p:nvPr/>
        </p:nvSpPr>
        <p:spPr>
          <a:xfrm>
            <a:off x="575835" y="332656"/>
            <a:ext cx="7499176" cy="1080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kumimoji="0" lang="pl-PL" sz="3000" b="1" i="0" u="sng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DejaVu Sans"/>
              </a:rPr>
              <a:t>Sposoby zanurzeń bez sprzętu i ze sprzętem ratowniczo-technicznym c.d.</a:t>
            </a:r>
            <a:endParaRPr lang="pl-PL" sz="30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2071743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880" cy="11422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/>
          <a:p>
            <a:pPr algn="ctr">
              <a:buNone/>
            </a:pPr>
            <a:r>
              <a:rPr lang="pl-PL" sz="3000" b="1" u="sng" strike="noStrike" spc="-1" dirty="0">
                <a:solidFill>
                  <a:srgbClr val="000000"/>
                </a:solidFill>
                <a:latin typeface="Calibri"/>
              </a:rPr>
              <a:t>Sposoby uzyskiwania</a:t>
            </a:r>
            <a:r>
              <a:rPr lang="pl-PL" sz="3000" b="1" u="sng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pl-PL" sz="3000" b="1" u="sng" strike="noStrike" spc="-1" dirty="0">
                <a:solidFill>
                  <a:srgbClr val="000000"/>
                </a:solidFill>
                <a:latin typeface="Calibri"/>
              </a:rPr>
              <a:t>prawidłowej pozycji, trymu, pływalności</a:t>
            </a:r>
            <a:endParaRPr lang="pl-PL" sz="3000" b="1" u="sng" strike="noStrike" spc="-1" dirty="0">
              <a:latin typeface="Arial"/>
            </a:endParaRPr>
          </a:p>
        </p:txBody>
      </p:sp>
      <p:sp>
        <p:nvSpPr>
          <p:cNvPr id="310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8228880" cy="2260848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algn="just">
              <a:lnSpc>
                <a:spcPct val="150000"/>
              </a:lnSpc>
              <a:spcBef>
                <a:spcPts val="400"/>
              </a:spcBef>
              <a:buNone/>
              <a:tabLst>
                <a:tab pos="0" algn="l"/>
              </a:tabLst>
            </a:pPr>
            <a:r>
              <a:rPr lang="pl-PL" sz="2400" b="1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Prawo Archimedesa</a:t>
            </a:r>
            <a:endParaRPr lang="pl-PL" sz="2400" b="1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50000"/>
              </a:lnSpc>
              <a:spcBef>
                <a:spcPts val="400"/>
              </a:spcBef>
              <a:buNone/>
              <a:tabLst>
                <a:tab pos="0" algn="l"/>
              </a:tabLst>
            </a:pPr>
            <a:r>
              <a:rPr lang="pl-PL" sz="24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 ciało zanurzone w cieczy działa siła wyporu, skierowana pionowo do góry, równa co do wartości ciężarowi wypartej przez to ciało cieczy.</a:t>
            </a:r>
            <a:endParaRPr lang="pl-PL" sz="2400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11" name="Picture 2" descr="undefined"/>
          <p:cNvPicPr/>
          <p:nvPr/>
        </p:nvPicPr>
        <p:blipFill>
          <a:blip r:embed="rId3"/>
          <a:stretch/>
        </p:blipFill>
        <p:spPr>
          <a:xfrm>
            <a:off x="3347864" y="3498480"/>
            <a:ext cx="4031640" cy="33595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PlaceHolder 1"/>
          <p:cNvSpPr>
            <a:spLocks noGrp="1"/>
          </p:cNvSpPr>
          <p:nvPr>
            <p:ph/>
          </p:nvPr>
        </p:nvSpPr>
        <p:spPr>
          <a:xfrm>
            <a:off x="457200" y="332640"/>
            <a:ext cx="8228880" cy="59766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rmAutofit fontScale="96000" lnSpcReduction="10000"/>
          </a:bodyPr>
          <a:lstStyle/>
          <a:p>
            <a:pPr>
              <a:lnSpc>
                <a:spcPct val="100000"/>
              </a:lnSpc>
              <a:spcBef>
                <a:spcPts val="641"/>
              </a:spcBef>
              <a:buNone/>
              <a:tabLst>
                <a:tab pos="0" algn="l"/>
              </a:tabLst>
            </a:pPr>
            <a:endParaRPr lang="pl-PL" sz="32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641"/>
              </a:spcBef>
              <a:buNone/>
              <a:tabLst>
                <a:tab pos="0" algn="l"/>
              </a:tabLst>
            </a:pPr>
            <a:endParaRPr lang="pl-PL" sz="3200" b="0" strike="noStrike" spc="-1" dirty="0">
              <a:latin typeface="Arial"/>
            </a:endParaRPr>
          </a:p>
          <a:p>
            <a:pPr algn="just">
              <a:lnSpc>
                <a:spcPct val="100000"/>
              </a:lnSpc>
              <a:spcBef>
                <a:spcPts val="439"/>
              </a:spcBef>
              <a:buNone/>
              <a:tabLst>
                <a:tab pos="0" algn="l"/>
              </a:tabLst>
            </a:pPr>
            <a:r>
              <a:rPr lang="pl-PL" sz="25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Siła wyporu (Fa) skierowana pionowo do góry</a:t>
            </a:r>
            <a:endParaRPr lang="pl-PL" sz="2500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  <a:spcBef>
                <a:spcPts val="641"/>
              </a:spcBef>
              <a:buNone/>
              <a:tabLst>
                <a:tab pos="0" algn="l"/>
              </a:tabLst>
            </a:pPr>
            <a:endParaRPr lang="pl-PL" sz="32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641"/>
              </a:spcBef>
              <a:buNone/>
              <a:tabLst>
                <a:tab pos="0" algn="l"/>
              </a:tabLst>
            </a:pPr>
            <a:endParaRPr lang="pl-PL" sz="32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641"/>
              </a:spcBef>
              <a:buNone/>
              <a:tabLst>
                <a:tab pos="0" algn="l"/>
              </a:tabLst>
            </a:pPr>
            <a:endParaRPr lang="pl-PL" sz="32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641"/>
              </a:spcBef>
              <a:buNone/>
              <a:tabLst>
                <a:tab pos="0" algn="l"/>
              </a:tabLst>
            </a:pPr>
            <a:endParaRPr lang="pl-PL" sz="32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241"/>
              </a:spcBef>
              <a:buNone/>
              <a:tabLst>
                <a:tab pos="0" algn="l"/>
              </a:tabLst>
            </a:pPr>
            <a:r>
              <a:rPr lang="pl-PL" sz="1200" b="0" strike="noStrike" spc="-1" dirty="0">
                <a:solidFill>
                  <a:srgbClr val="000000"/>
                </a:solidFill>
                <a:latin typeface="Calibri"/>
              </a:rPr>
              <a:t>			</a:t>
            </a:r>
            <a:endParaRPr lang="pl-PL" sz="1200" b="0" strike="noStrike" spc="-1" dirty="0">
              <a:latin typeface="Arial"/>
            </a:endParaRPr>
          </a:p>
          <a:p>
            <a:pPr algn="just">
              <a:lnSpc>
                <a:spcPct val="100000"/>
              </a:lnSpc>
              <a:spcBef>
                <a:spcPts val="439"/>
              </a:spcBef>
              <a:buNone/>
              <a:tabLst>
                <a:tab pos="0" algn="l"/>
              </a:tabLst>
            </a:pPr>
            <a:r>
              <a:rPr lang="pl-PL" sz="25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Siła ciężkości (Fp) skierowana pionowo w dół</a:t>
            </a:r>
            <a:endParaRPr lang="pl-PL" sz="2500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0000"/>
              </a:lnSpc>
              <a:spcBef>
                <a:spcPts val="439"/>
              </a:spcBef>
              <a:buNone/>
              <a:tabLst>
                <a:tab pos="0" algn="l"/>
              </a:tabLst>
            </a:pPr>
            <a:endParaRPr lang="pl-PL" sz="2500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0000"/>
              </a:lnSpc>
              <a:spcBef>
                <a:spcPts val="439"/>
              </a:spcBef>
              <a:buNone/>
              <a:tabLst>
                <a:tab pos="0" algn="l"/>
              </a:tabLst>
            </a:pPr>
            <a:r>
              <a:rPr lang="pl-PL" sz="25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 &gt; Fp  –  pływalność dodatnia</a:t>
            </a:r>
            <a:endParaRPr lang="pl-PL" sz="2500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0000"/>
              </a:lnSpc>
              <a:spcBef>
                <a:spcPts val="439"/>
              </a:spcBef>
              <a:buNone/>
              <a:tabLst>
                <a:tab pos="0" algn="l"/>
              </a:tabLst>
            </a:pPr>
            <a:r>
              <a:rPr lang="pl-PL" sz="25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 = Fp  –  pływalność neutralna </a:t>
            </a:r>
            <a:endParaRPr lang="pl-PL" sz="2500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0000"/>
              </a:lnSpc>
              <a:spcBef>
                <a:spcPts val="439"/>
              </a:spcBef>
              <a:buNone/>
              <a:tabLst>
                <a:tab pos="0" algn="l"/>
              </a:tabLst>
            </a:pPr>
            <a:r>
              <a:rPr lang="pl-PL" sz="25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 &lt; Fp  –  pływalność ujemna</a:t>
            </a:r>
            <a:endParaRPr lang="pl-PL" sz="2500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  <a:spcBef>
                <a:spcPts val="641"/>
              </a:spcBef>
              <a:buNone/>
              <a:tabLst>
                <a:tab pos="0" algn="l"/>
              </a:tabLst>
            </a:pPr>
            <a:endParaRPr lang="pl-PL" sz="3200" b="0" strike="noStrike" spc="-1" dirty="0">
              <a:latin typeface="Arial"/>
            </a:endParaRPr>
          </a:p>
        </p:txBody>
      </p:sp>
      <p:sp>
        <p:nvSpPr>
          <p:cNvPr id="314" name="PlaceHolder 2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880" cy="11422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kumimoji="0" lang="pl-PL" sz="3000" b="1" i="0" u="sng" strike="noStrike" kern="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Sposoby uzyskiwania prawidłowej pozycji, trymu, pływalności c.d.</a:t>
            </a:r>
            <a:br>
              <a:rPr sz="3000" dirty="0"/>
            </a:br>
            <a:endParaRPr lang="pl-PL" sz="3000" b="0" strike="noStrike" spc="-1" dirty="0">
              <a:latin typeface="Arial"/>
            </a:endParaRPr>
          </a:p>
        </p:txBody>
      </p:sp>
      <p:pic>
        <p:nvPicPr>
          <p:cNvPr id="315" name="Picture 2" descr="C:\Users\Błażej\Desktop\prezentacja młodszy nurek\nurek 1.jpg"/>
          <p:cNvPicPr/>
          <p:nvPr/>
        </p:nvPicPr>
        <p:blipFill>
          <a:blip r:embed="rId3"/>
          <a:stretch/>
        </p:blipFill>
        <p:spPr>
          <a:xfrm>
            <a:off x="4427984" y="1844824"/>
            <a:ext cx="3587760" cy="18500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PlaceHolder 1"/>
          <p:cNvSpPr>
            <a:spLocks noGrp="1"/>
          </p:cNvSpPr>
          <p:nvPr>
            <p:ph/>
          </p:nvPr>
        </p:nvSpPr>
        <p:spPr>
          <a:xfrm>
            <a:off x="1007244" y="1628800"/>
            <a:ext cx="7128792" cy="4608512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algn="just">
              <a:lnSpc>
                <a:spcPct val="150000"/>
              </a:lnSpc>
              <a:spcBef>
                <a:spcPts val="400"/>
              </a:spcBef>
              <a:buClr>
                <a:srgbClr val="000000"/>
              </a:buClr>
            </a:pPr>
            <a:r>
              <a:rPr lang="pl-PL" sz="24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Składowe pływalności nurka:</a:t>
            </a:r>
            <a:endParaRPr lang="pl-PL" sz="2400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 algn="just">
              <a:lnSpc>
                <a:spcPct val="150000"/>
              </a:lnSpc>
              <a:spcBef>
                <a:spcPts val="400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pl-PL" sz="24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objętość nurka w kompletnym sprzęcie,</a:t>
            </a:r>
            <a:endParaRPr lang="pl-PL" sz="2400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743040" lvl="1" indent="-285840" algn="just">
              <a:lnSpc>
                <a:spcPct val="150000"/>
              </a:lnSpc>
              <a:spcBef>
                <a:spcPts val="400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pl-PL" sz="24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objętość nurka (zmienna w cyklu oddechowym),</a:t>
            </a:r>
            <a:endParaRPr lang="pl-PL" sz="2400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743040" lvl="1" indent="-285840" algn="just">
              <a:lnSpc>
                <a:spcPct val="150000"/>
              </a:lnSpc>
              <a:spcBef>
                <a:spcPts val="400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pl-PL" sz="24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objętość skafandra (zmienna wraz z głębokością),</a:t>
            </a:r>
            <a:endParaRPr lang="pl-PL" sz="2400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743040" lvl="1" indent="-285840" algn="just">
              <a:lnSpc>
                <a:spcPct val="150000"/>
              </a:lnSpc>
              <a:spcBef>
                <a:spcPts val="400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pl-PL" sz="24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objętość URW (zmienna wraz z głębokością),</a:t>
            </a:r>
            <a:endParaRPr lang="pl-PL" sz="2400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743040" lvl="1" indent="-285840" algn="just">
              <a:lnSpc>
                <a:spcPct val="150000"/>
              </a:lnSpc>
              <a:spcBef>
                <a:spcPts val="400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pl-PL" sz="24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objętość butli (niezmienna),</a:t>
            </a:r>
            <a:endParaRPr lang="pl-PL" sz="2400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743040" lvl="1" indent="-285840" algn="just">
              <a:lnSpc>
                <a:spcPct val="150000"/>
              </a:lnSpc>
              <a:spcBef>
                <a:spcPts val="400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pl-PL" sz="24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objętość pozostałego sprzętu (niezmienna).</a:t>
            </a:r>
            <a:endParaRPr lang="pl-PL" sz="2400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  <a:spcBef>
                <a:spcPts val="400"/>
              </a:spcBef>
              <a:buNone/>
              <a:tabLst>
                <a:tab pos="0" algn="l"/>
              </a:tabLst>
            </a:pPr>
            <a:endParaRPr lang="pl-PL" sz="2400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8" name="PlaceHolder 2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880" cy="11422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kumimoji="0" lang="pl-PL" sz="3000" b="1" i="0" u="sng" strike="noStrike" kern="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Sposoby uzyskiwania prawidłowej pozycji, trymu, pływalności c.d.</a:t>
            </a:r>
            <a:br>
              <a:rPr sz="3000" dirty="0"/>
            </a:br>
            <a:endParaRPr lang="pl-PL" sz="3000" b="0" strike="noStrike" spc="-1" dirty="0">
              <a:latin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PlaceHolder 1"/>
          <p:cNvSpPr>
            <a:spLocks noGrp="1"/>
          </p:cNvSpPr>
          <p:nvPr>
            <p:ph/>
          </p:nvPr>
        </p:nvSpPr>
        <p:spPr>
          <a:xfrm>
            <a:off x="197768" y="1412777"/>
            <a:ext cx="8748464" cy="4464496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marL="343080" indent="-343080">
              <a:lnSpc>
                <a:spcPct val="150000"/>
              </a:lnSpc>
              <a:spcBef>
                <a:spcPts val="360"/>
              </a:spcBef>
              <a:buClr>
                <a:srgbClr val="000000"/>
              </a:buClr>
              <a:buFont typeface="Wingdings" panose="05000000000000000000" pitchFamily="2" charset="2"/>
              <a:buChar char="§"/>
              <a:tabLst>
                <a:tab pos="0" algn="l"/>
              </a:tabLst>
            </a:pPr>
            <a:r>
              <a:rPr lang="pl-PL" sz="240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uzyskać prawidłową pozycję, trym i pływalność zerową,</a:t>
            </a:r>
            <a:endParaRPr lang="pl-PL" sz="240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3080" indent="-343080">
              <a:lnSpc>
                <a:spcPct val="150000"/>
              </a:lnSpc>
              <a:spcBef>
                <a:spcPts val="360"/>
              </a:spcBef>
              <a:buClr>
                <a:srgbClr val="000000"/>
              </a:buClr>
              <a:buFont typeface="Wingdings" panose="05000000000000000000" pitchFamily="2" charset="2"/>
              <a:buChar char="§"/>
              <a:tabLst>
                <a:tab pos="0" algn="l"/>
              </a:tabLst>
            </a:pPr>
            <a:r>
              <a:rPr lang="pl-PL" sz="240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omówić sposoby nawigacji pod wodą,</a:t>
            </a:r>
            <a:endParaRPr lang="pl-PL" sz="2400" spc="-1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3080" indent="-343080">
              <a:lnSpc>
                <a:spcPct val="150000"/>
              </a:lnSpc>
              <a:spcBef>
                <a:spcPts val="360"/>
              </a:spcBef>
              <a:buClr>
                <a:srgbClr val="000000"/>
              </a:buClr>
              <a:buFont typeface="Wingdings" panose="05000000000000000000" pitchFamily="2" charset="2"/>
              <a:buChar char="§"/>
              <a:tabLst>
                <a:tab pos="0" algn="l"/>
              </a:tabLst>
            </a:pPr>
            <a:r>
              <a:rPr lang="pl-PL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nawigować pod wodą kierując się na azymut z użyciem kompasu;</a:t>
            </a:r>
            <a:endParaRPr lang="pl-PL" sz="2400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343080" indent="-343080">
              <a:lnSpc>
                <a:spcPct val="150000"/>
              </a:lnSpc>
              <a:spcBef>
                <a:spcPts val="360"/>
              </a:spcBef>
              <a:buClr>
                <a:srgbClr val="000000"/>
              </a:buClr>
              <a:buFont typeface="Wingdings" panose="05000000000000000000" pitchFamily="2" charset="2"/>
              <a:buChar char="§"/>
              <a:tabLst>
                <a:tab pos="0" algn="l"/>
              </a:tabLst>
            </a:pPr>
            <a:r>
              <a:rPr lang="pl-PL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nawigować pod wodą kierując się charakterystycznymi elementami dna (stok, rodzaj dna, elementy znajdujące się na dnie);</a:t>
            </a:r>
            <a:endParaRPr lang="pl-PL" sz="2400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343080" indent="-343080">
              <a:lnSpc>
                <a:spcPct val="150000"/>
              </a:lnSpc>
              <a:spcBef>
                <a:spcPts val="360"/>
              </a:spcBef>
              <a:buClr>
                <a:srgbClr val="000000"/>
              </a:buClr>
              <a:buFont typeface="Wingdings" panose="05000000000000000000" pitchFamily="2" charset="2"/>
              <a:buChar char="§"/>
              <a:tabLst>
                <a:tab pos="0" algn="l"/>
              </a:tabLst>
            </a:pPr>
            <a:r>
              <a:rPr lang="pl-PL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nawigować pod wodą utrzymując stałą głębokości nurkowania;</a:t>
            </a:r>
            <a:endParaRPr lang="pl-PL" sz="24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343080" indent="-343080">
              <a:lnSpc>
                <a:spcPct val="150000"/>
              </a:lnSpc>
              <a:spcBef>
                <a:spcPts val="360"/>
              </a:spcBef>
              <a:buClr>
                <a:srgbClr val="000000"/>
              </a:buClr>
              <a:buFont typeface="Wingdings" panose="05000000000000000000" pitchFamily="2" charset="2"/>
              <a:buChar char="§"/>
            </a:pPr>
            <a:endParaRPr lang="pl-PL" sz="240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1CEDB7DE-789E-8AC4-C9DD-F6AAC0557440}"/>
              </a:ext>
            </a:extLst>
          </p:cNvPr>
          <p:cNvSpPr txBox="1"/>
          <p:nvPr/>
        </p:nvSpPr>
        <p:spPr>
          <a:xfrm>
            <a:off x="4211959" y="535722"/>
            <a:ext cx="4258091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Cele szczegółowe c.d.: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PlaceHolder 1"/>
          <p:cNvSpPr>
            <a:spLocks noGrp="1"/>
          </p:cNvSpPr>
          <p:nvPr>
            <p:ph/>
          </p:nvPr>
        </p:nvSpPr>
        <p:spPr>
          <a:xfrm>
            <a:off x="447576" y="1844824"/>
            <a:ext cx="8228880" cy="32403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algn="just">
              <a:lnSpc>
                <a:spcPct val="150000"/>
              </a:lnSpc>
              <a:spcBef>
                <a:spcPts val="400"/>
              </a:spcBef>
              <a:buClr>
                <a:srgbClr val="000000"/>
              </a:buClr>
            </a:pPr>
            <a:r>
              <a:rPr lang="pl-PL" sz="24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Podstawowym kompensatorem pływalności jest URW.</a:t>
            </a:r>
            <a:endParaRPr lang="pl-PL" sz="2400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50000"/>
              </a:lnSpc>
              <a:spcBef>
                <a:spcPts val="400"/>
              </a:spcBef>
              <a:buClr>
                <a:srgbClr val="000000"/>
              </a:buClr>
            </a:pPr>
            <a:r>
              <a:rPr lang="pl-PL" sz="24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 suchego skafandra dopuszczamy powietrze, tylko żeby mieć komfort.</a:t>
            </a:r>
            <a:endParaRPr lang="pl-PL" sz="2400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50000"/>
              </a:lnSpc>
              <a:spcBef>
                <a:spcPts val="400"/>
              </a:spcBef>
              <a:buClr>
                <a:srgbClr val="000000"/>
              </a:buClr>
            </a:pPr>
            <a:r>
              <a:rPr lang="pl-PL" sz="24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Zawór deflacyjny w skafandrze powinien być otwarty.</a:t>
            </a:r>
            <a:endParaRPr lang="pl-PL" sz="2400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50000"/>
              </a:lnSpc>
              <a:spcBef>
                <a:spcPts val="400"/>
              </a:spcBef>
              <a:buClr>
                <a:srgbClr val="000000"/>
              </a:buClr>
            </a:pPr>
            <a:r>
              <a:rPr lang="pl-PL" sz="24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Cykl oddechowy powinien być naturalny.</a:t>
            </a:r>
            <a:endParaRPr lang="pl-PL" sz="2400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0" name="PlaceHolder 2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880" cy="11422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kumimoji="0" lang="pl-PL" sz="3000" b="1" i="0" u="sng" strike="noStrike" kern="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Sposoby uzyskiwania prawidłowej pozycji, trymu, pływalności c.d.</a:t>
            </a:r>
            <a:br>
              <a:rPr sz="3000" dirty="0"/>
            </a:br>
            <a:endParaRPr lang="pl-PL" sz="3000" b="0" strike="noStrike" spc="-1" dirty="0">
              <a:latin typeface="Arial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9674E8-28A0-F36E-C96A-8C34CBFB6D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PlaceHolder 1">
            <a:extLst>
              <a:ext uri="{FF2B5EF4-FFF2-40B4-BE49-F238E27FC236}">
                <a16:creationId xmlns:a16="http://schemas.microsoft.com/office/drawing/2014/main" id="{D03F4343-BD90-F922-4AA4-A2E7E414B343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251184" y="1916832"/>
            <a:ext cx="8640912" cy="3528392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algn="just">
              <a:lnSpc>
                <a:spcPct val="150000"/>
              </a:lnSpc>
              <a:spcBef>
                <a:spcPts val="400"/>
              </a:spcBef>
              <a:buClr>
                <a:srgbClr val="000000"/>
              </a:buClr>
            </a:pPr>
            <a:r>
              <a:rPr lang="pl-PL" sz="24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Ze względu na ryzyko wystąpienia </a:t>
            </a:r>
            <a:r>
              <a:rPr lang="pl-PL" sz="2400" b="0" strike="noStrike" spc="-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barotraumy</a:t>
            </a:r>
            <a:r>
              <a:rPr lang="pl-PL" sz="24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płuc staramy się nie regulować pływalności płucami.</a:t>
            </a:r>
            <a:endParaRPr lang="pl-PL" sz="2400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50000"/>
              </a:lnSpc>
              <a:spcBef>
                <a:spcPts val="400"/>
              </a:spcBef>
              <a:buClr>
                <a:srgbClr val="000000"/>
              </a:buClr>
            </a:pPr>
            <a:r>
              <a:rPr lang="pl-PL" sz="24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trakcie wynurzenia powietrze z URW i suchego skafandra wypuszczamy jednocześnie.</a:t>
            </a:r>
            <a:endParaRPr lang="pl-PL" sz="2400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50000"/>
              </a:lnSpc>
              <a:spcBef>
                <a:spcPts val="400"/>
              </a:spcBef>
              <a:buNone/>
              <a:tabLst>
                <a:tab pos="0" algn="l"/>
              </a:tabLst>
            </a:pPr>
            <a:r>
              <a:rPr lang="pl-PL" sz="24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pl-PL" sz="2400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pl-PL" sz="24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nflator jest po lewej stronie, tak jak zawór deflacyjny w</a:t>
            </a:r>
            <a:r>
              <a:rPr lang="pl-PL" sz="2400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24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suchym skafandrze.</a:t>
            </a:r>
            <a:endParaRPr lang="pl-PL" sz="2400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0" name="PlaceHolder 2">
            <a:extLst>
              <a:ext uri="{FF2B5EF4-FFF2-40B4-BE49-F238E27FC236}">
                <a16:creationId xmlns:a16="http://schemas.microsoft.com/office/drawing/2014/main" id="{CC52E263-2E82-004C-BF5F-0531199523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880" cy="11422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kumimoji="0" lang="pl-PL" sz="3000" b="1" i="0" u="sng" strike="noStrike" kern="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Sposoby uzyskiwania prawidłowej pozycji, trymu, pływalności c.d.</a:t>
            </a:r>
            <a:br>
              <a:rPr sz="3000" dirty="0"/>
            </a:br>
            <a:endParaRPr lang="pl-PL" sz="30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3178003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PlaceHolder 1"/>
          <p:cNvSpPr>
            <a:spLocks noGrp="1"/>
          </p:cNvSpPr>
          <p:nvPr>
            <p:ph/>
          </p:nvPr>
        </p:nvSpPr>
        <p:spPr>
          <a:xfrm>
            <a:off x="719620" y="2204864"/>
            <a:ext cx="7704760" cy="2016224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algn="just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</a:pPr>
            <a:r>
              <a:rPr lang="pl-PL" sz="24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Odpowiedni dobór balastu</a:t>
            </a:r>
            <a:r>
              <a:rPr lang="pl-PL" sz="2400" spc="-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24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zapewnia na wdechu pływalność nurka w kompletnym sprzęcie na powierzchni wody przy 50 ata. w zestawie dwubutlowym.</a:t>
            </a:r>
            <a:endParaRPr lang="pl-PL" sz="2400" spc="-1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</a:pPr>
            <a:r>
              <a:rPr lang="pl-PL" sz="2400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pl-PL" sz="24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obiąc wydech nurek zanurza się pod powierzchnię wody.</a:t>
            </a:r>
            <a:endParaRPr lang="pl-PL" sz="2400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257300" indent="-342900" algn="just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Char char="•"/>
              <a:tabLst>
                <a:tab pos="0" algn="l"/>
              </a:tabLst>
            </a:pPr>
            <a:endParaRPr lang="pl-PL" sz="2400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  <a:spcBef>
                <a:spcPts val="400"/>
              </a:spcBef>
              <a:buNone/>
              <a:tabLst>
                <a:tab pos="0" algn="l"/>
              </a:tabLst>
            </a:pPr>
            <a:endParaRPr lang="pl-PL" sz="2400" b="0" strike="noStrike" spc="-1" dirty="0">
              <a:latin typeface="Arial"/>
            </a:endParaRPr>
          </a:p>
        </p:txBody>
      </p:sp>
      <p:sp>
        <p:nvSpPr>
          <p:cNvPr id="322" name="PlaceHolder 2"/>
          <p:cNvSpPr>
            <a:spLocks noGrp="1"/>
          </p:cNvSpPr>
          <p:nvPr>
            <p:ph type="title"/>
          </p:nvPr>
        </p:nvSpPr>
        <p:spPr>
          <a:xfrm>
            <a:off x="457200" y="414512"/>
            <a:ext cx="8228880" cy="11422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kumimoji="0" lang="pl-PL" sz="3000" b="1" i="0" u="sng" strike="noStrike" kern="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Sposoby uzyskiwania prawidłowej pozycji, trymu, pływalności c.d.</a:t>
            </a:r>
            <a:br>
              <a:rPr sz="3000" dirty="0"/>
            </a:br>
            <a:endParaRPr lang="pl-PL" sz="3000" b="0" strike="noStrike" spc="-1" dirty="0">
              <a:latin typeface="Arial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993D63-F5D5-CA51-2F31-530DDE9C14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PlaceHolder 1">
            <a:extLst>
              <a:ext uri="{FF2B5EF4-FFF2-40B4-BE49-F238E27FC236}">
                <a16:creationId xmlns:a16="http://schemas.microsoft.com/office/drawing/2014/main" id="{644AE6BD-B269-8971-73E6-551ED3F37F17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719620" y="2060848"/>
            <a:ext cx="7704760" cy="3024336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algn="just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tabLst>
                <a:tab pos="0" algn="l"/>
              </a:tabLst>
            </a:pPr>
            <a:r>
              <a:rPr lang="pl-PL" sz="24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Niedoważenie</a:t>
            </a:r>
            <a:r>
              <a:rPr lang="pl-PL" sz="2400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24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uniemożliwia zanurzenie się pod wodę, może spowodować wyrzucenie nurka na powierzchnię w miarę ubywania powietrza w zestawie butlowym.</a:t>
            </a:r>
            <a:endParaRPr lang="pl-PL" sz="2400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just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Char char="•"/>
              <a:tabLst>
                <a:tab pos="0" algn="l"/>
              </a:tabLst>
            </a:pPr>
            <a:endParaRPr lang="pl-PL" sz="2400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tabLst>
                <a:tab pos="0" algn="l"/>
              </a:tabLst>
            </a:pPr>
            <a:r>
              <a:rPr lang="pl-PL" sz="24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Przeważenie utrudnia kontrolę pływalności w czasie nurkowania, wpływa niekorzystnie na sylwetkę nurka, zwiększa znacząco SAC.</a:t>
            </a:r>
            <a:endParaRPr lang="pl-PL" sz="2400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  <a:spcBef>
                <a:spcPts val="400"/>
              </a:spcBef>
              <a:buNone/>
              <a:tabLst>
                <a:tab pos="0" algn="l"/>
              </a:tabLst>
            </a:pPr>
            <a:endParaRPr lang="pl-PL" sz="2400" b="0" strike="noStrike" spc="-1" dirty="0">
              <a:latin typeface="Arial"/>
            </a:endParaRPr>
          </a:p>
        </p:txBody>
      </p:sp>
      <p:sp>
        <p:nvSpPr>
          <p:cNvPr id="322" name="PlaceHolder 2">
            <a:extLst>
              <a:ext uri="{FF2B5EF4-FFF2-40B4-BE49-F238E27FC236}">
                <a16:creationId xmlns:a16="http://schemas.microsoft.com/office/drawing/2014/main" id="{56CA0E90-40CE-7AE8-E91C-6D3BCF9BD4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14512"/>
            <a:ext cx="8228880" cy="11422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kumimoji="0" lang="pl-PL" sz="3000" b="1" i="0" u="sng" strike="noStrike" kern="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Sposoby uzyskiwania prawidłowej pozycji, trymu, pływalności c.d.</a:t>
            </a:r>
            <a:br>
              <a:rPr sz="3000" dirty="0"/>
            </a:br>
            <a:endParaRPr lang="pl-PL" sz="30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0038212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PlaceHolder 1"/>
          <p:cNvSpPr>
            <a:spLocks noGrp="1"/>
          </p:cNvSpPr>
          <p:nvPr>
            <p:ph/>
          </p:nvPr>
        </p:nvSpPr>
        <p:spPr>
          <a:xfrm>
            <a:off x="948228" y="1416960"/>
            <a:ext cx="7436904" cy="5072528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rmAutofit/>
          </a:bodyPr>
          <a:lstStyle/>
          <a:p>
            <a:pPr algn="just">
              <a:lnSpc>
                <a:spcPct val="100000"/>
              </a:lnSpc>
              <a:spcBef>
                <a:spcPts val="400"/>
              </a:spcBef>
              <a:buNone/>
              <a:tabLst>
                <a:tab pos="0" algn="l"/>
              </a:tabLst>
            </a:pPr>
            <a:r>
              <a:rPr lang="pl-PL" sz="2400" b="1" u="sng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Trym</a:t>
            </a:r>
            <a:endParaRPr lang="pl-PL" sz="2400" b="1" u="sng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tabLst>
                <a:tab pos="0" algn="l"/>
              </a:tabLst>
            </a:pPr>
            <a:r>
              <a:rPr lang="pl-PL" sz="24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Prawidłowe rozłożenie balastu, zapewnia stan równowagi, kiedy nurek znajduje się w pozycji poziomej.</a:t>
            </a:r>
            <a:endParaRPr lang="pl-PL" sz="2400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4" name="PlaceHolder 2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880" cy="11422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kumimoji="0" lang="pl-PL" sz="3000" b="1" i="0" u="sng" strike="noStrike" kern="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Sposoby uzyskiwania prawidłowej pozycji, trymu, pływalności c.d.</a:t>
            </a:r>
            <a:br>
              <a:rPr sz="3000" dirty="0"/>
            </a:br>
            <a:endParaRPr lang="pl-PL" sz="3000" b="0" strike="noStrike" spc="-1" dirty="0">
              <a:latin typeface="Arial"/>
            </a:endParaRPr>
          </a:p>
        </p:txBody>
      </p:sp>
      <p:pic>
        <p:nvPicPr>
          <p:cNvPr id="325" name="Picture 2" descr="C:\Users\Błażej\Desktop\prezentacja młodszy nurek\nurek.jpg"/>
          <p:cNvPicPr/>
          <p:nvPr/>
        </p:nvPicPr>
        <p:blipFill>
          <a:blip r:embed="rId3"/>
          <a:stretch/>
        </p:blipFill>
        <p:spPr>
          <a:xfrm>
            <a:off x="1979640" y="2997000"/>
            <a:ext cx="4457880" cy="22989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PlaceHolder 1"/>
          <p:cNvSpPr>
            <a:spLocks noGrp="1"/>
          </p:cNvSpPr>
          <p:nvPr>
            <p:ph/>
          </p:nvPr>
        </p:nvSpPr>
        <p:spPr>
          <a:xfrm>
            <a:off x="395536" y="1772816"/>
            <a:ext cx="8228880" cy="3816424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algn="just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</a:pPr>
            <a:r>
              <a:rPr lang="pl-PL" sz="24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Sylwetka nurka zależy od położenia środka ciężkości i środka wyporu:</a:t>
            </a:r>
            <a:endParaRPr lang="pl-PL" sz="2400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pl-PL" sz="24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jeśli siły ciężkości i wyporu działają na tej samej linii, prostopadłej do osi ciała, nurek będzie miał prawidłowy trym</a:t>
            </a:r>
            <a:r>
              <a:rPr lang="pl-PL" sz="2400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;</a:t>
            </a:r>
            <a:endParaRPr lang="pl-PL" sz="2400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pl-PL" sz="24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jeśli siły nie działają wzdłuż tej samej linii, nurek będzie się przekręcał pod wodą (kładł się na twarz lub na nogi) co będzie zwiększało opór czołowy.</a:t>
            </a:r>
            <a:endParaRPr lang="pl-PL" sz="2400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8" name="PlaceHolder 2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880" cy="11422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kumimoji="0" lang="pl-PL" sz="3000" b="1" i="0" u="sng" strike="noStrike" kern="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Sposoby uzyskiwania prawidłowej pozycji, trymu, pływalności c.d.</a:t>
            </a:r>
            <a:br>
              <a:rPr lang="pl-PL" sz="3000" dirty="0"/>
            </a:br>
            <a:endParaRPr lang="pl-PL" sz="3000" b="0" strike="noStrike" spc="-1" dirty="0">
              <a:latin typeface="Arial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PlaceHolder 1"/>
          <p:cNvSpPr>
            <a:spLocks noGrp="1"/>
          </p:cNvSpPr>
          <p:nvPr>
            <p:ph/>
          </p:nvPr>
        </p:nvSpPr>
        <p:spPr>
          <a:xfrm>
            <a:off x="457200" y="1600200"/>
            <a:ext cx="8228880" cy="8982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algn="just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</a:pPr>
            <a:r>
              <a:rPr lang="pl-PL" sz="24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Balast można przesuwać w stronę nóg lub głowy w celu likwidacji odchylenia od poziomu</a:t>
            </a:r>
            <a:endParaRPr lang="pl-PL" sz="2400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  <a:spcBef>
                <a:spcPts val="400"/>
              </a:spcBef>
              <a:buNone/>
              <a:tabLst>
                <a:tab pos="0" algn="l"/>
              </a:tabLst>
            </a:pPr>
            <a:endParaRPr lang="pl-PL" sz="2400" b="0" strike="noStrike" spc="-1" dirty="0">
              <a:latin typeface="Arial"/>
            </a:endParaRPr>
          </a:p>
        </p:txBody>
      </p:sp>
      <p:sp>
        <p:nvSpPr>
          <p:cNvPr id="330" name="PlaceHolder 2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880" cy="11422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kumimoji="0" lang="pl-PL" sz="3000" b="1" i="0" u="sng" strike="noStrike" kern="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Sposoby uzyskiwania prawidłowej pozycji, trymu, pływalności c.d.</a:t>
            </a:r>
            <a:br>
              <a:rPr sz="3000" dirty="0"/>
            </a:br>
            <a:endParaRPr lang="pl-PL" sz="3000" b="0" strike="noStrike" spc="-1" dirty="0">
              <a:latin typeface="Arial"/>
            </a:endParaRPr>
          </a:p>
        </p:txBody>
      </p:sp>
      <p:pic>
        <p:nvPicPr>
          <p:cNvPr id="331" name="Picture 3"/>
          <p:cNvPicPr/>
          <p:nvPr/>
        </p:nvPicPr>
        <p:blipFill>
          <a:blip r:embed="rId2"/>
          <a:stretch/>
        </p:blipFill>
        <p:spPr>
          <a:xfrm>
            <a:off x="707760" y="3285000"/>
            <a:ext cx="2015640" cy="765000"/>
          </a:xfrm>
          <a:prstGeom prst="rect">
            <a:avLst/>
          </a:prstGeom>
          <a:ln w="0">
            <a:noFill/>
          </a:ln>
        </p:spPr>
      </p:pic>
      <p:pic>
        <p:nvPicPr>
          <p:cNvPr id="332" name="Picture 2"/>
          <p:cNvPicPr/>
          <p:nvPr/>
        </p:nvPicPr>
        <p:blipFill>
          <a:blip r:embed="rId3"/>
          <a:stretch/>
        </p:blipFill>
        <p:spPr>
          <a:xfrm>
            <a:off x="707760" y="4359600"/>
            <a:ext cx="1992960" cy="1658880"/>
          </a:xfrm>
          <a:prstGeom prst="rect">
            <a:avLst/>
          </a:prstGeom>
          <a:ln w="0">
            <a:noFill/>
          </a:ln>
        </p:spPr>
      </p:pic>
      <p:pic>
        <p:nvPicPr>
          <p:cNvPr id="333" name="Picture 3"/>
          <p:cNvPicPr/>
          <p:nvPr/>
        </p:nvPicPr>
        <p:blipFill>
          <a:blip r:embed="rId2"/>
          <a:stretch/>
        </p:blipFill>
        <p:spPr>
          <a:xfrm>
            <a:off x="5148000" y="3306960"/>
            <a:ext cx="2015640" cy="765000"/>
          </a:xfrm>
          <a:prstGeom prst="rect">
            <a:avLst/>
          </a:prstGeom>
          <a:ln w="0">
            <a:noFill/>
          </a:ln>
        </p:spPr>
      </p:pic>
      <p:pic>
        <p:nvPicPr>
          <p:cNvPr id="334" name="Picture 2"/>
          <p:cNvPicPr/>
          <p:nvPr/>
        </p:nvPicPr>
        <p:blipFill>
          <a:blip r:embed="rId4"/>
          <a:stretch/>
        </p:blipFill>
        <p:spPr>
          <a:xfrm>
            <a:off x="5436000" y="4338720"/>
            <a:ext cx="1873080" cy="1679760"/>
          </a:xfrm>
          <a:prstGeom prst="rect">
            <a:avLst/>
          </a:prstGeom>
          <a:ln w="0">
            <a:noFill/>
          </a:ln>
        </p:spPr>
      </p:pic>
      <p:sp>
        <p:nvSpPr>
          <p:cNvPr id="335" name="Strzałka w lewo 7"/>
          <p:cNvSpPr/>
          <p:nvPr/>
        </p:nvSpPr>
        <p:spPr>
          <a:xfrm>
            <a:off x="827640" y="2586600"/>
            <a:ext cx="1415160" cy="71928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4F81BD"/>
          </a:solidFill>
          <a:ln>
            <a:solidFill>
              <a:srgbClr val="3A5F8B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pl-PL"/>
          </a:p>
        </p:txBody>
      </p:sp>
      <p:sp>
        <p:nvSpPr>
          <p:cNvPr id="336" name="Strzałka w prawo 8"/>
          <p:cNvSpPr/>
          <p:nvPr/>
        </p:nvSpPr>
        <p:spPr>
          <a:xfrm>
            <a:off x="5436000" y="2586600"/>
            <a:ext cx="1439280" cy="71928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4F81BD"/>
          </a:solidFill>
          <a:ln>
            <a:solidFill>
              <a:srgbClr val="3A5F8B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PlaceHolder 1"/>
          <p:cNvSpPr>
            <a:spLocks noGrp="1"/>
          </p:cNvSpPr>
          <p:nvPr>
            <p:ph/>
          </p:nvPr>
        </p:nvSpPr>
        <p:spPr>
          <a:xfrm>
            <a:off x="324000" y="1916831"/>
            <a:ext cx="8568480" cy="4255317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rmAutofit/>
          </a:bodyPr>
          <a:lstStyle/>
          <a:p>
            <a:pPr algn="just">
              <a:lnSpc>
                <a:spcPct val="100000"/>
              </a:lnSpc>
              <a:spcBef>
                <a:spcPts val="400"/>
              </a:spcBef>
              <a:buNone/>
              <a:tabLst>
                <a:tab pos="0" algn="l"/>
              </a:tabLst>
            </a:pPr>
            <a:r>
              <a:rPr lang="pl-PL" sz="24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Właściwy trym nurka:</a:t>
            </a:r>
            <a:endParaRPr lang="pl-PL" sz="2400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3080" indent="-343080" algn="just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 panose="020B0604020202020204" pitchFamily="34" charset="0"/>
              <a:buChar char="•"/>
              <a:tabLst>
                <a:tab pos="0" algn="l"/>
              </a:tabLst>
            </a:pPr>
            <a:r>
              <a:rPr lang="pl-PL" sz="2400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</a:t>
            </a:r>
            <a:r>
              <a:rPr lang="pl-PL" sz="24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łatwia kontrolę pływalności,</a:t>
            </a:r>
            <a:endParaRPr lang="pl-PL" sz="2400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3080" indent="-343080" algn="just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 panose="020B0604020202020204" pitchFamily="34" charset="0"/>
              <a:buChar char="•"/>
              <a:tabLst>
                <a:tab pos="0" algn="l"/>
              </a:tabLst>
            </a:pPr>
            <a:r>
              <a:rPr lang="pl-PL" sz="2400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</a:t>
            </a:r>
            <a:r>
              <a:rPr lang="pl-PL" sz="24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mniejsza opór hydrodynamiczny podczas płynięcia,</a:t>
            </a:r>
            <a:endParaRPr lang="pl-PL" sz="2400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3080" indent="-343080" algn="just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 panose="020B0604020202020204" pitchFamily="34" charset="0"/>
              <a:buChar char="•"/>
              <a:tabLst>
                <a:tab pos="0" algn="l"/>
              </a:tabLst>
            </a:pPr>
            <a:r>
              <a:rPr lang="pl-PL" sz="2400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</a:t>
            </a:r>
            <a:r>
              <a:rPr lang="pl-PL" sz="24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mniejsza wysiłek podczas nurkowania,</a:t>
            </a:r>
            <a:endParaRPr lang="pl-PL" sz="2400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3080" indent="-343080" algn="just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 panose="020B0604020202020204" pitchFamily="34" charset="0"/>
              <a:buChar char="•"/>
              <a:tabLst>
                <a:tab pos="0" algn="l"/>
              </a:tabLst>
            </a:pPr>
            <a:r>
              <a:rPr lang="pl-PL" sz="2400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</a:t>
            </a:r>
            <a:r>
              <a:rPr lang="pl-PL" sz="24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mniejsza zużycie powietrza,</a:t>
            </a:r>
            <a:endParaRPr lang="pl-PL" sz="2400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3080" indent="-343080" algn="just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 panose="020B0604020202020204" pitchFamily="34" charset="0"/>
              <a:buChar char="•"/>
              <a:tabLst>
                <a:tab pos="0" algn="l"/>
              </a:tabLst>
            </a:pPr>
            <a:r>
              <a:rPr lang="pl-PL" sz="2400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</a:t>
            </a:r>
            <a:r>
              <a:rPr lang="pl-PL" sz="24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większa możliwości manewrowe i pływania pod wodą.</a:t>
            </a:r>
            <a:endParaRPr lang="pl-PL" sz="2400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8" name="PlaceHolder 2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880" cy="11422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kumimoji="0" lang="pl-PL" sz="3000" b="1" i="0" u="sng" strike="noStrike" kern="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Sposoby uzyskiwania prawidłowej pozycji, trymu, pływalności c.d.</a:t>
            </a:r>
            <a:br>
              <a:rPr sz="3000" dirty="0"/>
            </a:br>
            <a:endParaRPr lang="pl-PL" sz="3000" b="0" strike="noStrike" spc="-1" dirty="0">
              <a:latin typeface="Arial"/>
            </a:endParaRPr>
          </a:p>
        </p:txBody>
      </p:sp>
      <p:pic>
        <p:nvPicPr>
          <p:cNvPr id="339" name="Picture 2"/>
          <p:cNvPicPr/>
          <p:nvPr/>
        </p:nvPicPr>
        <p:blipFill>
          <a:blip r:embed="rId2"/>
          <a:stretch/>
        </p:blipFill>
        <p:spPr>
          <a:xfrm>
            <a:off x="687600" y="4653000"/>
            <a:ext cx="2159640" cy="1797480"/>
          </a:xfrm>
          <a:prstGeom prst="rect">
            <a:avLst/>
          </a:prstGeom>
          <a:ln w="0">
            <a:noFill/>
          </a:ln>
        </p:spPr>
      </p:pic>
      <p:pic>
        <p:nvPicPr>
          <p:cNvPr id="340" name="Picture 3"/>
          <p:cNvPicPr/>
          <p:nvPr/>
        </p:nvPicPr>
        <p:blipFill>
          <a:blip r:embed="rId3"/>
          <a:stretch/>
        </p:blipFill>
        <p:spPr>
          <a:xfrm>
            <a:off x="5004000" y="5169600"/>
            <a:ext cx="2015640" cy="765000"/>
          </a:xfrm>
          <a:prstGeom prst="rect">
            <a:avLst/>
          </a:prstGeom>
          <a:ln w="0">
            <a:noFill/>
          </a:ln>
        </p:spPr>
      </p:pic>
      <p:pic>
        <p:nvPicPr>
          <p:cNvPr id="341" name="Picture 5"/>
          <p:cNvPicPr/>
          <p:nvPr/>
        </p:nvPicPr>
        <p:blipFill>
          <a:blip r:embed="rId4"/>
          <a:stretch/>
        </p:blipFill>
        <p:spPr>
          <a:xfrm>
            <a:off x="2786040" y="4982040"/>
            <a:ext cx="1799640" cy="1139400"/>
          </a:xfrm>
          <a:prstGeom prst="rect">
            <a:avLst/>
          </a:prstGeom>
          <a:ln w="0">
            <a:noFill/>
          </a:ln>
        </p:spPr>
      </p:pic>
      <p:pic>
        <p:nvPicPr>
          <p:cNvPr id="342" name="Picture 5"/>
          <p:cNvPicPr/>
          <p:nvPr/>
        </p:nvPicPr>
        <p:blipFill>
          <a:blip r:embed="rId4"/>
          <a:stretch/>
        </p:blipFill>
        <p:spPr>
          <a:xfrm>
            <a:off x="7020360" y="5385960"/>
            <a:ext cx="1799640" cy="548640"/>
          </a:xfrm>
          <a:prstGeom prst="rect">
            <a:avLst/>
          </a:prstGeom>
          <a:ln w="0">
            <a:noFill/>
          </a:ln>
        </p:spPr>
      </p:pic>
      <p:sp>
        <p:nvSpPr>
          <p:cNvPr id="343" name="pole tekstowe 5"/>
          <p:cNvSpPr/>
          <p:nvPr/>
        </p:nvSpPr>
        <p:spPr>
          <a:xfrm>
            <a:off x="3174523" y="5373216"/>
            <a:ext cx="1325469" cy="3371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pl-PL" sz="16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Opór czołowy</a:t>
            </a:r>
            <a:endParaRPr lang="pl-PL" sz="1600" b="0" strike="noStrike" spc="-1" dirty="0">
              <a:latin typeface="Arial"/>
            </a:endParaRPr>
          </a:p>
        </p:txBody>
      </p:sp>
      <p:sp>
        <p:nvSpPr>
          <p:cNvPr id="344" name="pole tekstowe 12"/>
          <p:cNvSpPr/>
          <p:nvPr/>
        </p:nvSpPr>
        <p:spPr>
          <a:xfrm>
            <a:off x="7452320" y="5517232"/>
            <a:ext cx="1325469" cy="3371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pl-PL" sz="16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Opór czołowy</a:t>
            </a:r>
            <a:endParaRPr lang="pl-PL" sz="1600" b="0" strike="noStrike" spc="-1" dirty="0">
              <a:latin typeface="Arial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PlaceHolder 1"/>
          <p:cNvSpPr>
            <a:spLocks noGrp="1"/>
          </p:cNvSpPr>
          <p:nvPr>
            <p:ph/>
          </p:nvPr>
        </p:nvSpPr>
        <p:spPr>
          <a:xfrm>
            <a:off x="1187624" y="1566948"/>
            <a:ext cx="6408608" cy="2726148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  <a:spcBef>
                <a:spcPts val="400"/>
              </a:spcBef>
              <a:buNone/>
              <a:tabLst>
                <a:tab pos="0" algn="l"/>
              </a:tabLst>
            </a:pPr>
            <a:endParaRPr lang="pl-PL" sz="2400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tabLst>
                <a:tab pos="0" algn="l"/>
              </a:tabLst>
            </a:pPr>
            <a:r>
              <a:rPr lang="pl-PL" sz="2400" b="0" strike="noStrike" spc="-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2" action="ppaction://hlinkfil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Kraul</a:t>
            </a:r>
            <a:endParaRPr lang="pl-PL" sz="2400" b="0" strike="noStrike" spc="-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tabLst>
                <a:tab pos="0" algn="l"/>
              </a:tabLst>
            </a:pPr>
            <a:r>
              <a:rPr lang="pl-PL" sz="2400" b="0" strike="noStrike" spc="-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3" action="ppaction://hlinkfil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Żabka</a:t>
            </a:r>
            <a:endParaRPr lang="pl-PL" sz="2400" b="0" strike="noStrike" spc="-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spcBef>
                <a:spcPts val="400"/>
              </a:spcBef>
              <a:buClr>
                <a:srgbClr val="000000"/>
              </a:buClr>
              <a:tabLst>
                <a:tab pos="0" algn="l"/>
              </a:tabLst>
            </a:pPr>
            <a:r>
              <a:rPr lang="pl-PL" sz="2400" b="0" strike="noStrike" spc="-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4" action="ppaction://hlinkfil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Żabka modyfikowana</a:t>
            </a:r>
            <a:endParaRPr lang="pl-PL" sz="2400" b="0" strike="noStrike" spc="-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tabLst>
                <a:tab pos="0" algn="l"/>
              </a:tabLst>
            </a:pPr>
            <a:r>
              <a:rPr lang="pl-PL" sz="2400" b="0" strike="noStrike" spc="-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5" action="ppaction://hlinkfil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Żabka wsteczna</a:t>
            </a:r>
            <a:endParaRPr lang="pl-PL" sz="2400" b="0" strike="noStrike" spc="-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tabLst>
                <a:tab pos="0" algn="l"/>
              </a:tabLst>
            </a:pPr>
            <a:r>
              <a:rPr lang="pl-PL" sz="2400" b="0" strike="noStrike" spc="-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6" action="ppaction://hlinkfil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Obrót w miejscu</a:t>
            </a:r>
            <a:endParaRPr lang="pl-PL" sz="2400" b="0" strike="noStrike" spc="-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  <a:spcBef>
                <a:spcPts val="400"/>
              </a:spcBef>
              <a:buNone/>
              <a:tabLst>
                <a:tab pos="0" algn="l"/>
              </a:tabLst>
            </a:pPr>
            <a:endParaRPr lang="pl-PL" sz="2400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  <a:spcBef>
                <a:spcPts val="400"/>
              </a:spcBef>
              <a:buNone/>
              <a:tabLst>
                <a:tab pos="0" algn="l"/>
              </a:tabLst>
            </a:pPr>
            <a:endParaRPr lang="pl-PL" sz="2400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7" name="PlaceHolder 2"/>
          <p:cNvSpPr>
            <a:spLocks noGrp="1"/>
          </p:cNvSpPr>
          <p:nvPr>
            <p:ph type="title"/>
          </p:nvPr>
        </p:nvSpPr>
        <p:spPr>
          <a:xfrm>
            <a:off x="385912" y="342504"/>
            <a:ext cx="8434560" cy="11422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pl-PL" sz="3000" b="1" u="sng" strike="noStrike" spc="-1" dirty="0">
                <a:solidFill>
                  <a:srgbClr val="000000"/>
                </a:solidFill>
                <a:latin typeface="Calibri"/>
              </a:rPr>
              <a:t>Sposoby pracy płetwami w zależności od warunków </a:t>
            </a:r>
            <a:br>
              <a:rPr lang="pl-PL" sz="3000" b="1" u="sng" strike="noStrike" spc="-1" dirty="0">
                <a:solidFill>
                  <a:srgbClr val="000000"/>
                </a:solidFill>
                <a:latin typeface="Calibri"/>
              </a:rPr>
            </a:br>
            <a:r>
              <a:rPr lang="pl-PL" sz="3000" b="1" u="sng" strike="noStrike" spc="-1" dirty="0">
                <a:solidFill>
                  <a:srgbClr val="000000"/>
                </a:solidFill>
                <a:latin typeface="Calibri"/>
              </a:rPr>
              <a:t>i rodzaju wykonywanej pracy</a:t>
            </a:r>
            <a:br>
              <a:rPr sz="3000" dirty="0"/>
            </a:br>
            <a:endParaRPr lang="pl-PL" sz="3000" b="0" strike="noStrike" spc="-1" dirty="0">
              <a:latin typeface="Arial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PlaceHolder 1"/>
          <p:cNvSpPr>
            <a:spLocks noGrp="1"/>
          </p:cNvSpPr>
          <p:nvPr>
            <p:ph/>
          </p:nvPr>
        </p:nvSpPr>
        <p:spPr>
          <a:xfrm>
            <a:off x="827584" y="1402920"/>
            <a:ext cx="7560840" cy="4618368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</a:pPr>
            <a:r>
              <a:rPr lang="pl-PL" sz="2400" i="1" u="sng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Zasady organizacji prac podwodnych, w tym działań ratowniczych i wspomagających oraz zasady bezpieczeństwa wykonywania prac podwodnych</a:t>
            </a:r>
            <a:endParaRPr lang="pl-PL" sz="2400" i="1" u="sng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0000"/>
              </a:lnSpc>
              <a:spcBef>
                <a:spcPts val="400"/>
              </a:spcBef>
              <a:buNone/>
            </a:pPr>
            <a:endParaRPr lang="pl-PL" sz="2400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0000"/>
              </a:lnSpc>
              <a:spcBef>
                <a:spcPts val="400"/>
              </a:spcBef>
              <a:buNone/>
              <a:tabLst>
                <a:tab pos="0" algn="l"/>
              </a:tabLst>
            </a:pPr>
            <a:r>
              <a:rPr lang="pl-PL" sz="24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„pkt 22. Dla zachowania bezpieczeństwa, prace podwodne wykonuje się z zastosowaniem łączności z DDR SGRW-N/NKPP, która powinna być realizowana poprzez zastosowanie jednej z form:</a:t>
            </a:r>
            <a:endParaRPr lang="pl-PL" sz="2400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0000"/>
              </a:lnSpc>
              <a:spcBef>
                <a:spcPts val="400"/>
              </a:spcBef>
              <a:buNone/>
              <a:tabLst>
                <a:tab pos="0" algn="l"/>
              </a:tabLst>
            </a:pPr>
            <a:r>
              <a:rPr lang="pl-PL" sz="24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a) łączności podwodnej przewodowej;</a:t>
            </a:r>
            <a:endParaRPr lang="pl-PL" sz="2400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0000"/>
              </a:lnSpc>
              <a:spcBef>
                <a:spcPts val="400"/>
              </a:spcBef>
              <a:buNone/>
              <a:tabLst>
                <a:tab pos="0" algn="l"/>
              </a:tabLst>
            </a:pPr>
            <a:r>
              <a:rPr lang="pl-PL" sz="24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b) łączności podwodnej bezprzewodowej;</a:t>
            </a:r>
            <a:endParaRPr lang="pl-PL" sz="2400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0000"/>
              </a:lnSpc>
              <a:spcBef>
                <a:spcPts val="400"/>
              </a:spcBef>
              <a:buNone/>
              <a:tabLst>
                <a:tab pos="0" algn="l"/>
              </a:tabLst>
            </a:pPr>
            <a:r>
              <a:rPr lang="pl-PL" sz="24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c) asekuracji linowej”.</a:t>
            </a:r>
            <a:endParaRPr lang="pl-PL" sz="2400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  <a:spcBef>
                <a:spcPts val="400"/>
              </a:spcBef>
              <a:buNone/>
              <a:tabLst>
                <a:tab pos="0" algn="l"/>
              </a:tabLst>
            </a:pPr>
            <a:endParaRPr lang="pl-PL" sz="2400" b="0" strike="noStrike" spc="-1" dirty="0">
              <a:latin typeface="Arial"/>
            </a:endParaRPr>
          </a:p>
        </p:txBody>
      </p:sp>
      <p:sp>
        <p:nvSpPr>
          <p:cNvPr id="350" name="PlaceHolder 2"/>
          <p:cNvSpPr>
            <a:spLocks noGrp="1"/>
          </p:cNvSpPr>
          <p:nvPr>
            <p:ph type="title"/>
          </p:nvPr>
        </p:nvSpPr>
        <p:spPr>
          <a:xfrm>
            <a:off x="457200" y="260640"/>
            <a:ext cx="8228880" cy="11422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pl-PL" sz="3000" b="1" u="sng" strike="noStrike" spc="-1" dirty="0">
                <a:solidFill>
                  <a:srgbClr val="000000"/>
                </a:solidFill>
                <a:latin typeface="Calibri"/>
              </a:rPr>
              <a:t>Sposoby asekuracji nurków c.d.</a:t>
            </a:r>
            <a:br>
              <a:rPr sz="3000" dirty="0"/>
            </a:br>
            <a:endParaRPr lang="pl-PL" sz="3000" b="0" strike="noStrike" spc="-1" dirty="0">
              <a:latin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>
            <a:extLst>
              <a:ext uri="{FF2B5EF4-FFF2-40B4-BE49-F238E27FC236}">
                <a16:creationId xmlns:a16="http://schemas.microsoft.com/office/drawing/2014/main" id="{19AADFBF-D707-5195-20EF-CCF8F80FFDFB}"/>
              </a:ext>
            </a:extLst>
          </p:cNvPr>
          <p:cNvSpPr>
            <a:spLocks noGrp="1"/>
          </p:cNvSpPr>
          <p:nvPr>
            <p:ph type="subTitle"/>
          </p:nvPr>
        </p:nvSpPr>
        <p:spPr>
          <a:xfrm>
            <a:off x="611560" y="1484784"/>
            <a:ext cx="8229240" cy="4896544"/>
          </a:xfrm>
        </p:spPr>
        <p:txBody>
          <a:bodyPr/>
          <a:lstStyle/>
          <a:p>
            <a:pPr marL="343080" indent="-343080">
              <a:lnSpc>
                <a:spcPct val="150000"/>
              </a:lnSpc>
              <a:spcBef>
                <a:spcPts val="360"/>
              </a:spcBef>
              <a:buClr>
                <a:srgbClr val="000000"/>
              </a:buClr>
              <a:buFont typeface="Wingdings" panose="05000000000000000000" pitchFamily="2" charset="2"/>
              <a:buChar char="§"/>
            </a:pPr>
            <a:r>
              <a:rPr lang="pl-PL" sz="240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pracować płetwami bez unoszenia osadów dennych,</a:t>
            </a:r>
            <a:endParaRPr lang="pl-PL" sz="240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3080" indent="-343080">
              <a:lnSpc>
                <a:spcPct val="150000"/>
              </a:lnSpc>
              <a:spcBef>
                <a:spcPts val="360"/>
              </a:spcBef>
              <a:buClr>
                <a:srgbClr val="000000"/>
              </a:buClr>
              <a:buFont typeface="Wingdings" panose="05000000000000000000" pitchFamily="2" charset="2"/>
              <a:buChar char="§"/>
            </a:pPr>
            <a:r>
              <a:rPr lang="pl-PL" sz="240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omówić techniki nurkowania dekompresyjnego</a:t>
            </a:r>
            <a:r>
              <a:rPr lang="pl-PL" sz="2400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</a:t>
            </a:r>
            <a:endParaRPr lang="pl-PL" sz="240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3080" indent="-343080">
              <a:lnSpc>
                <a:spcPct val="150000"/>
              </a:lnSpc>
              <a:spcBef>
                <a:spcPts val="360"/>
              </a:spcBef>
              <a:buClr>
                <a:srgbClr val="000000"/>
              </a:buClr>
              <a:buFont typeface="Wingdings" panose="05000000000000000000" pitchFamily="2" charset="2"/>
              <a:buChar char="§"/>
            </a:pPr>
            <a:r>
              <a:rPr lang="pl-PL" sz="240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omówić zasady bezpiecznego wynurzenia z wody oraz wyjścia na brzeg, jednostkę pływającą i po trapie,</a:t>
            </a:r>
            <a:endParaRPr lang="pl-PL" sz="240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3080" indent="-343080">
              <a:lnSpc>
                <a:spcPct val="150000"/>
              </a:lnSpc>
              <a:spcBef>
                <a:spcPts val="360"/>
              </a:spcBef>
              <a:buClr>
                <a:srgbClr val="000000"/>
              </a:buClr>
              <a:buFont typeface="Wingdings" panose="05000000000000000000" pitchFamily="2" charset="2"/>
              <a:buChar char="§"/>
            </a:pPr>
            <a:r>
              <a:rPr lang="pl-PL" sz="240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wynurzyć się z zachowaniem reżimów dekompresyjnych</a:t>
            </a:r>
            <a:r>
              <a:rPr lang="pl-PL" sz="2400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zalecanej prędkości wynurzania,</a:t>
            </a:r>
            <a:endParaRPr lang="pl-PL" sz="240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pl-PL" sz="2400" dirty="0"/>
          </a:p>
        </p:txBody>
      </p:sp>
      <p:sp>
        <p:nvSpPr>
          <p:cNvPr id="4" name="Tytuł 3">
            <a:extLst>
              <a:ext uri="{FF2B5EF4-FFF2-40B4-BE49-F238E27FC236}">
                <a16:creationId xmlns:a16="http://schemas.microsoft.com/office/drawing/2014/main" id="{11A44052-590B-0283-878D-A9FD75476C9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076056" y="614511"/>
            <a:ext cx="36107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Cele szczegółowe c.d.:</a:t>
            </a:r>
          </a:p>
        </p:txBody>
      </p:sp>
    </p:spTree>
    <p:extLst>
      <p:ext uri="{BB962C8B-B14F-4D97-AF65-F5344CB8AC3E}">
        <p14:creationId xmlns:p14="http://schemas.microsoft.com/office/powerpoint/2010/main" val="287138851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PlaceHolder 1"/>
          <p:cNvSpPr>
            <a:spLocks noGrp="1"/>
          </p:cNvSpPr>
          <p:nvPr>
            <p:ph/>
          </p:nvPr>
        </p:nvSpPr>
        <p:spPr>
          <a:xfrm>
            <a:off x="457200" y="1484784"/>
            <a:ext cx="8507288" cy="4104456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</a:pPr>
            <a:r>
              <a:rPr lang="pl-PL" sz="2400" b="0" i="1" u="sng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Zasady organizacji prac podwodnych…</a:t>
            </a:r>
            <a:endParaRPr lang="pl-PL" sz="2400" b="0" i="1" u="sng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0000"/>
              </a:lnSpc>
              <a:spcBef>
                <a:spcPts val="400"/>
              </a:spcBef>
              <a:buNone/>
            </a:pPr>
            <a:endParaRPr lang="pl-PL" sz="2400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0000"/>
              </a:lnSpc>
              <a:spcBef>
                <a:spcPts val="400"/>
              </a:spcBef>
              <a:buNone/>
              <a:tabLst>
                <a:tab pos="0" algn="l"/>
              </a:tabLst>
            </a:pPr>
            <a:r>
              <a:rPr lang="pl-PL" sz="24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„pkt 23. W przypadku prowadzenia szkoleń doskonalących </a:t>
            </a:r>
            <a:br>
              <a:rPr lang="pl-PL" sz="24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4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 kwalifikacyjnych dopuszczalne jest nurkowanie bez zastosowania łączności wymienionej w pkt 22. pod warunkiem, że nurek kierujący pracami podwodnymi  lub instruktor znajduje się pod wodą </a:t>
            </a:r>
            <a:r>
              <a:rPr lang="pl-PL" sz="2400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</a:t>
            </a:r>
            <a:r>
              <a:rPr lang="pl-PL" sz="24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nurkami/młodszymi nurkami, zachowując z nimi łączność za pomocą znaków nurkowych.”</a:t>
            </a:r>
            <a:endParaRPr lang="pl-PL" sz="2400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  <a:spcBef>
                <a:spcPts val="400"/>
              </a:spcBef>
              <a:buNone/>
              <a:tabLst>
                <a:tab pos="0" algn="l"/>
              </a:tabLst>
            </a:pPr>
            <a:endParaRPr lang="pl-PL" sz="2400" b="0" strike="noStrike" spc="-1" dirty="0">
              <a:latin typeface="Arial"/>
            </a:endParaRPr>
          </a:p>
        </p:txBody>
      </p:sp>
      <p:sp>
        <p:nvSpPr>
          <p:cNvPr id="352" name="PlaceHolder 2"/>
          <p:cNvSpPr>
            <a:spLocks noGrp="1"/>
          </p:cNvSpPr>
          <p:nvPr>
            <p:ph type="title"/>
          </p:nvPr>
        </p:nvSpPr>
        <p:spPr>
          <a:xfrm>
            <a:off x="457200" y="260640"/>
            <a:ext cx="8228880" cy="11422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kumimoji="0" lang="pl-PL" sz="3000" b="1" i="0" u="sng" strike="noStrike" kern="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Sposoby asekuracji nurków c.d.</a:t>
            </a:r>
            <a:br>
              <a:rPr sz="3000" dirty="0"/>
            </a:br>
            <a:endParaRPr lang="pl-PL" sz="3000" b="0" strike="noStrike" spc="-1" dirty="0">
              <a:latin typeface="Arial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PlaceHolder 1"/>
          <p:cNvSpPr>
            <a:spLocks noGrp="1"/>
          </p:cNvSpPr>
          <p:nvPr>
            <p:ph/>
          </p:nvPr>
        </p:nvSpPr>
        <p:spPr>
          <a:xfrm>
            <a:off x="457560" y="1628800"/>
            <a:ext cx="8228880" cy="4381263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</a:pPr>
            <a:r>
              <a:rPr lang="pl-PL" sz="2400" b="0" i="1" u="sng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Zasady organizacji prac podwodnych…</a:t>
            </a:r>
            <a:endParaRPr lang="pl-PL" sz="2400" b="0" i="1" u="sng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0000"/>
              </a:lnSpc>
              <a:spcBef>
                <a:spcPts val="400"/>
              </a:spcBef>
              <a:buNone/>
            </a:pPr>
            <a:endParaRPr lang="pl-PL" sz="2400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0000"/>
              </a:lnSpc>
              <a:spcBef>
                <a:spcPts val="400"/>
              </a:spcBef>
              <a:buNone/>
              <a:tabLst>
                <a:tab pos="0" algn="l"/>
              </a:tabLst>
            </a:pPr>
            <a:r>
              <a:rPr lang="pl-PL" sz="24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„pkt 24</a:t>
            </a:r>
            <a:r>
              <a:rPr lang="pl-PL" sz="2400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pl-PL" sz="24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Zaleca się wykonywanie prac podwodnych związanych </a:t>
            </a:r>
            <a:br>
              <a:rPr lang="pl-PL" sz="24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4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 ratownictwem w maskach pełnotwarzowych z łącznością przewodową”.</a:t>
            </a:r>
            <a:endParaRPr lang="pl-PL" sz="2400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0000"/>
              </a:lnSpc>
              <a:spcBef>
                <a:spcPts val="400"/>
              </a:spcBef>
              <a:buNone/>
              <a:tabLst>
                <a:tab pos="0" algn="l"/>
              </a:tabLst>
            </a:pPr>
            <a:endParaRPr lang="pl-PL" sz="2400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0000"/>
              </a:lnSpc>
              <a:spcBef>
                <a:spcPts val="400"/>
              </a:spcBef>
              <a:buNone/>
              <a:tabLst>
                <a:tab pos="0" algn="l"/>
              </a:tabLst>
            </a:pPr>
            <a:r>
              <a:rPr lang="pl-PL" sz="24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„pkt 25. Dla zachowania bezpieczeństwa, prace podwodne wykonuje się z asekuracją. Asekuracja powinna być realizowana poprzez zabezpieczenie prac przez drugiego nurka”.</a:t>
            </a:r>
            <a:endParaRPr lang="pl-PL" sz="2400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  <a:spcBef>
                <a:spcPts val="400"/>
              </a:spcBef>
              <a:buNone/>
              <a:tabLst>
                <a:tab pos="0" algn="l"/>
              </a:tabLst>
            </a:pPr>
            <a:endParaRPr lang="pl-PL" sz="2400" b="0" strike="noStrike" spc="-1" dirty="0">
              <a:latin typeface="Arial"/>
            </a:endParaRPr>
          </a:p>
        </p:txBody>
      </p:sp>
      <p:sp>
        <p:nvSpPr>
          <p:cNvPr id="354" name="PlaceHolder 2"/>
          <p:cNvSpPr>
            <a:spLocks noGrp="1"/>
          </p:cNvSpPr>
          <p:nvPr>
            <p:ph type="title"/>
          </p:nvPr>
        </p:nvSpPr>
        <p:spPr>
          <a:xfrm>
            <a:off x="1475656" y="404656"/>
            <a:ext cx="6264696" cy="936112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kumimoji="0" lang="pl-PL" sz="3000" b="1" i="0" u="sng" strike="noStrike" kern="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Sposoby asekuracji nurków c.d.</a:t>
            </a:r>
            <a:br>
              <a:rPr sz="3000" dirty="0"/>
            </a:br>
            <a:endParaRPr lang="pl-PL" sz="3000" b="0" strike="noStrike" spc="-1" dirty="0">
              <a:latin typeface="Arial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PlaceHolder 1"/>
          <p:cNvSpPr>
            <a:spLocks noGrp="1"/>
          </p:cNvSpPr>
          <p:nvPr>
            <p:ph/>
          </p:nvPr>
        </p:nvSpPr>
        <p:spPr>
          <a:xfrm>
            <a:off x="457560" y="1664796"/>
            <a:ext cx="8228880" cy="4500508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</a:pPr>
            <a:r>
              <a:rPr lang="pl-PL" sz="2400" b="0" i="1" u="sng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Zasady organizacji prac podwodnych…</a:t>
            </a:r>
            <a:endParaRPr lang="pl-PL" sz="2400" b="0" i="1" u="sng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  <a:spcBef>
                <a:spcPts val="400"/>
              </a:spcBef>
              <a:buNone/>
            </a:pPr>
            <a:endParaRPr lang="pl-PL" sz="2400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0000"/>
              </a:lnSpc>
              <a:spcBef>
                <a:spcPts val="400"/>
              </a:spcBef>
              <a:buNone/>
              <a:tabLst>
                <a:tab pos="0" algn="l"/>
              </a:tabLst>
            </a:pPr>
            <a:r>
              <a:rPr lang="pl-PL" sz="24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„pkt 26. Asekurację prac podwodnych wykonuje nurek asekurujący będący pod wodą lub pozostający jak najbliżej miejsca wykonywania prac podwodnych, w gotowości do niezwłocznego wejścia pod powierzchnię wody”.</a:t>
            </a:r>
            <a:endParaRPr lang="pl-PL" sz="2400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0000"/>
              </a:lnSpc>
              <a:spcBef>
                <a:spcPts val="400"/>
              </a:spcBef>
              <a:buNone/>
              <a:tabLst>
                <a:tab pos="0" algn="l"/>
              </a:tabLst>
            </a:pPr>
            <a:endParaRPr lang="pl-PL" sz="2400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0000"/>
              </a:lnSpc>
              <a:spcBef>
                <a:spcPts val="400"/>
              </a:spcBef>
              <a:buNone/>
              <a:tabLst>
                <a:tab pos="0" algn="l"/>
              </a:tabLst>
            </a:pPr>
            <a:r>
              <a:rPr lang="pl-PL" sz="24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„pkt 27. Przy wchodzeniu do pomieszczeń zatopionych jednostek pływających, obiektów hydrotechnicznych, przestrzeni zamkniętych (za wyjątkiem akwenów pokrytych lodem) nurek asekurujący schodzi pod powierzchnię wody”.</a:t>
            </a:r>
            <a:endParaRPr lang="pl-PL" sz="2400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6" name="PlaceHolder 2"/>
          <p:cNvSpPr>
            <a:spLocks noGrp="1"/>
          </p:cNvSpPr>
          <p:nvPr>
            <p:ph type="title"/>
          </p:nvPr>
        </p:nvSpPr>
        <p:spPr>
          <a:xfrm>
            <a:off x="1187624" y="404656"/>
            <a:ext cx="6696744" cy="936112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kumimoji="0" lang="pl-PL" sz="3000" b="1" i="0" u="sng" strike="noStrike" kern="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Sposoby asekuracji nurków c.d.</a:t>
            </a:r>
            <a:br>
              <a:rPr sz="3000" dirty="0"/>
            </a:br>
            <a:endParaRPr lang="pl-PL" sz="3000" b="0" strike="noStrike" spc="-1" dirty="0">
              <a:latin typeface="Arial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PlaceHolder 1"/>
          <p:cNvSpPr>
            <a:spLocks noGrp="1"/>
          </p:cNvSpPr>
          <p:nvPr>
            <p:ph/>
          </p:nvPr>
        </p:nvSpPr>
        <p:spPr>
          <a:xfrm>
            <a:off x="457560" y="1677383"/>
            <a:ext cx="8228880" cy="3695833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algn="just">
              <a:lnSpc>
                <a:spcPct val="100000"/>
              </a:lnSpc>
              <a:spcBef>
                <a:spcPts val="400"/>
              </a:spcBef>
              <a:buNone/>
              <a:tabLst>
                <a:tab pos="0" algn="l"/>
              </a:tabLst>
            </a:pPr>
            <a:r>
              <a:rPr lang="pl-PL" sz="2400" b="1" u="sng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Zabezpieczenia prac przez drugiego nurka</a:t>
            </a:r>
            <a:endParaRPr lang="pl-PL" sz="2400" b="1" u="sng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3080" indent="-343080" algn="just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 panose="020B0604020202020204" pitchFamily="34" charset="0"/>
              <a:buChar char="•"/>
              <a:tabLst>
                <a:tab pos="0" algn="l"/>
              </a:tabLst>
            </a:pPr>
            <a:r>
              <a:rPr lang="pl-PL" sz="24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Nurek asekurujący przebywający na powierzchnią wody, po wykonaniu zanurzenia kontrolnego, pozostaje w gotowości do zejścia pod powierzchnię wody.</a:t>
            </a:r>
            <a:endParaRPr lang="pl-PL" sz="2400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just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Char char="•"/>
              <a:tabLst>
                <a:tab pos="0" algn="l"/>
              </a:tabLst>
            </a:pPr>
            <a:endParaRPr lang="pl-PL" sz="2400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3080" indent="-343080" algn="just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 panose="020B0604020202020204" pitchFamily="34" charset="0"/>
              <a:buChar char="•"/>
              <a:tabLst>
                <a:tab pos="0" algn="l"/>
              </a:tabLst>
            </a:pPr>
            <a:r>
              <a:rPr lang="pl-PL" sz="24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Nurek asekuracyjny powinien mieć kwalifikacje pozwalające na nurkowanie na głębokości, na której są prowadzone prace podwodne.</a:t>
            </a:r>
            <a:endParaRPr lang="pl-PL" sz="2400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  <a:spcBef>
                <a:spcPts val="400"/>
              </a:spcBef>
              <a:buNone/>
              <a:tabLst>
                <a:tab pos="0" algn="l"/>
              </a:tabLst>
            </a:pPr>
            <a:endParaRPr lang="pl-PL" sz="2400" b="0" strike="noStrike" spc="-1" dirty="0">
              <a:latin typeface="Arial"/>
            </a:endParaRPr>
          </a:p>
        </p:txBody>
      </p:sp>
      <p:sp>
        <p:nvSpPr>
          <p:cNvPr id="358" name="PlaceHolder 2"/>
          <p:cNvSpPr>
            <a:spLocks noGrp="1"/>
          </p:cNvSpPr>
          <p:nvPr>
            <p:ph type="title"/>
          </p:nvPr>
        </p:nvSpPr>
        <p:spPr>
          <a:xfrm>
            <a:off x="899592" y="332656"/>
            <a:ext cx="6994400" cy="864096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kumimoji="0" lang="pl-PL" sz="3000" b="1" i="0" u="sng" strike="noStrike" kern="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Sposoby asekuracji nurków c.d.</a:t>
            </a:r>
            <a:br>
              <a:rPr sz="3000" dirty="0"/>
            </a:br>
            <a:endParaRPr lang="pl-PL" sz="3000" b="0" strike="noStrike" spc="-1" dirty="0">
              <a:latin typeface="Arial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0" name="Symbol zastępczy zawartości 4"/>
          <p:cNvPicPr/>
          <p:nvPr/>
        </p:nvPicPr>
        <p:blipFill>
          <a:blip r:embed="rId2"/>
          <a:stretch/>
        </p:blipFill>
        <p:spPr>
          <a:xfrm>
            <a:off x="0" y="2277000"/>
            <a:ext cx="9036496" cy="3312240"/>
          </a:xfrm>
          <a:prstGeom prst="rect">
            <a:avLst/>
          </a:prstGeom>
          <a:ln w="0">
            <a:noFill/>
          </a:ln>
        </p:spPr>
      </p:pic>
      <p:sp>
        <p:nvSpPr>
          <p:cNvPr id="361" name="PlaceHolder 1"/>
          <p:cNvSpPr>
            <a:spLocks noGrp="1"/>
          </p:cNvSpPr>
          <p:nvPr>
            <p:ph type="title"/>
          </p:nvPr>
        </p:nvSpPr>
        <p:spPr>
          <a:xfrm>
            <a:off x="457200" y="260640"/>
            <a:ext cx="8228880" cy="1584184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pl-PL" sz="3000" b="1" u="sng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Zasady prowadzenia nurka przy użyciu </a:t>
            </a:r>
            <a:br>
              <a:rPr lang="pl-PL" sz="3000" b="1" u="sng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3000" b="1" u="sng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sygnałów umownych i liny</a:t>
            </a:r>
            <a:br>
              <a:rPr lang="pl-PL" sz="2800" b="1" u="sng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400" u="sng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Prowadzenie nurka</a:t>
            </a:r>
            <a:br>
              <a:rPr sz="2800" dirty="0"/>
            </a:br>
            <a:endParaRPr lang="pl-PL" sz="2800" b="0" strike="noStrike" spc="-1" dirty="0">
              <a:latin typeface="Arial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PlaceHolder 1"/>
          <p:cNvSpPr>
            <a:spLocks noGrp="1"/>
          </p:cNvSpPr>
          <p:nvPr>
            <p:ph type="title"/>
          </p:nvPr>
        </p:nvSpPr>
        <p:spPr>
          <a:xfrm>
            <a:off x="1691680" y="274680"/>
            <a:ext cx="5256584" cy="11422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rm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pl-PL" sz="3000" b="1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Pojęcie dekompresji</a:t>
            </a:r>
            <a:endParaRPr lang="pl-PL" sz="3000" b="1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3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8228880" cy="47091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marL="343080" indent="-343080" algn="just">
              <a:lnSpc>
                <a:spcPct val="100000"/>
              </a:lnSpc>
              <a:spcBef>
                <a:spcPts val="641"/>
              </a:spcBef>
              <a:buNone/>
              <a:tabLst>
                <a:tab pos="0" algn="l"/>
              </a:tabLst>
            </a:pPr>
            <a:r>
              <a:rPr lang="pl-PL" sz="24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Dekompresja jest to eliminacja gazu obojętnego z tkanek podczas wynurzania.</a:t>
            </a:r>
            <a:endParaRPr lang="pl-PL" sz="2400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tabLst>
                <a:tab pos="0" algn="l"/>
              </a:tabLst>
            </a:pPr>
            <a:endParaRPr lang="pl-PL" sz="24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tabLst>
                <a:tab pos="0" algn="l"/>
              </a:tabLst>
            </a:pPr>
            <a:r>
              <a:rPr lang="pl-PL" sz="24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Prawo Henry`ego:</a:t>
            </a:r>
            <a:endParaRPr lang="pl-PL" sz="2400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algn="just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Tx/>
              <a:buChar char="−"/>
              <a:tabLst>
                <a:tab pos="0" algn="l"/>
              </a:tabLst>
            </a:pPr>
            <a:r>
              <a:rPr lang="pl-PL" sz="24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wraz ze wzrostem ciśnienia rozpuszczalność gazów </a:t>
            </a:r>
            <a:br>
              <a:rPr lang="pl-PL" sz="24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4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cieczach wzrasta,</a:t>
            </a:r>
            <a:endParaRPr lang="pl-PL" sz="2400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algn="just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Tx/>
              <a:buChar char="−"/>
              <a:tabLst>
                <a:tab pos="0" algn="l"/>
              </a:tabLst>
            </a:pPr>
            <a:r>
              <a:rPr lang="pl-PL" sz="24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wraz ze spadkiem temp. rozpuszczalność gazów w cieczach wzrasta.</a:t>
            </a:r>
            <a:endParaRPr lang="pl-PL" sz="2400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tabLst>
                <a:tab pos="0" algn="l"/>
              </a:tabLst>
            </a:pPr>
            <a:endParaRPr lang="pl-PL" sz="24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tabLst>
                <a:tab pos="0" algn="l"/>
              </a:tabLst>
            </a:pPr>
            <a:r>
              <a:rPr lang="pl-PL" sz="24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Oddychając powietrzem, gazem obojętnym jest azot.</a:t>
            </a:r>
            <a:endParaRPr lang="pl-PL" sz="2400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  <a:spcBef>
                <a:spcPts val="641"/>
              </a:spcBef>
              <a:buNone/>
              <a:tabLst>
                <a:tab pos="0" algn="l"/>
              </a:tabLst>
            </a:pPr>
            <a:endParaRPr lang="pl-PL" sz="2400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  <a:spcBef>
                <a:spcPts val="641"/>
              </a:spcBef>
              <a:buNone/>
              <a:tabLst>
                <a:tab pos="0" algn="l"/>
              </a:tabLst>
            </a:pPr>
            <a:endParaRPr lang="pl-PL" sz="2400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3080" indent="-343080">
              <a:lnSpc>
                <a:spcPct val="100000"/>
              </a:lnSpc>
              <a:spcBef>
                <a:spcPts val="641"/>
              </a:spcBef>
              <a:buNone/>
              <a:tabLst>
                <a:tab pos="0" algn="l"/>
              </a:tabLst>
            </a:pPr>
            <a:endParaRPr lang="pl-PL" sz="2400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PlaceHolder 1"/>
          <p:cNvSpPr>
            <a:spLocks noGrp="1"/>
          </p:cNvSpPr>
          <p:nvPr>
            <p:ph type="title"/>
          </p:nvPr>
        </p:nvSpPr>
        <p:spPr>
          <a:xfrm>
            <a:off x="1547664" y="415580"/>
            <a:ext cx="5698256" cy="6340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kumimoji="0" lang="pl-PL" sz="3000" b="1" i="0" u="none" strike="noStrike" kern="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Pojęcie dekompresji c.d.</a:t>
            </a:r>
            <a:endParaRPr lang="pl-PL" sz="3000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5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8228880" cy="4061048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marL="343080" indent="-343080" algn="just">
              <a:lnSpc>
                <a:spcPct val="100000"/>
              </a:lnSpc>
              <a:spcBef>
                <a:spcPts val="641"/>
              </a:spcBef>
              <a:buNone/>
              <a:tabLst>
                <a:tab pos="0" algn="l"/>
              </a:tabLst>
            </a:pPr>
            <a:r>
              <a:rPr lang="pl-PL" sz="24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Nurkowanie bezdekompresyjne – nurkowanie nie wymagające przystanków pod wodą:</a:t>
            </a:r>
            <a:endParaRPr lang="pl-PL" sz="2400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algn="just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 panose="020B0604020202020204" pitchFamily="34" charset="0"/>
              <a:buChar char="•"/>
              <a:tabLst>
                <a:tab pos="0" algn="l"/>
              </a:tabLst>
            </a:pPr>
            <a:r>
              <a:rPr lang="pl-PL" sz="24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możliwe wynurzenie bezpośrednio do powierzchni bez konsekwencji zdrowotnych,</a:t>
            </a:r>
            <a:endParaRPr lang="pl-PL" sz="2400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algn="just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 panose="020B0604020202020204" pitchFamily="34" charset="0"/>
              <a:buChar char="•"/>
              <a:tabLst>
                <a:tab pos="0" algn="l"/>
              </a:tabLst>
            </a:pPr>
            <a:r>
              <a:rPr lang="pl-PL" sz="24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przystanek bezpieczeństwa,</a:t>
            </a:r>
            <a:endParaRPr lang="pl-PL" sz="2400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algn="just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 panose="020B0604020202020204" pitchFamily="34" charset="0"/>
              <a:buChar char="•"/>
              <a:tabLst>
                <a:tab pos="0" algn="l"/>
              </a:tabLst>
            </a:pPr>
            <a:r>
              <a:rPr lang="pl-PL" sz="24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,,każdy organizm jest inny” i żaden model dekompresyjny nie zabezpieczy nas w 100 %,</a:t>
            </a:r>
            <a:endParaRPr lang="pl-PL" sz="2400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algn="just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 panose="020B0604020202020204" pitchFamily="34" charset="0"/>
              <a:buChar char="•"/>
              <a:tabLst>
                <a:tab pos="0" algn="l"/>
              </a:tabLst>
            </a:pPr>
            <a:r>
              <a:rPr lang="pl-PL" sz="24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czynniki predysponujące,</a:t>
            </a:r>
            <a:endParaRPr lang="pl-PL" sz="2400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algn="just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 panose="020B0604020202020204" pitchFamily="34" charset="0"/>
              <a:buChar char="•"/>
              <a:tabLst>
                <a:tab pos="0" algn="l"/>
              </a:tabLst>
            </a:pPr>
            <a:r>
              <a:rPr lang="pl-PL" sz="24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prędkość wynurzania.</a:t>
            </a:r>
            <a:endParaRPr lang="pl-PL" sz="2400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PlaceHolder 1"/>
          <p:cNvSpPr>
            <a:spLocks noGrp="1"/>
          </p:cNvSpPr>
          <p:nvPr>
            <p:ph type="title"/>
          </p:nvPr>
        </p:nvSpPr>
        <p:spPr>
          <a:xfrm>
            <a:off x="2411760" y="274680"/>
            <a:ext cx="4176464" cy="11422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kumimoji="0" lang="pl-PL" sz="3000" b="1" i="0" u="none" strike="noStrike" kern="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Pojęcie dekompresji c.d.</a:t>
            </a:r>
            <a:endParaRPr lang="pl-PL" sz="3000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7" name="PlaceHolder 2"/>
          <p:cNvSpPr>
            <a:spLocks noGrp="1"/>
          </p:cNvSpPr>
          <p:nvPr>
            <p:ph/>
          </p:nvPr>
        </p:nvSpPr>
        <p:spPr>
          <a:xfrm>
            <a:off x="457560" y="2060848"/>
            <a:ext cx="8228880" cy="3096344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marL="343080" indent="-343080" algn="just">
              <a:lnSpc>
                <a:spcPct val="100000"/>
              </a:lnSpc>
              <a:spcBef>
                <a:spcPts val="641"/>
              </a:spcBef>
              <a:buNone/>
              <a:tabLst>
                <a:tab pos="0" algn="l"/>
              </a:tabLst>
            </a:pPr>
            <a:r>
              <a:rPr lang="pl-PL" sz="24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Nurkowanie dekompresyjne – nurkowanie wymaga zatrzymania się pod powierzchnią wody w celu eliminacji gazów obojętnych z organizmu:</a:t>
            </a:r>
            <a:endParaRPr lang="pl-PL" sz="2400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algn="just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 panose="020B0604020202020204" pitchFamily="34" charset="0"/>
              <a:buChar char="•"/>
              <a:tabLst>
                <a:tab pos="0" algn="l"/>
              </a:tabLst>
            </a:pPr>
            <a:r>
              <a:rPr lang="pl-PL" sz="24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ominięcie przystanków może doprowadzić do choroby dekompresyjnej,</a:t>
            </a:r>
            <a:endParaRPr lang="pl-PL" sz="2400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algn="just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 panose="020B0604020202020204" pitchFamily="34" charset="0"/>
              <a:buChar char="•"/>
              <a:tabLst>
                <a:tab pos="0" algn="l"/>
              </a:tabLst>
            </a:pPr>
            <a:r>
              <a:rPr lang="pl-PL" sz="24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 planu nurkowania należy doliczyć przystanek bezpieczeństwa.</a:t>
            </a:r>
            <a:endParaRPr lang="pl-PL" sz="2400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  <a:spcBef>
                <a:spcPts val="641"/>
              </a:spcBef>
              <a:buNone/>
              <a:tabLst>
                <a:tab pos="0" algn="l"/>
              </a:tabLst>
            </a:pPr>
            <a:endParaRPr lang="pl-PL" sz="2400" b="0" strike="noStrike" spc="-1" dirty="0">
              <a:latin typeface="Arial"/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PlaceHolder 1"/>
          <p:cNvSpPr>
            <a:spLocks noGrp="1"/>
          </p:cNvSpPr>
          <p:nvPr>
            <p:ph type="title"/>
          </p:nvPr>
        </p:nvSpPr>
        <p:spPr>
          <a:xfrm>
            <a:off x="2411760" y="274680"/>
            <a:ext cx="4752528" cy="11422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pl-PL" sz="3000" b="1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Tabele dekompresyjne c.d.</a:t>
            </a:r>
            <a:endParaRPr lang="pl-PL" sz="3000" b="1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9" name="PlaceHolder 2"/>
          <p:cNvSpPr>
            <a:spLocks noGrp="1"/>
          </p:cNvSpPr>
          <p:nvPr>
            <p:ph/>
          </p:nvPr>
        </p:nvSpPr>
        <p:spPr>
          <a:xfrm>
            <a:off x="457560" y="2132856"/>
            <a:ext cx="8228880" cy="2448272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marL="342900" indent="-342900" algn="just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+mj-lt"/>
              <a:buAutoNum type="alphaLcParenR"/>
            </a:pPr>
            <a:r>
              <a:rPr lang="pl-PL" sz="2400" b="1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Tabele Buhlmann/Hahn </a:t>
            </a:r>
            <a:r>
              <a:rPr lang="pl-PL" sz="240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– najczęściej stosowane </a:t>
            </a:r>
            <a:br>
              <a:rPr lang="pl-PL" sz="240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40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Państwowej Straży Pożarnej,</a:t>
            </a:r>
            <a:endParaRPr lang="pl-PL" sz="240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just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+mj-lt"/>
              <a:buAutoNum type="alphaLcParenR"/>
            </a:pPr>
            <a:r>
              <a:rPr lang="pl-PL" sz="2400" b="1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Tabele dekompresyjne – Rozporządzenia Ministra Zdrowia </a:t>
            </a:r>
            <a:br>
              <a:rPr lang="pl-PL" sz="2400" b="1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40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sprawnie warunków zdrowotnych wykonywania prac podwodnych.</a:t>
            </a:r>
            <a:endParaRPr lang="pl-PL" sz="240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PlaceHolder 1"/>
          <p:cNvSpPr>
            <a:spLocks noGrp="1"/>
          </p:cNvSpPr>
          <p:nvPr>
            <p:ph type="title"/>
          </p:nvPr>
        </p:nvSpPr>
        <p:spPr>
          <a:xfrm>
            <a:off x="2123728" y="274680"/>
            <a:ext cx="4824536" cy="1142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pl-PL" sz="3000" b="1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Tabele dekompresyjne c.d.</a:t>
            </a:r>
            <a:endParaRPr lang="pl-PL" sz="3000" b="1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71" name="Symbol zastępczy zawartości 4"/>
          <p:cNvPicPr/>
          <p:nvPr/>
        </p:nvPicPr>
        <p:blipFill>
          <a:blip r:embed="rId2"/>
          <a:stretch/>
        </p:blipFill>
        <p:spPr>
          <a:xfrm>
            <a:off x="687240" y="1600200"/>
            <a:ext cx="3578040" cy="4525200"/>
          </a:xfrm>
          <a:prstGeom prst="rect">
            <a:avLst/>
          </a:prstGeom>
          <a:ln w="0">
            <a:noFill/>
          </a:ln>
        </p:spPr>
      </p:pic>
      <p:pic>
        <p:nvPicPr>
          <p:cNvPr id="372" name="Symbol zastępczy zawartości 5"/>
          <p:cNvPicPr/>
          <p:nvPr/>
        </p:nvPicPr>
        <p:blipFill>
          <a:blip r:embed="rId3"/>
          <a:stretch/>
        </p:blipFill>
        <p:spPr>
          <a:xfrm>
            <a:off x="5243760" y="1600200"/>
            <a:ext cx="2846880" cy="45252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PlaceHolder 1"/>
          <p:cNvSpPr>
            <a:spLocks noGrp="1"/>
          </p:cNvSpPr>
          <p:nvPr>
            <p:ph/>
          </p:nvPr>
        </p:nvSpPr>
        <p:spPr>
          <a:xfrm>
            <a:off x="283735" y="1146809"/>
            <a:ext cx="8752761" cy="5360589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marL="343080" indent="-343080">
              <a:lnSpc>
                <a:spcPct val="150000"/>
              </a:lnSpc>
              <a:spcBef>
                <a:spcPts val="360"/>
              </a:spcBef>
              <a:buClr>
                <a:srgbClr val="000000"/>
              </a:buClr>
              <a:buFont typeface="Wingdings" panose="05000000000000000000" pitchFamily="2" charset="2"/>
              <a:buChar char="§"/>
            </a:pPr>
            <a:r>
              <a:rPr lang="pl-PL" sz="240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wykonać nurkowanie wielopoziomowe, w masce </a:t>
            </a:r>
            <a:r>
              <a:rPr lang="pl-PL" sz="2400" strike="noStrike" spc="-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pełnotwarzowej</a:t>
            </a:r>
            <a:r>
              <a:rPr lang="pl-PL" sz="240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ze zmianą pozycji,</a:t>
            </a:r>
            <a:endParaRPr lang="pl-PL" sz="240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3080" indent="-343080">
              <a:lnSpc>
                <a:spcPct val="150000"/>
              </a:lnSpc>
              <a:spcBef>
                <a:spcPts val="360"/>
              </a:spcBef>
              <a:buClr>
                <a:srgbClr val="000000"/>
              </a:buClr>
              <a:buFont typeface="Wingdings" panose="05000000000000000000" pitchFamily="2" charset="2"/>
              <a:buChar char="§"/>
            </a:pPr>
            <a:r>
              <a:rPr lang="pl-PL" sz="240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wykonać zmianę kierunku i głębokości na sygnał nadawany liną,</a:t>
            </a:r>
            <a:endParaRPr lang="pl-PL" sz="240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3080" indent="-343080">
              <a:lnSpc>
                <a:spcPct val="150000"/>
              </a:lnSpc>
              <a:spcBef>
                <a:spcPts val="360"/>
              </a:spcBef>
              <a:buClr>
                <a:srgbClr val="000000"/>
              </a:buClr>
              <a:buFont typeface="Wingdings" panose="05000000000000000000" pitchFamily="2" charset="2"/>
              <a:buChar char="§"/>
            </a:pPr>
            <a:r>
              <a:rPr lang="pl-PL" sz="240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omówić sposoby asekuracji nurków,</a:t>
            </a:r>
            <a:endParaRPr lang="pl-PL" sz="240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3080" indent="-343080">
              <a:lnSpc>
                <a:spcPct val="150000"/>
              </a:lnSpc>
              <a:spcBef>
                <a:spcPts val="360"/>
              </a:spcBef>
              <a:buClr>
                <a:srgbClr val="000000"/>
              </a:buClr>
              <a:buFont typeface="Wingdings" panose="05000000000000000000" pitchFamily="2" charset="2"/>
              <a:buChar char="§"/>
            </a:pPr>
            <a:r>
              <a:rPr lang="pl-PL" sz="240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zastosować asekurację linową podczas wykonywania prac podwodnych,</a:t>
            </a:r>
            <a:endParaRPr lang="pl-PL" sz="2400" spc="-1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3080" indent="-343080">
              <a:lnSpc>
                <a:spcPct val="150000"/>
              </a:lnSpc>
              <a:spcBef>
                <a:spcPts val="360"/>
              </a:spcBef>
              <a:buClr>
                <a:srgbClr val="000000"/>
              </a:buClr>
              <a:buFont typeface="Wingdings" panose="05000000000000000000" pitchFamily="2" charset="2"/>
              <a:buChar char="§"/>
            </a:pPr>
            <a:r>
              <a:rPr lang="pl-PL" sz="240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przedstawić zasady postępowania awaryjnego</a:t>
            </a:r>
            <a:r>
              <a:rPr lang="pl-PL" sz="2400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</a:t>
            </a:r>
            <a:endParaRPr lang="pl-PL" sz="240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3080" indent="-343080">
              <a:lnSpc>
                <a:spcPct val="150000"/>
              </a:lnSpc>
              <a:spcBef>
                <a:spcPts val="360"/>
              </a:spcBef>
              <a:buClr>
                <a:srgbClr val="000000"/>
              </a:buClr>
              <a:buFont typeface="Wingdings" panose="05000000000000000000" pitchFamily="2" charset="2"/>
              <a:buChar char="§"/>
            </a:pPr>
            <a:r>
              <a:rPr lang="pl-PL" sz="240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wykonać czynności awaryjne w sytuacji utraty łączności, utraty czynnika oddechowego, rozszczelnienia maski i utraty pływalności,</a:t>
            </a:r>
            <a:endParaRPr lang="pl-PL" sz="240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  <a:spcBef>
                <a:spcPts val="360"/>
              </a:spcBef>
              <a:buNone/>
              <a:tabLst>
                <a:tab pos="0" algn="l"/>
              </a:tabLst>
            </a:pPr>
            <a:endParaRPr lang="pl-PL" sz="240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CEF07FAE-E86B-54DD-CEEE-AB1B4DCF8C5B}"/>
              </a:ext>
            </a:extLst>
          </p:cNvPr>
          <p:cNvSpPr txBox="1"/>
          <p:nvPr/>
        </p:nvSpPr>
        <p:spPr>
          <a:xfrm>
            <a:off x="4549830" y="350602"/>
            <a:ext cx="3995936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Cele szczegółowe c.d.: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PlaceHolder 1"/>
          <p:cNvSpPr>
            <a:spLocks noGrp="1"/>
          </p:cNvSpPr>
          <p:nvPr>
            <p:ph type="title"/>
          </p:nvPr>
        </p:nvSpPr>
        <p:spPr>
          <a:xfrm>
            <a:off x="2195736" y="274680"/>
            <a:ext cx="4608512" cy="11422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pl-PL" sz="3000" b="1" strike="noStrike" spc="-1" dirty="0">
                <a:solidFill>
                  <a:srgbClr val="000000"/>
                </a:solidFill>
                <a:latin typeface="Calibri"/>
              </a:rPr>
              <a:t>Tabele dekompresyjne c.d.</a:t>
            </a:r>
            <a:endParaRPr lang="pl-PL" sz="3000" b="1" strike="noStrike" spc="-1" dirty="0">
              <a:latin typeface="Arial"/>
            </a:endParaRPr>
          </a:p>
        </p:txBody>
      </p:sp>
      <p:sp>
        <p:nvSpPr>
          <p:cNvPr id="374" name="PlaceHolder 2"/>
          <p:cNvSpPr>
            <a:spLocks noGrp="1"/>
          </p:cNvSpPr>
          <p:nvPr>
            <p:ph/>
          </p:nvPr>
        </p:nvSpPr>
        <p:spPr>
          <a:xfrm>
            <a:off x="179512" y="1395473"/>
            <a:ext cx="8964488" cy="4985856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marL="343080" indent="-343080" algn="just">
              <a:lnSpc>
                <a:spcPct val="100000"/>
              </a:lnSpc>
              <a:spcBef>
                <a:spcPts val="641"/>
              </a:spcBef>
              <a:buNone/>
              <a:tabLst>
                <a:tab pos="0" algn="l"/>
              </a:tabLst>
            </a:pPr>
            <a:r>
              <a:rPr lang="pl-PL" sz="24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Podstawowe pojęcia związane z tabelami dekompresyjnymi:</a:t>
            </a:r>
            <a:endParaRPr lang="pl-PL" sz="2400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algn="just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 panose="020B0604020202020204" pitchFamily="34" charset="0"/>
              <a:buChar char="•"/>
              <a:tabLst>
                <a:tab pos="0" algn="l"/>
              </a:tabLst>
            </a:pPr>
            <a:r>
              <a:rPr lang="pl-PL" sz="24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nurkowanie pierwsze,</a:t>
            </a:r>
            <a:endParaRPr lang="pl-PL" sz="2400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algn="just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 panose="020B0604020202020204" pitchFamily="34" charset="0"/>
              <a:buChar char="•"/>
              <a:tabLst>
                <a:tab pos="0" algn="l"/>
              </a:tabLst>
            </a:pPr>
            <a:r>
              <a:rPr lang="pl-PL" sz="24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nurkowanie powtórzeniowe,</a:t>
            </a:r>
            <a:endParaRPr lang="pl-PL" sz="2400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algn="just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 panose="020B0604020202020204" pitchFamily="34" charset="0"/>
              <a:buChar char="•"/>
              <a:tabLst>
                <a:tab pos="0" algn="l"/>
              </a:tabLst>
            </a:pPr>
            <a:r>
              <a:rPr lang="pl-PL" sz="24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maksymalna głębokość nurkowania,</a:t>
            </a:r>
            <a:endParaRPr lang="pl-PL" sz="2400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algn="just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 panose="020B0604020202020204" pitchFamily="34" charset="0"/>
              <a:buChar char="•"/>
              <a:tabLst>
                <a:tab pos="0" algn="l"/>
              </a:tabLst>
            </a:pPr>
            <a:r>
              <a:rPr lang="pl-PL" sz="24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czas nurkowania,</a:t>
            </a:r>
            <a:endParaRPr lang="pl-PL" sz="2400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algn="just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 panose="020B0604020202020204" pitchFamily="34" charset="0"/>
              <a:buChar char="•"/>
              <a:tabLst>
                <a:tab pos="0" algn="l"/>
              </a:tabLst>
            </a:pPr>
            <a:r>
              <a:rPr lang="pl-PL" sz="24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przerwa powierzchniowa,</a:t>
            </a:r>
            <a:endParaRPr lang="pl-PL" sz="2400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algn="just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 panose="020B0604020202020204" pitchFamily="34" charset="0"/>
              <a:buChar char="•"/>
              <a:tabLst>
                <a:tab pos="0" algn="l"/>
              </a:tabLst>
            </a:pPr>
            <a:r>
              <a:rPr lang="pl-PL" sz="24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prędkość wynurzania,</a:t>
            </a:r>
            <a:endParaRPr lang="pl-PL" sz="2400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algn="just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 panose="020B0604020202020204" pitchFamily="34" charset="0"/>
              <a:buChar char="•"/>
              <a:tabLst>
                <a:tab pos="0" algn="l"/>
              </a:tabLst>
            </a:pPr>
            <a:r>
              <a:rPr lang="pl-PL" sz="24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czas nurkowania </a:t>
            </a:r>
            <a:r>
              <a:rPr lang="pl-PL" sz="2400" b="0" strike="noStrike" spc="-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bezdekompresyjnego</a:t>
            </a:r>
            <a:r>
              <a:rPr lang="pl-PL" sz="24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</a:t>
            </a:r>
            <a:endParaRPr lang="pl-PL" sz="2400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algn="just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 panose="020B0604020202020204" pitchFamily="34" charset="0"/>
              <a:buChar char="•"/>
              <a:tabLst>
                <a:tab pos="0" algn="l"/>
              </a:tabLst>
            </a:pPr>
            <a:r>
              <a:rPr lang="pl-PL" sz="24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współczynnik powtórzeniowy lub grupa powtórzeniowa,</a:t>
            </a:r>
            <a:endParaRPr lang="pl-PL" sz="2400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algn="just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 panose="020B0604020202020204" pitchFamily="34" charset="0"/>
              <a:buChar char="•"/>
              <a:tabLst>
                <a:tab pos="0" algn="l"/>
              </a:tabLst>
            </a:pPr>
            <a:r>
              <a:rPr lang="pl-PL" sz="24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czynniki zwiększające ryzyko wystąpienia choroby dekompresyjnej,</a:t>
            </a:r>
            <a:endParaRPr lang="pl-PL" sz="2400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algn="just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 panose="020B0604020202020204" pitchFamily="34" charset="0"/>
              <a:buChar char="•"/>
              <a:tabLst>
                <a:tab pos="0" algn="l"/>
              </a:tabLst>
            </a:pPr>
            <a:r>
              <a:rPr lang="pl-PL" sz="2400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pl-PL" sz="24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zas, po którym można lecieć samolotem.</a:t>
            </a:r>
            <a:endParaRPr lang="pl-PL" sz="2400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  <a:spcBef>
                <a:spcPts val="641"/>
              </a:spcBef>
              <a:buNone/>
              <a:tabLst>
                <a:tab pos="0" algn="l"/>
              </a:tabLst>
            </a:pPr>
            <a:endParaRPr lang="pl-PL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641"/>
              </a:spcBef>
              <a:buNone/>
              <a:tabLst>
                <a:tab pos="0" algn="l"/>
              </a:tabLst>
            </a:pPr>
            <a:endParaRPr lang="pl-PL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641"/>
              </a:spcBef>
              <a:buNone/>
              <a:tabLst>
                <a:tab pos="0" algn="l"/>
              </a:tabLst>
            </a:pPr>
            <a:endParaRPr lang="pl-PL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641"/>
              </a:spcBef>
              <a:buNone/>
              <a:tabLst>
                <a:tab pos="0" algn="l"/>
              </a:tabLst>
            </a:pPr>
            <a:endParaRPr lang="pl-PL" sz="2400" b="0" strike="noStrike" spc="-1" dirty="0">
              <a:latin typeface="Arial"/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PlaceHolder 1"/>
          <p:cNvSpPr>
            <a:spLocks noGrp="1"/>
          </p:cNvSpPr>
          <p:nvPr>
            <p:ph type="title"/>
          </p:nvPr>
        </p:nvSpPr>
        <p:spPr>
          <a:xfrm>
            <a:off x="2267744" y="274680"/>
            <a:ext cx="4752528" cy="11422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pl-PL" sz="3000" b="1" strike="noStrike" spc="-1" dirty="0">
                <a:solidFill>
                  <a:srgbClr val="000000"/>
                </a:solidFill>
                <a:latin typeface="Calibri"/>
              </a:rPr>
              <a:t>Tabele dekompresyjne c.d.</a:t>
            </a:r>
            <a:endParaRPr lang="pl-PL" sz="3000" b="1" strike="noStrike" spc="-1" dirty="0">
              <a:latin typeface="Arial"/>
            </a:endParaRPr>
          </a:p>
        </p:txBody>
      </p:sp>
      <p:pic>
        <p:nvPicPr>
          <p:cNvPr id="376" name="Symbol zastępczy zawartości 4"/>
          <p:cNvPicPr/>
          <p:nvPr/>
        </p:nvPicPr>
        <p:blipFill>
          <a:blip r:embed="rId2"/>
          <a:stretch/>
        </p:blipFill>
        <p:spPr>
          <a:xfrm>
            <a:off x="357120" y="1928880"/>
            <a:ext cx="8473320" cy="31424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PlaceHolder 1"/>
          <p:cNvSpPr>
            <a:spLocks noGrp="1"/>
          </p:cNvSpPr>
          <p:nvPr>
            <p:ph type="title"/>
          </p:nvPr>
        </p:nvSpPr>
        <p:spPr>
          <a:xfrm>
            <a:off x="1938896" y="404664"/>
            <a:ext cx="5266208" cy="922072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pl-PL" sz="3000" b="1" strike="noStrike" spc="-1" dirty="0">
                <a:solidFill>
                  <a:srgbClr val="000000"/>
                </a:solidFill>
                <a:latin typeface="Calibri"/>
              </a:rPr>
              <a:t>Tabele dekompresyjne c.d.</a:t>
            </a:r>
            <a:endParaRPr lang="pl-PL" sz="3000" b="1" strike="noStrike" spc="-1" dirty="0">
              <a:latin typeface="Arial"/>
            </a:endParaRPr>
          </a:p>
        </p:txBody>
      </p:sp>
      <p:sp>
        <p:nvSpPr>
          <p:cNvPr id="378" name="PlaceHolder 2"/>
          <p:cNvSpPr>
            <a:spLocks noGrp="1"/>
          </p:cNvSpPr>
          <p:nvPr>
            <p:ph/>
          </p:nvPr>
        </p:nvSpPr>
        <p:spPr>
          <a:xfrm>
            <a:off x="323528" y="1600200"/>
            <a:ext cx="8568952" cy="4565104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marL="343080" indent="-343080" algn="just">
              <a:lnSpc>
                <a:spcPct val="100000"/>
              </a:lnSpc>
              <a:spcBef>
                <a:spcPts val="641"/>
              </a:spcBef>
              <a:buNone/>
              <a:tabLst>
                <a:tab pos="0" algn="l"/>
              </a:tabLst>
            </a:pPr>
            <a:r>
              <a:rPr lang="pl-PL" sz="24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Czynniki zwiększające ryzyko wystąpienia choroby dekompresyjnej:</a:t>
            </a:r>
            <a:endParaRPr lang="pl-PL" sz="2400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algn="just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 panose="020B0604020202020204" pitchFamily="34" charset="0"/>
              <a:buChar char="•"/>
              <a:tabLst>
                <a:tab pos="0" algn="l"/>
              </a:tabLst>
            </a:pPr>
            <a:r>
              <a:rPr lang="pl-PL" sz="24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zimna woda,</a:t>
            </a:r>
            <a:endParaRPr lang="pl-PL" sz="2400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algn="just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 panose="020B0604020202020204" pitchFamily="34" charset="0"/>
              <a:buChar char="•"/>
              <a:tabLst>
                <a:tab pos="0" algn="l"/>
              </a:tabLst>
            </a:pPr>
            <a:r>
              <a:rPr lang="pl-PL" sz="24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otyłość,</a:t>
            </a:r>
            <a:endParaRPr lang="pl-PL" sz="2400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algn="just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 panose="020B0604020202020204" pitchFamily="34" charset="0"/>
              <a:buChar char="•"/>
              <a:tabLst>
                <a:tab pos="0" algn="l"/>
              </a:tabLst>
            </a:pPr>
            <a:r>
              <a:rPr lang="pl-PL" sz="24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odwodnienie,</a:t>
            </a:r>
            <a:endParaRPr lang="pl-PL" sz="2400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algn="just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 panose="020B0604020202020204" pitchFamily="34" charset="0"/>
              <a:buChar char="•"/>
              <a:tabLst>
                <a:tab pos="0" algn="l"/>
              </a:tabLst>
            </a:pPr>
            <a:r>
              <a:rPr lang="pl-PL" sz="24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słaba kondycja fizyczna,</a:t>
            </a:r>
            <a:endParaRPr lang="pl-PL" sz="2400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algn="just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 panose="020B0604020202020204" pitchFamily="34" charset="0"/>
              <a:buChar char="•"/>
              <a:tabLst>
                <a:tab pos="0" algn="l"/>
              </a:tabLst>
            </a:pPr>
            <a:r>
              <a:rPr lang="pl-PL" sz="2400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</a:t>
            </a:r>
            <a:r>
              <a:rPr lang="pl-PL" sz="24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męczenie,</a:t>
            </a:r>
            <a:endParaRPr lang="pl-PL" sz="2400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algn="just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 panose="020B0604020202020204" pitchFamily="34" charset="0"/>
              <a:buChar char="•"/>
              <a:tabLst>
                <a:tab pos="0" algn="l"/>
              </a:tabLst>
            </a:pPr>
            <a:r>
              <a:rPr lang="pl-PL" sz="24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wiek,</a:t>
            </a:r>
            <a:endParaRPr lang="pl-PL" sz="2400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algn="just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 panose="020B0604020202020204" pitchFamily="34" charset="0"/>
              <a:buChar char="•"/>
              <a:tabLst>
                <a:tab pos="0" algn="l"/>
              </a:tabLst>
            </a:pPr>
            <a:r>
              <a:rPr lang="pl-PL" sz="24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wysiłek fizyczny podczas nurkowania,</a:t>
            </a:r>
            <a:endParaRPr lang="pl-PL" sz="2400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algn="just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 panose="020B0604020202020204" pitchFamily="34" charset="0"/>
              <a:buChar char="•"/>
              <a:tabLst>
                <a:tab pos="0" algn="l"/>
              </a:tabLst>
            </a:pPr>
            <a:r>
              <a:rPr lang="pl-PL" sz="24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wielodniowe nurkowanie.</a:t>
            </a:r>
            <a:endParaRPr lang="pl-PL" sz="2400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  <a:spcBef>
                <a:spcPts val="641"/>
              </a:spcBef>
              <a:buNone/>
              <a:tabLst>
                <a:tab pos="0" algn="l"/>
              </a:tabLst>
            </a:pPr>
            <a:endParaRPr lang="pl-PL" sz="2400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  <a:spcBef>
                <a:spcPts val="641"/>
              </a:spcBef>
              <a:buNone/>
              <a:tabLst>
                <a:tab pos="0" algn="l"/>
              </a:tabLst>
            </a:pPr>
            <a:endParaRPr lang="pl-PL" sz="2400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PlaceHolder 1"/>
          <p:cNvSpPr>
            <a:spLocks noGrp="1"/>
          </p:cNvSpPr>
          <p:nvPr>
            <p:ph type="title"/>
          </p:nvPr>
        </p:nvSpPr>
        <p:spPr>
          <a:xfrm>
            <a:off x="1542852" y="343572"/>
            <a:ext cx="6058296" cy="778056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pl-PL" sz="3000" b="1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Tabele dekompresyjne c.d.</a:t>
            </a:r>
            <a:endParaRPr lang="pl-PL" sz="3000" b="1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0" name="PlaceHolder 2"/>
          <p:cNvSpPr>
            <a:spLocks noGrp="1"/>
          </p:cNvSpPr>
          <p:nvPr>
            <p:ph/>
          </p:nvPr>
        </p:nvSpPr>
        <p:spPr>
          <a:xfrm>
            <a:off x="72008" y="1600200"/>
            <a:ext cx="8964488" cy="4914228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marL="343080" indent="-343080" algn="just">
              <a:lnSpc>
                <a:spcPct val="100000"/>
              </a:lnSpc>
              <a:spcBef>
                <a:spcPts val="641"/>
              </a:spcBef>
              <a:buNone/>
              <a:tabLst>
                <a:tab pos="0" algn="l"/>
              </a:tabLst>
            </a:pPr>
            <a:r>
              <a:rPr lang="pl-PL" sz="24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Ogólne zasady korzystania z tabeli:</a:t>
            </a:r>
            <a:endParaRPr lang="pl-PL" sz="2400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algn="just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 panose="020B0604020202020204" pitchFamily="34" charset="0"/>
              <a:buChar char="•"/>
              <a:tabLst>
                <a:tab pos="0" algn="l"/>
              </a:tabLst>
            </a:pPr>
            <a:r>
              <a:rPr lang="pl-PL" sz="24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nie można planować nurkowania (czas i głębokość) wykraczających poza zakres podany w posiadanych tabelach dekompresyjnych,</a:t>
            </a:r>
            <a:endParaRPr lang="pl-PL" sz="2400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algn="just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 panose="020B0604020202020204" pitchFamily="34" charset="0"/>
              <a:buChar char="•"/>
              <a:tabLst>
                <a:tab pos="0" algn="l"/>
              </a:tabLst>
            </a:pPr>
            <a:r>
              <a:rPr lang="pl-PL" sz="24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wynurzaj się z prędkością zalecaną przez tabele,</a:t>
            </a:r>
            <a:endParaRPr lang="pl-PL" sz="2400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algn="just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 panose="020B0604020202020204" pitchFamily="34" charset="0"/>
              <a:buChar char="•"/>
              <a:tabLst>
                <a:tab pos="0" algn="l"/>
              </a:tabLst>
            </a:pPr>
            <a:r>
              <a:rPr lang="pl-PL" sz="24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nie nurkuj więcej niż 2 razy dziennie,</a:t>
            </a:r>
            <a:endParaRPr lang="pl-PL" sz="2400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algn="just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 panose="020B0604020202020204" pitchFamily="34" charset="0"/>
              <a:buChar char="•"/>
              <a:tabLst>
                <a:tab pos="0" algn="l"/>
              </a:tabLst>
            </a:pPr>
            <a:r>
              <a:rPr lang="pl-PL" sz="24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planując dwa nurkowania dziennie staraj się aby pierwsze było tym głębszym,</a:t>
            </a:r>
            <a:endParaRPr lang="pl-PL" sz="2400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algn="just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 panose="020B0604020202020204" pitchFamily="34" charset="0"/>
              <a:buChar char="•"/>
              <a:tabLst>
                <a:tab pos="0" algn="l"/>
              </a:tabLst>
            </a:pPr>
            <a:r>
              <a:rPr lang="pl-PL" sz="24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 trzech, czterech dniach nurkowych wykonuj dzień przerwy,</a:t>
            </a:r>
            <a:endParaRPr lang="pl-PL" sz="2400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algn="just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 panose="020B0604020202020204" pitchFamily="34" charset="0"/>
              <a:buChar char="•"/>
              <a:tabLst>
                <a:tab pos="0" algn="l"/>
              </a:tabLst>
            </a:pPr>
            <a:r>
              <a:rPr lang="pl-PL" sz="24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 przystanków dekompresyjnych doliczaj przystanek bezpieczeństwa.</a:t>
            </a:r>
            <a:endParaRPr lang="pl-PL" sz="2400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PlaceHolder 1"/>
          <p:cNvSpPr>
            <a:spLocks noGrp="1"/>
          </p:cNvSpPr>
          <p:nvPr>
            <p:ph type="title"/>
          </p:nvPr>
        </p:nvSpPr>
        <p:spPr>
          <a:xfrm>
            <a:off x="1547664" y="404640"/>
            <a:ext cx="6202312" cy="706048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pl-PL" sz="3000" b="1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Tabele dekompresyjne c.d.</a:t>
            </a:r>
            <a:endParaRPr lang="pl-PL" sz="3000" b="1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2" name="PlaceHolder 2"/>
          <p:cNvSpPr>
            <a:spLocks noGrp="1"/>
          </p:cNvSpPr>
          <p:nvPr>
            <p:ph/>
          </p:nvPr>
        </p:nvSpPr>
        <p:spPr>
          <a:xfrm>
            <a:off x="179512" y="1196752"/>
            <a:ext cx="8784976" cy="899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343080" indent="-343080" algn="ctr">
              <a:lnSpc>
                <a:spcPct val="100000"/>
              </a:lnSpc>
              <a:spcBef>
                <a:spcPts val="561"/>
              </a:spcBef>
              <a:buNone/>
              <a:tabLst>
                <a:tab pos="0" algn="l"/>
              </a:tabLst>
            </a:pPr>
            <a:r>
              <a:rPr lang="pl-PL" sz="24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Tabele dekompresyjne z Rozporządzenia Ministra Zdrowia w sprawie warunków zdrowotnych wykonywania prac podwodnych</a:t>
            </a:r>
            <a:endParaRPr lang="pl-PL" sz="2400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3080" indent="-343080">
              <a:lnSpc>
                <a:spcPct val="100000"/>
              </a:lnSpc>
              <a:spcBef>
                <a:spcPts val="561"/>
              </a:spcBef>
              <a:buNone/>
              <a:tabLst>
                <a:tab pos="0" algn="l"/>
              </a:tabLst>
            </a:pPr>
            <a:endParaRPr lang="pl-PL" sz="2400" b="0" strike="noStrike" spc="-1" dirty="0">
              <a:latin typeface="Arial"/>
            </a:endParaRPr>
          </a:p>
        </p:txBody>
      </p:sp>
      <p:pic>
        <p:nvPicPr>
          <p:cNvPr id="383" name="Symbol zastępczy zawartości 3" descr="tabela ministra zdrowia.bmp"/>
          <p:cNvPicPr/>
          <p:nvPr/>
        </p:nvPicPr>
        <p:blipFill>
          <a:blip r:embed="rId2"/>
          <a:stretch/>
        </p:blipFill>
        <p:spPr>
          <a:xfrm>
            <a:off x="2113160" y="2284152"/>
            <a:ext cx="5071320" cy="39531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PlaceHolder 1"/>
          <p:cNvSpPr>
            <a:spLocks noGrp="1"/>
          </p:cNvSpPr>
          <p:nvPr>
            <p:ph type="title"/>
          </p:nvPr>
        </p:nvSpPr>
        <p:spPr>
          <a:xfrm>
            <a:off x="1014840" y="274680"/>
            <a:ext cx="7114320" cy="938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rmAutofit fontScale="92000"/>
          </a:bodyPr>
          <a:lstStyle/>
          <a:p>
            <a:pPr algn="ctr"/>
            <a:r>
              <a:rPr lang="pl-PL" sz="3000" b="1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Techniki nurkowania dekompresyjnego</a:t>
            </a:r>
          </a:p>
        </p:txBody>
      </p:sp>
      <p:pic>
        <p:nvPicPr>
          <p:cNvPr id="385" name="Symbol zastępczy zawartości 4" descr="zasady rw.bmp"/>
          <p:cNvPicPr/>
          <p:nvPr/>
        </p:nvPicPr>
        <p:blipFill>
          <a:blip r:embed="rId2"/>
          <a:stretch/>
        </p:blipFill>
        <p:spPr>
          <a:xfrm>
            <a:off x="1571760" y="1643040"/>
            <a:ext cx="5900040" cy="1213560"/>
          </a:xfrm>
          <a:prstGeom prst="rect">
            <a:avLst/>
          </a:prstGeom>
          <a:ln w="0">
            <a:noFill/>
          </a:ln>
        </p:spPr>
      </p:pic>
      <p:pic>
        <p:nvPicPr>
          <p:cNvPr id="386" name="Symbol zastępczy zawartości 5" descr="załącznik nr 10.bmp"/>
          <p:cNvPicPr/>
          <p:nvPr/>
        </p:nvPicPr>
        <p:blipFill>
          <a:blip r:embed="rId3"/>
          <a:stretch/>
        </p:blipFill>
        <p:spPr>
          <a:xfrm>
            <a:off x="1468260" y="3214440"/>
            <a:ext cx="5773680" cy="1642320"/>
          </a:xfrm>
          <a:prstGeom prst="rect">
            <a:avLst/>
          </a:prstGeom>
          <a:ln w="0">
            <a:noFill/>
          </a:ln>
        </p:spPr>
      </p:pic>
      <p:pic>
        <p:nvPicPr>
          <p:cNvPr id="387" name="Obraz 8" descr="nr 10 punkt 21.bmp"/>
          <p:cNvPicPr/>
          <p:nvPr/>
        </p:nvPicPr>
        <p:blipFill>
          <a:blip r:embed="rId4"/>
          <a:stretch/>
        </p:blipFill>
        <p:spPr>
          <a:xfrm>
            <a:off x="571320" y="5286240"/>
            <a:ext cx="7567560" cy="4280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PlaceHolder 1"/>
          <p:cNvSpPr>
            <a:spLocks noGrp="1"/>
          </p:cNvSpPr>
          <p:nvPr>
            <p:ph type="title"/>
          </p:nvPr>
        </p:nvSpPr>
        <p:spPr>
          <a:xfrm>
            <a:off x="1218816" y="307568"/>
            <a:ext cx="7169608" cy="850064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pl-PL" sz="3000" b="1" strike="noStrike" spc="-1" dirty="0">
                <a:solidFill>
                  <a:srgbClr val="000000"/>
                </a:solidFill>
                <a:latin typeface="Calibri"/>
              </a:rPr>
              <a:t>Techniki nurkowania dekompresyjnego c.d.</a:t>
            </a:r>
            <a:endParaRPr lang="pl-PL" sz="3000" b="1" strike="noStrike" spc="-1" dirty="0">
              <a:latin typeface="Arial"/>
            </a:endParaRPr>
          </a:p>
        </p:txBody>
      </p:sp>
      <p:sp>
        <p:nvSpPr>
          <p:cNvPr id="389" name="PlaceHolder 2"/>
          <p:cNvSpPr>
            <a:spLocks noGrp="1"/>
          </p:cNvSpPr>
          <p:nvPr>
            <p:ph/>
          </p:nvPr>
        </p:nvSpPr>
        <p:spPr>
          <a:xfrm>
            <a:off x="457560" y="1268760"/>
            <a:ext cx="8228880" cy="5256584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marL="343080" indent="-343080" algn="just">
              <a:lnSpc>
                <a:spcPct val="100000"/>
              </a:lnSpc>
              <a:spcBef>
                <a:spcPts val="641"/>
              </a:spcBef>
              <a:buNone/>
              <a:tabLst>
                <a:tab pos="0" algn="l"/>
              </a:tabLst>
            </a:pPr>
            <a:r>
              <a:rPr lang="pl-PL" sz="2400" b="1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Profil nurkowy prawidłowy (zalecany)</a:t>
            </a:r>
            <a:endParaRPr lang="pl-PL" sz="2400" b="1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algn="just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+mj-lt"/>
              <a:buAutoNum type="arabicPeriod"/>
              <a:tabLst>
                <a:tab pos="0" algn="l"/>
              </a:tabLst>
            </a:pPr>
            <a:r>
              <a:rPr lang="pl-PL" sz="2400" u="sng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pl-PL" sz="2400" b="0" u="sng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rapezowy</a:t>
            </a:r>
            <a:r>
              <a:rPr lang="pl-PL" sz="2400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pl-PL" sz="2400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44500" indent="-169863" algn="just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 panose="020B0604020202020204" pitchFamily="34" charset="0"/>
              <a:buChar char="•"/>
              <a:tabLst>
                <a:tab pos="0" algn="l"/>
              </a:tabLst>
            </a:pPr>
            <a:r>
              <a:rPr lang="pl-PL" sz="24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wynikający z planowana za pomocą tabeli dekompresyjnych,</a:t>
            </a:r>
            <a:endParaRPr lang="pl-PL" sz="2400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44500" indent="-169863" algn="just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 panose="020B0604020202020204" pitchFamily="34" charset="0"/>
              <a:buChar char="•"/>
              <a:tabLst>
                <a:tab pos="0" algn="l"/>
              </a:tabLst>
            </a:pPr>
            <a:r>
              <a:rPr lang="pl-PL" sz="24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czas denny, maksymalna głębokość;</a:t>
            </a:r>
            <a:endParaRPr lang="pl-PL" sz="2400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algn="just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+mj-lt"/>
              <a:buAutoNum type="arabicPeriod" startAt="2"/>
              <a:tabLst>
                <a:tab pos="0" algn="l"/>
              </a:tabLst>
            </a:pPr>
            <a:r>
              <a:rPr lang="pl-PL" sz="2400" u="sng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</a:t>
            </a:r>
            <a:r>
              <a:rPr lang="pl-PL" sz="2400" b="0" u="sng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ielopoziomowy</a:t>
            </a:r>
            <a:r>
              <a:rPr lang="pl-PL" sz="2400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pl-PL" sz="2400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44500" indent="-169863" algn="just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 panose="020B0604020202020204" pitchFamily="34" charset="0"/>
              <a:buChar char="•"/>
              <a:tabLst>
                <a:tab pos="0" algn="l"/>
              </a:tabLst>
            </a:pPr>
            <a:r>
              <a:rPr lang="pl-PL" sz="24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powszechnie stosowany  w nurkowaniu z komputerem,</a:t>
            </a:r>
            <a:endParaRPr lang="pl-PL" sz="2400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44500" indent="-169863" algn="just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 panose="020B0604020202020204" pitchFamily="34" charset="0"/>
              <a:buChar char="•"/>
              <a:tabLst>
                <a:tab pos="0" algn="l"/>
              </a:tabLst>
            </a:pPr>
            <a:r>
              <a:rPr lang="pl-PL" sz="24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wynurzając się poszczególne przystanki mogą być wyraźnie zaznaczone bądź rozmyte;</a:t>
            </a:r>
            <a:endParaRPr lang="pl-PL" sz="2400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algn="just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+mj-lt"/>
              <a:buAutoNum type="arabicPeriod" startAt="3"/>
              <a:tabLst>
                <a:tab pos="0" algn="l"/>
              </a:tabLst>
            </a:pPr>
            <a:r>
              <a:rPr lang="pl-PL" sz="2400" b="0" u="sng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Trójkątny</a:t>
            </a:r>
            <a:r>
              <a:rPr lang="pl-PL" sz="24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pl-PL" sz="2400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44500" indent="-169863" algn="just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 panose="020B0604020202020204" pitchFamily="34" charset="0"/>
              <a:buChar char="•"/>
              <a:tabLst>
                <a:tab pos="0" algn="l"/>
              </a:tabLst>
            </a:pPr>
            <a:r>
              <a:rPr lang="pl-PL" sz="24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używany w nurkowaniu technicznym,</a:t>
            </a:r>
            <a:endParaRPr lang="pl-PL" sz="2400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44500" indent="-169863" algn="just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 panose="020B0604020202020204" pitchFamily="34" charset="0"/>
              <a:buChar char="•"/>
              <a:tabLst>
                <a:tab pos="0" algn="l"/>
              </a:tabLst>
            </a:pPr>
            <a:r>
              <a:rPr lang="pl-PL" sz="24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szybkie osiągniecie głębokości po czym następuje wynurzanie według precyzyjnego planu.</a:t>
            </a:r>
            <a:endParaRPr lang="pl-PL" sz="2400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3080" indent="-343080">
              <a:lnSpc>
                <a:spcPct val="100000"/>
              </a:lnSpc>
              <a:spcBef>
                <a:spcPts val="641"/>
              </a:spcBef>
              <a:buNone/>
              <a:tabLst>
                <a:tab pos="0" algn="l"/>
              </a:tabLst>
            </a:pPr>
            <a:endParaRPr lang="pl-PL" sz="2400" b="0" strike="noStrike" spc="-1" dirty="0">
              <a:latin typeface="Arial"/>
            </a:endParaRP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880" cy="11422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rm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pl-PL" sz="3000" b="1" strike="noStrike" spc="-1" dirty="0">
                <a:solidFill>
                  <a:srgbClr val="000000"/>
                </a:solidFill>
                <a:latin typeface="Calibri"/>
              </a:rPr>
              <a:t>Techniki nurkowania dekompresyjnego c.d.</a:t>
            </a:r>
            <a:endParaRPr lang="pl-PL" sz="3000" b="1" strike="noStrike" spc="-1" dirty="0">
              <a:latin typeface="Arial"/>
            </a:endParaRPr>
          </a:p>
        </p:txBody>
      </p:sp>
      <p:sp>
        <p:nvSpPr>
          <p:cNvPr id="391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8228880" cy="4637112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marL="343080" indent="-343080" algn="just">
              <a:lnSpc>
                <a:spcPct val="150000"/>
              </a:lnSpc>
              <a:spcBef>
                <a:spcPts val="641"/>
              </a:spcBef>
              <a:buNone/>
              <a:tabLst>
                <a:tab pos="0" algn="l"/>
              </a:tabLst>
            </a:pPr>
            <a:r>
              <a:rPr lang="pl-PL" sz="2400" b="1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Profil nurkowy nieprawidłowy</a:t>
            </a:r>
            <a:endParaRPr lang="pl-PL" sz="2400" b="1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algn="just">
              <a:lnSpc>
                <a:spcPct val="150000"/>
              </a:lnSpc>
              <a:spcBef>
                <a:spcPts val="641"/>
              </a:spcBef>
              <a:buClr>
                <a:srgbClr val="000000"/>
              </a:buClr>
              <a:buFont typeface="+mj-lt"/>
              <a:buAutoNum type="arabicPeriod"/>
              <a:tabLst>
                <a:tab pos="0" algn="l"/>
              </a:tabLst>
            </a:pPr>
            <a:r>
              <a:rPr lang="pl-PL" sz="2400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pl-PL" sz="24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rofil odwrócony – płetwonurek spędza większość czasu nurkowania na małych głębokościach, a maksymalną głębokość osiąga przy końcu nurkowania.</a:t>
            </a:r>
            <a:endParaRPr lang="pl-PL" sz="2400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algn="just">
              <a:lnSpc>
                <a:spcPct val="150000"/>
              </a:lnSpc>
              <a:spcBef>
                <a:spcPts val="641"/>
              </a:spcBef>
              <a:buClr>
                <a:srgbClr val="000000"/>
              </a:buClr>
              <a:buFont typeface="+mj-lt"/>
              <a:buAutoNum type="arabicPeriod"/>
              <a:tabLst>
                <a:tab pos="0" algn="l"/>
              </a:tabLst>
            </a:pPr>
            <a:r>
              <a:rPr lang="pl-PL" sz="2400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pl-PL" sz="24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rofil o kształcie zębów piły – nurek przebywa na zmianę na małych i dużych głębokościach.</a:t>
            </a:r>
            <a:endParaRPr lang="pl-PL" sz="2400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algn="just">
              <a:lnSpc>
                <a:spcPct val="150000"/>
              </a:lnSpc>
              <a:spcBef>
                <a:spcPts val="641"/>
              </a:spcBef>
              <a:buClr>
                <a:srgbClr val="000000"/>
              </a:buClr>
              <a:buFont typeface="+mj-lt"/>
              <a:buAutoNum type="arabicPeriod"/>
              <a:tabLst>
                <a:tab pos="0" algn="l"/>
              </a:tabLst>
            </a:pPr>
            <a:r>
              <a:rPr lang="pl-PL" sz="2400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pl-PL" sz="24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rofil jojo – seria zanurzeń i wynurzeń ,,wind dół, góra”.</a:t>
            </a:r>
            <a:endParaRPr lang="pl-PL" sz="2400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880" cy="1142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rm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pl-PL" sz="3000" b="1" strike="noStrike" spc="-1" dirty="0">
                <a:solidFill>
                  <a:srgbClr val="000000"/>
                </a:solidFill>
                <a:latin typeface="Calibri"/>
              </a:rPr>
              <a:t>Zastosowanie umownych sygnałów awaryjnych</a:t>
            </a:r>
            <a:endParaRPr lang="pl-PL" sz="3000" b="1" strike="noStrike" spc="-1" dirty="0">
              <a:latin typeface="Arial"/>
            </a:endParaRPr>
          </a:p>
        </p:txBody>
      </p:sp>
      <p:pic>
        <p:nvPicPr>
          <p:cNvPr id="393" name="Symbol zastępczy zawartości 4" descr="zasady rw.bmp"/>
          <p:cNvPicPr/>
          <p:nvPr/>
        </p:nvPicPr>
        <p:blipFill>
          <a:blip r:embed="rId2"/>
          <a:stretch/>
        </p:blipFill>
        <p:spPr>
          <a:xfrm>
            <a:off x="1857240" y="1571760"/>
            <a:ext cx="5142960" cy="1058040"/>
          </a:xfrm>
          <a:prstGeom prst="rect">
            <a:avLst/>
          </a:prstGeom>
          <a:ln w="0">
            <a:noFill/>
          </a:ln>
        </p:spPr>
      </p:pic>
      <p:pic>
        <p:nvPicPr>
          <p:cNvPr id="394" name="Symbol zastępczy zawartości 5" descr="załącznik nr 10.bmp"/>
          <p:cNvPicPr/>
          <p:nvPr/>
        </p:nvPicPr>
        <p:blipFill>
          <a:blip r:embed="rId3"/>
          <a:stretch/>
        </p:blipFill>
        <p:spPr>
          <a:xfrm>
            <a:off x="1357200" y="2571840"/>
            <a:ext cx="5773680" cy="1642320"/>
          </a:xfrm>
          <a:prstGeom prst="rect">
            <a:avLst/>
          </a:prstGeom>
          <a:ln w="0">
            <a:noFill/>
          </a:ln>
        </p:spPr>
      </p:pic>
      <p:pic>
        <p:nvPicPr>
          <p:cNvPr id="395" name="Obraz 6" descr="brak łączn 43.bmp"/>
          <p:cNvPicPr/>
          <p:nvPr/>
        </p:nvPicPr>
        <p:blipFill>
          <a:blip r:embed="rId4"/>
          <a:stretch/>
        </p:blipFill>
        <p:spPr>
          <a:xfrm>
            <a:off x="1500120" y="4286160"/>
            <a:ext cx="5904720" cy="523080"/>
          </a:xfrm>
          <a:prstGeom prst="rect">
            <a:avLst/>
          </a:prstGeom>
          <a:ln w="0">
            <a:noFill/>
          </a:ln>
        </p:spPr>
      </p:pic>
      <p:pic>
        <p:nvPicPr>
          <p:cNvPr id="396" name="Obraz 7" descr="sygnały umowne 58.bmp"/>
          <p:cNvPicPr/>
          <p:nvPr/>
        </p:nvPicPr>
        <p:blipFill>
          <a:blip r:embed="rId5"/>
          <a:stretch/>
        </p:blipFill>
        <p:spPr>
          <a:xfrm>
            <a:off x="1500120" y="5000760"/>
            <a:ext cx="5904720" cy="5612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363272" cy="11422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rm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pl-PL" sz="3000" b="1" strike="noStrike" spc="-1" dirty="0">
                <a:solidFill>
                  <a:srgbClr val="000000"/>
                </a:solidFill>
                <a:latin typeface="Calibri"/>
              </a:rPr>
              <a:t>Zastosowanie umownych sygnałów awaryjnych c.d.</a:t>
            </a:r>
            <a:endParaRPr lang="pl-PL" sz="3000" b="1" strike="noStrike" spc="-1" dirty="0">
              <a:latin typeface="Arial"/>
            </a:endParaRPr>
          </a:p>
        </p:txBody>
      </p:sp>
      <p:sp>
        <p:nvSpPr>
          <p:cNvPr id="398" name="PlaceHolder 2"/>
          <p:cNvSpPr>
            <a:spLocks noGrp="1"/>
          </p:cNvSpPr>
          <p:nvPr>
            <p:ph/>
          </p:nvPr>
        </p:nvSpPr>
        <p:spPr>
          <a:xfrm>
            <a:off x="428760" y="1424080"/>
            <a:ext cx="8228880" cy="45252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rmAutofit/>
          </a:bodyPr>
          <a:lstStyle/>
          <a:p>
            <a:pPr marL="343080" indent="-343080">
              <a:lnSpc>
                <a:spcPct val="100000"/>
              </a:lnSpc>
              <a:spcBef>
                <a:spcPts val="479"/>
              </a:spcBef>
              <a:buNone/>
              <a:tabLst>
                <a:tab pos="0" algn="l"/>
              </a:tabLst>
            </a:pPr>
            <a:r>
              <a:rPr lang="pl-PL" sz="24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Znaki wizualne:</a:t>
            </a:r>
            <a:endParaRPr lang="pl-PL" sz="2400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Wingdings" panose="05000000000000000000" pitchFamily="2" charset="2"/>
              <a:buChar char="§"/>
              <a:tabLst>
                <a:tab pos="0" algn="l"/>
              </a:tabLst>
            </a:pPr>
            <a:r>
              <a:rPr lang="pl-PL" sz="24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rękoma:</a:t>
            </a:r>
            <a:endParaRPr lang="pl-PL" sz="2400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534988" indent="-26035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Tx/>
              <a:buChar char="‒"/>
              <a:tabLst>
                <a:tab pos="0" algn="l"/>
              </a:tabLst>
            </a:pPr>
            <a:r>
              <a:rPr lang="pl-PL" sz="24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wzywanie pomocy, brak powietrza, coś nie w porządku, jestem na rezerwie</a:t>
            </a:r>
            <a:endParaRPr lang="pl-PL" sz="2400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  <a:spcBef>
                <a:spcPts val="641"/>
              </a:spcBef>
              <a:buNone/>
              <a:tabLst>
                <a:tab pos="0" algn="l"/>
              </a:tabLst>
            </a:pPr>
            <a:endParaRPr lang="pl-PL" sz="2400" b="0" strike="noStrike" spc="-1" dirty="0"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641"/>
              </a:spcBef>
              <a:buNone/>
              <a:tabLst>
                <a:tab pos="0" algn="l"/>
              </a:tabLst>
            </a:pPr>
            <a:endParaRPr lang="pl-PL" sz="2400" b="0" strike="noStrike" spc="-1" dirty="0"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641"/>
              </a:spcBef>
              <a:buNone/>
              <a:tabLst>
                <a:tab pos="0" algn="l"/>
              </a:tabLst>
            </a:pPr>
            <a:endParaRPr lang="pl-PL" sz="2400" b="0" strike="noStrike" spc="-1" dirty="0"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641"/>
              </a:spcBef>
              <a:buNone/>
              <a:tabLst>
                <a:tab pos="0" algn="l"/>
              </a:tabLst>
            </a:pPr>
            <a:endParaRPr lang="pl-PL" sz="2400" b="0" strike="noStrike" spc="-1" dirty="0">
              <a:latin typeface="Arial"/>
            </a:endParaRPr>
          </a:p>
          <a:p>
            <a:pPr marL="285750" indent="-28575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Wingdings" panose="05000000000000000000" pitchFamily="2" charset="2"/>
              <a:buChar char="§"/>
              <a:tabLst>
                <a:tab pos="0" algn="l"/>
              </a:tabLst>
            </a:pPr>
            <a:r>
              <a:rPr lang="pl-PL" sz="24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sygnał latarką:</a:t>
            </a:r>
            <a:endParaRPr lang="pl-PL" sz="2400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534988" indent="-26035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Tx/>
              <a:buChar char="‒"/>
              <a:tabLst>
                <a:tab pos="0" algn="l"/>
              </a:tabLst>
            </a:pPr>
            <a:r>
              <a:rPr lang="pl-PL" sz="24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coś nie w porządku – szybkie ruchy w pionie, w górę i w dół.</a:t>
            </a:r>
            <a:endParaRPr lang="pl-PL" sz="2400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lnSpc>
                <a:spcPct val="100000"/>
              </a:lnSpc>
              <a:spcBef>
                <a:spcPts val="641"/>
              </a:spcBef>
              <a:buFontTx/>
              <a:buChar char="‒"/>
              <a:tabLst>
                <a:tab pos="0" algn="l"/>
              </a:tabLst>
            </a:pPr>
            <a:endParaRPr lang="pl-PL" sz="2400" b="0" strike="noStrike" spc="-1" dirty="0">
              <a:latin typeface="Arial"/>
            </a:endParaRPr>
          </a:p>
        </p:txBody>
      </p:sp>
      <p:pic>
        <p:nvPicPr>
          <p:cNvPr id="399" name="Obraz 8" descr="brak powietrza.bmp"/>
          <p:cNvPicPr/>
          <p:nvPr/>
        </p:nvPicPr>
        <p:blipFill>
          <a:blip r:embed="rId2"/>
          <a:stretch/>
        </p:blipFill>
        <p:spPr>
          <a:xfrm>
            <a:off x="3214800" y="3365016"/>
            <a:ext cx="727920" cy="928080"/>
          </a:xfrm>
          <a:prstGeom prst="rect">
            <a:avLst/>
          </a:prstGeom>
          <a:ln w="0">
            <a:noFill/>
          </a:ln>
        </p:spPr>
      </p:pic>
      <p:pic>
        <p:nvPicPr>
          <p:cNvPr id="400" name="Obraz 9" descr="rezerwa.bmp"/>
          <p:cNvPicPr/>
          <p:nvPr/>
        </p:nvPicPr>
        <p:blipFill>
          <a:blip r:embed="rId3"/>
          <a:stretch/>
        </p:blipFill>
        <p:spPr>
          <a:xfrm>
            <a:off x="7143840" y="3404616"/>
            <a:ext cx="713520" cy="888480"/>
          </a:xfrm>
          <a:prstGeom prst="rect">
            <a:avLst/>
          </a:prstGeom>
          <a:ln w="0">
            <a:noFill/>
          </a:ln>
        </p:spPr>
      </p:pic>
      <p:pic>
        <p:nvPicPr>
          <p:cNvPr id="401" name="Obraz 10" descr="coś niewporządku.bmp"/>
          <p:cNvPicPr/>
          <p:nvPr/>
        </p:nvPicPr>
        <p:blipFill>
          <a:blip r:embed="rId4"/>
          <a:stretch/>
        </p:blipFill>
        <p:spPr>
          <a:xfrm>
            <a:off x="5072040" y="3388776"/>
            <a:ext cx="923040" cy="904320"/>
          </a:xfrm>
          <a:prstGeom prst="rect">
            <a:avLst/>
          </a:prstGeom>
          <a:ln w="0">
            <a:noFill/>
          </a:ln>
        </p:spPr>
      </p:pic>
      <p:pic>
        <p:nvPicPr>
          <p:cNvPr id="402" name="Obraz 12" descr="wezwanie pomocy.bmp"/>
          <p:cNvPicPr/>
          <p:nvPr/>
        </p:nvPicPr>
        <p:blipFill>
          <a:blip r:embed="rId5"/>
          <a:stretch/>
        </p:blipFill>
        <p:spPr>
          <a:xfrm>
            <a:off x="1357200" y="3363936"/>
            <a:ext cx="913680" cy="9291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>
            <a:extLst>
              <a:ext uri="{FF2B5EF4-FFF2-40B4-BE49-F238E27FC236}">
                <a16:creationId xmlns:a16="http://schemas.microsoft.com/office/drawing/2014/main" id="{DC87BA10-D93B-8190-F785-6979B8402B74}"/>
              </a:ext>
            </a:extLst>
          </p:cNvPr>
          <p:cNvSpPr>
            <a:spLocks noGrp="1"/>
          </p:cNvSpPr>
          <p:nvPr>
            <p:ph type="subTitle"/>
          </p:nvPr>
        </p:nvSpPr>
        <p:spPr>
          <a:xfrm>
            <a:off x="323528" y="1484783"/>
            <a:ext cx="8517272" cy="4758705"/>
          </a:xfrm>
        </p:spPr>
        <p:txBody>
          <a:bodyPr/>
          <a:lstStyle/>
          <a:p>
            <a:pPr marL="343080" indent="-343080">
              <a:lnSpc>
                <a:spcPct val="150000"/>
              </a:lnSpc>
              <a:spcBef>
                <a:spcPts val="360"/>
              </a:spcBef>
              <a:buClr>
                <a:srgbClr val="000000"/>
              </a:buClr>
              <a:buFont typeface="Wingdings" panose="05000000000000000000" pitchFamily="2" charset="2"/>
              <a:buChar char="§"/>
            </a:pPr>
            <a:r>
              <a:rPr lang="pl-PL" sz="240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wynurzyć się bez płetw,</a:t>
            </a:r>
            <a:endParaRPr lang="pl-PL" sz="240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3080" indent="-343080">
              <a:lnSpc>
                <a:spcPct val="150000"/>
              </a:lnSpc>
              <a:spcBef>
                <a:spcPts val="360"/>
              </a:spcBef>
              <a:buClr>
                <a:srgbClr val="000000"/>
              </a:buClr>
              <a:buFont typeface="Wingdings" panose="05000000000000000000" pitchFamily="2" charset="2"/>
              <a:buChar char="§"/>
            </a:pPr>
            <a:r>
              <a:rPr lang="pl-PL" sz="240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wynurzyć się awaryjnie</a:t>
            </a:r>
            <a:r>
              <a:rPr lang="pl-PL" sz="2400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</a:t>
            </a:r>
            <a:endParaRPr lang="pl-PL" sz="240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3080" indent="-343080">
              <a:lnSpc>
                <a:spcPct val="150000"/>
              </a:lnSpc>
              <a:spcBef>
                <a:spcPts val="360"/>
              </a:spcBef>
              <a:buClr>
                <a:srgbClr val="000000"/>
              </a:buClr>
              <a:buFont typeface="Wingdings" panose="05000000000000000000" pitchFamily="2" charset="2"/>
              <a:buChar char="§"/>
            </a:pPr>
            <a:r>
              <a:rPr lang="pl-PL" sz="240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samodzielnie rozebrać się w wodzie ze sprzętu nurkowego,</a:t>
            </a:r>
            <a:endParaRPr lang="pl-PL" sz="240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3080" indent="-343080">
              <a:lnSpc>
                <a:spcPct val="150000"/>
              </a:lnSpc>
              <a:spcBef>
                <a:spcPts val="360"/>
              </a:spcBef>
              <a:buClr>
                <a:srgbClr val="000000"/>
              </a:buClr>
              <a:buFont typeface="Wingdings" panose="05000000000000000000" pitchFamily="2" charset="2"/>
              <a:buChar char="§"/>
            </a:pPr>
            <a:r>
              <a:rPr lang="pl-PL" sz="240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wykonać czynności awaryjne w sytuacji zmiany planu nurkowania</a:t>
            </a:r>
            <a:r>
              <a:rPr lang="pl-PL" sz="2400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</a:t>
            </a:r>
            <a:endParaRPr lang="pl-PL" sz="240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3080" indent="-343080">
              <a:lnSpc>
                <a:spcPct val="150000"/>
              </a:lnSpc>
              <a:spcBef>
                <a:spcPts val="360"/>
              </a:spcBef>
              <a:buClr>
                <a:srgbClr val="000000"/>
              </a:buClr>
              <a:buFont typeface="Wingdings" panose="05000000000000000000" pitchFamily="2" charset="2"/>
              <a:buChar char="§"/>
            </a:pPr>
            <a:r>
              <a:rPr lang="pl-PL" sz="240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wykonać czynności awaryjne w przypadku zaplątania </a:t>
            </a:r>
            <a:r>
              <a:rPr lang="pl-PL" sz="2400" strike="noStrike" spc="-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kabloliny</a:t>
            </a:r>
            <a:r>
              <a:rPr lang="pl-PL" sz="2400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</a:t>
            </a:r>
            <a:endParaRPr lang="pl-PL" sz="240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3080" indent="-343080">
              <a:lnSpc>
                <a:spcPct val="150000"/>
              </a:lnSpc>
              <a:spcBef>
                <a:spcPts val="360"/>
              </a:spcBef>
              <a:buClr>
                <a:srgbClr val="000000"/>
              </a:buClr>
              <a:buFont typeface="Wingdings" panose="05000000000000000000" pitchFamily="2" charset="2"/>
              <a:buChar char="§"/>
            </a:pPr>
            <a:r>
              <a:rPr lang="pl-PL" sz="240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wyjść na brzeg, jednostkę pływającą i po trapie,</a:t>
            </a:r>
            <a:endParaRPr lang="pl-PL" sz="240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3080" indent="-343080">
              <a:lnSpc>
                <a:spcPct val="150000"/>
              </a:lnSpc>
              <a:spcBef>
                <a:spcPts val="360"/>
              </a:spcBef>
              <a:buClr>
                <a:srgbClr val="000000"/>
              </a:buClr>
              <a:buFont typeface="Wingdings" panose="05000000000000000000" pitchFamily="2" charset="2"/>
              <a:buChar char="§"/>
            </a:pPr>
            <a:r>
              <a:rPr lang="pl-PL" sz="240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sklarować sprzęt po nurkowaniu.</a:t>
            </a:r>
            <a:endParaRPr lang="pl-PL" sz="240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pl-PL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ytuł 3">
            <a:extLst>
              <a:ext uri="{FF2B5EF4-FFF2-40B4-BE49-F238E27FC236}">
                <a16:creationId xmlns:a16="http://schemas.microsoft.com/office/drawing/2014/main" id="{6EF29243-2FD0-C3DA-7854-92A7E236A69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860032" y="614511"/>
            <a:ext cx="382676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Cele szczegółowe c.d.:</a:t>
            </a:r>
          </a:p>
        </p:txBody>
      </p:sp>
    </p:spTree>
    <p:extLst>
      <p:ext uri="{BB962C8B-B14F-4D97-AF65-F5344CB8AC3E}">
        <p14:creationId xmlns:p14="http://schemas.microsoft.com/office/powerpoint/2010/main" val="850657823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435280" cy="11422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rm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pl-PL" sz="3000" b="1" strike="noStrike" spc="-1" dirty="0">
                <a:solidFill>
                  <a:srgbClr val="000000"/>
                </a:solidFill>
                <a:latin typeface="Calibri"/>
              </a:rPr>
              <a:t>Zastosowanie umownych sygnałów awaryjnych c.d.</a:t>
            </a:r>
            <a:endParaRPr lang="pl-PL" sz="3000" b="1" strike="noStrike" spc="-1" dirty="0">
              <a:latin typeface="Arial"/>
            </a:endParaRPr>
          </a:p>
        </p:txBody>
      </p:sp>
      <p:sp>
        <p:nvSpPr>
          <p:cNvPr id="404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8228880" cy="39890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marL="343080" indent="-343080" algn="just">
              <a:lnSpc>
                <a:spcPct val="150000"/>
              </a:lnSpc>
              <a:spcBef>
                <a:spcPts val="641"/>
              </a:spcBef>
              <a:buNone/>
              <a:tabLst>
                <a:tab pos="0" algn="l"/>
              </a:tabLst>
            </a:pPr>
            <a:r>
              <a:rPr lang="pl-PL" sz="24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Sygnały umowne przy pomocy liny/</a:t>
            </a:r>
            <a:r>
              <a:rPr lang="pl-PL" sz="2400" b="0" strike="noStrike" spc="-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kabloliny</a:t>
            </a:r>
            <a:r>
              <a:rPr lang="pl-PL" sz="24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</a:t>
            </a:r>
            <a:endParaRPr lang="pl-PL" sz="2400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algn="just">
              <a:lnSpc>
                <a:spcPct val="150000"/>
              </a:lnSpc>
              <a:spcBef>
                <a:spcPts val="641"/>
              </a:spcBef>
              <a:buClr>
                <a:srgbClr val="000000"/>
              </a:buClr>
              <a:buFont typeface="Arial" panose="020B0604020202020204" pitchFamily="34" charset="0"/>
              <a:buChar char="•"/>
              <a:tabLst>
                <a:tab pos="0" algn="l"/>
              </a:tabLst>
            </a:pPr>
            <a:r>
              <a:rPr lang="pl-PL" sz="24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jedno pociągnięcie – ok?, ok,</a:t>
            </a:r>
            <a:endParaRPr lang="pl-PL" sz="2400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algn="just">
              <a:lnSpc>
                <a:spcPct val="150000"/>
              </a:lnSpc>
              <a:spcBef>
                <a:spcPts val="641"/>
              </a:spcBef>
              <a:buClr>
                <a:srgbClr val="000000"/>
              </a:buClr>
              <a:buFont typeface="Arial" panose="020B0604020202020204" pitchFamily="34" charset="0"/>
              <a:buChar char="•"/>
              <a:tabLst>
                <a:tab pos="0" algn="l"/>
              </a:tabLst>
            </a:pPr>
            <a:r>
              <a:rPr lang="pl-PL" sz="24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dwa pociągnięcia – zmiana kierunku płynięcia,</a:t>
            </a:r>
            <a:endParaRPr lang="pl-PL" sz="2400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algn="just">
              <a:lnSpc>
                <a:spcPct val="150000"/>
              </a:lnSpc>
              <a:spcBef>
                <a:spcPts val="641"/>
              </a:spcBef>
              <a:buClr>
                <a:srgbClr val="000000"/>
              </a:buClr>
              <a:buFont typeface="Arial" panose="020B0604020202020204" pitchFamily="34" charset="0"/>
              <a:buChar char="•"/>
              <a:tabLst>
                <a:tab pos="0" algn="l"/>
              </a:tabLst>
            </a:pPr>
            <a:r>
              <a:rPr lang="pl-PL" sz="24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trzy pociągnięcia – wynurzenie,</a:t>
            </a:r>
            <a:endParaRPr lang="pl-PL" sz="2400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algn="just">
              <a:lnSpc>
                <a:spcPct val="150000"/>
              </a:lnSpc>
              <a:spcBef>
                <a:spcPts val="641"/>
              </a:spcBef>
              <a:buClr>
                <a:srgbClr val="000000"/>
              </a:buClr>
              <a:buFont typeface="Arial" panose="020B0604020202020204" pitchFamily="34" charset="0"/>
              <a:buChar char="•"/>
              <a:tabLst>
                <a:tab pos="0" algn="l"/>
              </a:tabLst>
            </a:pPr>
            <a:r>
              <a:rPr lang="pl-PL" sz="24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szereg pociągnięć (minimum cztery) – niebezpieczeństwo, wynurzenie awaryjne</a:t>
            </a:r>
            <a:endParaRPr lang="pl-PL" sz="2400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435280" cy="11422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rm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pl-PL" sz="3000" b="1" strike="noStrike" spc="-1" dirty="0">
                <a:solidFill>
                  <a:srgbClr val="000000"/>
                </a:solidFill>
                <a:latin typeface="Calibri"/>
              </a:rPr>
              <a:t>Zastosowanie umownych sygnałów awaryjnych c.d.</a:t>
            </a:r>
            <a:endParaRPr lang="pl-PL" sz="3000" b="1" strike="noStrike" spc="-1" dirty="0">
              <a:latin typeface="Arial"/>
            </a:endParaRPr>
          </a:p>
        </p:txBody>
      </p:sp>
      <p:sp>
        <p:nvSpPr>
          <p:cNvPr id="406" name="PlaceHolder 2"/>
          <p:cNvSpPr>
            <a:spLocks noGrp="1"/>
          </p:cNvSpPr>
          <p:nvPr>
            <p:ph/>
          </p:nvPr>
        </p:nvSpPr>
        <p:spPr>
          <a:xfrm>
            <a:off x="457200" y="1744216"/>
            <a:ext cx="8228880" cy="2692896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marL="343080" indent="-343080" algn="just">
              <a:lnSpc>
                <a:spcPct val="150000"/>
              </a:lnSpc>
              <a:spcBef>
                <a:spcPts val="641"/>
              </a:spcBef>
              <a:buNone/>
              <a:tabLst>
                <a:tab pos="0" algn="l"/>
              </a:tabLst>
            </a:pPr>
            <a:r>
              <a:rPr lang="pl-PL" sz="24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Inne znaki/sygnały awaryjne:</a:t>
            </a:r>
            <a:endParaRPr lang="pl-PL" sz="2400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algn="just">
              <a:lnSpc>
                <a:spcPct val="150000"/>
              </a:lnSpc>
              <a:spcBef>
                <a:spcPts val="641"/>
              </a:spcBef>
              <a:buClr>
                <a:srgbClr val="000000"/>
              </a:buClr>
              <a:buFont typeface="Arial" panose="020B0604020202020204" pitchFamily="34" charset="0"/>
              <a:buChar char="•"/>
              <a:tabLst>
                <a:tab pos="0" algn="l"/>
              </a:tabLst>
            </a:pPr>
            <a:r>
              <a:rPr lang="pl-PL" sz="24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gwizdek – zbiórka, zwrócenie uwagi,</a:t>
            </a:r>
            <a:endParaRPr lang="pl-PL" sz="2400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algn="just">
              <a:lnSpc>
                <a:spcPct val="150000"/>
              </a:lnSpc>
              <a:spcBef>
                <a:spcPts val="641"/>
              </a:spcBef>
              <a:buClr>
                <a:srgbClr val="000000"/>
              </a:buClr>
              <a:buFont typeface="Arial" panose="020B0604020202020204" pitchFamily="34" charset="0"/>
              <a:buChar char="•"/>
              <a:tabLst>
                <a:tab pos="0" algn="l"/>
              </a:tabLst>
            </a:pPr>
            <a:r>
              <a:rPr lang="pl-PL" sz="24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żółta boja dekompresyjna,</a:t>
            </a:r>
            <a:endParaRPr lang="pl-PL" sz="2400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algn="just">
              <a:lnSpc>
                <a:spcPct val="150000"/>
              </a:lnSpc>
              <a:spcBef>
                <a:spcPts val="641"/>
              </a:spcBef>
              <a:buClr>
                <a:srgbClr val="000000"/>
              </a:buClr>
              <a:buFont typeface="Arial" panose="020B0604020202020204" pitchFamily="34" charset="0"/>
              <a:buChar char="•"/>
              <a:tabLst>
                <a:tab pos="0" algn="l"/>
              </a:tabLst>
            </a:pPr>
            <a:r>
              <a:rPr lang="pl-PL" sz="24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flara</a:t>
            </a:r>
            <a:endParaRPr lang="pl-PL" sz="2400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3080" indent="-343080">
              <a:lnSpc>
                <a:spcPct val="100000"/>
              </a:lnSpc>
              <a:spcBef>
                <a:spcPts val="641"/>
              </a:spcBef>
              <a:buNone/>
              <a:tabLst>
                <a:tab pos="0" algn="l"/>
              </a:tabLst>
            </a:pPr>
            <a:endParaRPr lang="pl-PL" sz="2400" b="0" strike="noStrike" spc="-1" dirty="0">
              <a:latin typeface="Arial"/>
            </a:endParaRP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880" cy="11422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rm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pl-PL" sz="3000" b="1" strike="noStrike" spc="-1" dirty="0">
                <a:solidFill>
                  <a:srgbClr val="000000"/>
                </a:solidFill>
                <a:latin typeface="Calibri"/>
              </a:rPr>
              <a:t>Postępowanie w sytuacjach awaryjnych</a:t>
            </a:r>
            <a:endParaRPr lang="pl-PL" sz="3000" b="1" strike="noStrike" spc="-1" dirty="0">
              <a:latin typeface="Arial"/>
            </a:endParaRPr>
          </a:p>
        </p:txBody>
      </p:sp>
      <p:sp>
        <p:nvSpPr>
          <p:cNvPr id="408" name="PlaceHolder 2"/>
          <p:cNvSpPr>
            <a:spLocks noGrp="1"/>
          </p:cNvSpPr>
          <p:nvPr>
            <p:ph/>
          </p:nvPr>
        </p:nvSpPr>
        <p:spPr>
          <a:xfrm>
            <a:off x="457200" y="1484784"/>
            <a:ext cx="8228880" cy="49831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marL="342900" indent="-342900" algn="just">
              <a:lnSpc>
                <a:spcPct val="150000"/>
              </a:lnSpc>
              <a:spcBef>
                <a:spcPts val="641"/>
              </a:spcBef>
              <a:buClr>
                <a:srgbClr val="000000"/>
              </a:buClr>
              <a:buFont typeface="+mj-lt"/>
              <a:buAutoNum type="arabicPeriod"/>
            </a:pPr>
            <a:r>
              <a:rPr lang="pl-PL" sz="24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Utrata łączności.</a:t>
            </a:r>
            <a:endParaRPr lang="pl-PL" sz="2400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just">
              <a:lnSpc>
                <a:spcPct val="150000"/>
              </a:lnSpc>
              <a:spcBef>
                <a:spcPts val="641"/>
              </a:spcBef>
              <a:buClr>
                <a:srgbClr val="000000"/>
              </a:buClr>
              <a:buFont typeface="+mj-lt"/>
              <a:buAutoNum type="arabicPeriod"/>
            </a:pPr>
            <a:r>
              <a:rPr lang="pl-PL" sz="24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Utrata czynnika oddechowego.</a:t>
            </a:r>
            <a:endParaRPr lang="pl-PL" sz="2400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just">
              <a:lnSpc>
                <a:spcPct val="150000"/>
              </a:lnSpc>
              <a:spcBef>
                <a:spcPts val="641"/>
              </a:spcBef>
              <a:buClr>
                <a:srgbClr val="000000"/>
              </a:buClr>
              <a:buFont typeface="+mj-lt"/>
              <a:buAutoNum type="arabicPeriod"/>
            </a:pPr>
            <a:r>
              <a:rPr lang="pl-PL" sz="24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Rozszczelnienie maski.</a:t>
            </a:r>
            <a:endParaRPr lang="pl-PL" sz="2400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just">
              <a:lnSpc>
                <a:spcPct val="150000"/>
              </a:lnSpc>
              <a:spcBef>
                <a:spcPts val="641"/>
              </a:spcBef>
              <a:buClr>
                <a:srgbClr val="000000"/>
              </a:buClr>
              <a:buFont typeface="+mj-lt"/>
              <a:buAutoNum type="arabicPeriod"/>
            </a:pPr>
            <a:r>
              <a:rPr lang="pl-PL" sz="24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Utrata pływalności.</a:t>
            </a:r>
            <a:endParaRPr lang="pl-PL" sz="2400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just">
              <a:lnSpc>
                <a:spcPct val="150000"/>
              </a:lnSpc>
              <a:spcBef>
                <a:spcPts val="641"/>
              </a:spcBef>
              <a:buClr>
                <a:srgbClr val="000000"/>
              </a:buClr>
              <a:buFont typeface="+mj-lt"/>
              <a:buAutoNum type="arabicPeriod"/>
            </a:pPr>
            <a:r>
              <a:rPr lang="pl-PL" sz="24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Wynurzenie awaryjne.</a:t>
            </a:r>
            <a:endParaRPr lang="pl-PL" sz="2400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just">
              <a:lnSpc>
                <a:spcPct val="150000"/>
              </a:lnSpc>
              <a:spcBef>
                <a:spcPts val="641"/>
              </a:spcBef>
              <a:buClr>
                <a:srgbClr val="000000"/>
              </a:buClr>
              <a:buFont typeface="+mj-lt"/>
              <a:buAutoNum type="arabicPeriod"/>
            </a:pPr>
            <a:r>
              <a:rPr lang="pl-PL" sz="24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Zmiana planu nurkowania.</a:t>
            </a:r>
            <a:endParaRPr lang="pl-PL" sz="2400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just">
              <a:lnSpc>
                <a:spcPct val="150000"/>
              </a:lnSpc>
              <a:spcBef>
                <a:spcPts val="641"/>
              </a:spcBef>
              <a:buClr>
                <a:srgbClr val="000000"/>
              </a:buClr>
              <a:buFont typeface="+mj-lt"/>
              <a:buAutoNum type="arabicPeriod"/>
            </a:pPr>
            <a:r>
              <a:rPr lang="pl-PL" sz="24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Zaplątanie się kabloliny</a:t>
            </a:r>
            <a:r>
              <a:rPr lang="pl-PL" sz="2400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pl-PL" sz="2400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just">
              <a:lnSpc>
                <a:spcPct val="150000"/>
              </a:lnSpc>
              <a:spcBef>
                <a:spcPts val="641"/>
              </a:spcBef>
              <a:buClr>
                <a:srgbClr val="000000"/>
              </a:buClr>
              <a:buFont typeface="+mj-lt"/>
              <a:buAutoNum type="arabicPeriod"/>
            </a:pPr>
            <a:r>
              <a:rPr lang="pl-PL" sz="24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Nurek nieprzytomny pod wodą.</a:t>
            </a:r>
            <a:endParaRPr lang="pl-PL" sz="2400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PlaceHolder 1"/>
          <p:cNvSpPr>
            <a:spLocks noGrp="1"/>
          </p:cNvSpPr>
          <p:nvPr>
            <p:ph type="title"/>
          </p:nvPr>
        </p:nvSpPr>
        <p:spPr>
          <a:xfrm>
            <a:off x="1259632" y="274680"/>
            <a:ext cx="7200800" cy="11422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rm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pl-PL" sz="3000" b="1" strike="noStrike" spc="-1" dirty="0">
                <a:solidFill>
                  <a:srgbClr val="000000"/>
                </a:solidFill>
                <a:latin typeface="Calibri"/>
              </a:rPr>
              <a:t>Postępowanie w sytuacjach awaryjnych c.d.</a:t>
            </a:r>
            <a:endParaRPr lang="pl-PL" sz="3000" b="1" strike="noStrike" spc="-1" dirty="0">
              <a:latin typeface="Arial"/>
            </a:endParaRPr>
          </a:p>
        </p:txBody>
      </p:sp>
      <p:sp>
        <p:nvSpPr>
          <p:cNvPr id="410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8363272" cy="3845024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marL="343080" indent="-343080" algn="just">
              <a:lnSpc>
                <a:spcPct val="150000"/>
              </a:lnSpc>
              <a:spcBef>
                <a:spcPts val="641"/>
              </a:spcBef>
              <a:buNone/>
              <a:tabLst>
                <a:tab pos="0" algn="l"/>
              </a:tabLst>
            </a:pPr>
            <a:r>
              <a:rPr lang="pl-PL" sz="2400" b="1" u="sng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Ad. 1 Utrata łączności:</a:t>
            </a:r>
            <a:endParaRPr lang="pl-PL" sz="2400" b="1" u="sng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lnSpc>
                <a:spcPct val="150000"/>
              </a:lnSpc>
              <a:spcBef>
                <a:spcPts val="641"/>
              </a:spcBef>
              <a:buClr>
                <a:srgbClr val="000000"/>
              </a:buClr>
              <a:buFont typeface="Wingdings" panose="05000000000000000000" pitchFamily="2" charset="2"/>
              <a:buChar char="§"/>
              <a:tabLst>
                <a:tab pos="0" algn="l"/>
              </a:tabLst>
            </a:pPr>
            <a:r>
              <a:rPr lang="pl-PL" sz="24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nawiązanie kontaktu z partnerem za pomocą gestów (rękoma), </a:t>
            </a:r>
            <a:endParaRPr lang="pl-PL" sz="2400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lnSpc>
                <a:spcPct val="150000"/>
              </a:lnSpc>
              <a:spcBef>
                <a:spcPts val="641"/>
              </a:spcBef>
              <a:buClr>
                <a:srgbClr val="000000"/>
              </a:buClr>
              <a:buFont typeface="Wingdings" panose="05000000000000000000" pitchFamily="2" charset="2"/>
              <a:buChar char="§"/>
              <a:tabLst>
                <a:tab pos="0" algn="l"/>
              </a:tabLst>
            </a:pPr>
            <a:r>
              <a:rPr lang="pl-PL" sz="24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przekazanie sygnałów do bazy za pomocą </a:t>
            </a:r>
            <a:r>
              <a:rPr lang="pl-PL" sz="2400" b="0" strike="noStrike" spc="-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kabloliny</a:t>
            </a:r>
            <a:r>
              <a:rPr lang="pl-PL" sz="24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</a:t>
            </a:r>
            <a:endParaRPr lang="pl-PL" sz="2400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lnSpc>
                <a:spcPct val="150000"/>
              </a:lnSpc>
              <a:spcBef>
                <a:spcPts val="641"/>
              </a:spcBef>
              <a:buClr>
                <a:srgbClr val="000000"/>
              </a:buClr>
              <a:buFont typeface="Wingdings" panose="05000000000000000000" pitchFamily="2" charset="2"/>
              <a:buChar char="§"/>
              <a:tabLst>
                <a:tab pos="0" algn="l"/>
              </a:tabLst>
            </a:pPr>
            <a:r>
              <a:rPr lang="pl-PL" sz="24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wynurzenie na powierzchnię z zachowaniem odpowiedniej prędkości i reżimów dekompresyjnych.</a:t>
            </a:r>
            <a:endParaRPr lang="pl-PL" sz="2400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PlaceHolder 1"/>
          <p:cNvSpPr>
            <a:spLocks noGrp="1"/>
          </p:cNvSpPr>
          <p:nvPr>
            <p:ph type="title"/>
          </p:nvPr>
        </p:nvSpPr>
        <p:spPr>
          <a:xfrm>
            <a:off x="1331640" y="260648"/>
            <a:ext cx="7128792" cy="706048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pl-PL" sz="3000" b="1" strike="noStrike" spc="-1" dirty="0">
                <a:solidFill>
                  <a:srgbClr val="000000"/>
                </a:solidFill>
                <a:latin typeface="Calibri"/>
              </a:rPr>
              <a:t>Postępowanie w sytuacjach awaryjnych c.d.</a:t>
            </a:r>
            <a:endParaRPr lang="pl-PL" sz="3000" b="1" strike="noStrike" spc="-1" dirty="0">
              <a:latin typeface="Arial"/>
            </a:endParaRPr>
          </a:p>
        </p:txBody>
      </p:sp>
      <p:sp>
        <p:nvSpPr>
          <p:cNvPr id="412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8228880" cy="4205064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marL="343080" indent="-343080" algn="just">
              <a:lnSpc>
                <a:spcPct val="150000"/>
              </a:lnSpc>
              <a:spcBef>
                <a:spcPts val="641"/>
              </a:spcBef>
              <a:buNone/>
              <a:tabLst>
                <a:tab pos="0" algn="l"/>
              </a:tabLst>
            </a:pPr>
            <a:r>
              <a:rPr lang="pl-PL" sz="2400" b="1" u="sng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Ad. 2 Utrata czynnika oddechowego:</a:t>
            </a:r>
            <a:endParaRPr lang="pl-PL" sz="2400" b="1" u="sng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lnSpc>
                <a:spcPct val="150000"/>
              </a:lnSpc>
              <a:spcBef>
                <a:spcPts val="641"/>
              </a:spcBef>
              <a:buClr>
                <a:srgbClr val="000000"/>
              </a:buClr>
              <a:buFont typeface="Wingdings" panose="05000000000000000000" pitchFamily="2" charset="2"/>
              <a:buChar char="§"/>
              <a:tabLst>
                <a:tab pos="0" algn="l"/>
              </a:tabLst>
            </a:pPr>
            <a:r>
              <a:rPr lang="pl-PL" sz="24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sygnalizacja partnerowi utratę gazu,</a:t>
            </a:r>
            <a:endParaRPr lang="pl-PL" sz="2400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lnSpc>
                <a:spcPct val="150000"/>
              </a:lnSpc>
              <a:spcBef>
                <a:spcPts val="641"/>
              </a:spcBef>
              <a:buClr>
                <a:srgbClr val="000000"/>
              </a:buClr>
              <a:buFont typeface="Wingdings" panose="05000000000000000000" pitchFamily="2" charset="2"/>
              <a:buChar char="§"/>
              <a:tabLst>
                <a:tab pos="0" algn="l"/>
              </a:tabLst>
            </a:pPr>
            <a:r>
              <a:rPr lang="pl-PL" sz="24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przejście z maski pełnej na automat zapasowy, założenie maski zwykłej,</a:t>
            </a:r>
            <a:endParaRPr lang="pl-PL" sz="2400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lnSpc>
                <a:spcPct val="150000"/>
              </a:lnSpc>
              <a:spcBef>
                <a:spcPts val="641"/>
              </a:spcBef>
              <a:buClr>
                <a:srgbClr val="000000"/>
              </a:buClr>
              <a:buFont typeface="Wingdings" panose="05000000000000000000" pitchFamily="2" charset="2"/>
              <a:buChar char="§"/>
              <a:tabLst>
                <a:tab pos="0" algn="l"/>
              </a:tabLst>
            </a:pPr>
            <a:r>
              <a:rPr lang="pl-PL" sz="24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wynurzenie na powierzchnię z zachowaniem odpowiedniej prędkości i reżimów dekompresyjnych.</a:t>
            </a:r>
            <a:endParaRPr lang="pl-PL" sz="2400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PlaceHolder 1"/>
          <p:cNvSpPr>
            <a:spLocks noGrp="1"/>
          </p:cNvSpPr>
          <p:nvPr>
            <p:ph type="title"/>
          </p:nvPr>
        </p:nvSpPr>
        <p:spPr>
          <a:xfrm>
            <a:off x="1187624" y="274680"/>
            <a:ext cx="7344816" cy="11422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rm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pl-PL" sz="3000" b="1" strike="noStrike" spc="-1" dirty="0">
                <a:solidFill>
                  <a:srgbClr val="000000"/>
                </a:solidFill>
                <a:latin typeface="Calibri"/>
              </a:rPr>
              <a:t>Postępowanie w sytuacjach awaryjnych c.d.</a:t>
            </a:r>
            <a:endParaRPr lang="pl-PL" sz="3000" b="1" strike="noStrike" spc="-1" dirty="0">
              <a:latin typeface="Arial"/>
            </a:endParaRPr>
          </a:p>
        </p:txBody>
      </p:sp>
      <p:sp>
        <p:nvSpPr>
          <p:cNvPr id="414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8228880" cy="4421088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marL="343080" indent="-343080" algn="just">
              <a:lnSpc>
                <a:spcPct val="150000"/>
              </a:lnSpc>
              <a:spcBef>
                <a:spcPts val="641"/>
              </a:spcBef>
              <a:buNone/>
              <a:tabLst>
                <a:tab pos="0" algn="l"/>
              </a:tabLst>
            </a:pPr>
            <a:r>
              <a:rPr lang="pl-PL" sz="2400" b="1" u="sng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Ad. 3 Rozszczelnienie maski:</a:t>
            </a:r>
            <a:endParaRPr lang="pl-PL" sz="2400" b="1" u="sng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lnSpc>
                <a:spcPct val="150000"/>
              </a:lnSpc>
              <a:spcBef>
                <a:spcPts val="641"/>
              </a:spcBef>
              <a:buClr>
                <a:srgbClr val="000000"/>
              </a:buClr>
              <a:buFont typeface="Wingdings" panose="05000000000000000000" pitchFamily="2" charset="2"/>
              <a:buChar char="§"/>
              <a:tabLst>
                <a:tab pos="0" algn="l"/>
              </a:tabLst>
            </a:pPr>
            <a:r>
              <a:rPr lang="pl-PL" sz="24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przekazanie informacji do bazy</a:t>
            </a:r>
            <a:r>
              <a:rPr lang="pl-PL" sz="2400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pl-PL" sz="24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partnerowi,</a:t>
            </a:r>
            <a:endParaRPr lang="pl-PL" sz="2400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lnSpc>
                <a:spcPct val="150000"/>
              </a:lnSpc>
              <a:spcBef>
                <a:spcPts val="641"/>
              </a:spcBef>
              <a:buClr>
                <a:srgbClr val="000000"/>
              </a:buClr>
              <a:buFont typeface="Wingdings" panose="05000000000000000000" pitchFamily="2" charset="2"/>
              <a:buChar char="§"/>
              <a:tabLst>
                <a:tab pos="0" algn="l"/>
              </a:tabLst>
            </a:pPr>
            <a:r>
              <a:rPr lang="pl-PL" sz="24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próba doszczelnienia maski,</a:t>
            </a:r>
            <a:endParaRPr lang="pl-PL" sz="2400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lnSpc>
                <a:spcPct val="150000"/>
              </a:lnSpc>
              <a:spcBef>
                <a:spcPts val="641"/>
              </a:spcBef>
              <a:buClr>
                <a:srgbClr val="000000"/>
              </a:buClr>
              <a:buFont typeface="Wingdings" panose="05000000000000000000" pitchFamily="2" charset="2"/>
              <a:buChar char="§"/>
              <a:tabLst>
                <a:tab pos="0" algn="l"/>
              </a:tabLst>
            </a:pPr>
            <a:r>
              <a:rPr lang="pl-PL" sz="24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przejście z maski pełnej na automat zapasowy, założenie maski zwykłej,</a:t>
            </a:r>
            <a:endParaRPr lang="pl-PL" sz="2400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lnSpc>
                <a:spcPct val="150000"/>
              </a:lnSpc>
              <a:spcBef>
                <a:spcPts val="641"/>
              </a:spcBef>
              <a:buClr>
                <a:srgbClr val="000000"/>
              </a:buClr>
              <a:buFont typeface="Wingdings" panose="05000000000000000000" pitchFamily="2" charset="2"/>
              <a:buChar char="§"/>
              <a:tabLst>
                <a:tab pos="0" algn="l"/>
              </a:tabLst>
            </a:pPr>
            <a:r>
              <a:rPr lang="pl-PL" sz="24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wynurzenie na powierzchnię z zachowaniem odpowiedniej prędkości i reżimów dekompresyjnych.</a:t>
            </a:r>
            <a:endParaRPr lang="pl-PL" sz="2400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  <a:spcBef>
                <a:spcPts val="641"/>
              </a:spcBef>
              <a:buNone/>
              <a:tabLst>
                <a:tab pos="0" algn="l"/>
              </a:tabLst>
            </a:pPr>
            <a:endParaRPr lang="pl-PL" sz="2400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  <a:spcBef>
                <a:spcPts val="641"/>
              </a:spcBef>
              <a:buNone/>
              <a:tabLst>
                <a:tab pos="0" algn="l"/>
              </a:tabLst>
            </a:pPr>
            <a:endParaRPr lang="pl-PL" sz="2400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  <a:spcBef>
                <a:spcPts val="641"/>
              </a:spcBef>
              <a:buNone/>
              <a:tabLst>
                <a:tab pos="0" algn="l"/>
              </a:tabLst>
            </a:pPr>
            <a:endParaRPr lang="pl-PL" sz="2400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PlaceHolder 1"/>
          <p:cNvSpPr>
            <a:spLocks noGrp="1"/>
          </p:cNvSpPr>
          <p:nvPr>
            <p:ph type="title"/>
          </p:nvPr>
        </p:nvSpPr>
        <p:spPr>
          <a:xfrm>
            <a:off x="1115616" y="274680"/>
            <a:ext cx="7200800" cy="11422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rm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pl-PL" sz="3000" b="1" strike="noStrike" spc="-1" dirty="0">
                <a:solidFill>
                  <a:srgbClr val="000000"/>
                </a:solidFill>
                <a:latin typeface="Calibri"/>
              </a:rPr>
              <a:t>Postępowanie w sytuacjach awaryjnych c.d.</a:t>
            </a:r>
            <a:endParaRPr lang="pl-PL" sz="3000" b="1" strike="noStrike" spc="-1" dirty="0">
              <a:latin typeface="Arial"/>
            </a:endParaRPr>
          </a:p>
        </p:txBody>
      </p:sp>
      <p:sp>
        <p:nvSpPr>
          <p:cNvPr id="416" name="PlaceHolder 2"/>
          <p:cNvSpPr>
            <a:spLocks noGrp="1"/>
          </p:cNvSpPr>
          <p:nvPr>
            <p:ph/>
          </p:nvPr>
        </p:nvSpPr>
        <p:spPr>
          <a:xfrm>
            <a:off x="251520" y="1628800"/>
            <a:ext cx="8424936" cy="4176464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marL="343080" indent="-343080" algn="just">
              <a:lnSpc>
                <a:spcPct val="150000"/>
              </a:lnSpc>
              <a:spcBef>
                <a:spcPts val="641"/>
              </a:spcBef>
              <a:buNone/>
              <a:tabLst>
                <a:tab pos="0" algn="l"/>
              </a:tabLst>
            </a:pPr>
            <a:r>
              <a:rPr lang="pl-PL" sz="2400" b="1" u="sng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Ad. 4 Utrata pływalności:</a:t>
            </a:r>
            <a:endParaRPr lang="pl-PL" sz="2400" b="1" u="sng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lnSpc>
                <a:spcPct val="150000"/>
              </a:lnSpc>
              <a:spcBef>
                <a:spcPts val="641"/>
              </a:spcBef>
              <a:buClr>
                <a:srgbClr val="000000"/>
              </a:buClr>
              <a:buFont typeface="Wingdings" panose="05000000000000000000" pitchFamily="2" charset="2"/>
              <a:buChar char="§"/>
              <a:tabLst>
                <a:tab pos="0" algn="l"/>
              </a:tabLst>
            </a:pPr>
            <a:r>
              <a:rPr lang="pl-PL" sz="24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awaria urządzenia ratunkowo wypornościowego:</a:t>
            </a:r>
            <a:endParaRPr lang="pl-PL" sz="2400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534988" indent="-260350" algn="just">
              <a:lnSpc>
                <a:spcPct val="150000"/>
              </a:lnSpc>
              <a:spcBef>
                <a:spcPts val="641"/>
              </a:spcBef>
              <a:buClr>
                <a:srgbClr val="000000"/>
              </a:buClr>
              <a:buFontTx/>
              <a:buChar char="‒"/>
              <a:tabLst>
                <a:tab pos="0" algn="l"/>
              </a:tabLst>
            </a:pPr>
            <a:r>
              <a:rPr lang="pl-PL" sz="24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URW samoczynnie się napełnia – wypiąć przewód zasilający od inflatora, rozpocząć wynurzanie;</a:t>
            </a:r>
            <a:endParaRPr lang="pl-PL" sz="2400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534988" indent="-260350" algn="just">
              <a:lnSpc>
                <a:spcPct val="150000"/>
              </a:lnSpc>
              <a:spcBef>
                <a:spcPts val="641"/>
              </a:spcBef>
              <a:buClr>
                <a:srgbClr val="000000"/>
              </a:buClr>
              <a:buFontTx/>
              <a:buChar char="‒"/>
              <a:tabLst>
                <a:tab pos="0" algn="l"/>
              </a:tabLst>
            </a:pPr>
            <a:r>
              <a:rPr lang="pl-PL" sz="24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URW nie napełnia się – rozpocząć wynurzanie za pomocą suchego skafandra,</a:t>
            </a:r>
            <a:endParaRPr lang="pl-PL" sz="2400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  <a:spcBef>
                <a:spcPts val="641"/>
              </a:spcBef>
              <a:buNone/>
              <a:tabLst>
                <a:tab pos="0" algn="l"/>
              </a:tabLst>
            </a:pPr>
            <a:endParaRPr lang="pl-PL" sz="2400" b="0" strike="noStrike" spc="-1" dirty="0">
              <a:latin typeface="Arial"/>
            </a:endParaRP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69E30C-908E-C07C-CFDD-60807D0082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PlaceHolder 1">
            <a:extLst>
              <a:ext uri="{FF2B5EF4-FFF2-40B4-BE49-F238E27FC236}">
                <a16:creationId xmlns:a16="http://schemas.microsoft.com/office/drawing/2014/main" id="{9974C898-7384-FBC3-3067-213AF0731A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616" y="274680"/>
            <a:ext cx="7200800" cy="11422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rm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pl-PL" sz="3000" b="1" strike="noStrike" spc="-1" dirty="0">
                <a:solidFill>
                  <a:srgbClr val="000000"/>
                </a:solidFill>
                <a:latin typeface="Calibri"/>
              </a:rPr>
              <a:t>Postępowanie w sytuacjach awaryjnych c.d.</a:t>
            </a:r>
            <a:endParaRPr lang="pl-PL" sz="3000" b="1" strike="noStrike" spc="-1" dirty="0">
              <a:latin typeface="Arial"/>
            </a:endParaRPr>
          </a:p>
        </p:txBody>
      </p:sp>
      <p:sp>
        <p:nvSpPr>
          <p:cNvPr id="416" name="PlaceHolder 2">
            <a:extLst>
              <a:ext uri="{FF2B5EF4-FFF2-40B4-BE49-F238E27FC236}">
                <a16:creationId xmlns:a16="http://schemas.microsoft.com/office/drawing/2014/main" id="{EC016EAC-DD15-7B73-3488-E41AF79BF813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287524" y="1628800"/>
            <a:ext cx="8568952" cy="3816424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marL="343080" indent="-343080" algn="just">
              <a:lnSpc>
                <a:spcPct val="150000"/>
              </a:lnSpc>
              <a:spcBef>
                <a:spcPts val="641"/>
              </a:spcBef>
              <a:buNone/>
              <a:tabLst>
                <a:tab pos="0" algn="l"/>
              </a:tabLst>
            </a:pPr>
            <a:endParaRPr lang="pl-PL" sz="2400" b="1" u="sng" strike="noStrike" spc="-1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lnSpc>
                <a:spcPct val="150000"/>
              </a:lnSpc>
              <a:spcBef>
                <a:spcPts val="641"/>
              </a:spcBef>
              <a:buClr>
                <a:srgbClr val="000000"/>
              </a:buClr>
              <a:buFont typeface="Wingdings" panose="05000000000000000000" pitchFamily="2" charset="2"/>
              <a:buChar char="§"/>
              <a:tabLst>
                <a:tab pos="0" algn="l"/>
              </a:tabLst>
            </a:pPr>
            <a:r>
              <a:rPr lang="pl-PL" sz="24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awaria suchego skafandra:</a:t>
            </a:r>
            <a:endParaRPr lang="pl-PL" sz="2400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534988" indent="-260350" algn="just">
              <a:lnSpc>
                <a:spcPct val="150000"/>
              </a:lnSpc>
              <a:spcBef>
                <a:spcPts val="641"/>
              </a:spcBef>
              <a:buClr>
                <a:srgbClr val="000000"/>
              </a:buClr>
              <a:buFontTx/>
              <a:buChar char="‒"/>
              <a:tabLst>
                <a:tab pos="0" algn="l"/>
              </a:tabLst>
            </a:pPr>
            <a:r>
              <a:rPr lang="pl-PL" sz="24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zawór suchego skafandra dodaje powietrze samoczynnie – wypiąć przewód, rozpocząć wynurzanie;</a:t>
            </a:r>
            <a:endParaRPr lang="pl-PL" sz="2400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534988" indent="-260350" algn="just">
              <a:lnSpc>
                <a:spcPct val="150000"/>
              </a:lnSpc>
              <a:spcBef>
                <a:spcPts val="641"/>
              </a:spcBef>
              <a:buClr>
                <a:srgbClr val="000000"/>
              </a:buClr>
              <a:buFontTx/>
              <a:buChar char="‒"/>
              <a:tabLst>
                <a:tab pos="0" algn="l"/>
              </a:tabLst>
            </a:pPr>
            <a:r>
              <a:rPr lang="pl-PL" sz="24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rozerwanie skafandra, nieszczelność – rozpocząć wynurzanie na URW.</a:t>
            </a:r>
            <a:endParaRPr lang="pl-PL" sz="2400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  <a:spcBef>
                <a:spcPts val="641"/>
              </a:spcBef>
              <a:buNone/>
              <a:tabLst>
                <a:tab pos="0" algn="l"/>
              </a:tabLst>
            </a:pPr>
            <a:endParaRPr lang="pl-PL" sz="24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06476058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PlaceHolder 1"/>
          <p:cNvSpPr>
            <a:spLocks noGrp="1"/>
          </p:cNvSpPr>
          <p:nvPr>
            <p:ph type="title"/>
          </p:nvPr>
        </p:nvSpPr>
        <p:spPr>
          <a:xfrm>
            <a:off x="1331640" y="274680"/>
            <a:ext cx="7128792" cy="11422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rm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pl-PL" sz="3000" b="1" strike="noStrike" spc="-1" dirty="0">
                <a:solidFill>
                  <a:srgbClr val="000000"/>
                </a:solidFill>
                <a:latin typeface="Calibri"/>
              </a:rPr>
              <a:t>Postępowanie w sytuacjach awaryjnych c.d.</a:t>
            </a:r>
            <a:endParaRPr lang="pl-PL" sz="3000" b="1" strike="noStrike" spc="-1" dirty="0">
              <a:latin typeface="Arial"/>
            </a:endParaRPr>
          </a:p>
        </p:txBody>
      </p:sp>
      <p:sp>
        <p:nvSpPr>
          <p:cNvPr id="418" name="PlaceHolder 2"/>
          <p:cNvSpPr>
            <a:spLocks noGrp="1"/>
          </p:cNvSpPr>
          <p:nvPr>
            <p:ph/>
          </p:nvPr>
        </p:nvSpPr>
        <p:spPr>
          <a:xfrm>
            <a:off x="457200" y="1744216"/>
            <a:ext cx="8219256" cy="25488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marL="343080" indent="-343080" algn="just">
              <a:lnSpc>
                <a:spcPct val="150000"/>
              </a:lnSpc>
              <a:spcBef>
                <a:spcPts val="641"/>
              </a:spcBef>
              <a:buNone/>
              <a:tabLst>
                <a:tab pos="0" algn="l"/>
              </a:tabLst>
            </a:pPr>
            <a:r>
              <a:rPr lang="pl-PL" sz="2400" b="1" u="sng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Ad. 5 Wynurzenie awaryjne:</a:t>
            </a:r>
            <a:endParaRPr lang="pl-PL" sz="2400" b="1" u="sng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lnSpc>
                <a:spcPct val="150000"/>
              </a:lnSpc>
              <a:spcBef>
                <a:spcPts val="641"/>
              </a:spcBef>
              <a:buClr>
                <a:srgbClr val="000000"/>
              </a:buClr>
              <a:buFont typeface="Wingdings" panose="05000000000000000000" pitchFamily="2" charset="2"/>
              <a:buChar char="§"/>
              <a:tabLst>
                <a:tab pos="0" algn="l"/>
              </a:tabLst>
            </a:pPr>
            <a:r>
              <a:rPr lang="pl-PL" sz="24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próba nawiązania łączności z partnerem</a:t>
            </a:r>
            <a:r>
              <a:rPr lang="pl-PL" sz="2400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pl-PL" sz="24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bazą,</a:t>
            </a:r>
            <a:endParaRPr lang="pl-PL" sz="2400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lnSpc>
                <a:spcPct val="150000"/>
              </a:lnSpc>
              <a:spcBef>
                <a:spcPts val="641"/>
              </a:spcBef>
              <a:buClr>
                <a:srgbClr val="000000"/>
              </a:buClr>
              <a:buFont typeface="Wingdings" panose="05000000000000000000" pitchFamily="2" charset="2"/>
              <a:buChar char="§"/>
              <a:tabLst>
                <a:tab pos="0" algn="l"/>
              </a:tabLst>
            </a:pPr>
            <a:r>
              <a:rPr lang="pl-PL" sz="24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pamiętaj o nie wstrzymywaniu oddechu,</a:t>
            </a:r>
            <a:endParaRPr lang="pl-PL" sz="2400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lnSpc>
                <a:spcPct val="150000"/>
              </a:lnSpc>
              <a:spcBef>
                <a:spcPts val="641"/>
              </a:spcBef>
              <a:buClr>
                <a:srgbClr val="000000"/>
              </a:buClr>
              <a:buFont typeface="Wingdings" panose="05000000000000000000" pitchFamily="2" charset="2"/>
              <a:buChar char="§"/>
              <a:tabLst>
                <a:tab pos="0" algn="l"/>
              </a:tabLst>
            </a:pPr>
            <a:r>
              <a:rPr lang="pl-PL" sz="24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przypadku braku gazu do oddychania wykonuj wydech.</a:t>
            </a:r>
            <a:endParaRPr lang="pl-PL" sz="2400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PlaceHolder 1"/>
          <p:cNvSpPr>
            <a:spLocks noGrp="1"/>
          </p:cNvSpPr>
          <p:nvPr>
            <p:ph type="title"/>
          </p:nvPr>
        </p:nvSpPr>
        <p:spPr>
          <a:xfrm>
            <a:off x="1259632" y="274680"/>
            <a:ext cx="7272808" cy="11422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rm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pl-PL" sz="3000" b="1" strike="noStrike" spc="-1" dirty="0">
                <a:solidFill>
                  <a:srgbClr val="000000"/>
                </a:solidFill>
                <a:latin typeface="Calibri"/>
              </a:rPr>
              <a:t>Postępowanie w sytuacjach awaryjnych c.d.</a:t>
            </a:r>
            <a:endParaRPr lang="pl-PL" sz="3000" b="1" strike="noStrike" spc="-1" dirty="0">
              <a:latin typeface="Arial"/>
            </a:endParaRPr>
          </a:p>
        </p:txBody>
      </p:sp>
      <p:sp>
        <p:nvSpPr>
          <p:cNvPr id="420" name="PlaceHolder 2"/>
          <p:cNvSpPr>
            <a:spLocks noGrp="1"/>
          </p:cNvSpPr>
          <p:nvPr>
            <p:ph/>
          </p:nvPr>
        </p:nvSpPr>
        <p:spPr>
          <a:xfrm>
            <a:off x="457200" y="1816224"/>
            <a:ext cx="8363272" cy="3701008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marL="343080" indent="-343080" algn="just">
              <a:lnSpc>
                <a:spcPct val="150000"/>
              </a:lnSpc>
              <a:spcBef>
                <a:spcPts val="641"/>
              </a:spcBef>
              <a:buNone/>
              <a:tabLst>
                <a:tab pos="0" algn="l"/>
              </a:tabLst>
            </a:pPr>
            <a:r>
              <a:rPr lang="pl-PL" sz="2400" b="1" u="sng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Ad. 6 Zmiana planu nurkowania:</a:t>
            </a:r>
            <a:endParaRPr lang="pl-PL" sz="2400" b="1" u="sng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lnSpc>
                <a:spcPct val="150000"/>
              </a:lnSpc>
              <a:spcBef>
                <a:spcPts val="641"/>
              </a:spcBef>
              <a:buClr>
                <a:srgbClr val="000000"/>
              </a:buClr>
              <a:buFont typeface="Wingdings" panose="05000000000000000000" pitchFamily="2" charset="2"/>
              <a:buChar char="§"/>
              <a:tabLst>
                <a:tab pos="0" algn="l"/>
              </a:tabLst>
            </a:pPr>
            <a:r>
              <a:rPr lang="pl-PL" sz="24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przekazanie informacji do bazy</a:t>
            </a:r>
            <a:r>
              <a:rPr lang="pl-PL" sz="2400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pl-PL" sz="24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partnerowi,</a:t>
            </a:r>
            <a:endParaRPr lang="pl-PL" sz="2400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lnSpc>
                <a:spcPct val="150000"/>
              </a:lnSpc>
              <a:spcBef>
                <a:spcPts val="641"/>
              </a:spcBef>
              <a:buClr>
                <a:srgbClr val="000000"/>
              </a:buClr>
              <a:buFont typeface="Wingdings" panose="05000000000000000000" pitchFamily="2" charset="2"/>
              <a:buChar char="§"/>
              <a:tabLst>
                <a:tab pos="0" algn="l"/>
              </a:tabLst>
            </a:pPr>
            <a:r>
              <a:rPr lang="pl-PL" sz="24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zapas gazu dla Ciebie i partnera,</a:t>
            </a:r>
            <a:endParaRPr lang="pl-PL" sz="2400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lnSpc>
                <a:spcPct val="150000"/>
              </a:lnSpc>
              <a:spcBef>
                <a:spcPts val="641"/>
              </a:spcBef>
              <a:buClr>
                <a:srgbClr val="000000"/>
              </a:buClr>
              <a:buFont typeface="Wingdings" panose="05000000000000000000" pitchFamily="2" charset="2"/>
              <a:buChar char="§"/>
              <a:tabLst>
                <a:tab pos="0" algn="l"/>
              </a:tabLst>
            </a:pPr>
            <a:r>
              <a:rPr lang="pl-PL" sz="24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,,zawsze staraj się nurkować według wcześniej umówionego planu”.</a:t>
            </a:r>
            <a:endParaRPr lang="pl-PL" sz="2400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3080" indent="-343080">
              <a:lnSpc>
                <a:spcPct val="100000"/>
              </a:lnSpc>
              <a:spcBef>
                <a:spcPts val="641"/>
              </a:spcBef>
              <a:buNone/>
              <a:tabLst>
                <a:tab pos="0" algn="l"/>
              </a:tabLst>
            </a:pPr>
            <a:endParaRPr lang="pl-PL" sz="2400" b="0" strike="noStrike" spc="-1" dirty="0">
              <a:latin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PlaceHolder 1"/>
          <p:cNvSpPr>
            <a:spLocks noGrp="1"/>
          </p:cNvSpPr>
          <p:nvPr>
            <p:ph type="title"/>
          </p:nvPr>
        </p:nvSpPr>
        <p:spPr>
          <a:xfrm>
            <a:off x="1799692" y="116632"/>
            <a:ext cx="5544616" cy="1142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marL="540000" lvl="1" algn="ctr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75000"/>
            </a:pPr>
            <a:r>
              <a:rPr lang="pl-PL" sz="3000" b="1" strike="noStrike" spc="-1" dirty="0">
                <a:solidFill>
                  <a:srgbClr val="000000"/>
                </a:solidFill>
                <a:latin typeface="Calibri"/>
              </a:rPr>
              <a:t>Wejście do wody z brzegu</a:t>
            </a:r>
            <a:endParaRPr lang="pl-PL" sz="3000" b="1" strike="noStrike" spc="-1" dirty="0">
              <a:latin typeface="Arial"/>
            </a:endParaRPr>
          </a:p>
        </p:txBody>
      </p:sp>
      <p:sp>
        <p:nvSpPr>
          <p:cNvPr id="261" name="PlaceHolder 2"/>
          <p:cNvSpPr>
            <a:spLocks noGrp="1"/>
          </p:cNvSpPr>
          <p:nvPr>
            <p:ph/>
          </p:nvPr>
        </p:nvSpPr>
        <p:spPr>
          <a:xfrm>
            <a:off x="98926" y="1457400"/>
            <a:ext cx="9073008" cy="5400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450900" indent="-342900">
              <a:lnSpc>
                <a:spcPct val="15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§"/>
            </a:pPr>
            <a:r>
              <a:rPr lang="pl-PL" sz="24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Dopuszczamy lekko powietrza do urządzenia ratunkowo-wypornościowego.</a:t>
            </a:r>
            <a:endParaRPr lang="pl-PL" sz="2400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50900" indent="-342900">
              <a:lnSpc>
                <a:spcPct val="15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§"/>
            </a:pPr>
            <a:r>
              <a:rPr lang="pl-PL" sz="24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Jeśli mamy założone płetwy, to poruszamy się w wodzie idąc do tyłu.</a:t>
            </a:r>
            <a:endParaRPr lang="pl-PL" sz="2400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50900" indent="-342900">
              <a:lnSpc>
                <a:spcPct val="15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§"/>
            </a:pPr>
            <a:r>
              <a:rPr lang="pl-PL" sz="24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Jeśli nie mamy założonych płetw, to możemy poruszać się małymi kroczkami do przodu.  </a:t>
            </a:r>
            <a:endParaRPr lang="pl-PL" sz="2400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50900" indent="-342900">
              <a:lnSpc>
                <a:spcPct val="15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§"/>
            </a:pPr>
            <a:r>
              <a:rPr lang="pl-PL" sz="24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Idziemy w asyście z drugim nurkiem eliminując ewentualne zagrożenia (np. potknięcie się partnera i przewrócenie w wodzie).</a:t>
            </a:r>
            <a:endParaRPr lang="pl-PL" sz="2400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08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</a:pPr>
            <a:endParaRPr lang="pl-PL" sz="2400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  <a:spcBef>
                <a:spcPts val="1417"/>
              </a:spcBef>
              <a:buNone/>
            </a:pPr>
            <a:endParaRPr lang="pl-PL" sz="2400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PlaceHolder 1"/>
          <p:cNvSpPr>
            <a:spLocks noGrp="1"/>
          </p:cNvSpPr>
          <p:nvPr>
            <p:ph type="title"/>
          </p:nvPr>
        </p:nvSpPr>
        <p:spPr>
          <a:xfrm>
            <a:off x="1547664" y="274680"/>
            <a:ext cx="7128792" cy="11422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rm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pl-PL" sz="3000" b="1" strike="noStrike" spc="-1" dirty="0">
                <a:solidFill>
                  <a:srgbClr val="000000"/>
                </a:solidFill>
                <a:latin typeface="Calibri"/>
              </a:rPr>
              <a:t>Postępowanie w sytuacjach awaryjnych c.d.</a:t>
            </a:r>
            <a:endParaRPr lang="pl-PL" sz="3000" b="1" strike="noStrike" spc="-1" dirty="0">
              <a:latin typeface="Arial"/>
            </a:endParaRPr>
          </a:p>
        </p:txBody>
      </p:sp>
      <p:sp>
        <p:nvSpPr>
          <p:cNvPr id="422" name="PlaceHolder 2"/>
          <p:cNvSpPr>
            <a:spLocks noGrp="1"/>
          </p:cNvSpPr>
          <p:nvPr>
            <p:ph/>
          </p:nvPr>
        </p:nvSpPr>
        <p:spPr>
          <a:xfrm>
            <a:off x="673224" y="1816224"/>
            <a:ext cx="7499176" cy="3340968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marL="343080" indent="-343080" algn="just">
              <a:lnSpc>
                <a:spcPct val="150000"/>
              </a:lnSpc>
              <a:spcBef>
                <a:spcPts val="641"/>
              </a:spcBef>
              <a:buNone/>
              <a:tabLst>
                <a:tab pos="0" algn="l"/>
              </a:tabLst>
            </a:pPr>
            <a:r>
              <a:rPr lang="pl-PL" sz="2400" b="1" u="sng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Ad. 7 Zaplątanie się kabloliny:</a:t>
            </a:r>
            <a:endParaRPr lang="pl-PL" sz="2400" b="1" u="sng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lnSpc>
                <a:spcPct val="150000"/>
              </a:lnSpc>
              <a:spcBef>
                <a:spcPts val="641"/>
              </a:spcBef>
              <a:buClr>
                <a:srgbClr val="000000"/>
              </a:buClr>
              <a:buFont typeface="Wingdings" panose="05000000000000000000" pitchFamily="2" charset="2"/>
              <a:buChar char="§"/>
              <a:tabLst>
                <a:tab pos="0" algn="l"/>
              </a:tabLst>
            </a:pPr>
            <a:r>
              <a:rPr lang="pl-PL" sz="24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nawiązanie łączności z partnerem</a:t>
            </a:r>
            <a:r>
              <a:rPr lang="pl-PL" sz="2400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pl-PL" sz="24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bazą,</a:t>
            </a:r>
            <a:endParaRPr lang="pl-PL" sz="2400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lnSpc>
                <a:spcPct val="150000"/>
              </a:lnSpc>
              <a:spcBef>
                <a:spcPts val="641"/>
              </a:spcBef>
              <a:buClr>
                <a:srgbClr val="000000"/>
              </a:buClr>
              <a:buFont typeface="Wingdings" panose="05000000000000000000" pitchFamily="2" charset="2"/>
              <a:buChar char="§"/>
              <a:tabLst>
                <a:tab pos="0" algn="l"/>
              </a:tabLst>
            </a:pPr>
            <a:r>
              <a:rPr lang="pl-PL" sz="24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likwidacja zaczepów o przeszkody podwodne,</a:t>
            </a:r>
            <a:endParaRPr lang="pl-PL" sz="2400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lnSpc>
                <a:spcPct val="150000"/>
              </a:lnSpc>
              <a:spcBef>
                <a:spcPts val="641"/>
              </a:spcBef>
              <a:buClr>
                <a:srgbClr val="000000"/>
              </a:buClr>
              <a:buFont typeface="Wingdings" panose="05000000000000000000" pitchFamily="2" charset="2"/>
              <a:buChar char="§"/>
              <a:tabLst>
                <a:tab pos="0" algn="l"/>
              </a:tabLst>
            </a:pPr>
            <a:r>
              <a:rPr lang="pl-PL" sz="24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wypięcie kabloliny z uprzęży.</a:t>
            </a:r>
            <a:endParaRPr lang="pl-PL" sz="2400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  <a:spcBef>
                <a:spcPts val="641"/>
              </a:spcBef>
              <a:buNone/>
              <a:tabLst>
                <a:tab pos="0" algn="l"/>
              </a:tabLst>
            </a:pPr>
            <a:endParaRPr lang="pl-PL" sz="2400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3080" indent="-343080">
              <a:lnSpc>
                <a:spcPct val="100000"/>
              </a:lnSpc>
              <a:spcBef>
                <a:spcPts val="641"/>
              </a:spcBef>
              <a:buNone/>
              <a:tabLst>
                <a:tab pos="0" algn="l"/>
              </a:tabLst>
            </a:pPr>
            <a:endParaRPr lang="pl-PL" sz="2400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PlaceHolder 1"/>
          <p:cNvSpPr>
            <a:spLocks noGrp="1"/>
          </p:cNvSpPr>
          <p:nvPr>
            <p:ph type="title"/>
          </p:nvPr>
        </p:nvSpPr>
        <p:spPr>
          <a:xfrm>
            <a:off x="1187624" y="274680"/>
            <a:ext cx="7128792" cy="11422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rm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pl-PL" sz="3000" b="1" strike="noStrike" spc="-1" dirty="0">
                <a:solidFill>
                  <a:srgbClr val="000000"/>
                </a:solidFill>
                <a:latin typeface="Calibri"/>
              </a:rPr>
              <a:t>Postępowanie w sytuacjach awaryjnych c.d.</a:t>
            </a:r>
            <a:endParaRPr lang="pl-PL" sz="3000" b="1" strike="noStrike" spc="-1" dirty="0">
              <a:latin typeface="Arial"/>
            </a:endParaRPr>
          </a:p>
        </p:txBody>
      </p:sp>
      <p:sp>
        <p:nvSpPr>
          <p:cNvPr id="424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8228880" cy="39890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marL="343080" indent="-343080" algn="just">
              <a:lnSpc>
                <a:spcPct val="150000"/>
              </a:lnSpc>
              <a:spcBef>
                <a:spcPts val="641"/>
              </a:spcBef>
              <a:buNone/>
              <a:tabLst>
                <a:tab pos="0" algn="l"/>
              </a:tabLst>
            </a:pPr>
            <a:r>
              <a:rPr lang="pl-PL" sz="2400" b="1" u="sng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Ad. 8 Nurek nieprzytomny pod wodą:</a:t>
            </a:r>
            <a:endParaRPr lang="pl-PL" sz="2400" b="1" u="sng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lnSpc>
                <a:spcPct val="150000"/>
              </a:lnSpc>
              <a:spcBef>
                <a:spcPts val="641"/>
              </a:spcBef>
              <a:buClr>
                <a:srgbClr val="000000"/>
              </a:buClr>
              <a:buFont typeface="Wingdings" panose="05000000000000000000" pitchFamily="2" charset="2"/>
              <a:buChar char="§"/>
              <a:tabLst>
                <a:tab pos="0" algn="l"/>
              </a:tabLst>
            </a:pPr>
            <a:r>
              <a:rPr lang="pl-PL" sz="24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oddychający,</a:t>
            </a:r>
            <a:endParaRPr lang="pl-PL" sz="2400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lnSpc>
                <a:spcPct val="150000"/>
              </a:lnSpc>
              <a:spcBef>
                <a:spcPts val="641"/>
              </a:spcBef>
              <a:buClr>
                <a:srgbClr val="000000"/>
              </a:buClr>
              <a:buFont typeface="Wingdings" panose="05000000000000000000" pitchFamily="2" charset="2"/>
              <a:buChar char="§"/>
              <a:tabLst>
                <a:tab pos="0" algn="l"/>
              </a:tabLst>
            </a:pPr>
            <a:r>
              <a:rPr lang="pl-PL" sz="24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nieoddychający.</a:t>
            </a:r>
            <a:endParaRPr lang="pl-PL" sz="2400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3080" indent="-343080" algn="just">
              <a:lnSpc>
                <a:spcPct val="150000"/>
              </a:lnSpc>
              <a:spcBef>
                <a:spcPts val="641"/>
              </a:spcBef>
              <a:buNone/>
              <a:tabLst>
                <a:tab pos="0" algn="l"/>
              </a:tabLst>
            </a:pPr>
            <a:endParaRPr lang="pl-PL" sz="2400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3080" indent="-343080" algn="ctr">
              <a:lnSpc>
                <a:spcPct val="150000"/>
              </a:lnSpc>
              <a:spcBef>
                <a:spcPts val="641"/>
              </a:spcBef>
              <a:buNone/>
              <a:tabLst>
                <a:tab pos="0" algn="l"/>
              </a:tabLst>
            </a:pPr>
            <a:r>
              <a:rPr lang="pl-PL" sz="2400" b="1" strike="noStrike" spc="-1" dirty="0">
                <a:solidFill>
                  <a:srgbClr val="FF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Wyciągnięcie nieprzytomnego nurka jest dla niego jedyną szansą ratunku!!!</a:t>
            </a:r>
            <a:endParaRPr lang="pl-PL" sz="2400" b="0" strike="noStrike" spc="-1" dirty="0">
              <a:solidFill>
                <a:srgbClr val="FF66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3080" indent="-343080">
              <a:lnSpc>
                <a:spcPct val="100000"/>
              </a:lnSpc>
              <a:spcBef>
                <a:spcPts val="641"/>
              </a:spcBef>
              <a:buNone/>
              <a:tabLst>
                <a:tab pos="0" algn="l"/>
              </a:tabLst>
            </a:pPr>
            <a:endParaRPr lang="pl-PL" sz="2400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3080" indent="-343080">
              <a:lnSpc>
                <a:spcPct val="100000"/>
              </a:lnSpc>
              <a:spcBef>
                <a:spcPts val="641"/>
              </a:spcBef>
              <a:buNone/>
              <a:tabLst>
                <a:tab pos="0" algn="l"/>
              </a:tabLst>
            </a:pPr>
            <a:endParaRPr lang="pl-PL" sz="2400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880" cy="11422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rm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pl-PL" sz="3000" b="1" strike="noStrike" spc="-1" dirty="0">
                <a:solidFill>
                  <a:srgbClr val="000000"/>
                </a:solidFill>
                <a:latin typeface="Calibri"/>
              </a:rPr>
              <a:t>Zasady bezpiecznego wynurzania i postępowanie po wynurzeniu</a:t>
            </a:r>
            <a:endParaRPr lang="pl-PL" sz="3000" b="1" strike="noStrike" spc="-1" dirty="0">
              <a:latin typeface="Arial"/>
            </a:endParaRPr>
          </a:p>
        </p:txBody>
      </p:sp>
      <p:sp>
        <p:nvSpPr>
          <p:cNvPr id="426" name="PlaceHolder 2"/>
          <p:cNvSpPr>
            <a:spLocks noGrp="1"/>
          </p:cNvSpPr>
          <p:nvPr>
            <p:ph/>
          </p:nvPr>
        </p:nvSpPr>
        <p:spPr>
          <a:xfrm>
            <a:off x="385912" y="1600200"/>
            <a:ext cx="8434560" cy="4853136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marL="457200" indent="-457200" algn="just">
              <a:lnSpc>
                <a:spcPct val="150000"/>
              </a:lnSpc>
              <a:spcBef>
                <a:spcPts val="641"/>
              </a:spcBef>
              <a:buClr>
                <a:srgbClr val="000000"/>
              </a:buClr>
              <a:buFont typeface="+mj-lt"/>
              <a:buAutoNum type="arabicPeriod"/>
            </a:pPr>
            <a:r>
              <a:rPr lang="pl-PL" sz="2400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</a:t>
            </a:r>
            <a:r>
              <a:rPr lang="pl-PL" sz="24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ynurzenie następuje zgodnie z ustalonym planem nurkowym z zachowaniem wymaganej rezerwy.</a:t>
            </a:r>
            <a:endParaRPr lang="pl-PL" sz="2400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algn="just">
              <a:lnSpc>
                <a:spcPct val="150000"/>
              </a:lnSpc>
              <a:spcBef>
                <a:spcPts val="641"/>
              </a:spcBef>
              <a:buClr>
                <a:srgbClr val="000000"/>
              </a:buClr>
              <a:buFont typeface="+mj-lt"/>
              <a:buAutoNum type="arabicPeriod"/>
            </a:pPr>
            <a:r>
              <a:rPr lang="pl-PL" sz="2400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</a:t>
            </a:r>
            <a:r>
              <a:rPr lang="pl-PL" sz="24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ynurzenie powinno odbywać się przy linie opustowej, </a:t>
            </a:r>
            <a:br>
              <a:rPr lang="pl-PL" sz="24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4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 zachowaniem wymaganej prędkości wynurzania i wcześniej określonej procedury dekompresji.</a:t>
            </a:r>
            <a:endParaRPr lang="pl-PL" sz="2400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algn="just">
              <a:lnSpc>
                <a:spcPct val="150000"/>
              </a:lnSpc>
              <a:spcBef>
                <a:spcPts val="641"/>
              </a:spcBef>
              <a:buClr>
                <a:srgbClr val="000000"/>
              </a:buClr>
              <a:buFont typeface="+mj-lt"/>
              <a:buAutoNum type="arabicPeriod"/>
            </a:pPr>
            <a:r>
              <a:rPr lang="pl-PL" sz="2400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</a:t>
            </a:r>
            <a:r>
              <a:rPr lang="pl-PL" sz="24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trakcie wynurzania nurek podaje co 5 m głębokość, na której się znajduje.</a:t>
            </a:r>
            <a:endParaRPr lang="pl-PL" sz="2400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algn="just">
              <a:lnSpc>
                <a:spcPct val="150000"/>
              </a:lnSpc>
              <a:spcBef>
                <a:spcPts val="641"/>
              </a:spcBef>
              <a:buClr>
                <a:srgbClr val="000000"/>
              </a:buClr>
              <a:buFont typeface="+mj-lt"/>
              <a:buAutoNum type="arabicPeriod"/>
            </a:pPr>
            <a:r>
              <a:rPr lang="pl-PL" sz="2400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pl-PL" sz="24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 wynurzeniu na powierzchnię, nurek napełnia URW.</a:t>
            </a:r>
            <a:endParaRPr lang="pl-PL" sz="2400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  <a:spcBef>
                <a:spcPts val="641"/>
              </a:spcBef>
              <a:buNone/>
            </a:pPr>
            <a:endParaRPr lang="pl-PL" sz="2400" b="0" strike="noStrike" spc="-1" dirty="0">
              <a:latin typeface="Arial"/>
            </a:endParaRP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880" cy="11422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rm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pl-PL" sz="3000" b="1" strike="noStrike" spc="-1" dirty="0">
                <a:solidFill>
                  <a:srgbClr val="000000"/>
                </a:solidFill>
                <a:latin typeface="Calibri"/>
              </a:rPr>
              <a:t>Zakończenie nurkowania i sposoby wychodzenia </a:t>
            </a:r>
            <a:br>
              <a:rPr lang="pl-PL" sz="3000" b="1" strike="noStrike" spc="-1" dirty="0">
                <a:solidFill>
                  <a:srgbClr val="000000"/>
                </a:solidFill>
                <a:latin typeface="Calibri"/>
              </a:rPr>
            </a:br>
            <a:r>
              <a:rPr lang="pl-PL" sz="3000" b="1" strike="noStrike" spc="-1" dirty="0">
                <a:solidFill>
                  <a:srgbClr val="000000"/>
                </a:solidFill>
                <a:latin typeface="Calibri"/>
              </a:rPr>
              <a:t>z wody</a:t>
            </a:r>
            <a:endParaRPr lang="pl-PL" sz="3000" b="1" strike="noStrike" spc="-1" dirty="0">
              <a:latin typeface="Arial"/>
            </a:endParaRPr>
          </a:p>
        </p:txBody>
      </p:sp>
      <p:sp>
        <p:nvSpPr>
          <p:cNvPr id="428" name="PlaceHolder 2"/>
          <p:cNvSpPr>
            <a:spLocks noGrp="1"/>
          </p:cNvSpPr>
          <p:nvPr>
            <p:ph/>
          </p:nvPr>
        </p:nvSpPr>
        <p:spPr>
          <a:xfrm>
            <a:off x="457200" y="1712112"/>
            <a:ext cx="8228880" cy="45252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algn="just">
              <a:lnSpc>
                <a:spcPct val="150000"/>
              </a:lnSpc>
              <a:spcBef>
                <a:spcPts val="641"/>
              </a:spcBef>
              <a:buNone/>
              <a:tabLst>
                <a:tab pos="0" algn="l"/>
              </a:tabLst>
            </a:pPr>
            <a:r>
              <a:rPr lang="pl-PL" sz="24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Wyjście z wody po nurkowaniu:</a:t>
            </a:r>
            <a:endParaRPr lang="pl-PL" sz="2400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50000"/>
              </a:lnSpc>
              <a:spcBef>
                <a:spcPts val="641"/>
              </a:spcBef>
              <a:buClr>
                <a:srgbClr val="000000"/>
              </a:buClr>
              <a:tabLst>
                <a:tab pos="0" algn="l"/>
              </a:tabLst>
            </a:pPr>
            <a:r>
              <a:rPr lang="pl-PL" sz="2400" b="0" u="sng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 brzeg:</a:t>
            </a:r>
            <a:endParaRPr lang="pl-PL" sz="2400" b="0" u="sng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627063" indent="-182563" algn="just">
              <a:lnSpc>
                <a:spcPct val="150000"/>
              </a:lnSpc>
              <a:spcBef>
                <a:spcPts val="641"/>
              </a:spcBef>
              <a:buClr>
                <a:srgbClr val="000000"/>
              </a:buClr>
              <a:buFontTx/>
              <a:buChar char="‒"/>
              <a:tabLst>
                <a:tab pos="0" algn="l"/>
              </a:tabLst>
            </a:pPr>
            <a:r>
              <a:rPr lang="pl-PL" sz="24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nurek zdejmuje płetwy w wodzie, </a:t>
            </a:r>
            <a:endParaRPr lang="pl-PL" sz="2400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627063" indent="-182563" algn="just">
              <a:lnSpc>
                <a:spcPct val="150000"/>
              </a:lnSpc>
              <a:spcBef>
                <a:spcPts val="641"/>
              </a:spcBef>
              <a:buClr>
                <a:srgbClr val="000000"/>
              </a:buClr>
              <a:buFontTx/>
              <a:buChar char="‒"/>
              <a:tabLst>
                <a:tab pos="0" algn="l"/>
              </a:tabLst>
            </a:pPr>
            <a:r>
              <a:rPr lang="pl-PL" sz="24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asekuracja przez sygnalistę,</a:t>
            </a:r>
            <a:endParaRPr lang="pl-PL" sz="2400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627063" indent="-182563" algn="just">
              <a:lnSpc>
                <a:spcPct val="150000"/>
              </a:lnSpc>
              <a:spcBef>
                <a:spcPts val="641"/>
              </a:spcBef>
              <a:buClr>
                <a:srgbClr val="000000"/>
              </a:buClr>
              <a:buFontTx/>
              <a:buChar char="‒"/>
              <a:tabLst>
                <a:tab pos="0" algn="l"/>
              </a:tabLst>
            </a:pPr>
            <a:r>
              <a:rPr lang="pl-PL" sz="24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nurek unika noszenia sprzętu na duże odległości,</a:t>
            </a:r>
            <a:endParaRPr lang="pl-PL" sz="2400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627063" indent="-182563" algn="just">
              <a:lnSpc>
                <a:spcPct val="150000"/>
              </a:lnSpc>
              <a:spcBef>
                <a:spcPts val="641"/>
              </a:spcBef>
              <a:buClr>
                <a:srgbClr val="000000"/>
              </a:buClr>
              <a:buFontTx/>
              <a:buChar char="‒"/>
              <a:tabLst>
                <a:tab pos="0" algn="l"/>
              </a:tabLst>
            </a:pPr>
            <a:r>
              <a:rPr lang="pl-PL" sz="24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 wyjściu z wody nurek powinien mieć zapewniony odpoczynek</a:t>
            </a:r>
            <a:endParaRPr lang="pl-PL" sz="2400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  <a:spcBef>
                <a:spcPts val="641"/>
              </a:spcBef>
              <a:buNone/>
              <a:tabLst>
                <a:tab pos="0" algn="l"/>
              </a:tabLst>
            </a:pPr>
            <a:endParaRPr lang="pl-PL" sz="2400" b="0" strike="noStrike" spc="-1" dirty="0">
              <a:latin typeface="Arial"/>
            </a:endParaRP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2F81A5-98B2-7894-4FA9-36E87E7BA0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PlaceHolder 1">
            <a:extLst>
              <a:ext uri="{FF2B5EF4-FFF2-40B4-BE49-F238E27FC236}">
                <a16:creationId xmlns:a16="http://schemas.microsoft.com/office/drawing/2014/main" id="{B94F49CF-2484-F649-5CFF-553CE6403C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880" cy="11422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rm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pl-PL" sz="3000" b="1" strike="noStrike" spc="-1" dirty="0">
                <a:solidFill>
                  <a:srgbClr val="000000"/>
                </a:solidFill>
                <a:latin typeface="Calibri"/>
              </a:rPr>
              <a:t>Zakończenie nurkowania i sposoby wychodzenia </a:t>
            </a:r>
            <a:br>
              <a:rPr lang="pl-PL" sz="3000" b="1" strike="noStrike" spc="-1" dirty="0">
                <a:solidFill>
                  <a:srgbClr val="000000"/>
                </a:solidFill>
                <a:latin typeface="Calibri"/>
              </a:rPr>
            </a:br>
            <a:r>
              <a:rPr lang="pl-PL" sz="3000" b="1" strike="noStrike" spc="-1" dirty="0">
                <a:solidFill>
                  <a:srgbClr val="000000"/>
                </a:solidFill>
                <a:latin typeface="Calibri"/>
              </a:rPr>
              <a:t>z wody</a:t>
            </a:r>
            <a:endParaRPr lang="pl-PL" sz="3000" b="1" strike="noStrike" spc="-1" dirty="0">
              <a:latin typeface="Arial"/>
            </a:endParaRPr>
          </a:p>
        </p:txBody>
      </p:sp>
      <p:sp>
        <p:nvSpPr>
          <p:cNvPr id="428" name="PlaceHolder 2">
            <a:extLst>
              <a:ext uri="{FF2B5EF4-FFF2-40B4-BE49-F238E27FC236}">
                <a16:creationId xmlns:a16="http://schemas.microsoft.com/office/drawing/2014/main" id="{3231001C-FD14-BD57-9F35-353213C3283F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457200" y="1856128"/>
            <a:ext cx="8228880" cy="45252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algn="just">
              <a:lnSpc>
                <a:spcPct val="150000"/>
              </a:lnSpc>
              <a:spcBef>
                <a:spcPts val="641"/>
              </a:spcBef>
              <a:buNone/>
              <a:tabLst>
                <a:tab pos="0" algn="l"/>
              </a:tabLst>
            </a:pPr>
            <a:r>
              <a:rPr lang="pl-PL" sz="24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Wyjście z wody po nurkowaniu:</a:t>
            </a:r>
            <a:endParaRPr lang="pl-PL" sz="2400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50000"/>
              </a:lnSpc>
              <a:spcBef>
                <a:spcPts val="641"/>
              </a:spcBef>
              <a:buNone/>
              <a:tabLst>
                <a:tab pos="0" algn="l"/>
              </a:tabLst>
            </a:pPr>
            <a:r>
              <a:rPr lang="pl-PL" sz="2400" b="0" u="sng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 jednostkę pływającą/bazę prac podwodnych:</a:t>
            </a:r>
            <a:endParaRPr lang="pl-PL" sz="2400" b="0" u="sng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627063" indent="-182563" algn="just">
              <a:lnSpc>
                <a:spcPct val="150000"/>
              </a:lnSpc>
              <a:spcBef>
                <a:spcPts val="641"/>
              </a:spcBef>
              <a:buClr>
                <a:srgbClr val="000000"/>
              </a:buClr>
              <a:buFontTx/>
              <a:buChar char="‒"/>
              <a:tabLst>
                <a:tab pos="0" algn="l"/>
              </a:tabLst>
            </a:pPr>
            <a:r>
              <a:rPr lang="pl-PL" sz="24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wyjście po trapie/drabinie – w trakcie wyjścia nurek jest asekurowany przez sygnalistę, nurek stara się wyjść w płetwach, po wejściu na jednostkę zdejmuje je.</a:t>
            </a:r>
            <a:endParaRPr lang="pl-PL" sz="2400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  <a:spcBef>
                <a:spcPts val="641"/>
              </a:spcBef>
              <a:buNone/>
              <a:tabLst>
                <a:tab pos="0" algn="l"/>
              </a:tabLst>
            </a:pPr>
            <a:endParaRPr lang="pl-PL" sz="24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83694605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880" cy="11422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rm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pl-PL" sz="3000" b="1" strike="noStrike" spc="-1" dirty="0">
                <a:solidFill>
                  <a:srgbClr val="000000"/>
                </a:solidFill>
                <a:latin typeface="Calibri"/>
              </a:rPr>
              <a:t>Zakończenie nurkowania i sposoby wychodzenia </a:t>
            </a:r>
            <a:br>
              <a:rPr lang="pl-PL" sz="3000" b="1" strike="noStrike" spc="-1" dirty="0">
                <a:solidFill>
                  <a:srgbClr val="000000"/>
                </a:solidFill>
                <a:latin typeface="Calibri"/>
              </a:rPr>
            </a:br>
            <a:r>
              <a:rPr lang="pl-PL" sz="3000" b="1" strike="noStrike" spc="-1" dirty="0">
                <a:solidFill>
                  <a:srgbClr val="000000"/>
                </a:solidFill>
                <a:latin typeface="Calibri"/>
              </a:rPr>
              <a:t>z wody c.d.</a:t>
            </a:r>
            <a:endParaRPr lang="pl-PL" sz="3000" b="1" strike="noStrike" spc="-1" dirty="0">
              <a:latin typeface="Arial"/>
            </a:endParaRPr>
          </a:p>
        </p:txBody>
      </p:sp>
      <p:sp>
        <p:nvSpPr>
          <p:cNvPr id="430" name="PlaceHolder 2"/>
          <p:cNvSpPr>
            <a:spLocks noGrp="1"/>
          </p:cNvSpPr>
          <p:nvPr>
            <p:ph/>
          </p:nvPr>
        </p:nvSpPr>
        <p:spPr>
          <a:xfrm>
            <a:off x="457200" y="1888232"/>
            <a:ext cx="8228880" cy="3052936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marL="108000" algn="just">
              <a:lnSpc>
                <a:spcPct val="150000"/>
              </a:lnSpc>
              <a:spcBef>
                <a:spcPts val="641"/>
              </a:spcBef>
              <a:buClr>
                <a:srgbClr val="000000"/>
              </a:buClr>
            </a:pPr>
            <a:r>
              <a:rPr lang="pl-PL" sz="24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Wyjście z wody po nurkowaniu:</a:t>
            </a:r>
            <a:endParaRPr lang="pl-PL" sz="2400" b="0" u="sng" strike="noStrike" spc="-1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08000" algn="just">
              <a:lnSpc>
                <a:spcPct val="150000"/>
              </a:lnSpc>
              <a:spcBef>
                <a:spcPts val="641"/>
              </a:spcBef>
              <a:buClr>
                <a:srgbClr val="000000"/>
              </a:buClr>
            </a:pPr>
            <a:r>
              <a:rPr lang="pl-PL" sz="2400" b="0" u="sng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wyjście na jednostkę pływającą bez trapu/drabiny:</a:t>
            </a:r>
            <a:endParaRPr lang="pl-PL" sz="2400" b="0" u="sng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565200" indent="-457200" algn="just">
              <a:lnSpc>
                <a:spcPct val="150000"/>
              </a:lnSpc>
              <a:spcBef>
                <a:spcPts val="641"/>
              </a:spcBef>
              <a:buClr>
                <a:srgbClr val="000000"/>
              </a:buClr>
              <a:buFontTx/>
              <a:buChar char="‒"/>
            </a:pPr>
            <a:r>
              <a:rPr lang="pl-PL" sz="24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nurek zdejmuje sprzęt w wodzie,</a:t>
            </a:r>
            <a:endParaRPr lang="pl-PL" sz="2400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565200" indent="-457200" algn="just">
              <a:lnSpc>
                <a:spcPct val="150000"/>
              </a:lnSpc>
              <a:spcBef>
                <a:spcPts val="641"/>
              </a:spcBef>
              <a:buClr>
                <a:srgbClr val="000000"/>
              </a:buClr>
              <a:buFontTx/>
              <a:buChar char="‒"/>
            </a:pPr>
            <a:r>
              <a:rPr lang="pl-PL" sz="24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nurek jest asekurowany na </a:t>
            </a:r>
            <a:r>
              <a:rPr lang="pl-PL" sz="2400" b="0" strike="noStrike" spc="-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kablolinie</a:t>
            </a:r>
            <a:r>
              <a:rPr lang="pl-PL" sz="24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przez sygnalistę </a:t>
            </a:r>
            <a:br>
              <a:rPr lang="pl-PL" sz="24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4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 z pomocą załogi wciągany na jednostkę.</a:t>
            </a:r>
            <a:endParaRPr lang="pl-PL" sz="2400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3080" indent="-343080">
              <a:lnSpc>
                <a:spcPct val="100000"/>
              </a:lnSpc>
              <a:spcBef>
                <a:spcPts val="641"/>
              </a:spcBef>
              <a:buNone/>
              <a:tabLst>
                <a:tab pos="0" algn="l"/>
              </a:tabLst>
            </a:pPr>
            <a:endParaRPr lang="pl-PL" sz="2400" b="0" strike="noStrike" spc="-1" dirty="0">
              <a:latin typeface="Arial"/>
            </a:endParaRP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880" cy="11422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rm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pl-PL" sz="3000" b="1" strike="noStrike" spc="-1" dirty="0">
                <a:solidFill>
                  <a:srgbClr val="000000"/>
                </a:solidFill>
                <a:latin typeface="Calibri"/>
              </a:rPr>
              <a:t>Zakończenie nurkowania i sposoby wychodzenia </a:t>
            </a:r>
            <a:br>
              <a:rPr lang="pl-PL" sz="3000" b="1" strike="noStrike" spc="-1" dirty="0">
                <a:solidFill>
                  <a:srgbClr val="000000"/>
                </a:solidFill>
                <a:latin typeface="Calibri"/>
              </a:rPr>
            </a:br>
            <a:r>
              <a:rPr lang="pl-PL" sz="3000" b="1" strike="noStrike" spc="-1" dirty="0">
                <a:solidFill>
                  <a:srgbClr val="000000"/>
                </a:solidFill>
                <a:latin typeface="Calibri"/>
              </a:rPr>
              <a:t>z wody c.d.</a:t>
            </a:r>
            <a:endParaRPr lang="pl-PL" sz="3000" b="1" strike="noStrike" spc="-1" dirty="0">
              <a:latin typeface="Arial"/>
            </a:endParaRPr>
          </a:p>
        </p:txBody>
      </p:sp>
      <p:sp>
        <p:nvSpPr>
          <p:cNvPr id="432" name="PlaceHolder 2"/>
          <p:cNvSpPr>
            <a:spLocks noGrp="1"/>
          </p:cNvSpPr>
          <p:nvPr>
            <p:ph/>
          </p:nvPr>
        </p:nvSpPr>
        <p:spPr>
          <a:xfrm>
            <a:off x="457200" y="2104256"/>
            <a:ext cx="8075240" cy="2620888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algn="just">
              <a:lnSpc>
                <a:spcPct val="150000"/>
              </a:lnSpc>
              <a:spcBef>
                <a:spcPts val="641"/>
              </a:spcBef>
              <a:buNone/>
              <a:tabLst>
                <a:tab pos="0" algn="l"/>
              </a:tabLst>
            </a:pPr>
            <a:r>
              <a:rPr lang="pl-PL" sz="2400" b="0" u="sng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 zakończeniu prac podwodnych należy</a:t>
            </a:r>
            <a:r>
              <a:rPr lang="pl-PL" sz="24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pl-PL" sz="2400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52425" indent="-244475" algn="just">
              <a:lnSpc>
                <a:spcPct val="150000"/>
              </a:lnSpc>
              <a:spcBef>
                <a:spcPts val="641"/>
              </a:spcBef>
              <a:buClr>
                <a:srgbClr val="000000"/>
              </a:buClr>
              <a:buFont typeface="+mj-lt"/>
              <a:buAutoNum type="arabicPeriod"/>
              <a:tabLst>
                <a:tab pos="0" algn="l"/>
              </a:tabLst>
            </a:pPr>
            <a:r>
              <a:rPr lang="pl-PL" sz="24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Uzupełnić niezbędną dokumentację.</a:t>
            </a:r>
            <a:endParaRPr lang="pl-PL" sz="2400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52425" indent="-244475" algn="just">
              <a:lnSpc>
                <a:spcPct val="150000"/>
              </a:lnSpc>
              <a:spcBef>
                <a:spcPts val="641"/>
              </a:spcBef>
              <a:buClr>
                <a:srgbClr val="000000"/>
              </a:buClr>
              <a:buFont typeface="+mj-lt"/>
              <a:buAutoNum type="arabicPeriod"/>
              <a:tabLst>
                <a:tab pos="0" algn="l"/>
              </a:tabLst>
            </a:pPr>
            <a:r>
              <a:rPr lang="pl-PL" sz="2400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Z</a:t>
            </a:r>
            <a:r>
              <a:rPr lang="pl-PL" sz="24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abezpieczyć sprzęt nurkowy na czas transportu.</a:t>
            </a:r>
            <a:endParaRPr lang="pl-PL" sz="2400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250825" algn="just">
              <a:lnSpc>
                <a:spcPct val="150000"/>
              </a:lnSpc>
              <a:spcBef>
                <a:spcPts val="641"/>
              </a:spcBef>
              <a:buClr>
                <a:srgbClr val="000000"/>
              </a:buClr>
              <a:buFont typeface="+mj-lt"/>
              <a:buAutoNum type="arabicPeriod"/>
              <a:tabLst>
                <a:tab pos="0" algn="l"/>
              </a:tabLst>
            </a:pPr>
            <a:r>
              <a:rPr lang="pl-PL" sz="2400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W</a:t>
            </a:r>
            <a:r>
              <a:rPr lang="pl-PL" sz="24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ykonać konserwację sprzętu.</a:t>
            </a:r>
            <a:endParaRPr lang="pl-PL" sz="2400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  <a:spcBef>
                <a:spcPts val="641"/>
              </a:spcBef>
              <a:buNone/>
              <a:tabLst>
                <a:tab pos="0" algn="l"/>
              </a:tabLst>
            </a:pPr>
            <a:endParaRPr lang="pl-PL" sz="2400" b="0" strike="noStrike" spc="-1" dirty="0">
              <a:latin typeface="Arial"/>
            </a:endParaRP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880" cy="1142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pl-PL" sz="3000" b="1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pl-PL" sz="3000" b="1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posoby nawigacji pod wodą</a:t>
            </a:r>
            <a:endParaRPr lang="pl-PL" sz="3000" b="1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35" name="PlaceHolder 2"/>
          <p:cNvSpPr>
            <a:spLocks noGrp="1"/>
          </p:cNvSpPr>
          <p:nvPr>
            <p:ph/>
          </p:nvPr>
        </p:nvSpPr>
        <p:spPr>
          <a:xfrm>
            <a:off x="251520" y="1416960"/>
            <a:ext cx="8712968" cy="4964368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108000" algn="just">
              <a:lnSpc>
                <a:spcPct val="150000"/>
              </a:lnSpc>
              <a:spcBef>
                <a:spcPts val="1417"/>
              </a:spcBef>
              <a:buClr>
                <a:srgbClr val="000000"/>
              </a:buClr>
              <a:buSzPct val="45000"/>
            </a:pPr>
            <a:r>
              <a:rPr lang="pl-PL" sz="2400" b="1" u="sng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Nawigacja</a:t>
            </a:r>
            <a:r>
              <a:rPr lang="pl-PL" sz="24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– dział wiedzy zajmujący się określaniem bieżącego położenia oraz drogi do celu dla ludzi, statków, pojazdów lądowych </a:t>
            </a:r>
            <a:br>
              <a:rPr lang="pl-PL" sz="24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4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 innych przemieszczających się obiektów.</a:t>
            </a:r>
            <a:endParaRPr lang="pl-PL" sz="2400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08000" algn="just">
              <a:lnSpc>
                <a:spcPct val="150000"/>
              </a:lnSpc>
              <a:spcBef>
                <a:spcPts val="1417"/>
              </a:spcBef>
              <a:buClr>
                <a:srgbClr val="000000"/>
              </a:buClr>
              <a:buSzPct val="45000"/>
            </a:pPr>
            <a:r>
              <a:rPr lang="pl-PL" sz="2400" b="1" u="sng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Nawigacja podwodna </a:t>
            </a:r>
            <a:r>
              <a:rPr lang="pl-PL" sz="24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– wiedza potrzebna do określenia położenia płetwonurka pod wodą oraz do wyznaczania drogi do określonego celu.</a:t>
            </a:r>
          </a:p>
          <a:p>
            <a:pPr marL="108000" algn="just">
              <a:lnSpc>
                <a:spcPct val="150000"/>
              </a:lnSpc>
              <a:spcBef>
                <a:spcPts val="1417"/>
              </a:spcBef>
              <a:buClr>
                <a:srgbClr val="000000"/>
              </a:buClr>
              <a:buSzPct val="45000"/>
            </a:pPr>
            <a:r>
              <a:rPr lang="pl-PL" sz="24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Umiejętność odnalezienia pod wodą drogi do określonego celu</a:t>
            </a:r>
            <a:r>
              <a:rPr lang="pl-PL" sz="2400" spc="-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pl-PL" sz="2400" spc="-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400" spc="-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– </a:t>
            </a:r>
            <a:r>
              <a:rPr lang="pl-PL" sz="24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interesujący obiekt</a:t>
            </a:r>
            <a:r>
              <a:rPr lang="pl-PL" sz="2400" spc="-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pl-PL" sz="24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zgubiony przedmiot</a:t>
            </a:r>
            <a:r>
              <a:rPr lang="pl-PL" sz="2400" spc="-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pl-PL" sz="24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powrót do miejsca startu.</a:t>
            </a:r>
            <a:endParaRPr lang="pl-PL" sz="2400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PlaceHolder 1"/>
          <p:cNvSpPr>
            <a:spLocks noGrp="1"/>
          </p:cNvSpPr>
          <p:nvPr>
            <p:ph type="title"/>
          </p:nvPr>
        </p:nvSpPr>
        <p:spPr>
          <a:xfrm>
            <a:off x="1907344" y="260648"/>
            <a:ext cx="5328592" cy="1142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pl-PL" sz="3000" b="1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pl-PL" sz="3000" b="1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posoby nawigacji pod wodą c.d.</a:t>
            </a:r>
            <a:endParaRPr lang="pl-PL" sz="3000" b="1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37" name="PlaceHolder 2"/>
          <p:cNvSpPr>
            <a:spLocks noGrp="1"/>
          </p:cNvSpPr>
          <p:nvPr>
            <p:ph/>
          </p:nvPr>
        </p:nvSpPr>
        <p:spPr>
          <a:xfrm>
            <a:off x="0" y="1556792"/>
            <a:ext cx="9036496" cy="5040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108000" algn="just">
              <a:lnSpc>
                <a:spcPct val="150000"/>
              </a:lnSpc>
              <a:spcBef>
                <a:spcPts val="1417"/>
              </a:spcBef>
              <a:buClr>
                <a:srgbClr val="000000"/>
              </a:buClr>
              <a:buSzPct val="45000"/>
            </a:pPr>
            <a:r>
              <a:rPr lang="pl-PL" sz="2400" b="1" u="sng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Rodzaje nawigacji podwodnej</a:t>
            </a:r>
            <a:endParaRPr lang="pl-PL" sz="2400" b="1" u="sng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825750" lvl="1" indent="-285750" algn="just">
              <a:lnSpc>
                <a:spcPct val="15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Wingdings" panose="05000000000000000000" pitchFamily="2" charset="2"/>
              <a:buChar char="§"/>
            </a:pPr>
            <a:r>
              <a:rPr lang="pl-PL" sz="24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Nawigacja naturalna – na podstawie naturalnych punktów orientacyjnych.</a:t>
            </a:r>
            <a:endParaRPr lang="pl-PL" sz="2400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825750" lvl="1" indent="-285750" algn="just">
              <a:lnSpc>
                <a:spcPct val="15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Wingdings" panose="05000000000000000000" pitchFamily="2" charset="2"/>
              <a:buChar char="§"/>
            </a:pPr>
            <a:r>
              <a:rPr lang="pl-PL" sz="24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Nawigacja przyrządowa – z wykorzystaniem przyrządów nawigacyjnych.</a:t>
            </a:r>
            <a:endParaRPr lang="pl-PL" sz="2400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825750" lvl="1" indent="-285750" algn="just">
              <a:lnSpc>
                <a:spcPct val="15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Wingdings" panose="05000000000000000000" pitchFamily="2" charset="2"/>
              <a:buChar char="§"/>
            </a:pPr>
            <a:r>
              <a:rPr lang="pl-PL" sz="24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Nawigacja mieszana – na podstawie naturalnych punktów orientacyjnych oraz z wykorzystaniem przyrządów nawigacyjnych.</a:t>
            </a:r>
            <a:endParaRPr lang="pl-PL" sz="2400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  <a:spcBef>
                <a:spcPts val="1417"/>
              </a:spcBef>
              <a:buNone/>
            </a:pPr>
            <a:endParaRPr lang="pl-PL" sz="2400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  <a:spcBef>
                <a:spcPts val="1417"/>
              </a:spcBef>
              <a:buNone/>
            </a:pPr>
            <a:endParaRPr lang="pl-PL" sz="2400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  <a:spcBef>
                <a:spcPts val="1417"/>
              </a:spcBef>
              <a:buNone/>
            </a:pPr>
            <a:endParaRPr lang="pl-PL" sz="2400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PlaceHolder 1"/>
          <p:cNvSpPr>
            <a:spLocks noGrp="1"/>
          </p:cNvSpPr>
          <p:nvPr>
            <p:ph type="title"/>
          </p:nvPr>
        </p:nvSpPr>
        <p:spPr>
          <a:xfrm>
            <a:off x="1547664" y="260648"/>
            <a:ext cx="5688632" cy="1142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pl-PL" sz="3000" b="1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pl-PL" sz="3000" b="1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posoby nawigacji pod wodą c.d.</a:t>
            </a:r>
            <a:endParaRPr lang="pl-PL" sz="3000" b="1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39" name="PlaceHolder 2"/>
          <p:cNvSpPr>
            <a:spLocks noGrp="1"/>
          </p:cNvSpPr>
          <p:nvPr>
            <p:ph/>
          </p:nvPr>
        </p:nvSpPr>
        <p:spPr>
          <a:xfrm>
            <a:off x="421556" y="1340768"/>
            <a:ext cx="8470924" cy="5050408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108000" algn="ctr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</a:pPr>
            <a:r>
              <a:rPr lang="pl-PL" sz="2400" u="sng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Nawigacja naturalna – w oparciu o naturalne punkty orientacyjne: </a:t>
            </a:r>
            <a:endParaRPr lang="pl-PL" sz="2400" u="sng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436688" lvl="1" indent="44450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/>
              <a:buChar char=""/>
            </a:pPr>
            <a:r>
              <a:rPr lang="pl-PL" sz="24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batymetrię akwenu (rozkład głębokości akwenu),</a:t>
            </a:r>
            <a:endParaRPr lang="pl-PL" sz="2400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881188" lvl="1" indent="-44450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/>
              <a:buChar char=""/>
            </a:pPr>
            <a:r>
              <a:rPr lang="pl-PL" sz="24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docierające światło,</a:t>
            </a:r>
            <a:endParaRPr lang="pl-PL" sz="2400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881188" lvl="1" indent="-44450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/>
              <a:buChar char=""/>
            </a:pPr>
            <a:r>
              <a:rPr lang="pl-PL" sz="24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kierunek prądu,</a:t>
            </a:r>
            <a:endParaRPr lang="pl-PL" sz="2400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881188" lvl="1" indent="-44450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/>
              <a:buChar char=""/>
            </a:pPr>
            <a:r>
              <a:rPr lang="pl-PL" sz="24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czas płynięcia,</a:t>
            </a:r>
            <a:endParaRPr lang="pl-PL" sz="2400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881188" lvl="1" indent="-44450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/>
              <a:buChar char=""/>
            </a:pPr>
            <a:r>
              <a:rPr lang="pl-PL" sz="24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szczegóły zbiornika (charakterystyczne punkty).</a:t>
            </a:r>
            <a:endParaRPr lang="pl-PL" sz="2400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08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</a:pPr>
            <a:r>
              <a:rPr lang="pl-PL" sz="2400" b="0" u="sng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Wykorzystywana w sytuacji: </a:t>
            </a:r>
            <a:endParaRPr lang="pl-PL" sz="2400" b="0" u="sng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864000" lvl="1" indent="-32400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/>
              <a:buChar char=""/>
            </a:pPr>
            <a:r>
              <a:rPr lang="pl-PL" sz="24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dobrej widoczności,</a:t>
            </a:r>
            <a:endParaRPr lang="pl-PL" sz="2400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864000" lvl="1" indent="-32400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/>
              <a:buChar char=""/>
            </a:pPr>
            <a:r>
              <a:rPr lang="pl-PL" sz="24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charakterystycznych zmian głębokości,	</a:t>
            </a:r>
            <a:endParaRPr lang="pl-PL" sz="2400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864000" lvl="1" indent="-32400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/>
              <a:buChar char=""/>
            </a:pPr>
            <a:r>
              <a:rPr lang="pl-PL" sz="24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charakterystycznych obiektów pod wodą.</a:t>
            </a:r>
            <a:endParaRPr lang="pl-PL" sz="2400" b="0" strike="noStrike" spc="-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akiet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3EE7E2C9F272144DA26BEA835F05DAD4" ma:contentTypeVersion="10" ma:contentTypeDescription="Utwórz nowy dokument." ma:contentTypeScope="" ma:versionID="f6d31d3ccb2da36b2b7bf6c04601a50b">
  <xsd:schema xmlns:xsd="http://www.w3.org/2001/XMLSchema" xmlns:xs="http://www.w3.org/2001/XMLSchema" xmlns:p="http://schemas.microsoft.com/office/2006/metadata/properties" xmlns:ns2="0a6ba805-8d77-4e8b-a96b-503bf6373bfc" xmlns:ns3="2dc0f34e-853a-45c2-a131-6ab60d1aa962" targetNamespace="http://schemas.microsoft.com/office/2006/metadata/properties" ma:root="true" ma:fieldsID="7a3dc7fa624d64b44f304cd9efa33e62" ns2:_="" ns3:_="">
    <xsd:import namespace="0a6ba805-8d77-4e8b-a96b-503bf6373bfc"/>
    <xsd:import namespace="2dc0f34e-853a-45c2-a131-6ab60d1aa96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MediaServiceSearchPropertie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a6ba805-8d77-4e8b-a96b-503bf6373bf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dc0f34e-853a-45c2-a131-6ab60d1aa962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Udostępniani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Udostępnione dla — szczegóły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zawartości"/>
        <xsd:element ref="dc:title" minOccurs="0" maxOccurs="1" ma:index="4" ma:displayName="Tytuł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C80D8409-2DB5-4116-A477-8C4DDA2E526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a6ba805-8d77-4e8b-a96b-503bf6373bfc"/>
    <ds:schemaRef ds:uri="2dc0f34e-853a-45c2-a131-6ab60d1aa96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4531652-6232-4813-90D0-B83F0E43ADB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3F88DD1-0B30-4700-9608-1907B1AF6D65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1958</TotalTime>
  <Words>4810</Words>
  <Application>Microsoft Office PowerPoint</Application>
  <PresentationFormat>Pokaz na ekranie (4:3)</PresentationFormat>
  <Paragraphs>562</Paragraphs>
  <Slides>103</Slides>
  <Notes>13</Notes>
  <HiddenSlides>0</HiddenSlides>
  <MMClips>0</MMClips>
  <ScaleCrop>false</ScaleCrop>
  <HeadingPairs>
    <vt:vector size="6" baseType="variant">
      <vt:variant>
        <vt:lpstr>Używane czcionki</vt:lpstr>
      </vt:variant>
      <vt:variant>
        <vt:i4>7</vt:i4>
      </vt:variant>
      <vt:variant>
        <vt:lpstr>Motyw</vt:lpstr>
      </vt:variant>
      <vt:variant>
        <vt:i4>5</vt:i4>
      </vt:variant>
      <vt:variant>
        <vt:lpstr>Tytuły slajdów</vt:lpstr>
      </vt:variant>
      <vt:variant>
        <vt:i4>103</vt:i4>
      </vt:variant>
    </vt:vector>
  </HeadingPairs>
  <TitlesOfParts>
    <vt:vector size="115" baseType="lpstr">
      <vt:lpstr>Aptos</vt:lpstr>
      <vt:lpstr>Arial</vt:lpstr>
      <vt:lpstr>Calibri</vt:lpstr>
      <vt:lpstr>Calibri Light</vt:lpstr>
      <vt:lpstr>Symbol</vt:lpstr>
      <vt:lpstr>Times New Roman</vt:lpstr>
      <vt:lpstr>Wingdings</vt:lpstr>
      <vt:lpstr>Office Theme</vt:lpstr>
      <vt:lpstr>Office Theme</vt:lpstr>
      <vt:lpstr>Office Theme</vt:lpstr>
      <vt:lpstr>Office Theme</vt:lpstr>
      <vt:lpstr>Office Theme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Cele szczegółowe c.d.:</vt:lpstr>
      <vt:lpstr>Prezentacja programu PowerPoint</vt:lpstr>
      <vt:lpstr>Cele szczegółowe c.d.:</vt:lpstr>
      <vt:lpstr>Wejście do wody z brzegu</vt:lpstr>
      <vt:lpstr>Wejście do wody z pomostu przy pomocy trapu/drabinki </vt:lpstr>
      <vt:lpstr>Wejście do wody z pomostu c.d. duży wykrok </vt:lpstr>
      <vt:lpstr>Wejście do wody z pomostu c.d. skok do wody na butle</vt:lpstr>
      <vt:lpstr>Wejście do wody z małych jednostek pływających wejście do wody z przewrotem w tył</vt:lpstr>
      <vt:lpstr>Wejście do wody z małych jednostek pływających c.d. wejście do wody z przewrotem w przód</vt:lpstr>
      <vt:lpstr>Prezentacja programu PowerPoint</vt:lpstr>
      <vt:lpstr>Technika zakładania maski pełnotwarzowej typu AGA c.d.</vt:lpstr>
      <vt:lpstr>Techniki nurkowania w maskach pełnotwarzowych</vt:lpstr>
      <vt:lpstr>Techniki nurkowania w maskach pełnotwarzowych c.d.</vt:lpstr>
      <vt:lpstr>Techniki nurkowania w maskach pełnotwarzowych c.d.</vt:lpstr>
      <vt:lpstr>Techniki nurkowania w maskach pełnotwarzowych c.d.</vt:lpstr>
      <vt:lpstr>Technika zakładania maski pełnotwarzowej typu AGA Sposób 2:</vt:lpstr>
      <vt:lpstr>Techniki nurkowania w maskach pełnotwarzowych c.d.</vt:lpstr>
      <vt:lpstr>Techniki nurkowania w maskach pełnotwarzowych c.d.</vt:lpstr>
      <vt:lpstr>Techniki nurkowania w maskach pełnotwarzowych c.d.</vt:lpstr>
      <vt:lpstr>Techniki nurkowania w maskach pełnotwarzowych c.d.</vt:lpstr>
      <vt:lpstr>Prezentacja programu PowerPoint</vt:lpstr>
      <vt:lpstr>Techniki nurkowania w maskach pełnotwarzowych c.d. Technika zdejmowania maski pełnotwarzowej </vt:lpstr>
      <vt:lpstr>Techniki nurkowania w maskach pełnotwarzowych c.d.</vt:lpstr>
      <vt:lpstr>Techniki nurkowania w maskach pełnotwarzowych c.d.</vt:lpstr>
      <vt:lpstr>Techniki nurkowania w maskach pełnotwarzowych c.d. Sposoby doszczelniania maski pełnotwarzowej</vt:lpstr>
      <vt:lpstr>Techniki nurkowania w maskach pełnotwarzowych c.d.</vt:lpstr>
      <vt:lpstr>Techniki nurkowania w maskach pełnotwarzowych c.d. Sposoby doszczelniania maski pełnotwarzowej</vt:lpstr>
      <vt:lpstr>Techniki nurkowania w maskach pełnotwarzowych c.d.</vt:lpstr>
      <vt:lpstr>Techniki nurkowania w maskach pełnotwarzowych c.d. Czynności po zanurzeniu</vt:lpstr>
      <vt:lpstr>Techniki nurkowania w maskach pełnotwarzowych c.d. Czynności po nurkowaniu</vt:lpstr>
      <vt:lpstr>Techniki nurkowania w maskach pełnotwarzowych c.d. Prawidłowe doszczelnienie maski i sprawdzenie szczelności</vt:lpstr>
      <vt:lpstr>Techniki nurkowania w maskach pełnotwarzowych c.d. Prawidłowe doszczelnienie maski i sprawdzenie szczelności c.d.</vt:lpstr>
      <vt:lpstr>Techniki nurkowania w maskach pełnotwarzowych c.d. Wyrównywanie ciśnienia w uchu środkowym</vt:lpstr>
      <vt:lpstr>Techniki nurkowania w maskach pełnotwarzowych c.d. Pływalność w masce pełnotwarzowej</vt:lpstr>
      <vt:lpstr>Techniki nurkowania w maskach pełnotwarzowych c.d. Sytuacje awaryjne podczas nurkowania w masce pełnotwarzowej</vt:lpstr>
      <vt:lpstr>Techniki nurkowania w maskach pełnotwarzowych c.d. Sytuacje awaryjne podczas nurkowania w masce pełnotwarzowej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Sposoby uzyskiwania prawidłowej pozycji, trymu, pływalności</vt:lpstr>
      <vt:lpstr>Sposoby uzyskiwania prawidłowej pozycji, trymu, pływalności c.d. </vt:lpstr>
      <vt:lpstr>Sposoby uzyskiwania prawidłowej pozycji, trymu, pływalności c.d. </vt:lpstr>
      <vt:lpstr>Sposoby uzyskiwania prawidłowej pozycji, trymu, pływalności c.d. </vt:lpstr>
      <vt:lpstr>Sposoby uzyskiwania prawidłowej pozycji, trymu, pływalności c.d. </vt:lpstr>
      <vt:lpstr>Sposoby uzyskiwania prawidłowej pozycji, trymu, pływalności c.d. </vt:lpstr>
      <vt:lpstr>Sposoby uzyskiwania prawidłowej pozycji, trymu, pływalności c.d. </vt:lpstr>
      <vt:lpstr>Sposoby uzyskiwania prawidłowej pozycji, trymu, pływalności c.d. </vt:lpstr>
      <vt:lpstr>Sposoby uzyskiwania prawidłowej pozycji, trymu, pływalności c.d. </vt:lpstr>
      <vt:lpstr>Sposoby uzyskiwania prawidłowej pozycji, trymu, pływalności c.d. </vt:lpstr>
      <vt:lpstr>Sposoby uzyskiwania prawidłowej pozycji, trymu, pływalności c.d. </vt:lpstr>
      <vt:lpstr>Sposoby pracy płetwami w zależności od warunków  i rodzaju wykonywanej pracy </vt:lpstr>
      <vt:lpstr>Sposoby asekuracji nurków c.d. </vt:lpstr>
      <vt:lpstr>Sposoby asekuracji nurków c.d. </vt:lpstr>
      <vt:lpstr>Sposoby asekuracji nurków c.d. </vt:lpstr>
      <vt:lpstr>Sposoby asekuracji nurków c.d. </vt:lpstr>
      <vt:lpstr>Sposoby asekuracji nurków c.d. </vt:lpstr>
      <vt:lpstr>Zasady prowadzenia nurka przy użyciu  sygnałów umownych i liny Prowadzenie nurka </vt:lpstr>
      <vt:lpstr>Pojęcie dekompresji</vt:lpstr>
      <vt:lpstr>Pojęcie dekompresji c.d.</vt:lpstr>
      <vt:lpstr>Pojęcie dekompresji c.d.</vt:lpstr>
      <vt:lpstr>Tabele dekompresyjne c.d.</vt:lpstr>
      <vt:lpstr>Tabele dekompresyjne c.d.</vt:lpstr>
      <vt:lpstr>Tabele dekompresyjne c.d.</vt:lpstr>
      <vt:lpstr>Tabele dekompresyjne c.d.</vt:lpstr>
      <vt:lpstr>Tabele dekompresyjne c.d.</vt:lpstr>
      <vt:lpstr>Tabele dekompresyjne c.d.</vt:lpstr>
      <vt:lpstr>Tabele dekompresyjne c.d.</vt:lpstr>
      <vt:lpstr>Techniki nurkowania dekompresyjnego</vt:lpstr>
      <vt:lpstr>Techniki nurkowania dekompresyjnego c.d.</vt:lpstr>
      <vt:lpstr>Techniki nurkowania dekompresyjnego c.d.</vt:lpstr>
      <vt:lpstr>Zastosowanie umownych sygnałów awaryjnych</vt:lpstr>
      <vt:lpstr>Zastosowanie umownych sygnałów awaryjnych c.d.</vt:lpstr>
      <vt:lpstr>Zastosowanie umownych sygnałów awaryjnych c.d.</vt:lpstr>
      <vt:lpstr>Zastosowanie umownych sygnałów awaryjnych c.d.</vt:lpstr>
      <vt:lpstr>Postępowanie w sytuacjach awaryjnych</vt:lpstr>
      <vt:lpstr>Postępowanie w sytuacjach awaryjnych c.d.</vt:lpstr>
      <vt:lpstr>Postępowanie w sytuacjach awaryjnych c.d.</vt:lpstr>
      <vt:lpstr>Postępowanie w sytuacjach awaryjnych c.d.</vt:lpstr>
      <vt:lpstr>Postępowanie w sytuacjach awaryjnych c.d.</vt:lpstr>
      <vt:lpstr>Postępowanie w sytuacjach awaryjnych c.d.</vt:lpstr>
      <vt:lpstr>Postępowanie w sytuacjach awaryjnych c.d.</vt:lpstr>
      <vt:lpstr>Postępowanie w sytuacjach awaryjnych c.d.</vt:lpstr>
      <vt:lpstr>Postępowanie w sytuacjach awaryjnych c.d.</vt:lpstr>
      <vt:lpstr>Postępowanie w sytuacjach awaryjnych c.d.</vt:lpstr>
      <vt:lpstr>Zasady bezpiecznego wynurzania i postępowanie po wynurzeniu</vt:lpstr>
      <vt:lpstr>Zakończenie nurkowania i sposoby wychodzenia  z wody</vt:lpstr>
      <vt:lpstr>Zakończenie nurkowania i sposoby wychodzenia  z wody</vt:lpstr>
      <vt:lpstr>Zakończenie nurkowania i sposoby wychodzenia  z wody c.d.</vt:lpstr>
      <vt:lpstr>Zakończenie nurkowania i sposoby wychodzenia  z wody c.d.</vt:lpstr>
      <vt:lpstr>Sposoby nawigacji pod wodą</vt:lpstr>
      <vt:lpstr>Sposoby nawigacji pod wodą c.d.</vt:lpstr>
      <vt:lpstr>Sposoby nawigacji pod wodą c.d.</vt:lpstr>
      <vt:lpstr>Sposoby nawigacji pod wodą c.d.</vt:lpstr>
      <vt:lpstr>Sposoby nawigacji pod wodą c.d.</vt:lpstr>
      <vt:lpstr>Podział tematów:</vt:lpstr>
      <vt:lpstr>Metryczka prezentacji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subject/>
  <dc:creator>Błażej</dc:creator>
  <dc:description/>
  <cp:lastModifiedBy>A.Dobosz (KG PSP)</cp:lastModifiedBy>
  <cp:revision>116</cp:revision>
  <dcterms:created xsi:type="dcterms:W3CDTF">2023-07-19T10:13:41Z</dcterms:created>
  <dcterms:modified xsi:type="dcterms:W3CDTF">2025-04-09T09:18:45Z</dcterms:modified>
  <dc:language>pl-PL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resentationFormat">
    <vt:lpwstr>Pokaz na ekranie (4:3)</vt:lpwstr>
  </property>
  <property fmtid="{D5CDD505-2E9C-101B-9397-08002B2CF9AE}" pid="3" name="Slides">
    <vt:i4>66</vt:i4>
  </property>
  <property fmtid="{D5CDD505-2E9C-101B-9397-08002B2CF9AE}" pid="4" name="ContentTypeId">
    <vt:lpwstr>0x0101003EE7E2C9F272144DA26BEA835F05DAD4</vt:lpwstr>
  </property>
</Properties>
</file>