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6"/>
  </p:notesMasterIdLst>
  <p:handoutMasterIdLst>
    <p:handoutMasterId r:id="rId27"/>
  </p:handoutMasterIdLst>
  <p:sldIdLst>
    <p:sldId id="1520" r:id="rId5"/>
    <p:sldId id="1541" r:id="rId6"/>
    <p:sldId id="1574" r:id="rId7"/>
    <p:sldId id="1563" r:id="rId8"/>
    <p:sldId id="1564" r:id="rId9"/>
    <p:sldId id="1526" r:id="rId10"/>
    <p:sldId id="1535" r:id="rId11"/>
    <p:sldId id="1517" r:id="rId12"/>
    <p:sldId id="1576" r:id="rId13"/>
    <p:sldId id="1558" r:id="rId14"/>
    <p:sldId id="1577" r:id="rId15"/>
    <p:sldId id="1559" r:id="rId16"/>
    <p:sldId id="1560" r:id="rId17"/>
    <p:sldId id="1578" r:id="rId18"/>
    <p:sldId id="1561" r:id="rId19"/>
    <p:sldId id="1579" r:id="rId20"/>
    <p:sldId id="1580" r:id="rId21"/>
    <p:sldId id="1575" r:id="rId22"/>
    <p:sldId id="1573" r:id="rId23"/>
    <p:sldId id="1512" r:id="rId24"/>
    <p:sldId id="155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A10A70-6949-403D-8F57-D71F215FD0F6}" v="1" dt="2025-10-10T12:26:10.754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56" autoAdjust="0"/>
    <p:restoredTop sz="80336" autoAdjust="0"/>
  </p:normalViewPr>
  <p:slideViewPr>
    <p:cSldViewPr snapToGrid="0">
      <p:cViewPr varScale="1">
        <p:scale>
          <a:sx n="85" d="100"/>
          <a:sy n="85" d="100"/>
        </p:scale>
        <p:origin x="63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632" y="108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cka-Struska Agnieszka" userId="759fa416-53f3-4597-9e55-7f59687285fb" providerId="ADAL" clId="{A0A10A70-6949-403D-8F57-D71F215FD0F6}"/>
    <pc:docChg chg="undo custSel modSld">
      <pc:chgData name="Janicka-Struska Agnieszka" userId="759fa416-53f3-4597-9e55-7f59687285fb" providerId="ADAL" clId="{A0A10A70-6949-403D-8F57-D71F215FD0F6}" dt="2025-10-10T12:48:51.792" v="143" actId="790"/>
      <pc:docMkLst>
        <pc:docMk/>
      </pc:docMkLst>
      <pc:sldChg chg="modSp mod">
        <pc:chgData name="Janicka-Struska Agnieszka" userId="759fa416-53f3-4597-9e55-7f59687285fb" providerId="ADAL" clId="{A0A10A70-6949-403D-8F57-D71F215FD0F6}" dt="2025-10-10T12:41:26.346" v="79" actId="962"/>
        <pc:sldMkLst>
          <pc:docMk/>
          <pc:sldMk cId="3272732094" sldId="1512"/>
        </pc:sldMkLst>
        <pc:picChg chg="mod">
          <ac:chgData name="Janicka-Struska Agnieszka" userId="759fa416-53f3-4597-9e55-7f59687285fb" providerId="ADAL" clId="{A0A10A70-6949-403D-8F57-D71F215FD0F6}" dt="2025-10-10T12:41:26.346" v="79" actId="962"/>
          <ac:picMkLst>
            <pc:docMk/>
            <pc:sldMk cId="3272732094" sldId="1512"/>
            <ac:picMk id="4" creationId="{C41ABF86-C0DC-7189-A493-161854DEF8DF}"/>
          </ac:picMkLst>
        </pc:picChg>
        <pc:picChg chg="mod">
          <ac:chgData name="Janicka-Struska Agnieszka" userId="759fa416-53f3-4597-9e55-7f59687285fb" providerId="ADAL" clId="{A0A10A70-6949-403D-8F57-D71F215FD0F6}" dt="2025-10-10T12:41:19.926" v="78" actId="962"/>
          <ac:picMkLst>
            <pc:docMk/>
            <pc:sldMk cId="3272732094" sldId="1512"/>
            <ac:picMk id="13" creationId="{1A836202-BF07-0D8C-D22B-73F87E6F86B9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44:40.319" v="131" actId="14100"/>
        <pc:sldMkLst>
          <pc:docMk/>
          <pc:sldMk cId="2888046800" sldId="1517"/>
        </pc:sldMkLst>
        <pc:spChg chg="mod">
          <ac:chgData name="Janicka-Struska Agnieszka" userId="759fa416-53f3-4597-9e55-7f59687285fb" providerId="ADAL" clId="{A0A10A70-6949-403D-8F57-D71F215FD0F6}" dt="2025-10-10T12:44:40.319" v="131" actId="14100"/>
          <ac:spMkLst>
            <pc:docMk/>
            <pc:sldMk cId="2888046800" sldId="1517"/>
            <ac:spMk id="2" creationId="{78ED1222-DF68-3EF6-416D-6E27FBD5A262}"/>
          </ac:spMkLst>
        </pc:spChg>
        <pc:spChg chg="mod">
          <ac:chgData name="Janicka-Struska Agnieszka" userId="759fa416-53f3-4597-9e55-7f59687285fb" providerId="ADAL" clId="{A0A10A70-6949-403D-8F57-D71F215FD0F6}" dt="2025-10-10T12:26:51.744" v="12" actId="27636"/>
          <ac:spMkLst>
            <pc:docMk/>
            <pc:sldMk cId="2888046800" sldId="1517"/>
            <ac:spMk id="4" creationId="{44C82F3E-2B5B-9638-6EC6-B7714347E042}"/>
          </ac:spMkLst>
        </pc:spChg>
        <pc:picChg chg="mod">
          <ac:chgData name="Janicka-Struska Agnieszka" userId="759fa416-53f3-4597-9e55-7f59687285fb" providerId="ADAL" clId="{A0A10A70-6949-403D-8F57-D71F215FD0F6}" dt="2025-10-10T12:34:47.838" v="44" actId="962"/>
          <ac:picMkLst>
            <pc:docMk/>
            <pc:sldMk cId="2888046800" sldId="1517"/>
            <ac:picMk id="3" creationId="{9186B0B6-12AD-A38F-714A-EA107E01A4FB}"/>
          </ac:picMkLst>
        </pc:picChg>
      </pc:sldChg>
      <pc:sldChg chg="addSp delSp modSp mod">
        <pc:chgData name="Janicka-Struska Agnieszka" userId="759fa416-53f3-4597-9e55-7f59687285fb" providerId="ADAL" clId="{A0A10A70-6949-403D-8F57-D71F215FD0F6}" dt="2025-10-10T12:48:51.792" v="143" actId="790"/>
        <pc:sldMkLst>
          <pc:docMk/>
          <pc:sldMk cId="3342914869" sldId="1520"/>
        </pc:sldMkLst>
        <pc:spChg chg="add del mod ord">
          <ac:chgData name="Janicka-Struska Agnieszka" userId="759fa416-53f3-4597-9e55-7f59687285fb" providerId="ADAL" clId="{A0A10A70-6949-403D-8F57-D71F215FD0F6}" dt="2025-10-10T12:48:51.792" v="143" actId="790"/>
          <ac:spMkLst>
            <pc:docMk/>
            <pc:sldMk cId="3342914869" sldId="1520"/>
            <ac:spMk id="2" creationId="{1EA6067C-6CA5-945A-0602-536037071C05}"/>
          </ac:spMkLst>
        </pc:spChg>
        <pc:spChg chg="add del mod">
          <ac:chgData name="Janicka-Struska Agnieszka" userId="759fa416-53f3-4597-9e55-7f59687285fb" providerId="ADAL" clId="{A0A10A70-6949-403D-8F57-D71F215FD0F6}" dt="2025-10-10T12:26:51.324" v="11" actId="478"/>
          <ac:spMkLst>
            <pc:docMk/>
            <pc:sldMk cId="3342914869" sldId="1520"/>
            <ac:spMk id="4" creationId="{C4F5070A-F2B8-F171-210F-18A178D76653}"/>
          </ac:spMkLst>
        </pc:spChg>
        <pc:spChg chg="add del mod">
          <ac:chgData name="Janicka-Struska Agnieszka" userId="759fa416-53f3-4597-9e55-7f59687285fb" providerId="ADAL" clId="{A0A10A70-6949-403D-8F57-D71F215FD0F6}" dt="2025-10-10T12:27:08.440" v="14" actId="478"/>
          <ac:spMkLst>
            <pc:docMk/>
            <pc:sldMk cId="3342914869" sldId="1520"/>
            <ac:spMk id="7" creationId="{EC7500FE-3545-5D56-6E89-BCFEFECEEF4B}"/>
          </ac:spMkLst>
        </pc:spChg>
        <pc:spChg chg="mod">
          <ac:chgData name="Janicka-Struska Agnieszka" userId="759fa416-53f3-4597-9e55-7f59687285fb" providerId="ADAL" clId="{A0A10A70-6949-403D-8F57-D71F215FD0F6}" dt="2025-10-10T12:48:51.792" v="143" actId="790"/>
          <ac:spMkLst>
            <pc:docMk/>
            <pc:sldMk cId="3342914869" sldId="1520"/>
            <ac:spMk id="10" creationId="{EFBEB139-49D2-8D04-86D2-09C06D00D17B}"/>
          </ac:spMkLst>
        </pc:spChg>
        <pc:spChg chg="add del">
          <ac:chgData name="Janicka-Struska Agnieszka" userId="759fa416-53f3-4597-9e55-7f59687285fb" providerId="ADAL" clId="{A0A10A70-6949-403D-8F57-D71F215FD0F6}" dt="2025-10-10T12:27:06.252" v="13" actId="478"/>
          <ac:spMkLst>
            <pc:docMk/>
            <pc:sldMk cId="3342914869" sldId="1520"/>
            <ac:spMk id="12" creationId="{FA8D9FA2-302E-0315-171F-48BC54215736}"/>
          </ac:spMkLst>
        </pc:spChg>
        <pc:picChg chg="mod">
          <ac:chgData name="Janicka-Struska Agnieszka" userId="759fa416-53f3-4597-9e55-7f59687285fb" providerId="ADAL" clId="{A0A10A70-6949-403D-8F57-D71F215FD0F6}" dt="2025-10-10T12:29:16.354" v="25" actId="962"/>
          <ac:picMkLst>
            <pc:docMk/>
            <pc:sldMk cId="3342914869" sldId="1520"/>
            <ac:picMk id="6" creationId="{E87673E7-DB21-A4EB-411B-95D3C28D9879}"/>
          </ac:picMkLst>
        </pc:picChg>
      </pc:sldChg>
      <pc:sldChg chg="addSp modSp mod">
        <pc:chgData name="Janicka-Struska Agnieszka" userId="759fa416-53f3-4597-9e55-7f59687285fb" providerId="ADAL" clId="{A0A10A70-6949-403D-8F57-D71F215FD0F6}" dt="2025-10-10T12:46:21.720" v="139" actId="13244"/>
        <pc:sldMkLst>
          <pc:docMk/>
          <pc:sldMk cId="3516832344" sldId="1526"/>
        </pc:sldMkLst>
        <pc:spChg chg="add mod ord">
          <ac:chgData name="Janicka-Struska Agnieszka" userId="759fa416-53f3-4597-9e55-7f59687285fb" providerId="ADAL" clId="{A0A10A70-6949-403D-8F57-D71F215FD0F6}" dt="2025-10-10T12:46:16.700" v="138" actId="13244"/>
          <ac:spMkLst>
            <pc:docMk/>
            <pc:sldMk cId="3516832344" sldId="1526"/>
            <ac:spMk id="2" creationId="{E5BDCFE4-ECF0-4D64-4FB0-49C6269C7FEE}"/>
          </ac:spMkLst>
        </pc:spChg>
        <pc:picChg chg="mod">
          <ac:chgData name="Janicka-Struska Agnieszka" userId="759fa416-53f3-4597-9e55-7f59687285fb" providerId="ADAL" clId="{A0A10A70-6949-403D-8F57-D71F215FD0F6}" dt="2025-10-10T12:34:36.569" v="40" actId="962"/>
          <ac:picMkLst>
            <pc:docMk/>
            <pc:sldMk cId="3516832344" sldId="1526"/>
            <ac:picMk id="10" creationId="{085C3B31-7B64-8F8F-F754-F4F959D29C9B}"/>
          </ac:picMkLst>
        </pc:picChg>
        <pc:picChg chg="mod ord">
          <ac:chgData name="Janicka-Struska Agnieszka" userId="759fa416-53f3-4597-9e55-7f59687285fb" providerId="ADAL" clId="{A0A10A70-6949-403D-8F57-D71F215FD0F6}" dt="2025-10-10T12:46:21.720" v="139" actId="13244"/>
          <ac:picMkLst>
            <pc:docMk/>
            <pc:sldMk cId="3516832344" sldId="1526"/>
            <ac:picMk id="11" creationId="{A158C157-A4A7-03C8-BFB4-869CD7654FCC}"/>
          </ac:picMkLst>
        </pc:picChg>
        <pc:cxnChg chg="mod">
          <ac:chgData name="Janicka-Struska Agnieszka" userId="759fa416-53f3-4597-9e55-7f59687285fb" providerId="ADAL" clId="{A0A10A70-6949-403D-8F57-D71F215FD0F6}" dt="2025-10-10T12:27:29.419" v="19" actId="962"/>
          <ac:cxnSpMkLst>
            <pc:docMk/>
            <pc:sldMk cId="3516832344" sldId="1526"/>
            <ac:cxnSpMk id="15" creationId="{B0156FF7-58E3-96D8-92E8-10537750721A}"/>
          </ac:cxnSpMkLst>
        </pc:cxnChg>
      </pc:sldChg>
      <pc:sldChg chg="modSp mod">
        <pc:chgData name="Janicka-Struska Agnieszka" userId="759fa416-53f3-4597-9e55-7f59687285fb" providerId="ADAL" clId="{A0A10A70-6949-403D-8F57-D71F215FD0F6}" dt="2025-10-10T12:34:39.542" v="42" actId="962"/>
        <pc:sldMkLst>
          <pc:docMk/>
          <pc:sldMk cId="1044852942" sldId="1535"/>
        </pc:sldMkLst>
        <pc:spChg chg="mod">
          <ac:chgData name="Janicka-Struska Agnieszka" userId="759fa416-53f3-4597-9e55-7f59687285fb" providerId="ADAL" clId="{A0A10A70-6949-403D-8F57-D71F215FD0F6}" dt="2025-10-10T12:27:39.134" v="20" actId="962"/>
          <ac:spMkLst>
            <pc:docMk/>
            <pc:sldMk cId="1044852942" sldId="1535"/>
            <ac:spMk id="3" creationId="{2E24E6BE-9677-5807-D9A0-AB9BA380AAC2}"/>
          </ac:spMkLst>
        </pc:spChg>
        <pc:picChg chg="mod">
          <ac:chgData name="Janicka-Struska Agnieszka" userId="759fa416-53f3-4597-9e55-7f59687285fb" providerId="ADAL" clId="{A0A10A70-6949-403D-8F57-D71F215FD0F6}" dt="2025-10-10T12:34:39.542" v="42" actId="962"/>
          <ac:picMkLst>
            <pc:docMk/>
            <pc:sldMk cId="1044852942" sldId="1535"/>
            <ac:picMk id="21" creationId="{A8745A25-7C11-4C1F-3595-5A45C7691394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29:45.285" v="29" actId="962"/>
        <pc:sldMkLst>
          <pc:docMk/>
          <pc:sldMk cId="2766970233" sldId="1541"/>
        </pc:sldMkLst>
        <pc:picChg chg="mod">
          <ac:chgData name="Janicka-Struska Agnieszka" userId="759fa416-53f3-4597-9e55-7f59687285fb" providerId="ADAL" clId="{A0A10A70-6949-403D-8F57-D71F215FD0F6}" dt="2025-10-10T12:29:44.014" v="28" actId="962"/>
          <ac:picMkLst>
            <pc:docMk/>
            <pc:sldMk cId="2766970233" sldId="1541"/>
            <ac:picMk id="4" creationId="{100CAC8E-48B8-1605-634D-DE4A0F2FA6C4}"/>
          </ac:picMkLst>
        </pc:picChg>
        <pc:picChg chg="mod">
          <ac:chgData name="Janicka-Struska Agnieszka" userId="759fa416-53f3-4597-9e55-7f59687285fb" providerId="ADAL" clId="{A0A10A70-6949-403D-8F57-D71F215FD0F6}" dt="2025-10-10T12:29:41.900" v="27" actId="962"/>
          <ac:picMkLst>
            <pc:docMk/>
            <pc:sldMk cId="2766970233" sldId="1541"/>
            <ac:picMk id="5" creationId="{09D4A155-4F5F-8E73-B7F3-7E5077C56D6B}"/>
          </ac:picMkLst>
        </pc:picChg>
        <pc:picChg chg="mod">
          <ac:chgData name="Janicka-Struska Agnieszka" userId="759fa416-53f3-4597-9e55-7f59687285fb" providerId="ADAL" clId="{A0A10A70-6949-403D-8F57-D71F215FD0F6}" dt="2025-10-10T12:29:45.285" v="29" actId="962"/>
          <ac:picMkLst>
            <pc:docMk/>
            <pc:sldMk cId="2766970233" sldId="1541"/>
            <ac:picMk id="8" creationId="{182B7D25-4ACC-AFE7-7394-1D65CF5333A4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48:04.052" v="142" actId="13244"/>
        <pc:sldMkLst>
          <pc:docMk/>
          <pc:sldMk cId="3648672733" sldId="1556"/>
        </pc:sldMkLst>
        <pc:spChg chg="mod">
          <ac:chgData name="Janicka-Struska Agnieszka" userId="759fa416-53f3-4597-9e55-7f59687285fb" providerId="ADAL" clId="{A0A10A70-6949-403D-8F57-D71F215FD0F6}" dt="2025-10-10T12:26:51.744" v="12" actId="27636"/>
          <ac:spMkLst>
            <pc:docMk/>
            <pc:sldMk cId="3648672733" sldId="1556"/>
            <ac:spMk id="6" creationId="{4471ADA3-E1DD-0D7D-D559-EFC2D4921191}"/>
          </ac:spMkLst>
        </pc:spChg>
        <pc:spChg chg="mod">
          <ac:chgData name="Janicka-Struska Agnieszka" userId="759fa416-53f3-4597-9e55-7f59687285fb" providerId="ADAL" clId="{A0A10A70-6949-403D-8F57-D71F215FD0F6}" dt="2025-10-10T12:41:41.416" v="81" actId="790"/>
          <ac:spMkLst>
            <pc:docMk/>
            <pc:sldMk cId="3648672733" sldId="1556"/>
            <ac:spMk id="9" creationId="{BFB7B147-0CDC-75D0-9A9A-DA1BD71EDB25}"/>
          </ac:spMkLst>
        </pc:spChg>
        <pc:picChg chg="mod">
          <ac:chgData name="Janicka-Struska Agnieszka" userId="759fa416-53f3-4597-9e55-7f59687285fb" providerId="ADAL" clId="{A0A10A70-6949-403D-8F57-D71F215FD0F6}" dt="2025-10-10T12:47:58.051" v="140" actId="962"/>
          <ac:picMkLst>
            <pc:docMk/>
            <pc:sldMk cId="3648672733" sldId="1556"/>
            <ac:picMk id="2" creationId="{7404955E-6E5D-388B-AB94-BBEF75C3C411}"/>
          </ac:picMkLst>
        </pc:picChg>
        <pc:picChg chg="mod">
          <ac:chgData name="Janicka-Struska Agnieszka" userId="759fa416-53f3-4597-9e55-7f59687285fb" providerId="ADAL" clId="{A0A10A70-6949-403D-8F57-D71F215FD0F6}" dt="2025-10-10T12:42:39.542" v="89" actId="962"/>
          <ac:picMkLst>
            <pc:docMk/>
            <pc:sldMk cId="3648672733" sldId="1556"/>
            <ac:picMk id="3" creationId="{D9856368-6FDE-0C5B-8147-B2C752E0C148}"/>
          </ac:picMkLst>
        </pc:picChg>
        <pc:picChg chg="mod">
          <ac:chgData name="Janicka-Struska Agnieszka" userId="759fa416-53f3-4597-9e55-7f59687285fb" providerId="ADAL" clId="{A0A10A70-6949-403D-8F57-D71F215FD0F6}" dt="2025-10-10T12:42:46.418" v="91" actId="962"/>
          <ac:picMkLst>
            <pc:docMk/>
            <pc:sldMk cId="3648672733" sldId="1556"/>
            <ac:picMk id="4" creationId="{DFE8D816-2C15-46DC-6144-DA870A2413B7}"/>
          </ac:picMkLst>
        </pc:picChg>
        <pc:picChg chg="mod">
          <ac:chgData name="Janicka-Struska Agnieszka" userId="759fa416-53f3-4597-9e55-7f59687285fb" providerId="ADAL" clId="{A0A10A70-6949-403D-8F57-D71F215FD0F6}" dt="2025-10-10T12:42:53.092" v="93" actId="962"/>
          <ac:picMkLst>
            <pc:docMk/>
            <pc:sldMk cId="3648672733" sldId="1556"/>
            <ac:picMk id="5" creationId="{746D138C-60E6-BF8D-C712-1E431D1F85A1}"/>
          </ac:picMkLst>
        </pc:picChg>
        <pc:picChg chg="mod ord">
          <ac:chgData name="Janicka-Struska Agnieszka" userId="759fa416-53f3-4597-9e55-7f59687285fb" providerId="ADAL" clId="{A0A10A70-6949-403D-8F57-D71F215FD0F6}" dt="2025-10-10T12:48:04.052" v="142" actId="13244"/>
          <ac:picMkLst>
            <pc:docMk/>
            <pc:sldMk cId="3648672733" sldId="1556"/>
            <ac:picMk id="13" creationId="{32148DF5-3788-2F79-3119-2FD6AA62B81F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35:22.138" v="58" actId="962"/>
        <pc:sldMkLst>
          <pc:docMk/>
          <pc:sldMk cId="3998431200" sldId="1558"/>
        </pc:sldMkLst>
        <pc:picChg chg="mod">
          <ac:chgData name="Janicka-Struska Agnieszka" userId="759fa416-53f3-4597-9e55-7f59687285fb" providerId="ADAL" clId="{A0A10A70-6949-403D-8F57-D71F215FD0F6}" dt="2025-10-10T12:34:59.287" v="50" actId="962"/>
          <ac:picMkLst>
            <pc:docMk/>
            <pc:sldMk cId="3998431200" sldId="1558"/>
            <ac:picMk id="5" creationId="{45754CBA-F37A-AEFE-7E74-B68F5F256A4E}"/>
          </ac:picMkLst>
        </pc:picChg>
        <pc:picChg chg="mod">
          <ac:chgData name="Janicka-Struska Agnieszka" userId="759fa416-53f3-4597-9e55-7f59687285fb" providerId="ADAL" clId="{A0A10A70-6949-403D-8F57-D71F215FD0F6}" dt="2025-10-10T12:35:02.665" v="52" actId="962"/>
          <ac:picMkLst>
            <pc:docMk/>
            <pc:sldMk cId="3998431200" sldId="1558"/>
            <ac:picMk id="8" creationId="{22025D86-9322-4807-EB47-74488FD421C6}"/>
          </ac:picMkLst>
        </pc:picChg>
        <pc:picChg chg="mod">
          <ac:chgData name="Janicka-Struska Agnieszka" userId="759fa416-53f3-4597-9e55-7f59687285fb" providerId="ADAL" clId="{A0A10A70-6949-403D-8F57-D71F215FD0F6}" dt="2025-10-10T12:35:05.145" v="54" actId="962"/>
          <ac:picMkLst>
            <pc:docMk/>
            <pc:sldMk cId="3998431200" sldId="1558"/>
            <ac:picMk id="11" creationId="{84F35FD1-5D2A-6787-0A6D-36504CFC7B66}"/>
          </ac:picMkLst>
        </pc:picChg>
        <pc:picChg chg="mod">
          <ac:chgData name="Janicka-Struska Agnieszka" userId="759fa416-53f3-4597-9e55-7f59687285fb" providerId="ADAL" clId="{A0A10A70-6949-403D-8F57-D71F215FD0F6}" dt="2025-10-10T12:35:07.852" v="56" actId="962"/>
          <ac:picMkLst>
            <pc:docMk/>
            <pc:sldMk cId="3998431200" sldId="1558"/>
            <ac:picMk id="13" creationId="{C8FE864C-7C00-91CE-CAA2-174EEC441386}"/>
          </ac:picMkLst>
        </pc:picChg>
        <pc:picChg chg="mod">
          <ac:chgData name="Janicka-Struska Agnieszka" userId="759fa416-53f3-4597-9e55-7f59687285fb" providerId="ADAL" clId="{A0A10A70-6949-403D-8F57-D71F215FD0F6}" dt="2025-10-10T12:35:22.138" v="58" actId="962"/>
          <ac:picMkLst>
            <pc:docMk/>
            <pc:sldMk cId="3998431200" sldId="1558"/>
            <ac:picMk id="19" creationId="{E113B897-D25A-0343-6F4F-68CFF89DAA8A}"/>
          </ac:picMkLst>
        </pc:picChg>
        <pc:cxnChg chg="mod">
          <ac:chgData name="Janicka-Struska Agnieszka" userId="759fa416-53f3-4597-9e55-7f59687285fb" providerId="ADAL" clId="{A0A10A70-6949-403D-8F57-D71F215FD0F6}" dt="2025-10-10T12:27:39.155" v="22" actId="962"/>
          <ac:cxnSpMkLst>
            <pc:docMk/>
            <pc:sldMk cId="3998431200" sldId="1558"/>
            <ac:cxnSpMk id="9" creationId="{390459CC-619F-C39E-64A3-21442088BE53}"/>
          </ac:cxnSpMkLst>
        </pc:cxnChg>
        <pc:cxnChg chg="mod">
          <ac:chgData name="Janicka-Struska Agnieszka" userId="759fa416-53f3-4597-9e55-7f59687285fb" providerId="ADAL" clId="{A0A10A70-6949-403D-8F57-D71F215FD0F6}" dt="2025-10-10T12:27:39.160" v="23" actId="962"/>
          <ac:cxnSpMkLst>
            <pc:docMk/>
            <pc:sldMk cId="3998431200" sldId="1558"/>
            <ac:cxnSpMk id="20" creationId="{CC6EAC6A-F881-3CD7-0687-FA7F7B6D7930}"/>
          </ac:cxnSpMkLst>
        </pc:cxnChg>
      </pc:sldChg>
      <pc:sldChg chg="modSp mod">
        <pc:chgData name="Janicka-Struska Agnieszka" userId="759fa416-53f3-4597-9e55-7f59687285fb" providerId="ADAL" clId="{A0A10A70-6949-403D-8F57-D71F215FD0F6}" dt="2025-10-10T12:36:11.103" v="62" actId="962"/>
        <pc:sldMkLst>
          <pc:docMk/>
          <pc:sldMk cId="2123419295" sldId="1559"/>
        </pc:sldMkLst>
        <pc:picChg chg="mod">
          <ac:chgData name="Janicka-Struska Agnieszka" userId="759fa416-53f3-4597-9e55-7f59687285fb" providerId="ADAL" clId="{A0A10A70-6949-403D-8F57-D71F215FD0F6}" dt="2025-10-10T12:36:11.103" v="62" actId="962"/>
          <ac:picMkLst>
            <pc:docMk/>
            <pc:sldMk cId="2123419295" sldId="1559"/>
            <ac:picMk id="8" creationId="{ABB070E1-8C27-B9C2-778B-768B72BD11B8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36:13.499" v="64" actId="962"/>
        <pc:sldMkLst>
          <pc:docMk/>
          <pc:sldMk cId="1574771210" sldId="1560"/>
        </pc:sldMkLst>
        <pc:spChg chg="mod">
          <ac:chgData name="Janicka-Struska Agnieszka" userId="759fa416-53f3-4597-9e55-7f59687285fb" providerId="ADAL" clId="{A0A10A70-6949-403D-8F57-D71F215FD0F6}" dt="2025-10-10T12:26:51.744" v="12" actId="27636"/>
          <ac:spMkLst>
            <pc:docMk/>
            <pc:sldMk cId="1574771210" sldId="1560"/>
            <ac:spMk id="8" creationId="{0FA7FA48-0D78-5FB0-5765-EA2E30325343}"/>
          </ac:spMkLst>
        </pc:spChg>
        <pc:picChg chg="mod">
          <ac:chgData name="Janicka-Struska Agnieszka" userId="759fa416-53f3-4597-9e55-7f59687285fb" providerId="ADAL" clId="{A0A10A70-6949-403D-8F57-D71F215FD0F6}" dt="2025-10-10T12:36:13.499" v="64" actId="962"/>
          <ac:picMkLst>
            <pc:docMk/>
            <pc:sldMk cId="1574771210" sldId="1560"/>
            <ac:picMk id="5" creationId="{58C02FBE-7113-C885-ED33-A35B35F6AF45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36:27.183" v="68" actId="962"/>
        <pc:sldMkLst>
          <pc:docMk/>
          <pc:sldMk cId="2738993953" sldId="1561"/>
        </pc:sldMkLst>
        <pc:picChg chg="mod">
          <ac:chgData name="Janicka-Struska Agnieszka" userId="759fa416-53f3-4597-9e55-7f59687285fb" providerId="ADAL" clId="{A0A10A70-6949-403D-8F57-D71F215FD0F6}" dt="2025-10-10T12:36:27.183" v="68" actId="962"/>
          <ac:picMkLst>
            <pc:docMk/>
            <pc:sldMk cId="2738993953" sldId="1561"/>
            <ac:picMk id="5" creationId="{A834F975-5741-A036-42C8-0B8D2BDD76BF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30:38.735" v="34" actId="962"/>
        <pc:sldMkLst>
          <pc:docMk/>
          <pc:sldMk cId="2900518679" sldId="1563"/>
        </pc:sldMkLst>
        <pc:picChg chg="mod">
          <ac:chgData name="Janicka-Struska Agnieszka" userId="759fa416-53f3-4597-9e55-7f59687285fb" providerId="ADAL" clId="{A0A10A70-6949-403D-8F57-D71F215FD0F6}" dt="2025-10-10T12:30:38.735" v="34" actId="962"/>
          <ac:picMkLst>
            <pc:docMk/>
            <pc:sldMk cId="2900518679" sldId="1563"/>
            <ac:picMk id="6" creationId="{23536651-C516-1EF5-A040-46B4FC05CF9F}"/>
          </ac:picMkLst>
        </pc:picChg>
        <pc:picChg chg="mod">
          <ac:chgData name="Janicka-Struska Agnieszka" userId="759fa416-53f3-4597-9e55-7f59687285fb" providerId="ADAL" clId="{A0A10A70-6949-403D-8F57-D71F215FD0F6}" dt="2025-10-10T12:30:18.880" v="33" actId="962"/>
          <ac:picMkLst>
            <pc:docMk/>
            <pc:sldMk cId="2900518679" sldId="1563"/>
            <ac:picMk id="9" creationId="{C755E242-4375-018C-CE24-816BAB8914B9}"/>
          </ac:picMkLst>
        </pc:picChg>
        <pc:cxnChg chg="mod">
          <ac:chgData name="Janicka-Struska Agnieszka" userId="759fa416-53f3-4597-9e55-7f59687285fb" providerId="ADAL" clId="{A0A10A70-6949-403D-8F57-D71F215FD0F6}" dt="2025-10-10T12:27:29.410" v="18" actId="962"/>
          <ac:cxnSpMkLst>
            <pc:docMk/>
            <pc:sldMk cId="2900518679" sldId="1563"/>
            <ac:cxnSpMk id="4" creationId="{379D0593-6C5C-4CC8-5CAD-85B6ED82797B}"/>
          </ac:cxnSpMkLst>
        </pc:cxnChg>
        <pc:cxnChg chg="mod">
          <ac:chgData name="Janicka-Struska Agnieszka" userId="759fa416-53f3-4597-9e55-7f59687285fb" providerId="ADAL" clId="{A0A10A70-6949-403D-8F57-D71F215FD0F6}" dt="2025-10-10T12:27:29.394" v="15" actId="962"/>
          <ac:cxnSpMkLst>
            <pc:docMk/>
            <pc:sldMk cId="2900518679" sldId="1563"/>
            <ac:cxnSpMk id="12" creationId="{98A572A5-5FD3-A78F-D79F-EB3CC4F3323F}"/>
          </ac:cxnSpMkLst>
        </pc:cxnChg>
        <pc:cxnChg chg="mod">
          <ac:chgData name="Janicka-Struska Agnieszka" userId="759fa416-53f3-4597-9e55-7f59687285fb" providerId="ADAL" clId="{A0A10A70-6949-403D-8F57-D71F215FD0F6}" dt="2025-10-10T12:27:29.405" v="16" actId="962"/>
          <ac:cxnSpMkLst>
            <pc:docMk/>
            <pc:sldMk cId="2900518679" sldId="1563"/>
            <ac:cxnSpMk id="15" creationId="{99732263-370C-9F73-9C27-BEDC5EC07984}"/>
          </ac:cxnSpMkLst>
        </pc:cxnChg>
        <pc:cxnChg chg="mod">
          <ac:chgData name="Janicka-Struska Agnieszka" userId="759fa416-53f3-4597-9e55-7f59687285fb" providerId="ADAL" clId="{A0A10A70-6949-403D-8F57-D71F215FD0F6}" dt="2025-10-10T12:27:29.410" v="17" actId="962"/>
          <ac:cxnSpMkLst>
            <pc:docMk/>
            <pc:sldMk cId="2900518679" sldId="1563"/>
            <ac:cxnSpMk id="16" creationId="{7B1CDBF4-7D90-F151-2E0F-D412E08A2F67}"/>
          </ac:cxnSpMkLst>
        </pc:cxnChg>
      </pc:sldChg>
      <pc:sldChg chg="modSp mod">
        <pc:chgData name="Janicka-Struska Agnieszka" userId="759fa416-53f3-4597-9e55-7f59687285fb" providerId="ADAL" clId="{A0A10A70-6949-403D-8F57-D71F215FD0F6}" dt="2025-10-10T12:30:45.825" v="36" actId="962"/>
        <pc:sldMkLst>
          <pc:docMk/>
          <pc:sldMk cId="274011140" sldId="1564"/>
        </pc:sldMkLst>
        <pc:spChg chg="mod">
          <ac:chgData name="Janicka-Struska Agnieszka" userId="759fa416-53f3-4597-9e55-7f59687285fb" providerId="ADAL" clId="{A0A10A70-6949-403D-8F57-D71F215FD0F6}" dt="2025-10-10T12:26:51.744" v="12" actId="27636"/>
          <ac:spMkLst>
            <pc:docMk/>
            <pc:sldMk cId="274011140" sldId="1564"/>
            <ac:spMk id="11" creationId="{5FF312C0-69A6-6D7C-D100-CE11EA54141B}"/>
          </ac:spMkLst>
        </pc:spChg>
        <pc:picChg chg="mod">
          <ac:chgData name="Janicka-Struska Agnieszka" userId="759fa416-53f3-4597-9e55-7f59687285fb" providerId="ADAL" clId="{A0A10A70-6949-403D-8F57-D71F215FD0F6}" dt="2025-10-10T12:30:45.825" v="36" actId="962"/>
          <ac:picMkLst>
            <pc:docMk/>
            <pc:sldMk cId="274011140" sldId="1564"/>
            <ac:picMk id="5" creationId="{847BCE54-7973-635C-FC83-EEEB2C541DF1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41:06.246" v="76" actId="962"/>
        <pc:sldMkLst>
          <pc:docMk/>
          <pc:sldMk cId="2643573661" sldId="1573"/>
        </pc:sldMkLst>
        <pc:picChg chg="mod">
          <ac:chgData name="Janicka-Struska Agnieszka" userId="759fa416-53f3-4597-9e55-7f59687285fb" providerId="ADAL" clId="{A0A10A70-6949-403D-8F57-D71F215FD0F6}" dt="2025-10-10T12:41:06.246" v="76" actId="962"/>
          <ac:picMkLst>
            <pc:docMk/>
            <pc:sldMk cId="2643573661" sldId="1573"/>
            <ac:picMk id="13" creationId="{3CF7AF1A-4D5D-7A36-266A-5524DFF0F368}"/>
          </ac:picMkLst>
        </pc:picChg>
      </pc:sldChg>
      <pc:sldChg chg="delSp modSp mod">
        <pc:chgData name="Janicka-Struska Agnieszka" userId="759fa416-53f3-4597-9e55-7f59687285fb" providerId="ADAL" clId="{A0A10A70-6949-403D-8F57-D71F215FD0F6}" dt="2025-10-10T12:45:40.370" v="137" actId="478"/>
        <pc:sldMkLst>
          <pc:docMk/>
          <pc:sldMk cId="1126630221" sldId="1574"/>
        </pc:sldMkLst>
        <pc:spChg chg="del mod">
          <ac:chgData name="Janicka-Struska Agnieszka" userId="759fa416-53f3-4597-9e55-7f59687285fb" providerId="ADAL" clId="{A0A10A70-6949-403D-8F57-D71F215FD0F6}" dt="2025-10-10T12:45:40.370" v="137" actId="478"/>
          <ac:spMkLst>
            <pc:docMk/>
            <pc:sldMk cId="1126630221" sldId="1574"/>
            <ac:spMk id="3" creationId="{4D58EE20-3D38-995B-2464-F88A2673C15D}"/>
          </ac:spMkLst>
        </pc:spChg>
        <pc:spChg chg="mod ord">
          <ac:chgData name="Janicka-Struska Agnieszka" userId="759fa416-53f3-4597-9e55-7f59687285fb" providerId="ADAL" clId="{A0A10A70-6949-403D-8F57-D71F215FD0F6}" dt="2025-10-10T12:45:21.990" v="133" actId="13244"/>
          <ac:spMkLst>
            <pc:docMk/>
            <pc:sldMk cId="1126630221" sldId="1574"/>
            <ac:spMk id="8" creationId="{50E4C7F2-B2A9-174E-9C7F-E0262B8E634D}"/>
          </ac:spMkLst>
        </pc:spChg>
        <pc:picChg chg="mod">
          <ac:chgData name="Janicka-Struska Agnieszka" userId="759fa416-53f3-4597-9e55-7f59687285fb" providerId="ADAL" clId="{A0A10A70-6949-403D-8F57-D71F215FD0F6}" dt="2025-10-10T12:29:56.004" v="31" actId="962"/>
          <ac:picMkLst>
            <pc:docMk/>
            <pc:sldMk cId="1126630221" sldId="1574"/>
            <ac:picMk id="9" creationId="{6873A065-D6C4-4F40-3F0D-4E5686F03832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43:23.900" v="97" actId="27636"/>
        <pc:sldMkLst>
          <pc:docMk/>
          <pc:sldMk cId="1018784193" sldId="1575"/>
        </pc:sldMkLst>
        <pc:spChg chg="mod">
          <ac:chgData name="Janicka-Struska Agnieszka" userId="759fa416-53f3-4597-9e55-7f59687285fb" providerId="ADAL" clId="{A0A10A70-6949-403D-8F57-D71F215FD0F6}" dt="2025-10-10T12:43:23.900" v="97" actId="27636"/>
          <ac:spMkLst>
            <pc:docMk/>
            <pc:sldMk cId="1018784193" sldId="1575"/>
            <ac:spMk id="3" creationId="{B9D1FBCC-703C-671D-DC71-7744A80C305B}"/>
          </ac:spMkLst>
        </pc:spChg>
        <pc:picChg chg="mod">
          <ac:chgData name="Janicka-Struska Agnieszka" userId="759fa416-53f3-4597-9e55-7f59687285fb" providerId="ADAL" clId="{A0A10A70-6949-403D-8F57-D71F215FD0F6}" dt="2025-10-10T12:40:18.095" v="74" actId="962"/>
          <ac:picMkLst>
            <pc:docMk/>
            <pc:sldMk cId="1018784193" sldId="1575"/>
            <ac:picMk id="4" creationId="{C6868235-6BD9-EA64-DE1F-3A947A8AC7DF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34:53.197" v="48" actId="962"/>
        <pc:sldMkLst>
          <pc:docMk/>
          <pc:sldMk cId="1190921074" sldId="1576"/>
        </pc:sldMkLst>
        <pc:spChg chg="mod">
          <ac:chgData name="Janicka-Struska Agnieszka" userId="759fa416-53f3-4597-9e55-7f59687285fb" providerId="ADAL" clId="{A0A10A70-6949-403D-8F57-D71F215FD0F6}" dt="2025-10-10T12:26:51.744" v="12" actId="27636"/>
          <ac:spMkLst>
            <pc:docMk/>
            <pc:sldMk cId="1190921074" sldId="1576"/>
            <ac:spMk id="4" creationId="{DF8D4BB0-B05A-CF63-80AA-53D0FA2DBA54}"/>
          </ac:spMkLst>
        </pc:spChg>
        <pc:picChg chg="mod">
          <ac:chgData name="Janicka-Struska Agnieszka" userId="759fa416-53f3-4597-9e55-7f59687285fb" providerId="ADAL" clId="{A0A10A70-6949-403D-8F57-D71F215FD0F6}" dt="2025-10-10T12:34:50.754" v="46" actId="962"/>
          <ac:picMkLst>
            <pc:docMk/>
            <pc:sldMk cId="1190921074" sldId="1576"/>
            <ac:picMk id="5" creationId="{1C22D275-1FCB-A541-74ED-27883D99826A}"/>
          </ac:picMkLst>
        </pc:picChg>
        <pc:picChg chg="mod">
          <ac:chgData name="Janicka-Struska Agnieszka" userId="759fa416-53f3-4597-9e55-7f59687285fb" providerId="ADAL" clId="{A0A10A70-6949-403D-8F57-D71F215FD0F6}" dt="2025-10-10T12:34:53.197" v="48" actId="962"/>
          <ac:picMkLst>
            <pc:docMk/>
            <pc:sldMk cId="1190921074" sldId="1576"/>
            <ac:picMk id="7" creationId="{B98AFA34-BE20-0C51-15CF-E44AEE77878F}"/>
          </ac:picMkLst>
        </pc:picChg>
        <pc:cxnChg chg="mod">
          <ac:chgData name="Janicka-Struska Agnieszka" userId="759fa416-53f3-4597-9e55-7f59687285fb" providerId="ADAL" clId="{A0A10A70-6949-403D-8F57-D71F215FD0F6}" dt="2025-10-10T12:27:39.146" v="21" actId="962"/>
          <ac:cxnSpMkLst>
            <pc:docMk/>
            <pc:sldMk cId="1190921074" sldId="1576"/>
            <ac:cxnSpMk id="9" creationId="{DB99AA1C-322C-BD3C-B9AD-4ECADF26D80D}"/>
          </ac:cxnSpMkLst>
        </pc:cxnChg>
      </pc:sldChg>
      <pc:sldChg chg="modSp mod">
        <pc:chgData name="Janicka-Struska Agnieszka" userId="759fa416-53f3-4597-9e55-7f59687285fb" providerId="ADAL" clId="{A0A10A70-6949-403D-8F57-D71F215FD0F6}" dt="2025-10-10T12:35:25.978" v="60" actId="962"/>
        <pc:sldMkLst>
          <pc:docMk/>
          <pc:sldMk cId="3741842180" sldId="1577"/>
        </pc:sldMkLst>
        <pc:picChg chg="mod">
          <ac:chgData name="Janicka-Struska Agnieszka" userId="759fa416-53f3-4597-9e55-7f59687285fb" providerId="ADAL" clId="{A0A10A70-6949-403D-8F57-D71F215FD0F6}" dt="2025-10-10T12:35:25.978" v="60" actId="962"/>
          <ac:picMkLst>
            <pc:docMk/>
            <pc:sldMk cId="3741842180" sldId="1577"/>
            <ac:picMk id="6" creationId="{B746A833-4952-B1D6-B6D3-C5BCDB5BE637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36:22.560" v="66" actId="962"/>
        <pc:sldMkLst>
          <pc:docMk/>
          <pc:sldMk cId="656443047" sldId="1578"/>
        </pc:sldMkLst>
        <pc:picChg chg="mod">
          <ac:chgData name="Janicka-Struska Agnieszka" userId="759fa416-53f3-4597-9e55-7f59687285fb" providerId="ADAL" clId="{A0A10A70-6949-403D-8F57-D71F215FD0F6}" dt="2025-10-10T12:36:22.560" v="66" actId="962"/>
          <ac:picMkLst>
            <pc:docMk/>
            <pc:sldMk cId="656443047" sldId="1578"/>
            <ac:picMk id="3" creationId="{C4321AFE-81C0-9870-1D79-CA825EB34F5E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43:31.560" v="98" actId="33553"/>
        <pc:sldMkLst>
          <pc:docMk/>
          <pc:sldMk cId="429297896" sldId="1579"/>
        </pc:sldMkLst>
        <pc:spChg chg="mod">
          <ac:chgData name="Janicka-Struska Agnieszka" userId="759fa416-53f3-4597-9e55-7f59687285fb" providerId="ADAL" clId="{A0A10A70-6949-403D-8F57-D71F215FD0F6}" dt="2025-10-10T12:43:31.560" v="98" actId="33553"/>
          <ac:spMkLst>
            <pc:docMk/>
            <pc:sldMk cId="429297896" sldId="1579"/>
            <ac:spMk id="3" creationId="{16DA97AD-E222-0502-BD56-2EF7299318BC}"/>
          </ac:spMkLst>
        </pc:spChg>
        <pc:picChg chg="mod">
          <ac:chgData name="Janicka-Struska Agnieszka" userId="759fa416-53f3-4597-9e55-7f59687285fb" providerId="ADAL" clId="{A0A10A70-6949-403D-8F57-D71F215FD0F6}" dt="2025-10-10T12:39:42.864" v="70" actId="962"/>
          <ac:picMkLst>
            <pc:docMk/>
            <pc:sldMk cId="429297896" sldId="1579"/>
            <ac:picMk id="4" creationId="{5EC13117-C037-E155-CF57-6645CFC269D3}"/>
          </ac:picMkLst>
        </pc:picChg>
      </pc:sldChg>
      <pc:sldChg chg="modSp mod">
        <pc:chgData name="Janicka-Struska Agnieszka" userId="759fa416-53f3-4597-9e55-7f59687285fb" providerId="ADAL" clId="{A0A10A70-6949-403D-8F57-D71F215FD0F6}" dt="2025-10-10T12:39:53.528" v="72" actId="962"/>
        <pc:sldMkLst>
          <pc:docMk/>
          <pc:sldMk cId="497499586" sldId="1580"/>
        </pc:sldMkLst>
        <pc:picChg chg="mod">
          <ac:chgData name="Janicka-Struska Agnieszka" userId="759fa416-53f3-4597-9e55-7f59687285fb" providerId="ADAL" clId="{A0A10A70-6949-403D-8F57-D71F215FD0F6}" dt="2025-10-10T12:39:53.528" v="72" actId="962"/>
          <ac:picMkLst>
            <pc:docMk/>
            <pc:sldMk cId="497499586" sldId="1580"/>
            <ac:picMk id="3" creationId="{6CAF10EE-5105-BB70-92C4-54D479D8667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10/10/2025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10/10/2025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Chciałabym przybliżyć Państwu obsługę Generatora Wniosku o Dofinansowanie oraz wypełnianie wniosku, a także proces składania go do NFOŚiGW.</a:t>
            </a:r>
            <a:br>
              <a:rPr lang="pl-PL" dirty="0"/>
            </a:br>
            <a:endParaRPr lang="pl-PL" dirty="0"/>
          </a:p>
          <a:p>
            <a:r>
              <a:rPr lang="pl-PL" dirty="0"/>
              <a:t>Nasz generator ma już długą, bo kilkunastoletnią tradycję, wiele osób pewnie dobrze go zna, ale dla tych którzy są nowi, staramy się jak najbardziej ułatwić tworzenie wniosku. </a:t>
            </a:r>
            <a:r>
              <a:rPr lang="pl-PL"/>
              <a:t>Prezentacja </a:t>
            </a:r>
            <a:r>
              <a:rPr lang="pl-PL" dirty="0"/>
              <a:t>będzie Państwu udostępniona, a na każdym etapie tworzenia wniosku </a:t>
            </a:r>
            <a:r>
              <a:rPr lang="pl-PL" dirty="0" err="1"/>
              <a:t>zamieścliśmy</a:t>
            </a:r>
            <a:r>
              <a:rPr lang="pl-PL" dirty="0"/>
              <a:t> pomoc kontekstową. Oczywiście mogą Państwo do nas pisać/dzwonić z pytaniami, postaramy się pomóc.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225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C1184-8694-BF8D-5B1C-131C17F14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804A966-CF5E-4FE5-F6B2-B55A669940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478002E-5E96-6DB0-7987-DCCB61566A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Warto zajrzeć do Kryteriów jakościowych punktowych i zobaczyć co i jak oceniane jest w ramach poszczególnych zagadnień.</a:t>
            </a:r>
          </a:p>
          <a:p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dirty="0"/>
              <a:t>W kolejnych polach należy opisać wszystkie </a:t>
            </a:r>
            <a:r>
              <a:rPr lang="pl-PL" b="1" dirty="0"/>
              <a:t>planowane działania </a:t>
            </a:r>
            <a:r>
              <a:rPr lang="pl-PL" b="0" dirty="0"/>
              <a:t>przewidziane w projekcie uwzględniając przy tym liczbę odbiorców oraz zasięg przedsięwzięcia.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dirty="0"/>
              <a:t>W </a:t>
            </a:r>
            <a:r>
              <a:rPr lang="pl-PL" b="1" dirty="0"/>
              <a:t>pomocy kontekstowej </a:t>
            </a:r>
            <a:r>
              <a:rPr lang="pl-PL" b="0" dirty="0"/>
              <a:t>wskazane zostało jak poprawnie i czytelnie przedstawić dane.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dirty="0"/>
              <a:t>Promocja – w polu tym opisujemy w jaki sposób promowane będzie przedsięwzięcie i efekty jego realizacji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0" dirty="0"/>
          </a:p>
          <a:p>
            <a:r>
              <a:rPr lang="pl-PL" dirty="0"/>
              <a:t>Opisy w tych polach powinny być spójne z informacjami podanymi w załącznikach do wniosku.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5CE8F0-E5FA-8CDA-9B7B-FD23A9BA6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592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91D15-0C7E-F3B9-BE23-B20E8946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00D52FD-E015-A23D-C2D8-31C7B5E492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8FCBE00-1EDA-6A3A-46B9-A97EA9328E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Ad IV – należy zapoznać się z kryteriami oceny tego punktu, proszę wpisywać tylko takie projekty, lub doświadczenie co do których nie ma wątpliwości, że spełnia kryterium, nie chodzi o to żeby wpisać jak najwięcej projektów, które nie spełniają kryterium bo i tak nie wpłynie to na ocenę.</a:t>
            </a:r>
          </a:p>
          <a:p>
            <a:r>
              <a:rPr lang="pl-PL" dirty="0"/>
              <a:t>Ad. V – Planując budżet projektu należy 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uwzględnić tabelę standaryzowanych kosztów jednostkowych lub przywołać inne źródła danych (należy określić źródło tych danych).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BB1DFD0-E06D-E6C8-50D8-45FB849408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861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FA128-00DE-79C0-7B01-CC44847E7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1E69051-6611-59F1-885C-7E3BBCC3BD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FFD1FAC-051C-D940-271B-BEB6011F1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Bardzo prosimy by skupić się na staranności i poprawności jego wypełnienia z pewnością ułatwi to ocenę w zakresie informacji, które tam państwo zawrzecie. </a:t>
            </a:r>
          </a:p>
          <a:p>
            <a:r>
              <a:rPr lang="pl-PL" dirty="0"/>
              <a:t>W HRF wpisujecie Państwo koszt całkowity, koszt kwalifikowany i koszt dofinansowania poszczególnych działań.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BD7F7B-2926-B870-A143-A70116CB5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389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9F733-E55B-DECE-AEA1-E5A27A82D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2BF8449-8557-6FF8-4FA2-421659164B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86CC176-B4C9-9F92-E051-4D4E4A113C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C87BA53-BDAF-E7F5-3F9F-77645EA742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487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1741B-42B5-2F22-371B-7124F98B8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3DFB9D3-31E4-41F2-4A73-8FA9267575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B28C628-4EC7-79A4-B2FF-9758974CE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Są to standardowe oświadczenia przy aplikowaniu o środki Narodowego Funduszu, myślę że nie powinno być tutaj trudności. </a:t>
            </a:r>
          </a:p>
          <a:p>
            <a:r>
              <a:rPr lang="pl-PL" dirty="0"/>
              <a:t>Proszę sprawdzić czy w oświadczeniach prawidłowo zaciągnęły się dane z innych części wniosku takie jak: imię i nazwisko, czy adres email i </a:t>
            </a:r>
            <a:r>
              <a:rPr lang="pl-PL" dirty="0" err="1"/>
              <a:t>epuap</a:t>
            </a:r>
            <a:r>
              <a:rPr lang="pl-PL" dirty="0"/>
              <a:t>. </a:t>
            </a:r>
          </a:p>
          <a:p>
            <a:r>
              <a:rPr lang="pl-PL" dirty="0"/>
              <a:t>Chciałam podkreślić jak ważne do komunikacji z Państwem jest podanie prawidłowego </a:t>
            </a:r>
            <a:r>
              <a:rPr lang="pl-PL" b="1" dirty="0"/>
              <a:t>adresu </a:t>
            </a:r>
            <a:r>
              <a:rPr lang="pl-PL" b="1" dirty="0" err="1"/>
              <a:t>epuap</a:t>
            </a:r>
            <a:r>
              <a:rPr lang="pl-PL" b="1" dirty="0"/>
              <a:t> </a:t>
            </a:r>
            <a:r>
              <a:rPr lang="pl-PL" dirty="0"/>
              <a:t>w zakładce Dane Wnioskodawcy w danych adresowych!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AB40972-40F0-DD77-224E-35367D8AC1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018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3A82B-7DC6-88B6-86B4-D139C2ED8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90F9C6A-2B4B-C486-A82F-089E3E5EF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C916FB5-66DC-BDCC-A7FF-C7438CBD2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Tak wygląda część dotycząca załączników, wiem że jest ich 10 ale to i tak bardzo mało w porównaniu  z np. środkami unijnymi, staraliśmy się dla Państwa bardzo uprościć te kwestię tak by było ich jak najmniej, a każdy był intuicyjny i prosty w wypełnieniu. </a:t>
            </a:r>
          </a:p>
          <a:p>
            <a:r>
              <a:rPr lang="pl-PL" dirty="0"/>
              <a:t>Wgrywają Państwo załączniki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7B9B82D-0A58-BADA-99F4-092F7CE7EE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5379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1EC49-823B-9FC3-F6C9-88CECA48B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F162034-FF31-015E-773C-AE2E166D5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B5EBB09-1287-86D8-5563-55106BF09C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633A0C5-07AC-05B9-7449-6638CA3E25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0179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65051-3F0D-0707-5915-3073E9BBD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2F97169-0C21-BD2B-CAF6-794AE00C3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6F531FA-EFB0-5799-42AE-B9AD74AC1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l-PL" dirty="0"/>
              <a:t>Po wgraniu załączników należy </a:t>
            </a:r>
            <a:r>
              <a:rPr lang="pl-PL" dirty="0" err="1"/>
              <a:t>zwalidować</a:t>
            </a:r>
            <a:r>
              <a:rPr lang="pl-PL" dirty="0"/>
              <a:t> wniosek.</a:t>
            </a:r>
          </a:p>
          <a:p>
            <a:pPr>
              <a:lnSpc>
                <a:spcPct val="150000"/>
              </a:lnSpc>
            </a:pPr>
            <a:endParaRPr lang="pl-PL" dirty="0"/>
          </a:p>
          <a:p>
            <a:pPr>
              <a:lnSpc>
                <a:spcPct val="150000"/>
              </a:lnSpc>
            </a:pPr>
            <a:r>
              <a:rPr lang="pl-PL" dirty="0"/>
              <a:t>Podpisywanie wniosku jest możliwe tylko wtedy, gdy wniosek ten ma status </a:t>
            </a:r>
            <a:r>
              <a:rPr lang="pl-PL" b="1" dirty="0"/>
              <a:t>Oczekuje na złożenie w Funduszu.</a:t>
            </a:r>
          </a:p>
          <a:p>
            <a:r>
              <a:rPr lang="pl-PL" dirty="0"/>
              <a:t>Jeżeli po upływie 6 godzin status wniosku nie uległ zmianie na "przyjęty do NFOŚiGW", prosimy o kontakt z Pomocą Techniczną podając numer techniczny wniosku.</a:t>
            </a:r>
          </a:p>
          <a:p>
            <a:pPr>
              <a:lnSpc>
                <a:spcPct val="150000"/>
              </a:lnSpc>
            </a:pPr>
            <a:endParaRPr lang="pl-PL" b="1" dirty="0"/>
          </a:p>
          <a:p>
            <a:r>
              <a:rPr lang="pl-PL" b="1" dirty="0"/>
              <a:t>Wniosek w wersji elektronicznej musi być: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/>
              <a:t>podpisany kwalifikowanym podpisem elektronicznym lub profilem zaufanym </a:t>
            </a:r>
            <a:r>
              <a:rPr lang="pl-PL" dirty="0" err="1"/>
              <a:t>ePUAP</a:t>
            </a:r>
            <a:r>
              <a:rPr lang="pl-PL" dirty="0"/>
              <a:t> i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/>
              <a:t>wysłany do Funduszu poprzez system </a:t>
            </a:r>
            <a:r>
              <a:rPr lang="pl-PL" dirty="0" err="1"/>
              <a:t>ePUAP</a:t>
            </a:r>
            <a:endParaRPr lang="pl-PL" dirty="0"/>
          </a:p>
          <a:p>
            <a:endParaRPr lang="pl-PL" dirty="0"/>
          </a:p>
          <a:p>
            <a:r>
              <a:rPr lang="pl-PL" dirty="0"/>
              <a:t>Podpisanie wniosku w formacie pdf z poziomu strony GWD - Istnieje możliwość podpisu wniosku więcej niż jednym Podpisem Kwalifikowanym. W tym celu, będąc w szczegółach wniosku, należy nacisnąć przycisk Dodaj kolejny podpis.  Szczegółowe informacje na temat podpisywania wniosku w GWD znajdują się w Instrukcji Obsługi GWD dla Wnioskodawcy w Pomocy ogólnej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19A5EC-2380-6460-0890-8F4AABF63B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7272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9918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Bardzo Państwu dziękuję, mam nadzieję że przekazane informacje się Państwu przydadzą i przysłużą do dobrych wniosków, a w konsekwencji dobrych projektów przy których będziemy mogli </a:t>
            </a:r>
            <a:r>
              <a:rPr lang="pl-PL" dirty="0" err="1"/>
              <a:t>współpracorwać</a:t>
            </a:r>
            <a:r>
              <a:rPr lang="pl-PL" dirty="0"/>
              <a:t>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38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O zachowaniu terminu złożenia wniosku decyduje data jego wysłania przez GWD na skrzynkę podawczą NFOŚiGW, znajdującą się na elektronicznej Platformie Usług Administracji Publicznej (</a:t>
            </a:r>
            <a:r>
              <a:rPr lang="pl-PL" dirty="0" err="1"/>
              <a:t>ePUAP</a:t>
            </a:r>
            <a:r>
              <a:rPr lang="pl-PL" dirty="0"/>
              <a:t>)</a:t>
            </a:r>
            <a:endParaRPr lang="pl-PL" sz="9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Termin składania wniosków może zostać wydłużony w przypadku wystąpienia w NFOŚiGW awarii systemu informatycznego GWD, jeżeli przekroczy ona jednorazowo 4 godziny w ciągu dnia roboczego, termin składania wniosków wydłuża się odpowiednio o jeden dzień. Informacja pojawi się na stronie internetowej GWD.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By nie musieli Państwo szukać, ani wpisywać długich linków prezentacja, która będzie Państwu udostępniona, zawiera kody QR do generatora oraz dokumentacji </a:t>
            </a:r>
            <a:r>
              <a:rPr lang="pl-PL" dirty="0" err="1"/>
              <a:t>naborowej</a:t>
            </a:r>
            <a:r>
              <a:rPr lang="pl-PL" dirty="0"/>
              <a:t>. Proszę koniecznie się z nią zapoznać przed złożeniem wniosku, to ułatwi wypełnianie wniosku i uzyskanie większej liczby punktów.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123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Podsumowując wniosek możemy podpisać profilem zaufanym, ale załączniki albo fizycznie albo podpisem elektronicznym dlatego..</a:t>
            </a:r>
          </a:p>
          <a:p>
            <a:endParaRPr lang="pl-PL" dirty="0"/>
          </a:p>
          <a:p>
            <a:pPr lvl="0"/>
            <a:r>
              <a:rPr lang="pl-PL" dirty="0"/>
              <a:t>Serdecznie zachęcamy do korzystania z podpisu elektronicznego, by zmniejszać wykorzystanie papieru,</a:t>
            </a:r>
          </a:p>
          <a:p>
            <a:pPr lvl="0"/>
            <a:r>
              <a:rPr lang="pl-PL" dirty="0"/>
              <a:t>Podpis elektroniczny przyda się Państwu zarówno na etapie tworzenia wniosku jak również, realizacji projektu, zostały jeszcze ponad 3 tygodnie do końca naboru więc warto zadbać o takie narzędzie. </a:t>
            </a:r>
            <a:br>
              <a:rPr lang="pl-PL" dirty="0"/>
            </a:br>
            <a:br>
              <a:rPr lang="pl-PL" dirty="0"/>
            </a:br>
            <a:r>
              <a:rPr lang="pl-PL" dirty="0"/>
              <a:t>W kwestii podpisywania  wniosku regulamin konkursu mówi:</a:t>
            </a:r>
            <a:br>
              <a:rPr lang="pl-PL" dirty="0"/>
            </a:br>
            <a:br>
              <a:rPr lang="pl-PL" dirty="0"/>
            </a:br>
            <a:r>
              <a:rPr lang="x-non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Wniosek składa się w wersji elektronicznej przez GWD, przy użyciu podpisu elektronicznego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x-non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który wywołuje skutki prawne równoważne podpisowi własnoręcznemu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x-non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 gdy wnioskodawca nie ma możliwości zastosowania podpisu, oprócz przesłania wersji elektronicznej składa wygenerowany przy użyciu GWD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r>
              <a:rPr lang="x-non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wydruk wniosku, zawierający na pierwszej stronie kod kreskowy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lvl="0"/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oświadczenia, podpisane zgodnie z zasadami reprezentacji wnioskującego.</a:t>
            </a: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Dlatego podpis elektroniczny to duże ułatwienie dla obu stron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77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Na stronie GWD – okienko do rejestracji użytkownika. Zanim zaczną tworzyć Państwo wniosek trzeba założyć konto, Instrukcja jest dość szczegółowa, sam proces jest prosty i z pewnością sobie Państwo z nim poradzą, </a:t>
            </a:r>
            <a:br>
              <a:rPr lang="pl-PL" dirty="0"/>
            </a:br>
            <a:r>
              <a:rPr lang="pl-PL" dirty="0"/>
              <a:t>oczywiście jeśli będą problemy jesteśmy do dyspozycji.</a:t>
            </a:r>
            <a:br>
              <a:rPr lang="pl-PL" dirty="0"/>
            </a:br>
            <a:endParaRPr lang="pl-PL" dirty="0"/>
          </a:p>
          <a:p>
            <a:r>
              <a:rPr lang="pl-PL" dirty="0"/>
              <a:t>Przez formularz kontaktowy można się zwracać z pytaniami technicznymi, np. zablokowaniem konta.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760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Po </a:t>
            </a:r>
            <a:r>
              <a:rPr lang="pl-PL" dirty="0" err="1"/>
              <a:t>odklikaniu</a:t>
            </a:r>
            <a:r>
              <a:rPr lang="pl-PL" dirty="0"/>
              <a:t> linku w emailu zostanie utworzone konto użytkownika i będzie możliwe zalogowanie się do systemu.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2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Klikamy na Nowy wniosek o </a:t>
            </a:r>
            <a:r>
              <a:rPr lang="pl-PL" dirty="0" err="1"/>
              <a:t>dof</a:t>
            </a:r>
            <a:r>
              <a:rPr lang="pl-PL" dirty="0"/>
              <a:t>. – Wniosek o </a:t>
            </a:r>
            <a:r>
              <a:rPr lang="pl-PL" dirty="0" err="1"/>
              <a:t>dof</a:t>
            </a:r>
            <a:r>
              <a:rPr lang="pl-PL" dirty="0"/>
              <a:t>. Ze śr. Kraj i .. I ukazuje się Okienko w którym należy wybrać dziedzinę – edukacja ekologiczne.</a:t>
            </a:r>
            <a:br>
              <a:rPr lang="pl-PL" dirty="0"/>
            </a:br>
            <a:r>
              <a:rPr lang="pl-PL" dirty="0"/>
              <a:t>Wybierają Państwo nasz program priorytetowy Edukacja Ekologiczna 1 część, wniosek o dotację w ramach naboru konkursowego 2025 dezinformacja.</a:t>
            </a:r>
            <a:br>
              <a:rPr lang="pl-PL" dirty="0"/>
            </a:br>
            <a:r>
              <a:rPr lang="pl-PL" dirty="0"/>
              <a:t> </a:t>
            </a:r>
          </a:p>
          <a:p>
            <a:r>
              <a:rPr lang="pl-PL" dirty="0"/>
              <a:t>Jeśli będą problemy z odnalezieniem odsyłam do slajdu, który Państwo aktualnie widzicie.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462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Formularz wniosku o dofinansowanie – 13 zakładek</a:t>
            </a:r>
          </a:p>
          <a:p>
            <a:r>
              <a:rPr lang="pl-PL" dirty="0"/>
              <a:t>Po prawej stronie znajduje się Pomoc kontekstowa ze szczegółową instrukcją wypełniania poszczególnych wierszy w zakładkach.</a:t>
            </a:r>
            <a:br>
              <a:rPr lang="pl-PL" dirty="0"/>
            </a:br>
            <a:endParaRPr lang="pl-PL" dirty="0"/>
          </a:p>
          <a:p>
            <a:r>
              <a:rPr lang="pl-PL" dirty="0"/>
              <a:t>Zakładki zaznaczone są czerwonym obramowaniem. </a:t>
            </a:r>
            <a:br>
              <a:rPr lang="pl-PL" dirty="0"/>
            </a:br>
            <a:r>
              <a:rPr lang="pl-PL" dirty="0"/>
              <a:t>Są to części wniosku, króciutko o nich opowiem, szczegóły znajdziecie Państwo w pomocy kontekstowej, a najważniejsze rzeczy omówimy zaraz w kolejnych slajdach</a:t>
            </a:r>
          </a:p>
          <a:p>
            <a:r>
              <a:rPr lang="pl-PL" dirty="0" err="1"/>
              <a:t>Odklikujemy</a:t>
            </a:r>
            <a:r>
              <a:rPr lang="pl-PL" dirty="0"/>
              <a:t> oświadczenia </a:t>
            </a:r>
            <a:r>
              <a:rPr lang="pl-PL" dirty="0" err="1"/>
              <a:t>dot</a:t>
            </a:r>
            <a:r>
              <a:rPr lang="pl-PL" dirty="0"/>
              <a:t> Sankcji – wykluczone są podmioty współpracujące z federacją rosyjska zgodnie z unijnym prawem</a:t>
            </a:r>
          </a:p>
          <a:p>
            <a:r>
              <a:rPr lang="pl-PL" dirty="0"/>
              <a:t>Dalej mamy zakładki opisowe, natomiast od zakładki HRF wypełniamy tabele, są to zakładki finansowe</a:t>
            </a:r>
          </a:p>
          <a:p>
            <a:r>
              <a:rPr lang="pl-PL" dirty="0"/>
              <a:t>I oczywiście wymagane oświadczenia i załączniki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29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 zakładce Dane wnioskodawcy należy uzupełnić….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Ad. </a:t>
            </a:r>
            <a:r>
              <a:rPr lang="pl-PL" b="1" dirty="0"/>
              <a:t>Nazwa przedsięwzięcia </a:t>
            </a:r>
            <a:r>
              <a:rPr lang="pl-PL" dirty="0"/>
              <a:t>powinna być możliwie krótka, jednozdaniowa, jasno określająca główne zadania stanowiące przedmiot Wniosku</a:t>
            </a:r>
          </a:p>
          <a:p>
            <a:r>
              <a:rPr lang="pl-PL" dirty="0"/>
              <a:t>Preferowany termin rozpoczęcia projektu I - II kwartał 2026 rok? Maksymalna data kwalifikowalności kosztów w programie priorytetowym EE to 31.12.2029 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788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6C6F6-273D-54FE-DEF4-73AC389B3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AB4D146-50CC-B0EF-EF02-232F0F981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8BF1DAE-73F2-7E69-62F1-DE5D798F3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Skupimy się teraz bardziej szczegółowo na efektach przedsięwzięcia.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Wartość wskaźników należy oszacować biorąc pod uwagę liczbę osób uczestniczących, mających styczność z działaniami projektu. Jest sumą wartości ze wszystkich efektów rzeczowych.</a:t>
            </a:r>
          </a:p>
          <a:p>
            <a:r>
              <a:rPr lang="pl-PL" b="1" dirty="0"/>
              <a:t>Wskaźnik dot. bezpośrednich przedsięwzięć jest składową wskaźnika pierwszego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Wartości wskaźników będą miały również odzwierciedlenie w załączniku </a:t>
            </a:r>
            <a:r>
              <a:rPr lang="pl-PL" b="1" dirty="0"/>
              <a:t>Ramowy plan realizacji </a:t>
            </a:r>
            <a:r>
              <a:rPr lang="pl-PL" dirty="0"/>
              <a:t>w którym będzie należało wpisać poszczególne działania projektu oraz planowaną liczbę uczestniczących w nim osób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EA4C02-F854-EBC3-91A4-C4620FB60A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577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E2535D8-40D0-F93F-D3A1-3E1935F12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84E868D-4749-3828-BAE6-C75424C759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-3918" t="-835" b="-33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8245BC7-39A8-5C29-2B45-5927C2C424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D4E929E-5D78-E977-2EB9-3878008701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CA53032-DFE5-8519-CCC7-8C10C164CB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376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B8BCF9EE-17E7-B04C-6CEC-D9A2F9CE5D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E052271-10AA-7D11-A4B3-26C71C9C8B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EA633247-7F22-78E2-D188-162B2CADB6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E25D5FA-FF21-31E2-91BC-6E977BA48F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14B15D1-4527-1F45-5E1A-7B9F942FE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40199" y="6066893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803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AF5B3DB-E03D-A96E-7D38-E9B129E12D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F016F70-9EBA-FE6D-2A06-641733AA9C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7190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17333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782B5D6-D983-E2B9-B9E6-E4C3FC39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208C9B9-37CF-9B47-7AFF-F93DBEAEA2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-1" r="-8457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40957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6EE066E-6A11-9456-AD4A-FCC47A6409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4EFAE6C-9668-7355-0D87-125686F0B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14454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6C0AA39-096A-9B58-9B3B-7A975FAA3B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14454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DCE7085-3C70-6D59-9F79-0C56497766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381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775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3CBCC8A7-C148-6DEA-D920-AAF839807F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4095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580F6A7-6F46-03BE-0D1C-4151D2107E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817190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8F57E35-166D-EC15-64AB-982CA1CA25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r="-7773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5170568-EADB-818E-92DF-D75517123E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t="-1" b="-2554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8B48687-5544-8BA9-D69F-804044E48A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t="2" b="-20264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0145BDC-359D-89F1-CE48-7D35583322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CBDEEDA-A754-2F4F-0A6A-A5C21B4E1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58B1F77-6C54-28E8-0664-94E67AAC64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48" t="-11888" r="-148" b="-110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1"/>
            <a:ext cx="5585925" cy="57832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781176-3160-07C6-F449-F0CBCB91E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60350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4B4F80F-06FA-42BA-3DEB-00F8C1E578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6E2DE43-0446-31AD-1D49-8C50CF9B9E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7190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A5EBA6-059E-8803-48C6-E2012BCA4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7190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C7966A3-BE87-377C-587C-028DA1525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920382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858000"/>
          </a:xfrm>
          <a:prstGeom prst="rect">
            <a:avLst/>
          </a:prstGeom>
          <a:blipFill dpi="0" rotWithShape="1">
            <a:blip r:embed="rId2"/>
            <a:srcRect/>
            <a:stretch>
              <a:fillRect l="-5681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7" name="Obraz 6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78A63D6-96BB-DB49-45F9-342C932C4B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38" y="1465571"/>
            <a:ext cx="3236796" cy="139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pic>
        <p:nvPicPr>
          <p:cNvPr id="4" name="Obraz 3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DCCC364-9A72-57EE-E6B6-74A449F37D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D228C36-8168-FF03-68BD-DB703B8D02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81A9E34-AF88-F29E-D9E6-DFF78D4EF5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6B8B5E6-C019-1C8A-D455-1B9295F47B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7A58CCA-11D9-2DFE-B7BD-D4BBA26E4D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Obraz 5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D460D18-CBEA-9BC4-C1BF-2C762F180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Obraz 5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3472CCFF-BF37-8EA7-FA55-62A927F1B8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28A3722-FB98-D318-9FD4-AD8BB63C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224BCD7-6FDE-7DCC-2C1E-9AB40B5C39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2D202AA-799F-FE55-93CC-BDA14FBB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2E46AA6-8F57-4B21-B17C-026C42D8DD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Obraz 5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79C7B23-D04D-3801-CE70-8CDCF643D3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C9B914C-EC54-728D-8F98-9F8CC30421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009DB35-064B-A6F6-FFB8-1A44A5083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Obraz 7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E28B13F-7371-7E0A-68EE-1022D40C41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830476" y="6190590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2796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885543"/>
            <a:ext cx="12192000" cy="972457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D84FC94-0EF7-E71F-DB8E-A5C77E5A0A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C4D9FF12-4CAC-A9E1-8322-DAFCC02CD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B8E66359-FDD7-9ED8-8AEA-A0D06176A0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1222386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1222386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854456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21981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96728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3500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01E1110-D7D7-C5B6-DA6B-A19B7E4A36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5389" y="58888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D914E6-8049-9561-C97E-2ED8FCDB89E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54030" y="676656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FC5C43B-7E08-34D7-3003-C9F8D0150B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5389" y="58888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222386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222386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854456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21981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96728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3500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00D5AE-4945-34DF-FBA5-921C47F8D7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5389" y="58888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799384-78EB-8DC3-2F58-D3E42D7926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5389" y="58888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509982" y="-2408"/>
            <a:ext cx="5682018" cy="6860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587743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4261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588372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93179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93179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408985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408985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18558F1-5D7E-C7CF-84C5-AE3B15C20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382818" y="32897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8DBF853-B5ED-AB15-7C0E-84A74D6583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382818" y="32897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596136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4127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596136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1244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6748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595563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68763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0936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73387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16400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E206F1C-C25B-FD54-13EC-96FFB909E0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1437939" y="328975"/>
            <a:ext cx="352067" cy="420420"/>
          </a:xfrm>
          <a:prstGeom prst="rect">
            <a:avLst/>
          </a:prstGeom>
        </p:spPr>
      </p:pic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53271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797369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807946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807946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807946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717EE1D-3E6C-3D99-6012-2DB99A35A8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1437939" y="32897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BE09E9B-78DA-9C5A-157D-8CB82FA13D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1437939" y="32897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212664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53761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537618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566356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277419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277419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277419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487388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487388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487388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487388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E2E062-620F-BA28-6384-E9FFF58F1A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GWD@nfosigw.gov.p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27.jpg"/><Relationship Id="rId4" Type="http://schemas.openxmlformats.org/officeDocument/2006/relationships/hyperlink" Target="mailto:edukacja@nfosigw.gov.p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5" Type="http://schemas.openxmlformats.org/officeDocument/2006/relationships/hyperlink" Target="https://gwd.nfosigw.gov.pl/" TargetMode="External"/><Relationship Id="rId4" Type="http://schemas.openxmlformats.org/officeDocument/2006/relationships/hyperlink" Target="https://www.gov.pl/web/nfosigw/i-konkurs-2025-cz-1--dezinformacja--nabor-dla-ngo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Relationship Id="rId9" Type="http://schemas.openxmlformats.org/officeDocument/2006/relationships/image" Target="../media/image4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GWD@nfosigw.gov.p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20382"/>
            <a:ext cx="6675120" cy="2113172"/>
          </a:xfrm>
        </p:spPr>
        <p:txBody>
          <a:bodyPr anchor="t">
            <a:normAutofit/>
          </a:bodyPr>
          <a:lstStyle/>
          <a:p>
            <a:r>
              <a:rPr lang="pl-PL" noProof="0" dirty="0"/>
              <a:t>GENERATOR Wniosku o dofinansowanie</a:t>
            </a:r>
          </a:p>
        </p:txBody>
      </p:sp>
      <p:sp>
        <p:nvSpPr>
          <p:cNvPr id="2" name="Subtitle 11">
            <a:extLst>
              <a:ext uri="{FF2B5EF4-FFF2-40B4-BE49-F238E27FC236}">
                <a16:creationId xmlns:a16="http://schemas.microsoft.com/office/drawing/2014/main" id="{1EA6067C-6CA5-945A-0602-536037071C05}"/>
              </a:ext>
            </a:extLst>
          </p:cNvPr>
          <p:cNvSpPr txBox="1">
            <a:spLocks/>
          </p:cNvSpPr>
          <p:nvPr/>
        </p:nvSpPr>
        <p:spPr>
          <a:xfrm>
            <a:off x="817072" y="5291984"/>
            <a:ext cx="6920159" cy="114310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noProof="0" dirty="0"/>
              <a:t>I KONKURS 2025 DEZINFORMACJA – NABÓR DLA NGO</a:t>
            </a:r>
          </a:p>
          <a:p>
            <a:r>
              <a:rPr lang="pl-PL" sz="2400" noProof="0" dirty="0"/>
              <a:t>Ewa Osiecka-Kamińska</a:t>
            </a:r>
          </a:p>
          <a:p>
            <a:r>
              <a:rPr lang="pl-PL" noProof="0" dirty="0"/>
              <a:t>Warszawa, 6 października 2025 r.</a:t>
            </a:r>
          </a:p>
        </p:txBody>
      </p:sp>
      <p:pic>
        <p:nvPicPr>
          <p:cNvPr id="6" name="Symbol zastępczy obrazu 5" descr="Artystyczne wyobrażenie jeziora w lesie w kształcie świecącej żarówki - widok z lotu ptaka.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>
          <a:xfrm>
            <a:off x="7985760" y="10"/>
            <a:ext cx="420624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7470C-9E2A-215B-EF3A-3AFFD62A2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032E5-C396-F6E2-CEE7-6303BC57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6" y="320942"/>
            <a:ext cx="6489963" cy="1049827"/>
          </a:xfrm>
        </p:spPr>
        <p:txBody>
          <a:bodyPr anchor="t">
            <a:normAutofit/>
          </a:bodyPr>
          <a:lstStyle/>
          <a:p>
            <a:r>
              <a:rPr lang="pl-PL" dirty="0"/>
              <a:t>Wniosek o dofinansowanie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D6764-1684-B63F-23FA-A4671C40B51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8877" y="1016726"/>
            <a:ext cx="5787124" cy="569241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500" b="1" dirty="0"/>
              <a:t>III. CHARAKTERYSTYKA PRZEDSIĘWZIĘCIA</a:t>
            </a:r>
            <a:endParaRPr lang="en-US" sz="1500" b="1" dirty="0"/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Zgodność celu i tematyki przedsięwzięcia z celem programu priorytetowego, 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Rodzaj przedsięwzięcia (należy wybrać Programy aktywnej edukacji lub Szkolenia i warsztaty), 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Opis grupy docelowej oraz potrzeba realizacji projektu w kontekście wybranej grupy docelowej, 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endParaRPr lang="pl-PL" sz="1500" dirty="0"/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Opis przedsięwzięcia, 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Planowane działania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endParaRPr lang="pl-PL" sz="1500" dirty="0"/>
          </a:p>
          <a:p>
            <a:pPr marL="171450" indent="-171450">
              <a:lnSpc>
                <a:spcPct val="90000"/>
              </a:lnSpc>
              <a:buFontTx/>
              <a:buChar char="-"/>
            </a:pPr>
            <a:endParaRPr lang="pl-PL" sz="1500" dirty="0"/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Porównanie z istniejącą ofertą edukacyjną,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Sposób promocji projektu,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Monitorowanie realizacji przedsięwzięcia, realizacja wskaźników programu priorytetowego oraz weryfikacja uzyskanych rezultatów,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Opis trwałości projektu związanej z planowanymi rezultatami przedsięwzięcia</a:t>
            </a:r>
          </a:p>
          <a:p>
            <a:pPr>
              <a:lnSpc>
                <a:spcPct val="90000"/>
              </a:lnSpc>
            </a:pPr>
            <a:endParaRPr lang="pl-PL" sz="1500" b="1" dirty="0"/>
          </a:p>
        </p:txBody>
      </p:sp>
      <p:pic>
        <p:nvPicPr>
          <p:cNvPr id="5" name="Obraz 4" descr="Zrzut wkranu z Generatora wniosków o dofinansowanie GWD.">
            <a:extLst>
              <a:ext uri="{FF2B5EF4-FFF2-40B4-BE49-F238E27FC236}">
                <a16:creationId xmlns:a16="http://schemas.microsoft.com/office/drawing/2014/main" id="{45754CBA-F37A-AEFE-7E74-B68F5F256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539" y="823540"/>
            <a:ext cx="6229350" cy="2486025"/>
          </a:xfrm>
          <a:prstGeom prst="rect">
            <a:avLst/>
          </a:prstGeom>
        </p:spPr>
      </p:pic>
      <p:pic>
        <p:nvPicPr>
          <p:cNvPr id="8" name="Obraz 7" descr="Zrzut wkranu z Generatora wniosków o dofinansowanie GWD.">
            <a:extLst>
              <a:ext uri="{FF2B5EF4-FFF2-40B4-BE49-F238E27FC236}">
                <a16:creationId xmlns:a16="http://schemas.microsoft.com/office/drawing/2014/main" id="{22025D86-9322-4807-EB47-74488FD42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538" y="3295736"/>
            <a:ext cx="6199011" cy="1419225"/>
          </a:xfrm>
          <a:prstGeom prst="rect">
            <a:avLst/>
          </a:prstGeom>
        </p:spPr>
      </p:pic>
      <p:pic>
        <p:nvPicPr>
          <p:cNvPr id="11" name="Obraz 10" descr="Zrzut wkranu z Generatora wniosków o dofinansowanie GWD.">
            <a:extLst>
              <a:ext uri="{FF2B5EF4-FFF2-40B4-BE49-F238E27FC236}">
                <a16:creationId xmlns:a16="http://schemas.microsoft.com/office/drawing/2014/main" id="{84F35FD1-5D2A-6787-0A6D-36504CFC7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170" y="4734833"/>
            <a:ext cx="5924550" cy="1143000"/>
          </a:xfrm>
          <a:prstGeom prst="rect">
            <a:avLst/>
          </a:prstGeom>
        </p:spPr>
      </p:pic>
      <p:pic>
        <p:nvPicPr>
          <p:cNvPr id="13" name="Obraz 12" descr="Zrzut wkranu z Generatora wniosków o dofinansowanie GWD.">
            <a:extLst>
              <a:ext uri="{FF2B5EF4-FFF2-40B4-BE49-F238E27FC236}">
                <a16:creationId xmlns:a16="http://schemas.microsoft.com/office/drawing/2014/main" id="{C8FE864C-7C00-91CE-CAA2-174EEC4413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0289" y="5926530"/>
            <a:ext cx="4800600" cy="838200"/>
          </a:xfrm>
          <a:prstGeom prst="rect">
            <a:avLst/>
          </a:prstGeom>
        </p:spPr>
      </p:pic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390459CC-619F-C39E-64A3-21442088B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88119" y="2763190"/>
            <a:ext cx="1335236" cy="971589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Obraz 18" descr="Zrzut wkranu z Generatora wniosków o dofinansowanie GWD.">
            <a:extLst>
              <a:ext uri="{FF2B5EF4-FFF2-40B4-BE49-F238E27FC236}">
                <a16:creationId xmlns:a16="http://schemas.microsoft.com/office/drawing/2014/main" id="{E113B897-D25A-0343-6F4F-68CFF89DAA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0937" y="3757686"/>
            <a:ext cx="2256207" cy="813833"/>
          </a:xfrm>
          <a:prstGeom prst="rect">
            <a:avLst/>
          </a:prstGeom>
        </p:spPr>
      </p:pic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CC6EAC6A-F881-3CD7-0687-FA7F7B6D7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16289" y="3921704"/>
            <a:ext cx="1094438" cy="485796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431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F39B5-BEA3-4309-D7A6-931F03C9C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C5868-5B2D-4906-9D8C-7B6458E93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6" y="320942"/>
            <a:ext cx="6489963" cy="1049827"/>
          </a:xfrm>
        </p:spPr>
        <p:txBody>
          <a:bodyPr anchor="t">
            <a:normAutofit/>
          </a:bodyPr>
          <a:lstStyle/>
          <a:p>
            <a:r>
              <a:rPr lang="pl-PL" dirty="0"/>
              <a:t>Wniosek o dofinansowanie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5F8FC1-28A8-367F-0F95-1034D825251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65667" y="940525"/>
            <a:ext cx="6052457" cy="5173195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pl-PL" sz="1500" b="1" dirty="0"/>
              <a:t>IV. WYKONALNOŚĆ PRZEDSIĘWZIĘCIA</a:t>
            </a:r>
            <a:endParaRPr lang="en-US" sz="1500" b="1" dirty="0"/>
          </a:p>
          <a:p>
            <a:pPr>
              <a:lnSpc>
                <a:spcPct val="90000"/>
              </a:lnSpc>
            </a:pPr>
            <a:r>
              <a:rPr lang="pl-PL" sz="1500" dirty="0"/>
              <a:t>Należy wykazać: 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doświadczenie </a:t>
            </a:r>
            <a:r>
              <a:rPr lang="pl-PL" sz="1500" b="1" dirty="0"/>
              <a:t>WNIOSKODAWCY</a:t>
            </a:r>
            <a:r>
              <a:rPr lang="pl-PL" sz="1500" dirty="0"/>
              <a:t> w realizacji przedsięwzięć w ciągu ostatnich 5 lat o tematyce zbliżonej do wnioskowanego przedsięwzięcia; 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doświadczenie </a:t>
            </a:r>
            <a:r>
              <a:rPr lang="pl-PL" sz="1500" b="1" dirty="0"/>
              <a:t>WYKONAWCY:</a:t>
            </a:r>
            <a:r>
              <a:rPr lang="pl-PL" sz="1500" dirty="0"/>
              <a:t> kwalifikacje i kompetencje ekspertów, stanowiących zaplecze merytoryczne projektu oraz członków zespołu realizującego przedsięwzięcie. 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Tematyka powinna być zbliżona do tematyki przedsięwzięcia objętego wnioskiem, zgodnie z ogłoszeniem o naborze.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Ten sam charakter przedsięwzięcia – to taki który jest zgodny z jednym z rodzajów przedsięwzięć zgodnie z rodzajami przedsięwzięć wg programu priorytetowego (np. program aktywnej edukacji lub warsztaty i szkolenia).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endParaRPr lang="pl-PL" sz="1500" dirty="0"/>
          </a:p>
          <a:p>
            <a:pPr marL="171450" indent="-171450">
              <a:lnSpc>
                <a:spcPct val="90000"/>
              </a:lnSpc>
              <a:buFontTx/>
              <a:buChar char="-"/>
            </a:pPr>
            <a:endParaRPr lang="pl-PL" sz="1500" dirty="0"/>
          </a:p>
          <a:p>
            <a:pPr>
              <a:lnSpc>
                <a:spcPct val="90000"/>
              </a:lnSpc>
            </a:pPr>
            <a:r>
              <a:rPr lang="pl-PL" sz="1500" b="1" dirty="0"/>
              <a:t>V. EFEKTYWNOŚĆ KOSZTOWA</a:t>
            </a:r>
            <a:endParaRPr lang="en-US" sz="1500" b="1" dirty="0"/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Uzasadnienie niezbędności i racjonalności poniesienia kosztów działań (zakresów działań) wymienionych w harmonogramie rzeczowo – finansowym w kontekście zaplanowanego zakresu. 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Koszty muszą być spójne z kosztami wpisanymi do HRF i załącznika Kalkulacja kosztów.</a:t>
            </a:r>
          </a:p>
          <a:p>
            <a:pPr>
              <a:lnSpc>
                <a:spcPct val="90000"/>
              </a:lnSpc>
            </a:pPr>
            <a:endParaRPr lang="pl-PL" sz="1500" b="1" dirty="0"/>
          </a:p>
        </p:txBody>
      </p:sp>
      <p:pic>
        <p:nvPicPr>
          <p:cNvPr id="6" name="Obraz 5" descr="Zrzut wkranu z Generatora wniosków o dofinansowanie GWD.">
            <a:extLst>
              <a:ext uri="{FF2B5EF4-FFF2-40B4-BE49-F238E27FC236}">
                <a16:creationId xmlns:a16="http://schemas.microsoft.com/office/drawing/2014/main" id="{B746A833-4952-B1D6-B6D3-C5BCDB5BE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51" y="940526"/>
            <a:ext cx="4884013" cy="528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42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14F8A-9665-6774-E428-331FBA7B9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64FC0-A82C-048A-4FC5-0CCEA027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6" y="320942"/>
            <a:ext cx="6489963" cy="1049827"/>
          </a:xfrm>
        </p:spPr>
        <p:txBody>
          <a:bodyPr anchor="t">
            <a:normAutofit/>
          </a:bodyPr>
          <a:lstStyle/>
          <a:p>
            <a:r>
              <a:rPr lang="pl-PL" sz="2400" dirty="0"/>
              <a:t>HARMONOGRAM RZECZOWO-FINANSOWY</a:t>
            </a:r>
            <a:endParaRPr lang="en-US" sz="2400" dirty="0"/>
          </a:p>
        </p:txBody>
      </p:sp>
      <p:pic>
        <p:nvPicPr>
          <p:cNvPr id="8" name="Obraz 7" descr="Zrzut wkranu z Generatora wniosków o dofinansowanie GWD.">
            <a:extLst>
              <a:ext uri="{FF2B5EF4-FFF2-40B4-BE49-F238E27FC236}">
                <a16:creationId xmlns:a16="http://schemas.microsoft.com/office/drawing/2014/main" id="{ABB070E1-8C27-B9C2-778B-768B72BD1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00" y="845855"/>
            <a:ext cx="8991702" cy="509911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AF44EF9-1ACC-7102-4C8C-94A6FBB88D47}"/>
              </a:ext>
            </a:extLst>
          </p:cNvPr>
          <p:cNvSpPr txBox="1"/>
          <p:nvPr/>
        </p:nvSpPr>
        <p:spPr>
          <a:xfrm>
            <a:off x="9168706" y="1074352"/>
            <a:ext cx="295949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VI. Harmonogram rzeczowo-finansowy </a:t>
            </a:r>
            <a:r>
              <a:rPr lang="pl-PL" sz="1600" dirty="0">
                <a:solidFill>
                  <a:schemeClr val="bg1"/>
                </a:solidFill>
              </a:rPr>
              <a:t>- przedstawia przedsięwzięcie w rozbiciu na działania z ewentualnym podziałem na poddziałania cząstkowe. </a:t>
            </a:r>
          </a:p>
          <a:p>
            <a:r>
              <a:rPr lang="pl-PL" sz="1600" dirty="0">
                <a:solidFill>
                  <a:schemeClr val="bg1"/>
                </a:solidFill>
              </a:rPr>
              <a:t>- Powinien zawierać nazwę, krótki opis działania głównego wraz z charakterystycznymi parametrami (np. warsztaty - 3 trenerów x 8 godzin</a:t>
            </a:r>
            <a:r>
              <a:rPr lang="pl-PL" dirty="0">
                <a:solidFill>
                  <a:schemeClr val="bg1"/>
                </a:solidFill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600" dirty="0">
                <a:solidFill>
                  <a:schemeClr val="bg1"/>
                </a:solidFill>
              </a:rPr>
              <a:t>- Wszystkie kwoty w harmonogramie rzeczowo-finansowym należy podawać w zaokrągleniu do pełnych złotych</a:t>
            </a:r>
          </a:p>
          <a:p>
            <a:pPr marL="285750" indent="-285750">
              <a:buFontTx/>
              <a:buChar char="-"/>
            </a:pP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419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8DBB6-C824-80B3-7621-16958546E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5752E-A941-8E35-3536-B53D5706D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6" y="320942"/>
            <a:ext cx="6489963" cy="1049827"/>
          </a:xfrm>
        </p:spPr>
        <p:txBody>
          <a:bodyPr anchor="t">
            <a:normAutofit/>
          </a:bodyPr>
          <a:lstStyle/>
          <a:p>
            <a:r>
              <a:rPr lang="pl-PL" dirty="0"/>
              <a:t>Wniosek o dofinansowanie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9CADBA-C0B3-D7CB-DF63-EBE3C4CAE5E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9269" y="940525"/>
            <a:ext cx="10838855" cy="216649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500" b="1" dirty="0"/>
              <a:t>VII. ŹRÓDŁA FINANSOWANIA PRZEDSIĘWZIĘCIA</a:t>
            </a:r>
            <a:endParaRPr lang="en-US" sz="1500" b="1" dirty="0"/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Należy wykazać wszystkie źródła finansowania przedsięwzięcia (środki własne, dotację, ew. środki z innych źródeł)</a:t>
            </a:r>
          </a:p>
          <a:p>
            <a:pPr>
              <a:lnSpc>
                <a:spcPct val="90000"/>
              </a:lnSpc>
            </a:pPr>
            <a:r>
              <a:rPr lang="pl-PL" sz="1500" b="1" dirty="0"/>
              <a:t>VIII. HARMONOGRAM WYPŁAT</a:t>
            </a:r>
            <a:endParaRPr lang="en-US" sz="1500" b="1" dirty="0"/>
          </a:p>
          <a:p>
            <a:pPr>
              <a:buClr>
                <a:srgbClr val="026937"/>
              </a:buClr>
            </a:pPr>
            <a:r>
              <a:rPr lang="pl-PL" sz="1500" dirty="0"/>
              <a:t>Harmonogram wypłat odzwierciedla strukturę przekazywania środków finansowych przez NFOŚiGW na konto Wnioskodawcy / Beneficjenta w transzach rozłożonych w czasie. </a:t>
            </a:r>
          </a:p>
          <a:p>
            <a:pPr>
              <a:buClr>
                <a:srgbClr val="026937"/>
              </a:buClr>
            </a:pPr>
            <a:r>
              <a:rPr lang="pl-PL" sz="1500" dirty="0"/>
              <a:t>W tabeli podajemy planowane kwoty: zaliczek, rozliczenia zaliczki, refundacji; Koszty wpisujemy w ujęciu kwartalnym.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endParaRPr lang="pl-PL" sz="1500" dirty="0"/>
          </a:p>
          <a:p>
            <a:pPr>
              <a:lnSpc>
                <a:spcPct val="90000"/>
              </a:lnSpc>
            </a:pPr>
            <a:endParaRPr lang="pl-PL" sz="1500" dirty="0"/>
          </a:p>
          <a:p>
            <a:pPr>
              <a:lnSpc>
                <a:spcPct val="90000"/>
              </a:lnSpc>
            </a:pPr>
            <a:endParaRPr lang="pl-PL" sz="1500" b="1" dirty="0"/>
          </a:p>
          <a:p>
            <a:pPr marL="171450" indent="-171450">
              <a:lnSpc>
                <a:spcPct val="90000"/>
              </a:lnSpc>
              <a:buFontTx/>
              <a:buChar char="-"/>
            </a:pPr>
            <a:endParaRPr lang="pl-PL" sz="1500" b="1" dirty="0"/>
          </a:p>
        </p:txBody>
      </p:sp>
      <p:pic>
        <p:nvPicPr>
          <p:cNvPr id="5" name="Obraz 4" descr="Zrzut wkranu z Generatora wniosków o dofinansowanie GWD.">
            <a:extLst>
              <a:ext uri="{FF2B5EF4-FFF2-40B4-BE49-F238E27FC236}">
                <a16:creationId xmlns:a16="http://schemas.microsoft.com/office/drawing/2014/main" id="{58C02FBE-7113-C885-ED33-A35B35F6A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3107019"/>
            <a:ext cx="7265126" cy="2257425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FA7FA48-0D78-5FB0-5765-EA2E30325343}"/>
              </a:ext>
            </a:extLst>
          </p:cNvPr>
          <p:cNvSpPr txBox="1">
            <a:spLocks/>
          </p:cNvSpPr>
          <p:nvPr/>
        </p:nvSpPr>
        <p:spPr>
          <a:xfrm>
            <a:off x="7402286" y="3429000"/>
            <a:ext cx="4366234" cy="29399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pl-PL" sz="1500" b="1" dirty="0"/>
          </a:p>
          <a:p>
            <a:pPr>
              <a:lnSpc>
                <a:spcPct val="90000"/>
              </a:lnSpc>
            </a:pPr>
            <a:r>
              <a:rPr lang="pl-PL" sz="1500" b="1" dirty="0"/>
              <a:t>IX. WARUNKI FINANSOWANIA</a:t>
            </a:r>
            <a:endParaRPr lang="en-US" sz="1500" b="1" dirty="0"/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pl-PL" sz="1500" dirty="0"/>
              <a:t>Wnioskodawca przedstawia propozycję zabezpieczenia zwrotu dotacji, która podlega weryfikacji przez NFOŚiGW (najczęściej weksel własny in blanco z deklaracją wekslową)</a:t>
            </a:r>
          </a:p>
          <a:p>
            <a:r>
              <a:rPr lang="pl-PL" sz="1500" b="1" dirty="0"/>
              <a:t>X. KOSZTY </a:t>
            </a:r>
            <a:r>
              <a:rPr lang="pl-PL" sz="1500" dirty="0"/>
              <a:t>– częściowo wypełnia się automatycznie na podstawie wcześniej wypełnionej tabeli Źródła finansowania oraz harmonogramu rzeczowo-finansowego. W tabelce KOSZTY PRZEDSIĘWZIĘCIA W UJĘCIU RODZAJOWYM należy uzupełnić koszty w podziale na inwestycyjne i </a:t>
            </a:r>
            <a:r>
              <a:rPr lang="pl-PL" sz="1500" dirty="0" err="1"/>
              <a:t>nieinwestycyjne</a:t>
            </a:r>
            <a:r>
              <a:rPr lang="pl-PL" sz="1500" dirty="0"/>
              <a:t> (bieżące).</a:t>
            </a:r>
          </a:p>
          <a:p>
            <a:pPr>
              <a:lnSpc>
                <a:spcPct val="90000"/>
              </a:lnSpc>
            </a:pPr>
            <a:endParaRPr lang="pl-PL" sz="1500" dirty="0"/>
          </a:p>
        </p:txBody>
      </p:sp>
    </p:spTree>
    <p:extLst>
      <p:ext uri="{BB962C8B-B14F-4D97-AF65-F5344CB8AC3E}">
        <p14:creationId xmlns:p14="http://schemas.microsoft.com/office/powerpoint/2010/main" val="1574771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AB902-4A96-17BA-57CB-79C392E96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39F5A-8321-11D8-D9B2-04BDEAF30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722" y="192621"/>
            <a:ext cx="5448761" cy="932688"/>
          </a:xfrm>
        </p:spPr>
        <p:txBody>
          <a:bodyPr anchor="b">
            <a:normAutofit/>
          </a:bodyPr>
          <a:lstStyle/>
          <a:p>
            <a:r>
              <a:rPr lang="pl-PL" sz="3000" dirty="0"/>
              <a:t>Wniosek o dofinansowanie</a:t>
            </a:r>
            <a:endParaRPr lang="en-US" sz="3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B8F9C-49F7-0275-BFBF-6F888D0E3E4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1" y="1412812"/>
            <a:ext cx="5879804" cy="498348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pl-PL" b="1" dirty="0"/>
              <a:t>XI. OŚWIADCZENIA</a:t>
            </a:r>
            <a:endParaRPr lang="en-US" b="1" dirty="0"/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pl-PL" sz="1800" dirty="0"/>
              <a:t>INFORMACJE O KORZYSTANIU ZE ŚRODKÓW PUBLICZNYCH 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pl-PL" sz="1800" dirty="0"/>
              <a:t>INFORMACJA, CZY VAT JEST KOSZTEM DLA WNIOSKODAWCY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pl-PL" sz="1800" dirty="0"/>
              <a:t>OŚWIADCZENIE WNIOSKODAWCY DOTYCZĄCE POMOCY PUBLICZNEJ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pl-PL" sz="1800" dirty="0"/>
              <a:t>OŚWIADCZENIE WNIOSKODAWCY O STOSOWANIU USTAWY „PRAWO ZAMÓWIEŃ PUBLICZNYCH”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pl-PL" sz="1800" dirty="0"/>
              <a:t>POZOSTAŁE OŚWIADCZENIA m.in. OŚWIADCZENIE WNIOSKODAWCY O ZAPEWNIENIU ŹRÓDEŁ FINANSOWANIA PRZEDSIĘWZIĘCIA, OŚWIADCZENIE  O TRANSPARENTNOŚCI WYDATKOWANIA ŚRODKÓW, OŚWIADCZENIE DOTYCZĄCE SYTUACJI FINANSOWEJ WNIOSKODAWCY, OŚWIACZENIE W SPRAWIE WYRAŻENIA ZGODY NA DORĘCZENIE KORESPONDENCJI ELEKTRONICZNEJ</a:t>
            </a:r>
            <a:endParaRPr lang="pl-PL" sz="1800" b="1" dirty="0"/>
          </a:p>
          <a:p>
            <a:endParaRPr lang="pl-PL" dirty="0"/>
          </a:p>
          <a:p>
            <a:endParaRPr lang="pl-PL" b="1" dirty="0"/>
          </a:p>
          <a:p>
            <a:pPr marL="171450" indent="-171450">
              <a:buFontTx/>
              <a:buChar char="-"/>
            </a:pPr>
            <a:endParaRPr lang="pl-PL" b="1" dirty="0"/>
          </a:p>
        </p:txBody>
      </p:sp>
      <p:pic>
        <p:nvPicPr>
          <p:cNvPr id="3" name="Symbol zastępczy obrazu 4" descr="Kiełkująca roślina.">
            <a:extLst>
              <a:ext uri="{FF2B5EF4-FFF2-40B4-BE49-F238E27FC236}">
                <a16:creationId xmlns:a16="http://schemas.microsoft.com/office/drawing/2014/main" id="{C4321AFE-81C0-9870-1D79-CA825EB34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" b="1597"/>
          <a:stretch/>
        </p:blipFill>
        <p:spPr>
          <a:xfrm>
            <a:off x="6522102" y="0"/>
            <a:ext cx="566741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6443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91814-74AE-529B-E805-53375873F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52DF-2839-0361-C0A8-9E634ED83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6" y="320942"/>
            <a:ext cx="6489963" cy="1049827"/>
          </a:xfrm>
        </p:spPr>
        <p:txBody>
          <a:bodyPr anchor="t">
            <a:normAutofit/>
          </a:bodyPr>
          <a:lstStyle/>
          <a:p>
            <a:r>
              <a:rPr lang="pl-PL" dirty="0"/>
              <a:t>Wniosek o dofinansowanie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32E42E-82CF-0D03-E6DF-7017415AB32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4802" y="885682"/>
            <a:ext cx="10458992" cy="85603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500" b="1" dirty="0"/>
              <a:t>XII. ZAŁĄCZNIKI</a:t>
            </a:r>
          </a:p>
          <a:p>
            <a:pPr>
              <a:lnSpc>
                <a:spcPct val="90000"/>
              </a:lnSpc>
            </a:pPr>
            <a:r>
              <a:rPr lang="pl-PL" sz="1500" b="1" dirty="0"/>
              <a:t>- Wniosek i załączniki muszą być podpisane przy użyciu kwalifikowanego podpisu elektronicznego</a:t>
            </a:r>
            <a:endParaRPr lang="en-US" sz="1500" b="1" dirty="0"/>
          </a:p>
        </p:txBody>
      </p:sp>
      <p:pic>
        <p:nvPicPr>
          <p:cNvPr id="5" name="Obraz 4" descr="Zrzut wkranu z Generatora wniosków o dofinansowanie GWD.">
            <a:extLst>
              <a:ext uri="{FF2B5EF4-FFF2-40B4-BE49-F238E27FC236}">
                <a16:creationId xmlns:a16="http://schemas.microsoft.com/office/drawing/2014/main" id="{A834F975-5741-A036-42C8-0B8D2BDD7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7" y="1741714"/>
            <a:ext cx="11039153" cy="472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993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B62F4-EB17-6963-02F7-02B024349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95F52C91-877C-30DD-34FB-574C95F4B2C6}"/>
              </a:ext>
            </a:extLst>
          </p:cNvPr>
          <p:cNvSpPr txBox="1"/>
          <p:nvPr/>
        </p:nvSpPr>
        <p:spPr>
          <a:xfrm flipH="1">
            <a:off x="446253" y="1407289"/>
            <a:ext cx="931433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FFFF"/>
              </a:buClr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Ramowy plan realizacji programu z określeniem terminów, narzędzi edukacyjnych lub promocyjnych oraz planowanym zasięgiem dla proponowanych działań</a:t>
            </a:r>
          </a:p>
          <a:p>
            <a:pPr>
              <a:buClr>
                <a:srgbClr val="FFFFFF"/>
              </a:buClr>
            </a:pPr>
            <a:endParaRPr lang="pl-PL" sz="2000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FFFFF"/>
              </a:buClr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Szczegółowe informacje planowanych działań edukacyjnych, np.</a:t>
            </a:r>
          </a:p>
          <a:p>
            <a:pPr marL="342900" indent="-342900">
              <a:buClr>
                <a:srgbClr val="FFFFFF"/>
              </a:buClr>
              <a:buFontTx/>
              <a:buChar char="-"/>
            </a:pPr>
            <a:r>
              <a:rPr lang="pl-PL" sz="2000" dirty="0">
                <a:solidFill>
                  <a:schemeClr val="bg1"/>
                </a:solidFill>
              </a:rPr>
              <a:t>program, założenia organizacyjne wydarzenia/szkolenia/warsztatu/imprezy,</a:t>
            </a:r>
          </a:p>
          <a:p>
            <a:pPr marL="342900" indent="-342900">
              <a:buClr>
                <a:srgbClr val="FFFFFF"/>
              </a:buClr>
              <a:buFontTx/>
              <a:buChar char="-"/>
            </a:pPr>
            <a:r>
              <a:rPr lang="pl-PL" sz="2000" dirty="0">
                <a:solidFill>
                  <a:schemeClr val="bg1"/>
                </a:solidFill>
              </a:rPr>
              <a:t>opis zakresu merytorycznego szkolenia/warsztatu/studiów podyplomowych,</a:t>
            </a:r>
          </a:p>
          <a:p>
            <a:pPr marL="342900" indent="-342900">
              <a:buClr>
                <a:srgbClr val="FFFFFF"/>
              </a:buClr>
              <a:buFontTx/>
              <a:buChar char="-"/>
            </a:pPr>
            <a:r>
              <a:rPr lang="pl-PL" sz="2000" dirty="0">
                <a:solidFill>
                  <a:schemeClr val="bg1"/>
                </a:solidFill>
              </a:rPr>
              <a:t>założenia graficzne i merytoryczne, złożoność, prognozowany zasięg interaktywnych narzędzi.</a:t>
            </a:r>
          </a:p>
          <a:p>
            <a:pPr>
              <a:buClr>
                <a:srgbClr val="FFFFFF"/>
              </a:buClr>
            </a:pPr>
            <a:endParaRPr lang="pl-PL" sz="2000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FFFFF"/>
              </a:buClr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Kalkulacja kosztów planowanych działań z podaniem kosztów jednostkowych i podstawy ich oszacowania lub kosztorysy</a:t>
            </a:r>
          </a:p>
          <a:p>
            <a:pPr>
              <a:buClr>
                <a:srgbClr val="FFFFFF"/>
              </a:buClr>
            </a:pPr>
            <a:endParaRPr lang="pl-PL" sz="2000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FFFFF"/>
              </a:buClr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Porozumienie o współpracy lub list intencyjny eksperta/ów i/lub podmiotu partnerskiego</a:t>
            </a:r>
          </a:p>
          <a:p>
            <a:pPr>
              <a:buClr>
                <a:srgbClr val="FFFFFF"/>
              </a:buClr>
            </a:pPr>
            <a:endParaRPr lang="pl-PL" sz="2000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FFFFF"/>
              </a:buClr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Oświadczenie </a:t>
            </a:r>
            <a:r>
              <a:rPr lang="pl-PL" sz="2000" dirty="0" err="1">
                <a:solidFill>
                  <a:schemeClr val="bg1"/>
                </a:solidFill>
              </a:rPr>
              <a:t>ws</a:t>
            </a:r>
            <a:r>
              <a:rPr lang="pl-PL" sz="2000" dirty="0">
                <a:solidFill>
                  <a:schemeClr val="bg1"/>
                </a:solidFill>
              </a:rPr>
              <a:t>. posiadania kompetencji umożliwiających realizacje wybranego rodzaju przedsięwzięcia (szkoleń lub studiów podyplomowych)</a:t>
            </a:r>
          </a:p>
          <a:p>
            <a:r>
              <a:rPr lang="pl-PL" sz="2000" dirty="0">
                <a:solidFill>
                  <a:schemeClr val="bg1"/>
                </a:solidFill>
              </a:rPr>
              <a:t> </a:t>
            </a:r>
          </a:p>
          <a:p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6DA97AD-E222-0502-BD56-2EF7299318B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87138" y="786809"/>
            <a:ext cx="9574306" cy="10498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all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Załączniki merytoryczne</a:t>
            </a:r>
            <a:endParaRPr kumimoji="0" lang="en-US" sz="3600" b="1" i="0" u="none" strike="noStrike" kern="1200" cap="all" spc="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Poppins" pitchFamily="2" charset="77"/>
            </a:endParaRPr>
          </a:p>
        </p:txBody>
      </p:sp>
      <p:pic>
        <p:nvPicPr>
          <p:cNvPr id="4" name="Symbol zastępczy obrazu 10" descr="Widok na korony drzew w lesie - prześwietlone słońcem.">
            <a:extLst>
              <a:ext uri="{FF2B5EF4-FFF2-40B4-BE49-F238E27FC236}">
                <a16:creationId xmlns:a16="http://schemas.microsoft.com/office/drawing/2014/main" id="{5EC13117-C037-E155-CF57-6645CFC26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r="7"/>
          <a:stretch/>
        </p:blipFill>
        <p:spPr>
          <a:xfrm>
            <a:off x="0" y="0"/>
            <a:ext cx="12192000" cy="78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7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A0401-8D59-4520-B707-CF45A5F8C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27E10-86CA-09FE-0545-E22F4FDD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79" y="297711"/>
            <a:ext cx="6095325" cy="827597"/>
          </a:xfrm>
        </p:spPr>
        <p:txBody>
          <a:bodyPr anchor="b">
            <a:normAutofit/>
          </a:bodyPr>
          <a:lstStyle/>
          <a:p>
            <a:r>
              <a:rPr lang="pl-PL" sz="3000" dirty="0"/>
              <a:t>Zatwierdzenie Wniosku w GWD</a:t>
            </a:r>
            <a:endParaRPr lang="en-US" sz="3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304C45-5D67-F710-D932-BBE80819580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327752"/>
            <a:ext cx="5879804" cy="4983480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/>
              <a:t>Aby zatwierdzić wniosek należy wykonać jedną z dwóch opcji: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pl-PL" b="1" dirty="0" err="1"/>
              <a:t>zwalidować</a:t>
            </a:r>
            <a:r>
              <a:rPr lang="pl-PL" b="1" dirty="0"/>
              <a:t> i zatwierdzić 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pl-PL" dirty="0"/>
              <a:t>kliknąć opcję przycisk </a:t>
            </a:r>
            <a:r>
              <a:rPr lang="pl-PL" b="1" dirty="0"/>
              <a:t>Zapisz i zatwierdź</a:t>
            </a:r>
          </a:p>
          <a:p>
            <a:endParaRPr lang="pl-PL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/>
              <a:t>W przypadku wniosku wysyłanego drogą elektroniczną należy: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pl-PL" dirty="0"/>
              <a:t>Podpisać wniosek elektronicznie (przycisk Podpisz)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pl-PL" dirty="0"/>
              <a:t>Wysłać przez </a:t>
            </a:r>
            <a:r>
              <a:rPr lang="pl-PL" dirty="0" err="1"/>
              <a:t>ePUAP</a:t>
            </a:r>
            <a:r>
              <a:rPr lang="pl-PL" dirty="0"/>
              <a:t> (przycisk Wyślij przez </a:t>
            </a:r>
            <a:r>
              <a:rPr lang="pl-PL" dirty="0" err="1"/>
              <a:t>ePUAP</a:t>
            </a:r>
            <a:r>
              <a:rPr lang="pl-PL" dirty="0"/>
              <a:t>)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pl-PL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/>
              <a:t>Jeśli wniosek trafi do Kancelarii Funduszu w postaci elektronicznej jego status zmieni się na </a:t>
            </a:r>
            <a:r>
              <a:rPr lang="pl-PL" b="1" dirty="0"/>
              <a:t>Przyjęty w Funduszu. </a:t>
            </a:r>
            <a:r>
              <a:rPr lang="pl-PL" dirty="0"/>
              <a:t>Status ten oznacza, że proces składania wniosku został zakończony.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endParaRPr lang="pl-PL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/>
          </a:p>
          <a:p>
            <a:endParaRPr lang="pl-PL" b="1" dirty="0"/>
          </a:p>
          <a:p>
            <a:pPr marL="171450" indent="-171450">
              <a:buFontTx/>
              <a:buChar char="-"/>
            </a:pPr>
            <a:endParaRPr lang="pl-PL" b="1" dirty="0"/>
          </a:p>
        </p:txBody>
      </p:sp>
      <p:pic>
        <p:nvPicPr>
          <p:cNvPr id="3" name="Symbol zastępczy obrazu 4" descr="Kiełkująca roślina.">
            <a:extLst>
              <a:ext uri="{FF2B5EF4-FFF2-40B4-BE49-F238E27FC236}">
                <a16:creationId xmlns:a16="http://schemas.microsoft.com/office/drawing/2014/main" id="{6CAF10EE-5105-BB70-92C4-54D479D86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" b="1597"/>
          <a:stretch/>
        </p:blipFill>
        <p:spPr>
          <a:xfrm>
            <a:off x="6522102" y="0"/>
            <a:ext cx="566741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7499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323EB0CA-0EEF-3EEA-5460-22E820C3B793}"/>
              </a:ext>
            </a:extLst>
          </p:cNvPr>
          <p:cNvSpPr txBox="1"/>
          <p:nvPr/>
        </p:nvSpPr>
        <p:spPr>
          <a:xfrm flipH="1">
            <a:off x="1573304" y="2757624"/>
            <a:ext cx="94739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W przypadku </a:t>
            </a:r>
            <a:r>
              <a:rPr lang="pl-PL" sz="2000" b="1" dirty="0">
                <a:solidFill>
                  <a:schemeClr val="bg1"/>
                </a:solidFill>
              </a:rPr>
              <a:t>zablokowania konta w Generatorze</a:t>
            </a:r>
            <a:r>
              <a:rPr lang="pl-PL" sz="2000" dirty="0">
                <a:solidFill>
                  <a:schemeClr val="bg1"/>
                </a:solidFill>
              </a:rPr>
              <a:t> oraz </a:t>
            </a:r>
            <a:r>
              <a:rPr lang="pl-PL" sz="2000" b="1" dirty="0">
                <a:solidFill>
                  <a:schemeClr val="bg1"/>
                </a:solidFill>
              </a:rPr>
              <a:t>problemów technicznych </a:t>
            </a:r>
            <a:r>
              <a:rPr lang="pl-PL" sz="2000" dirty="0">
                <a:solidFill>
                  <a:schemeClr val="bg1"/>
                </a:solidFill>
              </a:rPr>
              <a:t>należy wysłać zgłoszenie na adres: </a:t>
            </a:r>
            <a:r>
              <a:rPr lang="pl-PL" sz="2000" dirty="0">
                <a:solidFill>
                  <a:schemeClr val="accent3">
                    <a:lumMod val="20000"/>
                    <a:lumOff val="8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GWD@nfosigw.gov.pl </a:t>
            </a:r>
            <a:r>
              <a:rPr lang="pl-PL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    </a:t>
            </a:r>
            <a:r>
              <a:rPr lang="pl-PL" sz="2000" dirty="0">
                <a:solidFill>
                  <a:schemeClr val="bg1"/>
                </a:solidFill>
                <a:sym typeface="Wingdings" panose="05000000000000000000" pitchFamily="2" charset="2"/>
              </a:rPr>
              <a:t></a:t>
            </a:r>
            <a:r>
              <a:rPr lang="pl-PL" sz="2000" dirty="0">
                <a:solidFill>
                  <a:schemeClr val="bg1"/>
                </a:solidFill>
              </a:rPr>
              <a:t>/Formularz kontaktowy/</a:t>
            </a:r>
          </a:p>
          <a:p>
            <a:r>
              <a:rPr lang="pl-PL" sz="2000" dirty="0">
                <a:solidFill>
                  <a:schemeClr val="bg1"/>
                </a:solidFill>
              </a:rPr>
              <a:t> 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W przypadku pytań i wątpliwości związanych z</a:t>
            </a:r>
            <a:r>
              <a:rPr lang="pl-PL" sz="2000" b="1" dirty="0">
                <a:solidFill>
                  <a:schemeClr val="bg1"/>
                </a:solidFill>
              </a:rPr>
              <a:t> merytoryczną stroną wypełnianego formularza wniosku ze środków krajowych, </a:t>
            </a:r>
            <a:r>
              <a:rPr lang="pl-PL" sz="2000" dirty="0">
                <a:solidFill>
                  <a:schemeClr val="bg1"/>
                </a:solidFill>
              </a:rPr>
              <a:t>uprzejmie prosimy o wysyłanie maila na adres: </a:t>
            </a:r>
            <a:r>
              <a:rPr lang="pl-PL" sz="2000" u="sng" dirty="0">
                <a:solidFill>
                  <a:schemeClr val="accent3">
                    <a:lumMod val="20000"/>
                    <a:lumOff val="8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edukacja@nfosigw.gov.pl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9D1FBCC-703C-671D-DC71-7744A80C305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89531" y="1880801"/>
            <a:ext cx="9574306" cy="10498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all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Pomoc techniczna, pomoc merytoryczna</a:t>
            </a:r>
            <a:endParaRPr kumimoji="0" lang="en-US" sz="3600" b="1" i="0" u="none" strike="noStrike" kern="1200" cap="all" spc="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Poppins" pitchFamily="2" charset="77"/>
            </a:endParaRPr>
          </a:p>
        </p:txBody>
      </p:sp>
      <p:pic>
        <p:nvPicPr>
          <p:cNvPr id="4" name="Symbol zastępczy obrazu 10" descr="Widok na korony drzew w lesie - prześwietlone słońcem.">
            <a:extLst>
              <a:ext uri="{FF2B5EF4-FFF2-40B4-BE49-F238E27FC236}">
                <a16:creationId xmlns:a16="http://schemas.microsoft.com/office/drawing/2014/main" id="{C6868235-6BD9-EA64-DE1F-3A947A8AC7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r="7"/>
          <a:stretch/>
        </p:blipFill>
        <p:spPr>
          <a:xfrm>
            <a:off x="0" y="0"/>
            <a:ext cx="12192000" cy="12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84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1DCED-8963-2A35-4EF8-BD8E476C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0B0FE32-CF7C-9816-5910-4C607FCF1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Kontakt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28098818-0083-2648-7FC4-C8C771C8EA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612812"/>
            <a:ext cx="10478450" cy="731520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Edukacja@nfosigw.gov.pl</a:t>
            </a:r>
          </a:p>
          <a:p>
            <a:r>
              <a:rPr lang="pl-PL" dirty="0"/>
              <a:t>Tel. 887 775 775</a:t>
            </a:r>
          </a:p>
          <a:p>
            <a:endParaRPr lang="pl-PL" dirty="0"/>
          </a:p>
        </p:txBody>
      </p:sp>
      <p:pic>
        <p:nvPicPr>
          <p:cNvPr id="13" name="Picture Placeholder 12" descr="Wizualizacja znaku nieskończoności jako drogi w lesie - widok z lotu ptaka.">
            <a:extLst>
              <a:ext uri="{FF2B5EF4-FFF2-40B4-BE49-F238E27FC236}">
                <a16:creationId xmlns:a16="http://schemas.microsoft.com/office/drawing/2014/main" id="{3CF7AF1A-4D5D-7A36-266A-5524DFF0F36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0" b="25200"/>
          <a:stretch/>
        </p:blipFill>
        <p:spPr/>
      </p:pic>
    </p:spTree>
    <p:extLst>
      <p:ext uri="{BB962C8B-B14F-4D97-AF65-F5344CB8AC3E}">
        <p14:creationId xmlns:p14="http://schemas.microsoft.com/office/powerpoint/2010/main" val="2643573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4921" y="218663"/>
            <a:ext cx="7700987" cy="1005019"/>
          </a:xfrm>
        </p:spPr>
        <p:txBody>
          <a:bodyPr anchor="t">
            <a:normAutofit/>
          </a:bodyPr>
          <a:lstStyle/>
          <a:p>
            <a:r>
              <a:rPr lang="pl-PL" sz="3000" dirty="0"/>
              <a:t>Nabór: 2025 dezinformacja</a:t>
            </a:r>
            <a:br>
              <a:rPr lang="pl-PL" sz="3000" dirty="0"/>
            </a:br>
            <a:endParaRPr lang="en-US" sz="3000" dirty="0"/>
          </a:p>
        </p:txBody>
      </p:sp>
      <p:pic>
        <p:nvPicPr>
          <p:cNvPr id="5" name="Symbol zastępczy obrazu 4" descr="Kiełkująca roślina.">
            <a:extLst>
              <a:ext uri="{FF2B5EF4-FFF2-40B4-BE49-F238E27FC236}">
                <a16:creationId xmlns:a16="http://schemas.microsoft.com/office/drawing/2014/main" id="{09D4A155-4F5F-8E73-B7F3-7E5077C56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" b="1597"/>
          <a:stretch/>
        </p:blipFill>
        <p:spPr>
          <a:xfrm>
            <a:off x="2" y="10"/>
            <a:ext cx="3388657" cy="6857990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06985" y="3429000"/>
            <a:ext cx="5512805" cy="3137514"/>
          </a:xfrm>
        </p:spPr>
        <p:txBody>
          <a:bodyPr>
            <a:normAutofit/>
          </a:bodyPr>
          <a:lstStyle/>
          <a:p>
            <a:r>
              <a:rPr lang="pl-PL" b="1" dirty="0"/>
              <a:t>Link do strony naboru:</a:t>
            </a:r>
            <a:r>
              <a:rPr lang="pl-PL" dirty="0"/>
              <a:t> </a:t>
            </a:r>
            <a:r>
              <a:rPr lang="pl-PL" dirty="0">
                <a:solidFill>
                  <a:schemeClr val="tx1">
                    <a:lumMod val="20000"/>
                    <a:lumOff val="8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 Konkurs 2025 cz. 1 - dezinformacja - nabór dla NGO - Narodowy Fundusz Ochrony Środowiska i Gospodarki Wodnej - Portal Gov.pl</a:t>
            </a:r>
            <a:endParaRPr lang="pl-PL" dirty="0">
              <a:solidFill>
                <a:schemeClr val="tx1">
                  <a:lumMod val="20000"/>
                  <a:lumOff val="80000"/>
                </a:schemeClr>
              </a:solidFill>
            </a:endParaRPr>
          </a:p>
          <a:p>
            <a:endParaRPr lang="pl-PL" dirty="0">
              <a:solidFill>
                <a:schemeClr val="tx1">
                  <a:lumMod val="20000"/>
                  <a:lumOff val="80000"/>
                </a:schemeClr>
              </a:solidFill>
            </a:endParaRPr>
          </a:p>
          <a:p>
            <a:endParaRPr lang="pl-PL" b="1" dirty="0"/>
          </a:p>
          <a:p>
            <a:r>
              <a:rPr lang="pl-PL" b="1" dirty="0"/>
              <a:t>Link do GWD: </a:t>
            </a:r>
            <a:r>
              <a:rPr lang="pl-PL" dirty="0">
                <a:solidFill>
                  <a:schemeClr val="tx1">
                    <a:lumMod val="20000"/>
                    <a:lumOff val="8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gwd.nfosigw.gov.pl </a:t>
            </a:r>
            <a:endParaRPr lang="pl-PL" dirty="0">
              <a:solidFill>
                <a:schemeClr val="tx1">
                  <a:lumMod val="20000"/>
                  <a:lumOff val="80000"/>
                </a:schemeClr>
              </a:solidFill>
            </a:endParaRPr>
          </a:p>
          <a:p>
            <a:r>
              <a:rPr lang="pl-PL" dirty="0"/>
              <a:t> </a:t>
            </a:r>
          </a:p>
          <a:p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00CAC8E-48B8-1605-634D-DE4A0F2FA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71997" y="3134541"/>
            <a:ext cx="1555881" cy="181470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82B7D25-4ACC-AFE7-7394-1D65CF53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932" y="4803723"/>
            <a:ext cx="1510963" cy="1762791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F7DCD2A6-1D59-EB78-C133-BA6D050738D6}"/>
              </a:ext>
            </a:extLst>
          </p:cNvPr>
          <p:cNvSpPr txBox="1">
            <a:spLocks/>
          </p:cNvSpPr>
          <p:nvPr/>
        </p:nvSpPr>
        <p:spPr>
          <a:xfrm>
            <a:off x="3590365" y="1191075"/>
            <a:ext cx="8137513" cy="1814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/>
              <a:t>Nabór wniosków odbywa się na podstawie ogłoszenia o konkursie, opublikowanego na stronie www.nfosigw.gov.pl</a:t>
            </a:r>
            <a:endParaRPr lang="pl-PL" sz="1600" dirty="0"/>
          </a:p>
          <a:p>
            <a:pPr marL="285750" indent="-285750" fontAlgn="auto">
              <a:buFont typeface="Wingdings" panose="05000000000000000000" pitchFamily="2" charset="2"/>
              <a:buChar char="ü"/>
            </a:pPr>
            <a:r>
              <a:rPr lang="pl-PL" dirty="0"/>
              <a:t>Nabór: </a:t>
            </a:r>
            <a:r>
              <a:rPr lang="pl-PL" b="1" dirty="0"/>
              <a:t>34/I/EE/7.1.1/2025/I_konkurs_2025_NGO_dezinformacja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b="1" dirty="0"/>
              <a:t>Wnioski należy składać w terminie od 20.10.2025 r. do 31.10.2025 r. </a:t>
            </a:r>
            <a:r>
              <a:rPr lang="pl-PL" dirty="0"/>
              <a:t>Wnioski, które wpłyną po terminie zostaną odrzucone.</a:t>
            </a:r>
          </a:p>
          <a:p>
            <a:pPr marL="285750" indent="-285750" fontAlgn="auto">
              <a:buFont typeface="Wingdings" panose="05000000000000000000" pitchFamily="2" charset="2"/>
              <a:buChar char="ü"/>
            </a:pPr>
            <a:endParaRPr lang="pl-PL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370979"/>
            <a:ext cx="8993375" cy="914400"/>
          </a:xfrm>
        </p:spPr>
        <p:txBody>
          <a:bodyPr>
            <a:normAutofit/>
          </a:bodyPr>
          <a:lstStyle/>
          <a:p>
            <a:r>
              <a:rPr lang="pl-PL" dirty="0"/>
              <a:t>Zapraszamy na spotkanie </a:t>
            </a:r>
            <a:r>
              <a:rPr lang="pl-PL" dirty="0" err="1"/>
              <a:t>on-linE</a:t>
            </a:r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1EA424D6-5135-35E2-E6E2-3FBC7D4D6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612812"/>
            <a:ext cx="10478450" cy="731520"/>
          </a:xfrm>
        </p:spPr>
        <p:txBody>
          <a:bodyPr>
            <a:normAutofit/>
          </a:bodyPr>
          <a:lstStyle/>
          <a:p>
            <a:r>
              <a:rPr lang="pl-PL" dirty="0"/>
              <a:t>Czwartek 9 października godzina 17.00 – 18.00</a:t>
            </a:r>
          </a:p>
          <a:p>
            <a:endParaRPr lang="pl-PL" dirty="0"/>
          </a:p>
        </p:txBody>
      </p:sp>
      <p:pic>
        <p:nvPicPr>
          <p:cNvPr id="13" name="Picture Placeholder 12" descr="Wizualizacja znaku nieskończoności jako drogi w lesie - widok z lotu ptaka.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0" b="25200"/>
          <a:stretch/>
        </p:blipFill>
        <p:spPr/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41ABF86-C0DC-7189-A493-161854DEF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465" y="3937224"/>
            <a:ext cx="2311122" cy="269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421221"/>
            <a:ext cx="10262223" cy="914400"/>
          </a:xfrm>
        </p:spPr>
        <p:txBody>
          <a:bodyPr/>
          <a:lstStyle/>
          <a:p>
            <a:r>
              <a:rPr lang="pl-PL" noProof="0" dirty="0"/>
              <a:t>Dziękujemy!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www.nfosigw.gov.pl</a:t>
            </a:r>
          </a:p>
        </p:txBody>
      </p:sp>
      <p:pic>
        <p:nvPicPr>
          <p:cNvPr id="2" name="Obraz 1" descr="Logo NFOŚiGW.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938" y="5123171"/>
            <a:ext cx="3236796" cy="1393121"/>
          </a:xfrm>
          <a:prstGeom prst="rect">
            <a:avLst/>
          </a:prstGeom>
        </p:spPr>
      </p:pic>
      <p:pic>
        <p:nvPicPr>
          <p:cNvPr id="3" name="Grafika 2" descr="Logo portalu X."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285" y="5767001"/>
            <a:ext cx="322834" cy="322834"/>
          </a:xfrm>
          <a:prstGeom prst="rect">
            <a:avLst/>
          </a:prstGeom>
        </p:spPr>
      </p:pic>
      <p:pic>
        <p:nvPicPr>
          <p:cNvPr id="4" name="Grafika 3" descr="Logo Facebooka."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61770" y="5767002"/>
            <a:ext cx="322834" cy="322834"/>
          </a:xfrm>
          <a:prstGeom prst="rect">
            <a:avLst/>
          </a:prstGeom>
        </p:spPr>
      </p:pic>
      <p:pic>
        <p:nvPicPr>
          <p:cNvPr id="5" name="Grafika 4" descr="Logo LinkedIna."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05255" y="5767000"/>
            <a:ext cx="322835" cy="322835"/>
          </a:xfrm>
          <a:prstGeom prst="rect">
            <a:avLst/>
          </a:prstGeom>
        </p:spPr>
      </p:pic>
      <p:pic>
        <p:nvPicPr>
          <p:cNvPr id="13" name="Picture Placeholder 12" descr="Ręka opleciona zielonym pnączem.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0" y="0"/>
            <a:ext cx="12192000" cy="3778270"/>
          </a:xfr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50E4C7F2-B2A9-174E-9C7F-E0262B8E634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90299" y="543594"/>
            <a:ext cx="7700987" cy="10050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all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Co umożliwia </a:t>
            </a:r>
            <a:r>
              <a:rPr kumimoji="0" lang="pl-PL" sz="3000" b="1" i="0" u="none" strike="noStrike" kern="1200" cap="all" spc="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gwd</a:t>
            </a:r>
            <a:r>
              <a:rPr kumimoji="0" lang="pl-PL" sz="3000" b="1" i="0" u="none" strike="noStrike" kern="1200" cap="all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?</a:t>
            </a:r>
            <a:endParaRPr kumimoji="0" lang="en-US" sz="3000" b="1" i="0" u="none" strike="noStrike" kern="1200" cap="all" spc="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Poppins" pitchFamily="2" charset="77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A377C861-3E57-A1C4-BC51-525CBD27DAFE}"/>
              </a:ext>
            </a:extLst>
          </p:cNvPr>
          <p:cNvSpPr txBox="1"/>
          <p:nvPr/>
        </p:nvSpPr>
        <p:spPr>
          <a:xfrm flipH="1">
            <a:off x="3890298" y="1189926"/>
            <a:ext cx="7848983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l-PL" sz="1400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Generator służy do wypełniania wniosków o dofinansowanie</a:t>
            </a:r>
          </a:p>
          <a:p>
            <a:r>
              <a:rPr lang="pl-PL" dirty="0">
                <a:solidFill>
                  <a:schemeClr val="bg1"/>
                </a:solidFill>
              </a:rPr>
              <a:t> i składania ich do NFOŚiGW przez Wnioskodawców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GWD umożliwia: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wypełnienie wniosku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walidację wniosku 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zarejestrowanie wniosku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złożenie wniosku do NFOŚiGW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aktualizowanie wniosku po wezwaniu do uzupełnienia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śledzenie aktualnego statusu wniosku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Wnioski w konkursie składa się wyłącznie w wersji elektronicznej przez GWD, przy użyciu: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podpisu elektronicznego</a:t>
            </a:r>
          </a:p>
          <a:p>
            <a:pPr marL="285750" indent="-285750">
              <a:buClr>
                <a:srgbClr val="026937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podpisu zaufanego</a:t>
            </a:r>
          </a:p>
          <a:p>
            <a:pPr>
              <a:buClr>
                <a:srgbClr val="026937"/>
              </a:buClr>
            </a:pPr>
            <a:endParaRPr lang="pl-PL" dirty="0">
              <a:solidFill>
                <a:schemeClr val="bg1"/>
              </a:solidFill>
            </a:endParaRPr>
          </a:p>
          <a:p>
            <a:pPr lvl="0" fontAlgn="auto"/>
            <a:endParaRPr lang="pl-PL" dirty="0"/>
          </a:p>
        </p:txBody>
      </p:sp>
      <p:pic>
        <p:nvPicPr>
          <p:cNvPr id="9" name="Symbol zastępczy obrazu 4" descr="Kiełkująca roślina.">
            <a:extLst>
              <a:ext uri="{FF2B5EF4-FFF2-40B4-BE49-F238E27FC236}">
                <a16:creationId xmlns:a16="http://schemas.microsoft.com/office/drawing/2014/main" id="{6873A065-D6C4-4F40-3F0D-4E5686F03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" b="1597"/>
          <a:stretch/>
        </p:blipFill>
        <p:spPr>
          <a:xfrm>
            <a:off x="2" y="10"/>
            <a:ext cx="3388657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630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E9C4B7-F329-A50D-31FE-16369D7775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311855"/>
            <a:ext cx="10775672" cy="676973"/>
          </a:xfrm>
        </p:spPr>
        <p:txBody>
          <a:bodyPr>
            <a:normAutofit fontScale="90000"/>
          </a:bodyPr>
          <a:lstStyle/>
          <a:p>
            <a:r>
              <a:rPr lang="pl-PL" dirty="0"/>
              <a:t>Rejestracja Wniosku o dofinansowanie W GWD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BE7BBB4-BAB4-F860-B694-F24582FDA1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5" y="4526561"/>
            <a:ext cx="9804149" cy="2019584"/>
          </a:xfrm>
        </p:spPr>
        <p:txBody>
          <a:bodyPr>
            <a:normAutofit/>
          </a:bodyPr>
          <a:lstStyle/>
          <a:p>
            <a:endParaRPr lang="pl-PL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/>
              <a:t>POMOC OGÓLNA z Instrukcją obsługi dla Wnioskodawcy w wersji tekstowej </a:t>
            </a:r>
            <a:r>
              <a:rPr lang="pl-PL" dirty="0"/>
              <a:t>+ w </a:t>
            </a:r>
            <a:r>
              <a:rPr lang="pl-PL" dirty="0" err="1"/>
              <a:t>internecie</a:t>
            </a:r>
            <a:r>
              <a:rPr lang="pl-PL" dirty="0"/>
              <a:t> znajdują się również wideo-instrukcje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/>
              <a:t>FORMULARZ KONTAKTOWY </a:t>
            </a:r>
            <a:r>
              <a:rPr lang="pl-PL" dirty="0">
                <a:solidFill>
                  <a:schemeClr val="accent3">
                    <a:lumMod val="20000"/>
                    <a:lumOff val="8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GWD@nfosigw.gov.pl</a:t>
            </a:r>
            <a:endParaRPr lang="pl-PL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/>
              <a:t>REJESTRACJA</a:t>
            </a:r>
          </a:p>
        </p:txBody>
      </p:sp>
      <p:pic>
        <p:nvPicPr>
          <p:cNvPr id="9" name="Obraz 8" descr="Zrzut wkranu z Generatora wniosków o dofinansowanie GWD.">
            <a:extLst>
              <a:ext uri="{FF2B5EF4-FFF2-40B4-BE49-F238E27FC236}">
                <a16:creationId xmlns:a16="http://schemas.microsoft.com/office/drawing/2014/main" id="{C755E242-4375-018C-CE24-816BAB891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997" y="917010"/>
            <a:ext cx="11016731" cy="3866233"/>
          </a:xfrm>
          <a:prstGeom prst="rect">
            <a:avLst/>
          </a:prstGeom>
        </p:spPr>
      </p:pic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98A572A5-5FD3-A78F-D79F-EB3CC4F33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9025738" y="1713080"/>
            <a:ext cx="1295818" cy="7819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99732263-370C-9F73-9C27-BEDC5EC07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79518" y="875124"/>
            <a:ext cx="1038447" cy="4617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7B1CDBF4-7D90-F151-2E0F-D412E08A2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53341" y="3020339"/>
            <a:ext cx="506817" cy="100317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23536651-C516-1EF5-A040-46B4FC05C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738" y="4783244"/>
            <a:ext cx="446260" cy="446260"/>
          </a:xfrm>
          <a:prstGeom prst="rect">
            <a:avLst/>
          </a:prstGeom>
        </p:spPr>
      </p:pic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379D0593-6C5C-4CC8-5CAD-85B6ED82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490012" y="3632748"/>
            <a:ext cx="1398494" cy="5912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518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FF312C0-69A6-6D7C-D100-CE11EA5414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2307" y="223284"/>
            <a:ext cx="4912241" cy="2296633"/>
          </a:xfrm>
        </p:spPr>
        <p:txBody>
          <a:bodyPr>
            <a:normAutofit/>
          </a:bodyPr>
          <a:lstStyle/>
          <a:p>
            <a:r>
              <a:rPr lang="pl-PL" dirty="0"/>
              <a:t>Rejestracja Wniosku o dofinansowanie W GWD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599E747-56AE-113E-C1DA-AFEBDEB34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2307" y="3285460"/>
            <a:ext cx="4612830" cy="263046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/>
              <a:t>EMAIL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/>
              <a:t>HASŁO, IMIĘ I NAZWISKO UŻYTKOWNIKA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/>
              <a:t>ZGODA NA PRZETWARZANIE DANYCH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/>
              <a:t>LINK DO POTWIERDZENIA REJESTRACJI W EMAIL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Obraz 4" descr="Zrzut wkranu z Generatora wniosków o dofinansowanie GWD.">
            <a:extLst>
              <a:ext uri="{FF2B5EF4-FFF2-40B4-BE49-F238E27FC236}">
                <a16:creationId xmlns:a16="http://schemas.microsoft.com/office/drawing/2014/main" id="{847BCE54-7973-635C-FC83-EEEB2C541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4074"/>
            <a:ext cx="6584950" cy="61898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01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BDCFE4-ECF0-4D64-4FB0-49C6269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6858000"/>
            <a:ext cx="4695162" cy="40992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Nowy Wniosek o dofinansowanie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7935" y="1615442"/>
            <a:ext cx="5606682" cy="5128258"/>
          </a:xfrm>
        </p:spPr>
        <p:txBody>
          <a:bodyPr anchor="ctr">
            <a:normAutofit fontScale="62500" lnSpcReduction="20000"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sz="5500" b="1" dirty="0">
                <a:latin typeface="+mj-lt"/>
              </a:rPr>
              <a:t>Nowy wniosek o dofinansowanie</a:t>
            </a:r>
          </a:p>
          <a:p>
            <a:endParaRPr lang="pl-PL" sz="5500" b="1" dirty="0">
              <a:latin typeface="+mj-lt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sz="5500" b="1" dirty="0">
                <a:latin typeface="+mj-lt"/>
              </a:rPr>
              <a:t>Wniosek o dofinansowanie ze środków krajowych oraz Instrumentów Finansowych </a:t>
            </a:r>
            <a:r>
              <a:rPr lang="pl-PL" sz="5500" b="1" dirty="0" err="1">
                <a:latin typeface="+mj-lt"/>
              </a:rPr>
              <a:t>FEnIKS</a:t>
            </a:r>
            <a:endParaRPr lang="pl-PL" sz="5500" b="1" dirty="0">
              <a:latin typeface="+mj-lt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pl-PL" sz="5500" b="1" dirty="0">
              <a:latin typeface="+mj-lt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sz="5500" b="1" dirty="0"/>
              <a:t>Tworzymy wniosek dotyczący I konkursu w 2025 r. Dezinformacja</a:t>
            </a:r>
          </a:p>
          <a:p>
            <a:endParaRPr lang="pl-PL" sz="2000" b="1" dirty="0">
              <a:latin typeface="+mj-lt"/>
            </a:endParaRPr>
          </a:p>
          <a:p>
            <a:endParaRPr lang="en-US" sz="2000" dirty="0"/>
          </a:p>
        </p:txBody>
      </p:sp>
      <p:pic>
        <p:nvPicPr>
          <p:cNvPr id="10" name="Obraz 9" descr="Zrzut wkranu z Generatora wniosków o dofinansowanie GWD.">
            <a:extLst>
              <a:ext uri="{FF2B5EF4-FFF2-40B4-BE49-F238E27FC236}">
                <a16:creationId xmlns:a16="http://schemas.microsoft.com/office/drawing/2014/main" id="{085C3B31-7B64-8F8F-F754-F4F959D29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79" y="2229773"/>
            <a:ext cx="5908221" cy="3899595"/>
          </a:xfrm>
          <a:prstGeom prst="rect">
            <a:avLst/>
          </a:prstGeom>
        </p:spPr>
      </p:pic>
      <p:pic>
        <p:nvPicPr>
          <p:cNvPr id="11" name="Symbol zastępczy obrazu 10" descr="Widok na korony drzew w lesie prześwietlone słońcem.">
            <a:extLst>
              <a:ext uri="{FF2B5EF4-FFF2-40B4-BE49-F238E27FC236}">
                <a16:creationId xmlns:a16="http://schemas.microsoft.com/office/drawing/2014/main" id="{A158C157-A4A7-03C8-BFB4-869CD7654F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r="7"/>
          <a:stretch/>
        </p:blipFill>
        <p:spPr>
          <a:xfrm>
            <a:off x="0" y="0"/>
            <a:ext cx="12192000" cy="972457"/>
          </a:xfrm>
        </p:spPr>
      </p:pic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B0156FF7-58E3-96D8-92E8-105377507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760470" y="1920240"/>
            <a:ext cx="868680" cy="837234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34F1-7C98-C1DA-D26C-8FB7C8603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50" y="606446"/>
            <a:ext cx="7342307" cy="583886"/>
          </a:xfrm>
        </p:spPr>
        <p:txBody>
          <a:bodyPr anchor="t">
            <a:normAutofit/>
          </a:bodyPr>
          <a:lstStyle/>
          <a:p>
            <a:r>
              <a:rPr lang="pl-PL" dirty="0"/>
              <a:t>Wniosek o dofinansowanie</a:t>
            </a:r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8F3BA1AB-A64D-384B-3D33-3C11A296C7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75371" y="880110"/>
            <a:ext cx="3020240" cy="5977890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Zakładki 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Oświadczenia dot. Sankcji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Dane wnioskodawcy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Dane przedsięwzięcia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Charakterystyka przedsięwzięcia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Wykonalność przedsięwzięcia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Efektywność kosztowa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Harmonogram rzeczowo-finansowy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Źródła finansowania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Harmonogram wypłat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Warunki finansowania 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Koszty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Oświadczenia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pl-PL" sz="1400" b="1" dirty="0"/>
              <a:t>Załączniki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endParaRPr lang="pl-PL" sz="2400" b="1" dirty="0"/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Pomoc kontekstowa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endParaRPr lang="en-US" sz="1500" dirty="0"/>
          </a:p>
        </p:txBody>
      </p:sp>
      <p:pic>
        <p:nvPicPr>
          <p:cNvPr id="21" name="Symbol zastępczy obrazu 20" descr="Zrzut wkranu z Generatora wniosków o dofinansowanie GWD.">
            <a:extLst>
              <a:ext uri="{FF2B5EF4-FFF2-40B4-BE49-F238E27FC236}">
                <a16:creationId xmlns:a16="http://schemas.microsoft.com/office/drawing/2014/main" id="{A8745A25-7C11-4C1F-3595-5A45C769139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2" b="18052"/>
          <a:stretch/>
        </p:blipFill>
        <p:spPr>
          <a:xfrm>
            <a:off x="121944" y="1623060"/>
            <a:ext cx="8404568" cy="4628494"/>
          </a:xfrm>
          <a:noFill/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E24E6BE-9677-5807-D9A0-AB9BA380A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944" y="2068830"/>
            <a:ext cx="7124676" cy="354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4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1222-DF68-3EF6-416D-6E27FBD5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679" y="304800"/>
            <a:ext cx="5370593" cy="1262205"/>
          </a:xfrm>
        </p:spPr>
        <p:txBody>
          <a:bodyPr anchor="t">
            <a:normAutofit/>
          </a:bodyPr>
          <a:lstStyle/>
          <a:p>
            <a:r>
              <a:rPr lang="pl-PL" sz="3000"/>
              <a:t>Wniosek o dofinansowanie</a:t>
            </a:r>
            <a:endParaRPr lang="en-US" sz="3000"/>
          </a:p>
        </p:txBody>
      </p:sp>
      <p:pic>
        <p:nvPicPr>
          <p:cNvPr id="3" name="Symbol zastępczy obrazu 4" descr="Kiełkująca roślina.">
            <a:extLst>
              <a:ext uri="{FF2B5EF4-FFF2-40B4-BE49-F238E27FC236}">
                <a16:creationId xmlns:a16="http://schemas.microsoft.com/office/drawing/2014/main" id="{9186B0B6-12AD-A38F-714A-EA107E01A4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" b="1597"/>
          <a:stretch/>
        </p:blipFill>
        <p:spPr>
          <a:xfrm>
            <a:off x="2483" y="0"/>
            <a:ext cx="4463192" cy="6858000"/>
          </a:xfrm>
          <a:prstGeom prst="rect">
            <a:avLst/>
          </a:prstGeom>
          <a:noFill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82F3E-2B5B-9638-6EC6-B7714347E0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07665" y="1318437"/>
            <a:ext cx="6093607" cy="4805991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pl-PL" b="1" dirty="0"/>
              <a:t>I. DANE WNIOSKODAWCY</a:t>
            </a:r>
            <a:endParaRPr lang="en-US" b="1" dirty="0"/>
          </a:p>
          <a:p>
            <a:pPr marL="171450" indent="-171450">
              <a:buFontTx/>
              <a:buChar char="-"/>
            </a:pPr>
            <a:r>
              <a:rPr lang="pl-PL" b="1" dirty="0"/>
              <a:t>Nazwa wnioskodawcy, dane teleadresowe, forma prawna, charakterystyka wnioskodawcy, dane osoby do kontaktu, czy projekt będzie realizowany w partnerstwie, dane osoby podpisującej wniosek</a:t>
            </a:r>
          </a:p>
          <a:p>
            <a:pPr marL="171450" indent="-171450">
              <a:buFontTx/>
              <a:buChar char="-"/>
            </a:pPr>
            <a:endParaRPr lang="pl-PL" b="1" dirty="0"/>
          </a:p>
          <a:p>
            <a:r>
              <a:rPr lang="pl-PL" b="1" dirty="0"/>
              <a:t>II. DANE O PRZEDSIĘWZIĘCIU</a:t>
            </a:r>
            <a:endParaRPr lang="en-US" b="1" dirty="0"/>
          </a:p>
          <a:p>
            <a:pPr marL="171450" indent="-171450">
              <a:buFontTx/>
              <a:buChar char="-"/>
            </a:pPr>
            <a:r>
              <a:rPr lang="pl-PL" b="1" dirty="0"/>
              <a:t>Nazwa przedsięwzięcia, lokalizacja przedsięwzięcia, daty realizacji przedsięwzięcia, planowany efekt rzeczowy i ekologiczny oraz terminy osiągnięcia efektów</a:t>
            </a:r>
          </a:p>
          <a:p>
            <a:pPr marL="171450" indent="-171450">
              <a:buFontTx/>
              <a:buChar char="-"/>
            </a:pPr>
            <a:endParaRPr lang="pl-PL" b="1" dirty="0"/>
          </a:p>
          <a:p>
            <a:r>
              <a:rPr lang="pl-PL" b="1" dirty="0"/>
              <a:t>Uwaga! </a:t>
            </a:r>
          </a:p>
          <a:p>
            <a:pPr marL="285750" indent="-285750">
              <a:buFontTx/>
              <a:buChar char="-"/>
            </a:pPr>
            <a:r>
              <a:rPr lang="pl-PL" dirty="0"/>
              <a:t>Preferowany termin rozpoczęcia projektu to I - II kwartał 2026 rok</a:t>
            </a:r>
          </a:p>
          <a:p>
            <a:pPr marL="285750" indent="-285750">
              <a:buFontTx/>
              <a:buChar char="-"/>
            </a:pPr>
            <a:r>
              <a:rPr lang="pl-PL" dirty="0"/>
              <a:t>Maksymalna data kwalifikowalności kosztów w programie priorytetowym EE to 31.12.2029 r.</a:t>
            </a:r>
          </a:p>
          <a:p>
            <a:pPr marL="285750" indent="-285750">
              <a:buFontTx/>
              <a:buChar char="-"/>
            </a:pPr>
            <a:r>
              <a:rPr lang="pl-PL" dirty="0"/>
              <a:t>Termin osiągnięcia efektów rzeczowego i ekologicznego będzie </a:t>
            </a:r>
            <a:r>
              <a:rPr lang="pl-PL" b="1" dirty="0"/>
              <a:t>tożsamy z terminem zakończenia realizacji przedsięwzięcia</a:t>
            </a:r>
          </a:p>
          <a:p>
            <a:pPr marL="285750" indent="-285750">
              <a:buFontTx/>
              <a:buChar char="-"/>
            </a:pPr>
            <a:r>
              <a:rPr lang="pl-PL" b="1" dirty="0"/>
              <a:t>Termin potwierdzenia osiągnięcia efektów rzeczowego i ekologicznego </a:t>
            </a:r>
            <a:r>
              <a:rPr lang="pl-PL" dirty="0"/>
              <a:t>do 45 dni po dacie osiągnięcia efektów</a:t>
            </a:r>
          </a:p>
          <a:p>
            <a:pPr marL="285750" indent="-285750">
              <a:buFontTx/>
              <a:buChar char="-"/>
            </a:pPr>
            <a:endParaRPr lang="pl-PL" dirty="0"/>
          </a:p>
          <a:p>
            <a:endParaRPr lang="pl-PL" b="1" dirty="0"/>
          </a:p>
          <a:p>
            <a:pPr marL="171450" indent="-171450">
              <a:buFontTx/>
              <a:buChar char="-"/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88046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0C80C-1D39-99C2-D3F6-10004E2FD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BD864-DAA2-C4E7-36D6-3DB0E6D70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6" y="320942"/>
            <a:ext cx="6489963" cy="1049827"/>
          </a:xfrm>
        </p:spPr>
        <p:txBody>
          <a:bodyPr anchor="t">
            <a:normAutofit/>
          </a:bodyPr>
          <a:lstStyle/>
          <a:p>
            <a:r>
              <a:rPr lang="pl-PL" dirty="0"/>
              <a:t>Wniosek o dofinansowanie</a:t>
            </a:r>
            <a:endParaRPr lang="en-US" dirty="0"/>
          </a:p>
        </p:txBody>
      </p:sp>
      <p:pic>
        <p:nvPicPr>
          <p:cNvPr id="5" name="Obraz 4" descr="Zrzut wkranu z Generatora wniosków o dofinansowanie GWD.">
            <a:extLst>
              <a:ext uri="{FF2B5EF4-FFF2-40B4-BE49-F238E27FC236}">
                <a16:creationId xmlns:a16="http://schemas.microsoft.com/office/drawing/2014/main" id="{1C22D275-1FCB-A541-74ED-27883D998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31" y="845855"/>
            <a:ext cx="4972593" cy="3525848"/>
          </a:xfrm>
          <a:prstGeom prst="rect">
            <a:avLst/>
          </a:prstGeom>
          <a:noFill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8D4BB0-B05A-CF63-80AA-53D0FA2DBA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69281" y="940527"/>
            <a:ext cx="5776854" cy="228777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pl-PL" b="1" dirty="0"/>
              <a:t>Planowany efekt rzeczowy </a:t>
            </a:r>
            <a:r>
              <a:rPr lang="pl-PL" sz="1500" dirty="0"/>
              <a:t>- pole rozwijane. Efekty wybieramy z listy.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pl-PL" sz="1500" dirty="0"/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pl-PL" b="1" dirty="0"/>
              <a:t>Planowany efekt ekologiczny </a:t>
            </a:r>
            <a:r>
              <a:rPr lang="pl-PL" sz="1500" dirty="0"/>
              <a:t>– wypełniamy oba wskaźniki:</a:t>
            </a:r>
          </a:p>
          <a:p>
            <a:pPr>
              <a:buClr>
                <a:srgbClr val="026937"/>
              </a:buClr>
            </a:pPr>
            <a:r>
              <a:rPr lang="pl-PL" sz="1600" b="1" dirty="0"/>
              <a:t>Zasięg zrealizowanych przedsięwzięć </a:t>
            </a:r>
            <a:r>
              <a:rPr lang="pl-PL" sz="1600" b="1" dirty="0" err="1"/>
              <a:t>edukacyjno</a:t>
            </a:r>
            <a:r>
              <a:rPr lang="pl-PL" sz="1600" b="1" dirty="0"/>
              <a:t> - promocyjnych oraz informacyjnych (liczba osób)</a:t>
            </a:r>
          </a:p>
          <a:p>
            <a:pPr>
              <a:buClr>
                <a:srgbClr val="026937"/>
              </a:buClr>
            </a:pPr>
            <a:r>
              <a:rPr lang="pl-PL" sz="1600" b="1" dirty="0"/>
              <a:t>Zasięg zrealizowanych bezpośrednich przedsięwzięć edukacyjnych (liczba osób)</a:t>
            </a:r>
          </a:p>
          <a:p>
            <a:pPr>
              <a:lnSpc>
                <a:spcPct val="90000"/>
              </a:lnSpc>
            </a:pPr>
            <a:endParaRPr lang="pl-PL" sz="1500" b="1" dirty="0"/>
          </a:p>
        </p:txBody>
      </p:sp>
      <p:pic>
        <p:nvPicPr>
          <p:cNvPr id="7" name="Obraz 6" descr="Zrzut wkranu z Generatora wniosków o dofinansowanie GWD.">
            <a:extLst>
              <a:ext uri="{FF2B5EF4-FFF2-40B4-BE49-F238E27FC236}">
                <a16:creationId xmlns:a16="http://schemas.microsoft.com/office/drawing/2014/main" id="{B98AFA34-BE20-0C51-15CF-E44AEE778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323" y="3505674"/>
            <a:ext cx="6165668" cy="3308366"/>
          </a:xfrm>
          <a:prstGeom prst="rect">
            <a:avLst/>
          </a:prstGeom>
        </p:spPr>
      </p:pic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DB99AA1C-322C-BD3C-B9AD-4ECADF26D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995361" y="1370769"/>
            <a:ext cx="1872341" cy="2412274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921074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4B9AF2-5B11-48FF-A8A8-964B2D972562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infopath/2007/PartnerControls"/>
    <ds:schemaRef ds:uri="07042158-f47d-48be-ab93-8f6036e20404"/>
    <ds:schemaRef ds:uri="97730884-5bf0-4adb-963c-097f91638024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7102</TotalTime>
  <Words>2433</Words>
  <Application>Microsoft Office PowerPoint</Application>
  <PresentationFormat>Panoramiczny</PresentationFormat>
  <Paragraphs>252</Paragraphs>
  <Slides>21</Slides>
  <Notes>19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7" baseType="lpstr">
      <vt:lpstr>Aptos</vt:lpstr>
      <vt:lpstr>Arial</vt:lpstr>
      <vt:lpstr>Poppins</vt:lpstr>
      <vt:lpstr>Source Sans 3</vt:lpstr>
      <vt:lpstr>Wingdings</vt:lpstr>
      <vt:lpstr>Epic Nature</vt:lpstr>
      <vt:lpstr>GENERATOR Wniosku o dofinansowanie</vt:lpstr>
      <vt:lpstr>Nabór: 2025 dezinformacja </vt:lpstr>
      <vt:lpstr>Co umożliwia gwd?</vt:lpstr>
      <vt:lpstr>Rejestracja Wniosku o dofinansowanie W GWD</vt:lpstr>
      <vt:lpstr>Rejestracja Wniosku o dofinansowanie W GWD</vt:lpstr>
      <vt:lpstr>Nowy Wniosek o dofinansowanie</vt:lpstr>
      <vt:lpstr>Wniosek o dofinansowanie</vt:lpstr>
      <vt:lpstr>Wniosek o dofinansowanie</vt:lpstr>
      <vt:lpstr>Wniosek o dofinansowanie</vt:lpstr>
      <vt:lpstr>Wniosek o dofinansowanie</vt:lpstr>
      <vt:lpstr>Wniosek o dofinansowanie</vt:lpstr>
      <vt:lpstr>HARMONOGRAM RZECZOWO-FINANSOWY</vt:lpstr>
      <vt:lpstr>Wniosek o dofinansowanie</vt:lpstr>
      <vt:lpstr>Wniosek o dofinansowanie</vt:lpstr>
      <vt:lpstr>Wniosek o dofinansowanie</vt:lpstr>
      <vt:lpstr>Załączniki merytoryczne</vt:lpstr>
      <vt:lpstr>Zatwierdzenie Wniosku w GWD</vt:lpstr>
      <vt:lpstr>Pomoc techniczna, pomoc merytoryczna</vt:lpstr>
      <vt:lpstr>Kontakt</vt:lpstr>
      <vt:lpstr>Zapraszamy na spotkanie on-linE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GENERATOR Wniosku o dofinansowanie</dc:title>
  <dc:creator>Osiecka-Kamińska Ewa</dc:creator>
  <cp:lastModifiedBy>Janicka-Struska Agnieszka</cp:lastModifiedBy>
  <cp:revision>73</cp:revision>
  <dcterms:created xsi:type="dcterms:W3CDTF">2024-06-26T20:20:27Z</dcterms:created>
  <dcterms:modified xsi:type="dcterms:W3CDTF">2025-10-10T12:49:00Z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